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ppt/_rels/presentation.xml.rels" ContentType="application/vnd.openxmlformats-package.relationships+xml"/>
  <Override PartName="/ppt/slides/_rels/slide35.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0.xml.rels" ContentType="application/vnd.openxmlformats-package.relationships+xml"/>
  <Override PartName="/ppt/slides/_rels/slide26.xml.rels" ContentType="application/vnd.openxmlformats-package.relationships+xml"/>
  <Override PartName="/ppt/slides/_rels/slide32.xml.rels" ContentType="application/vnd.openxmlformats-package.relationships+xml"/>
  <Override PartName="/ppt/slides/_rels/slide21.xml.rels" ContentType="application/vnd.openxmlformats-package.relationships+xml"/>
  <Override PartName="/ppt/slides/_rels/slide31.xml.rels" ContentType="application/vnd.openxmlformats-package.relationships+xml"/>
  <Override PartName="/ppt/slides/_rels/slide20.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3.xml.rels" ContentType="application/vnd.openxmlformats-package.relationships+xml"/>
  <Override PartName="/ppt/slides/_rels/slide15.xml.rels" ContentType="application/vnd.openxmlformats-package.relationships+xml"/>
  <Override PartName="/ppt/slides/_rels/slide22.xml.rels" ContentType="application/vnd.openxmlformats-package.relationships+xml"/>
  <Override PartName="/ppt/slides/_rels/slide14.xml.rels" ContentType="application/vnd.openxmlformats-package.relationships+xml"/>
  <Override PartName="/ppt/slides/_rels/slide27.xml.rels" ContentType="application/vnd.openxmlformats-package.relationships+xml"/>
  <Override PartName="/ppt/slides/_rels/slide5.xml.rels" ContentType="application/vnd.openxmlformats-package.relationships+xml"/>
  <Override PartName="/ppt/slides/_rels/slide13.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12.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24.xml.rels" ContentType="application/vnd.openxmlformats-package.relationships+xml"/>
  <Override PartName="/ppt/slides/_rels/slide2.xml.rels" ContentType="application/vnd.openxmlformats-package.relationships+xml"/>
  <Override PartName="/ppt/slides/_rels/slide9.xml.rels" ContentType="application/vnd.openxmlformats-package.relationships+xml"/>
  <Override PartName="/ppt/slides/_rels/slide8.xml.rels" ContentType="application/vnd.openxmlformats-package.relationships+xml"/>
  <Override PartName="/ppt/slides/_rels/slide29.xml.rels" ContentType="application/vnd.openxmlformats-package.relationships+xml"/>
  <Override PartName="/ppt/slides/_rels/slide7.xml.rels" ContentType="application/vnd.openxmlformats-package.relationships+xml"/>
  <Override PartName="/ppt/slides/_rels/slide28.xml.rels" ContentType="application/vnd.openxmlformats-package.relationships+xml"/>
  <Override PartName="/ppt/slides/_rels/slide6.xml.rels" ContentType="application/vnd.openxmlformats-package.relationships+xml"/>
  <Override PartName="/ppt/slides/_rels/slide25.xml.rels" ContentType="application/vnd.openxmlformats-package.relationships+xml"/>
  <Override PartName="/ppt/slides/_rels/slide3.xml.rels" ContentType="application/vnd.openxmlformats-package.relationships+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xml" ContentType="application/vnd.openxmlformats-officedocument.presentationml.slide+xml"/>
  <Override PartName="/ppt/slides/slide23.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22.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21.xml" ContentType="application/vnd.openxmlformats-officedocument.presentationml.slide+xml"/>
  <Override PartName="/ppt/slides/slide29.xml" ContentType="application/vnd.openxmlformats-officedocument.presentationml.slide+xml"/>
  <Override PartName="/ppt/slides/slide7.xml" ContentType="application/vnd.openxmlformats-officedocument.presentationml.slide+xml"/>
  <Override PartName="/ppt/slides/slide20.xml" ContentType="application/vnd.openxmlformats-officedocument.presentationml.slide+xml"/>
  <Override PartName="/ppt/slides/slide28.xml" ContentType="application/vnd.openxmlformats-officedocument.presentationml.slide+xml"/>
  <Override PartName="/ppt/slides/slide6.xml" ContentType="application/vnd.openxmlformats-officedocument.presentationml.slide+xml"/>
  <Override PartName="/ppt/slides/slide27.xml" ContentType="application/vnd.openxmlformats-officedocument.presentationml.slide+xml"/>
  <Override PartName="/ppt/slides/slide5.xml" ContentType="application/vnd.openxmlformats-officedocument.presentationml.slide+xml"/>
  <Override PartName="/ppt/slides/slide26.xml" ContentType="application/vnd.openxmlformats-officedocument.presentationml.slide+xml"/>
  <Override PartName="/ppt/slides/slide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24.xml" ContentType="application/vnd.openxmlformats-officedocument.presentationml.slide+xml"/>
  <Override PartName="/ppt/slides/slide2.xml" ContentType="application/vnd.openxmlformats-officedocument.presentationml.slide+xml"/>
  <Override PartName="/ppt/slides/slide19.xml" ContentType="application/vnd.openxmlformats-officedocument.presentationml.slide+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presentation.xml" ContentType="application/vnd.openxmlformats-officedocument.presentationml.presentation.main+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73600"/>
            <a:ext cx="8229240" cy="1144800"/>
          </a:xfrm>
          <a:prstGeom prst="rect">
            <a:avLst/>
          </a:prstGeom>
        </p:spPr>
        <p:txBody>
          <a:bodyPr lIns="0" rIns="0" tIns="0" bIns="0" anchor="ctr"/>
          <a:p>
            <a:endParaRPr b="0" lang="pl-PL" sz="1800" spc="-1" strike="noStrike">
              <a:solidFill>
                <a:srgbClr val="000000"/>
              </a:solidFill>
              <a:latin typeface="Calibri"/>
            </a:endParaRPr>
          </a:p>
        </p:txBody>
      </p:sp>
      <p:sp>
        <p:nvSpPr>
          <p:cNvPr id="25" name="PlaceHolder 2"/>
          <p:cNvSpPr>
            <a:spLocks noGrp="1"/>
          </p:cNvSpPr>
          <p:nvPr>
            <p:ph type="body"/>
          </p:nvPr>
        </p:nvSpPr>
        <p:spPr>
          <a:xfrm>
            <a:off x="457200" y="1604520"/>
            <a:ext cx="8229240" cy="1896840"/>
          </a:xfrm>
          <a:prstGeom prst="rect">
            <a:avLst/>
          </a:prstGeom>
        </p:spPr>
        <p:txBody>
          <a:bodyPr lIns="0" rIns="0" tIns="0" bIns="0">
            <a:normAutofit/>
          </a:bodyPr>
          <a:p>
            <a:endParaRPr b="0" lang="pl-PL" sz="3200" spc="-1" strike="noStrike">
              <a:solidFill>
                <a:srgbClr val="000000"/>
              </a:solidFill>
              <a:latin typeface="Calibri"/>
            </a:endParaRPr>
          </a:p>
        </p:txBody>
      </p:sp>
      <p:sp>
        <p:nvSpPr>
          <p:cNvPr id="26" name="PlaceHolder 3"/>
          <p:cNvSpPr>
            <a:spLocks noGrp="1"/>
          </p:cNvSpPr>
          <p:nvPr>
            <p:ph type="body"/>
          </p:nvPr>
        </p:nvSpPr>
        <p:spPr>
          <a:xfrm>
            <a:off x="457200" y="3682080"/>
            <a:ext cx="8229240" cy="1896840"/>
          </a:xfrm>
          <a:prstGeom prst="rect">
            <a:avLst/>
          </a:prstGeom>
        </p:spPr>
        <p:txBody>
          <a:bodyPr lIns="0" rIns="0" tIns="0" bIns="0">
            <a:normAutofit/>
          </a:bodyPr>
          <a:p>
            <a:endParaRPr b="0" lang="pl-PL" sz="32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73600"/>
            <a:ext cx="8229240" cy="1144800"/>
          </a:xfrm>
          <a:prstGeom prst="rect">
            <a:avLst/>
          </a:prstGeom>
        </p:spPr>
        <p:txBody>
          <a:bodyPr lIns="0" rIns="0" tIns="0" bIns="0" anchor="ctr"/>
          <a:p>
            <a:endParaRPr b="0" lang="pl-PL" sz="1800" spc="-1" strike="noStrike">
              <a:solidFill>
                <a:srgbClr val="000000"/>
              </a:solidFill>
              <a:latin typeface="Calibri"/>
            </a:endParaRPr>
          </a:p>
        </p:txBody>
      </p:sp>
      <p:sp>
        <p:nvSpPr>
          <p:cNvPr id="28" name="PlaceHolder 2"/>
          <p:cNvSpPr>
            <a:spLocks noGrp="1"/>
          </p:cNvSpPr>
          <p:nvPr>
            <p:ph type="body"/>
          </p:nvPr>
        </p:nvSpPr>
        <p:spPr>
          <a:xfrm>
            <a:off x="457200" y="1604520"/>
            <a:ext cx="4015800" cy="1896840"/>
          </a:xfrm>
          <a:prstGeom prst="rect">
            <a:avLst/>
          </a:prstGeom>
        </p:spPr>
        <p:txBody>
          <a:bodyPr lIns="0" rIns="0" tIns="0" bIns="0">
            <a:normAutofit/>
          </a:bodyPr>
          <a:p>
            <a:endParaRPr b="0" lang="pl-PL" sz="3200" spc="-1" strike="noStrike">
              <a:solidFill>
                <a:srgbClr val="000000"/>
              </a:solidFill>
              <a:latin typeface="Calibri"/>
            </a:endParaRPr>
          </a:p>
        </p:txBody>
      </p:sp>
      <p:sp>
        <p:nvSpPr>
          <p:cNvPr id="29" name="PlaceHolder 3"/>
          <p:cNvSpPr>
            <a:spLocks noGrp="1"/>
          </p:cNvSpPr>
          <p:nvPr>
            <p:ph type="body"/>
          </p:nvPr>
        </p:nvSpPr>
        <p:spPr>
          <a:xfrm>
            <a:off x="4674240" y="1604520"/>
            <a:ext cx="4015800" cy="1896840"/>
          </a:xfrm>
          <a:prstGeom prst="rect">
            <a:avLst/>
          </a:prstGeom>
        </p:spPr>
        <p:txBody>
          <a:bodyPr lIns="0" rIns="0" tIns="0" bIns="0">
            <a:normAutofit/>
          </a:bodyPr>
          <a:p>
            <a:endParaRPr b="0" lang="pl-PL" sz="3200" spc="-1" strike="noStrike">
              <a:solidFill>
                <a:srgbClr val="000000"/>
              </a:solidFill>
              <a:latin typeface="Calibri"/>
            </a:endParaRPr>
          </a:p>
        </p:txBody>
      </p:sp>
      <p:sp>
        <p:nvSpPr>
          <p:cNvPr id="30" name="PlaceHolder 4"/>
          <p:cNvSpPr>
            <a:spLocks noGrp="1"/>
          </p:cNvSpPr>
          <p:nvPr>
            <p:ph type="body"/>
          </p:nvPr>
        </p:nvSpPr>
        <p:spPr>
          <a:xfrm>
            <a:off x="457200" y="3682080"/>
            <a:ext cx="4015800" cy="1896840"/>
          </a:xfrm>
          <a:prstGeom prst="rect">
            <a:avLst/>
          </a:prstGeom>
        </p:spPr>
        <p:txBody>
          <a:bodyPr lIns="0" rIns="0" tIns="0" bIns="0">
            <a:normAutofit/>
          </a:bodyPr>
          <a:p>
            <a:endParaRPr b="0" lang="pl-PL" sz="3200" spc="-1" strike="noStrike">
              <a:solidFill>
                <a:srgbClr val="000000"/>
              </a:solidFill>
              <a:latin typeface="Calibri"/>
            </a:endParaRPr>
          </a:p>
        </p:txBody>
      </p:sp>
      <p:sp>
        <p:nvSpPr>
          <p:cNvPr id="31" name="PlaceHolder 5"/>
          <p:cNvSpPr>
            <a:spLocks noGrp="1"/>
          </p:cNvSpPr>
          <p:nvPr>
            <p:ph type="body"/>
          </p:nvPr>
        </p:nvSpPr>
        <p:spPr>
          <a:xfrm>
            <a:off x="4674240" y="3682080"/>
            <a:ext cx="4015800" cy="1896840"/>
          </a:xfrm>
          <a:prstGeom prst="rect">
            <a:avLst/>
          </a:prstGeom>
        </p:spPr>
        <p:txBody>
          <a:bodyPr lIns="0" rIns="0" tIns="0" bIns="0">
            <a:normAutofit/>
          </a:bodyPr>
          <a:p>
            <a:endParaRPr b="0" lang="pl-PL" sz="32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273600"/>
            <a:ext cx="8229240" cy="1144800"/>
          </a:xfrm>
          <a:prstGeom prst="rect">
            <a:avLst/>
          </a:prstGeom>
        </p:spPr>
        <p:txBody>
          <a:bodyPr lIns="0" rIns="0" tIns="0" bIns="0" anchor="ctr"/>
          <a:p>
            <a:endParaRPr b="0" lang="pl-PL" sz="1800" spc="-1" strike="noStrike">
              <a:solidFill>
                <a:srgbClr val="000000"/>
              </a:solidFill>
              <a:latin typeface="Calibri"/>
            </a:endParaRPr>
          </a:p>
        </p:txBody>
      </p:sp>
      <p:sp>
        <p:nvSpPr>
          <p:cNvPr id="33" name="PlaceHolder 2"/>
          <p:cNvSpPr>
            <a:spLocks noGrp="1"/>
          </p:cNvSpPr>
          <p:nvPr>
            <p:ph type="body"/>
          </p:nvPr>
        </p:nvSpPr>
        <p:spPr>
          <a:xfrm>
            <a:off x="457200" y="1604520"/>
            <a:ext cx="2649600" cy="1896840"/>
          </a:xfrm>
          <a:prstGeom prst="rect">
            <a:avLst/>
          </a:prstGeom>
        </p:spPr>
        <p:txBody>
          <a:bodyPr lIns="0" rIns="0" tIns="0" bIns="0">
            <a:normAutofit/>
          </a:bodyPr>
          <a:p>
            <a:endParaRPr b="0" lang="pl-PL" sz="3200" spc="-1" strike="noStrike">
              <a:solidFill>
                <a:srgbClr val="000000"/>
              </a:solidFill>
              <a:latin typeface="Calibri"/>
            </a:endParaRPr>
          </a:p>
        </p:txBody>
      </p:sp>
      <p:sp>
        <p:nvSpPr>
          <p:cNvPr id="34" name="PlaceHolder 3"/>
          <p:cNvSpPr>
            <a:spLocks noGrp="1"/>
          </p:cNvSpPr>
          <p:nvPr>
            <p:ph type="body"/>
          </p:nvPr>
        </p:nvSpPr>
        <p:spPr>
          <a:xfrm>
            <a:off x="3239640" y="1604520"/>
            <a:ext cx="2649600" cy="1896840"/>
          </a:xfrm>
          <a:prstGeom prst="rect">
            <a:avLst/>
          </a:prstGeom>
        </p:spPr>
        <p:txBody>
          <a:bodyPr lIns="0" rIns="0" tIns="0" bIns="0">
            <a:normAutofit/>
          </a:bodyPr>
          <a:p>
            <a:endParaRPr b="0" lang="pl-PL" sz="3200" spc="-1" strike="noStrike">
              <a:solidFill>
                <a:srgbClr val="000000"/>
              </a:solidFill>
              <a:latin typeface="Calibri"/>
            </a:endParaRPr>
          </a:p>
        </p:txBody>
      </p:sp>
      <p:sp>
        <p:nvSpPr>
          <p:cNvPr id="35" name="PlaceHolder 4"/>
          <p:cNvSpPr>
            <a:spLocks noGrp="1"/>
          </p:cNvSpPr>
          <p:nvPr>
            <p:ph type="body"/>
          </p:nvPr>
        </p:nvSpPr>
        <p:spPr>
          <a:xfrm>
            <a:off x="6022080" y="1604520"/>
            <a:ext cx="2649600" cy="1896840"/>
          </a:xfrm>
          <a:prstGeom prst="rect">
            <a:avLst/>
          </a:prstGeom>
        </p:spPr>
        <p:txBody>
          <a:bodyPr lIns="0" rIns="0" tIns="0" bIns="0">
            <a:normAutofit/>
          </a:bodyPr>
          <a:p>
            <a:endParaRPr b="0" lang="pl-PL" sz="3200" spc="-1" strike="noStrike">
              <a:solidFill>
                <a:srgbClr val="000000"/>
              </a:solidFill>
              <a:latin typeface="Calibri"/>
            </a:endParaRPr>
          </a:p>
        </p:txBody>
      </p:sp>
      <p:sp>
        <p:nvSpPr>
          <p:cNvPr id="36" name="PlaceHolder 5"/>
          <p:cNvSpPr>
            <a:spLocks noGrp="1"/>
          </p:cNvSpPr>
          <p:nvPr>
            <p:ph type="body"/>
          </p:nvPr>
        </p:nvSpPr>
        <p:spPr>
          <a:xfrm>
            <a:off x="457200" y="3682080"/>
            <a:ext cx="2649600" cy="1896840"/>
          </a:xfrm>
          <a:prstGeom prst="rect">
            <a:avLst/>
          </a:prstGeom>
        </p:spPr>
        <p:txBody>
          <a:bodyPr lIns="0" rIns="0" tIns="0" bIns="0">
            <a:normAutofit/>
          </a:bodyPr>
          <a:p>
            <a:endParaRPr b="0" lang="pl-PL" sz="3200" spc="-1" strike="noStrike">
              <a:solidFill>
                <a:srgbClr val="000000"/>
              </a:solidFill>
              <a:latin typeface="Calibri"/>
            </a:endParaRPr>
          </a:p>
        </p:txBody>
      </p:sp>
      <p:sp>
        <p:nvSpPr>
          <p:cNvPr id="37" name="PlaceHolder 6"/>
          <p:cNvSpPr>
            <a:spLocks noGrp="1"/>
          </p:cNvSpPr>
          <p:nvPr>
            <p:ph type="body"/>
          </p:nvPr>
        </p:nvSpPr>
        <p:spPr>
          <a:xfrm>
            <a:off x="3239640" y="3682080"/>
            <a:ext cx="2649600" cy="1896840"/>
          </a:xfrm>
          <a:prstGeom prst="rect">
            <a:avLst/>
          </a:prstGeom>
        </p:spPr>
        <p:txBody>
          <a:bodyPr lIns="0" rIns="0" tIns="0" bIns="0">
            <a:normAutofit/>
          </a:bodyPr>
          <a:p>
            <a:endParaRPr b="0" lang="pl-PL" sz="3200" spc="-1" strike="noStrike">
              <a:solidFill>
                <a:srgbClr val="000000"/>
              </a:solidFill>
              <a:latin typeface="Calibri"/>
            </a:endParaRPr>
          </a:p>
        </p:txBody>
      </p:sp>
      <p:sp>
        <p:nvSpPr>
          <p:cNvPr id="38" name="PlaceHolder 7"/>
          <p:cNvSpPr>
            <a:spLocks noGrp="1"/>
          </p:cNvSpPr>
          <p:nvPr>
            <p:ph type="body"/>
          </p:nvPr>
        </p:nvSpPr>
        <p:spPr>
          <a:xfrm>
            <a:off x="6022080" y="3682080"/>
            <a:ext cx="2649600" cy="1896840"/>
          </a:xfrm>
          <a:prstGeom prst="rect">
            <a:avLst/>
          </a:prstGeom>
        </p:spPr>
        <p:txBody>
          <a:bodyPr lIns="0" rIns="0" tIns="0" bIns="0">
            <a:normAutofit/>
          </a:bodyPr>
          <a:p>
            <a:endParaRPr b="0" lang="pl-PL" sz="32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273600"/>
            <a:ext cx="8229240" cy="1144800"/>
          </a:xfrm>
          <a:prstGeom prst="rect">
            <a:avLst/>
          </a:prstGeom>
        </p:spPr>
        <p:txBody>
          <a:bodyPr lIns="0" rIns="0" tIns="0" bIns="0" anchor="ctr"/>
          <a:p>
            <a:endParaRPr b="0" lang="pl-PL" sz="1800" spc="-1" strike="noStrike">
              <a:solidFill>
                <a:srgbClr val="000000"/>
              </a:solidFill>
              <a:latin typeface="Calibri"/>
            </a:endParaRPr>
          </a:p>
        </p:txBody>
      </p:sp>
      <p:sp>
        <p:nvSpPr>
          <p:cNvPr id="4"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pl-PL"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3600"/>
            <a:ext cx="8229240" cy="1144800"/>
          </a:xfrm>
          <a:prstGeom prst="rect">
            <a:avLst/>
          </a:prstGeom>
        </p:spPr>
        <p:txBody>
          <a:bodyPr lIns="0" rIns="0" tIns="0" bIns="0" anchor="ctr"/>
          <a:p>
            <a:endParaRPr b="0" lang="pl-PL" sz="1800" spc="-1" strike="noStrike">
              <a:solidFill>
                <a:srgbClr val="000000"/>
              </a:solidFill>
              <a:latin typeface="Calibri"/>
            </a:endParaRPr>
          </a:p>
        </p:txBody>
      </p:sp>
      <p:sp>
        <p:nvSpPr>
          <p:cNvPr id="6" name="PlaceHolder 2"/>
          <p:cNvSpPr>
            <a:spLocks noGrp="1"/>
          </p:cNvSpPr>
          <p:nvPr>
            <p:ph type="body"/>
          </p:nvPr>
        </p:nvSpPr>
        <p:spPr>
          <a:xfrm>
            <a:off x="457200" y="1604520"/>
            <a:ext cx="8229240" cy="3977280"/>
          </a:xfrm>
          <a:prstGeom prst="rect">
            <a:avLst/>
          </a:prstGeom>
        </p:spPr>
        <p:txBody>
          <a:bodyPr lIns="0" rIns="0" tIns="0" bIns="0">
            <a:normAutofit/>
          </a:bodyPr>
          <a:p>
            <a:endParaRPr b="0" lang="pl-PL" sz="32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3600"/>
            <a:ext cx="8229240" cy="1144800"/>
          </a:xfrm>
          <a:prstGeom prst="rect">
            <a:avLst/>
          </a:prstGeom>
        </p:spPr>
        <p:txBody>
          <a:bodyPr lIns="0" rIns="0" tIns="0" bIns="0" anchor="ctr"/>
          <a:p>
            <a:endParaRPr b="0" lang="pl-PL" sz="1800" spc="-1" strike="noStrike">
              <a:solidFill>
                <a:srgbClr val="000000"/>
              </a:solidFill>
              <a:latin typeface="Calibri"/>
            </a:endParaRPr>
          </a:p>
        </p:txBody>
      </p:sp>
      <p:sp>
        <p:nvSpPr>
          <p:cNvPr id="8" name="PlaceHolder 2"/>
          <p:cNvSpPr>
            <a:spLocks noGrp="1"/>
          </p:cNvSpPr>
          <p:nvPr>
            <p:ph type="body"/>
          </p:nvPr>
        </p:nvSpPr>
        <p:spPr>
          <a:xfrm>
            <a:off x="457200" y="1604520"/>
            <a:ext cx="4015800" cy="3977280"/>
          </a:xfrm>
          <a:prstGeom prst="rect">
            <a:avLst/>
          </a:prstGeom>
        </p:spPr>
        <p:txBody>
          <a:bodyPr lIns="0" rIns="0" tIns="0" bIns="0">
            <a:normAutofit/>
          </a:bodyPr>
          <a:p>
            <a:endParaRPr b="0" lang="pl-PL" sz="3200" spc="-1" strike="noStrike">
              <a:solidFill>
                <a:srgbClr val="000000"/>
              </a:solidFill>
              <a:latin typeface="Calibri"/>
            </a:endParaRPr>
          </a:p>
        </p:txBody>
      </p:sp>
      <p:sp>
        <p:nvSpPr>
          <p:cNvPr id="9" name="PlaceHolder 3"/>
          <p:cNvSpPr>
            <a:spLocks noGrp="1"/>
          </p:cNvSpPr>
          <p:nvPr>
            <p:ph type="body"/>
          </p:nvPr>
        </p:nvSpPr>
        <p:spPr>
          <a:xfrm>
            <a:off x="4674240" y="1604520"/>
            <a:ext cx="4015800" cy="3977280"/>
          </a:xfrm>
          <a:prstGeom prst="rect">
            <a:avLst/>
          </a:prstGeom>
        </p:spPr>
        <p:txBody>
          <a:bodyPr lIns="0" rIns="0" tIns="0" bIns="0">
            <a:normAutofit/>
          </a:bodyPr>
          <a:p>
            <a:endParaRPr b="0" lang="pl-PL" sz="32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73600"/>
            <a:ext cx="8229240" cy="1144800"/>
          </a:xfrm>
          <a:prstGeom prst="rect">
            <a:avLst/>
          </a:prstGeom>
        </p:spPr>
        <p:txBody>
          <a:bodyPr lIns="0" rIns="0" tIns="0" bIns="0" anchor="ctr"/>
          <a:p>
            <a:endParaRPr b="0" lang="pl-PL"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457200" y="273600"/>
            <a:ext cx="8229240" cy="5307840"/>
          </a:xfrm>
          <a:prstGeom prst="rect">
            <a:avLst/>
          </a:prstGeom>
        </p:spPr>
        <p:txBody>
          <a:bodyPr lIns="0" rIns="0" tIns="0" bIns="0" anchor="ctr"/>
          <a:p>
            <a:pPr algn="ctr"/>
            <a:endParaRPr b="0" lang="pl-PL"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3600"/>
            <a:ext cx="8229240" cy="1144800"/>
          </a:xfrm>
          <a:prstGeom prst="rect">
            <a:avLst/>
          </a:prstGeom>
        </p:spPr>
        <p:txBody>
          <a:bodyPr lIns="0" rIns="0" tIns="0" bIns="0" anchor="ctr"/>
          <a:p>
            <a:endParaRPr b="0" lang="pl-PL" sz="1800" spc="-1" strike="noStrike">
              <a:solidFill>
                <a:srgbClr val="000000"/>
              </a:solidFill>
              <a:latin typeface="Calibri"/>
            </a:endParaRPr>
          </a:p>
        </p:txBody>
      </p:sp>
      <p:sp>
        <p:nvSpPr>
          <p:cNvPr id="13" name="PlaceHolder 2"/>
          <p:cNvSpPr>
            <a:spLocks noGrp="1"/>
          </p:cNvSpPr>
          <p:nvPr>
            <p:ph type="body"/>
          </p:nvPr>
        </p:nvSpPr>
        <p:spPr>
          <a:xfrm>
            <a:off x="457200" y="1604520"/>
            <a:ext cx="4015800" cy="1896840"/>
          </a:xfrm>
          <a:prstGeom prst="rect">
            <a:avLst/>
          </a:prstGeom>
        </p:spPr>
        <p:txBody>
          <a:bodyPr lIns="0" rIns="0" tIns="0" bIns="0">
            <a:normAutofit/>
          </a:bodyPr>
          <a:p>
            <a:endParaRPr b="0" lang="pl-PL" sz="3200" spc="-1" strike="noStrike">
              <a:solidFill>
                <a:srgbClr val="000000"/>
              </a:solidFill>
              <a:latin typeface="Calibri"/>
            </a:endParaRPr>
          </a:p>
        </p:txBody>
      </p:sp>
      <p:sp>
        <p:nvSpPr>
          <p:cNvPr id="14" name="PlaceHolder 3"/>
          <p:cNvSpPr>
            <a:spLocks noGrp="1"/>
          </p:cNvSpPr>
          <p:nvPr>
            <p:ph type="body"/>
          </p:nvPr>
        </p:nvSpPr>
        <p:spPr>
          <a:xfrm>
            <a:off x="4674240" y="1604520"/>
            <a:ext cx="4015800" cy="3977280"/>
          </a:xfrm>
          <a:prstGeom prst="rect">
            <a:avLst/>
          </a:prstGeom>
        </p:spPr>
        <p:txBody>
          <a:bodyPr lIns="0" rIns="0" tIns="0" bIns="0">
            <a:normAutofit/>
          </a:bodyPr>
          <a:p>
            <a:endParaRPr b="0" lang="pl-PL" sz="3200" spc="-1" strike="noStrike">
              <a:solidFill>
                <a:srgbClr val="000000"/>
              </a:solidFill>
              <a:latin typeface="Calibri"/>
            </a:endParaRPr>
          </a:p>
        </p:txBody>
      </p:sp>
      <p:sp>
        <p:nvSpPr>
          <p:cNvPr id="15" name="PlaceHolder 4"/>
          <p:cNvSpPr>
            <a:spLocks noGrp="1"/>
          </p:cNvSpPr>
          <p:nvPr>
            <p:ph type="body"/>
          </p:nvPr>
        </p:nvSpPr>
        <p:spPr>
          <a:xfrm>
            <a:off x="457200" y="3682080"/>
            <a:ext cx="4015800" cy="1896840"/>
          </a:xfrm>
          <a:prstGeom prst="rect">
            <a:avLst/>
          </a:prstGeom>
        </p:spPr>
        <p:txBody>
          <a:bodyPr lIns="0" rIns="0" tIns="0" bIns="0">
            <a:normAutofit/>
          </a:bodyPr>
          <a:p>
            <a:endParaRPr b="0" lang="pl-PL" sz="32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73600"/>
            <a:ext cx="8229240" cy="1144800"/>
          </a:xfrm>
          <a:prstGeom prst="rect">
            <a:avLst/>
          </a:prstGeom>
        </p:spPr>
        <p:txBody>
          <a:bodyPr lIns="0" rIns="0" tIns="0" bIns="0" anchor="ctr"/>
          <a:p>
            <a:endParaRPr b="0" lang="pl-PL" sz="1800" spc="-1" strike="noStrike">
              <a:solidFill>
                <a:srgbClr val="000000"/>
              </a:solidFill>
              <a:latin typeface="Calibri"/>
            </a:endParaRPr>
          </a:p>
        </p:txBody>
      </p:sp>
      <p:sp>
        <p:nvSpPr>
          <p:cNvPr id="17" name="PlaceHolder 2"/>
          <p:cNvSpPr>
            <a:spLocks noGrp="1"/>
          </p:cNvSpPr>
          <p:nvPr>
            <p:ph type="body"/>
          </p:nvPr>
        </p:nvSpPr>
        <p:spPr>
          <a:xfrm>
            <a:off x="457200" y="1604520"/>
            <a:ext cx="4015800" cy="3977280"/>
          </a:xfrm>
          <a:prstGeom prst="rect">
            <a:avLst/>
          </a:prstGeom>
        </p:spPr>
        <p:txBody>
          <a:bodyPr lIns="0" rIns="0" tIns="0" bIns="0">
            <a:normAutofit/>
          </a:bodyPr>
          <a:p>
            <a:endParaRPr b="0" lang="pl-PL" sz="3200" spc="-1" strike="noStrike">
              <a:solidFill>
                <a:srgbClr val="000000"/>
              </a:solidFill>
              <a:latin typeface="Calibri"/>
            </a:endParaRPr>
          </a:p>
        </p:txBody>
      </p:sp>
      <p:sp>
        <p:nvSpPr>
          <p:cNvPr id="18" name="PlaceHolder 3"/>
          <p:cNvSpPr>
            <a:spLocks noGrp="1"/>
          </p:cNvSpPr>
          <p:nvPr>
            <p:ph type="body"/>
          </p:nvPr>
        </p:nvSpPr>
        <p:spPr>
          <a:xfrm>
            <a:off x="4674240" y="1604520"/>
            <a:ext cx="4015800" cy="1896840"/>
          </a:xfrm>
          <a:prstGeom prst="rect">
            <a:avLst/>
          </a:prstGeom>
        </p:spPr>
        <p:txBody>
          <a:bodyPr lIns="0" rIns="0" tIns="0" bIns="0">
            <a:normAutofit/>
          </a:bodyPr>
          <a:p>
            <a:endParaRPr b="0" lang="pl-PL" sz="3200" spc="-1" strike="noStrike">
              <a:solidFill>
                <a:srgbClr val="000000"/>
              </a:solidFill>
              <a:latin typeface="Calibri"/>
            </a:endParaRPr>
          </a:p>
        </p:txBody>
      </p:sp>
      <p:sp>
        <p:nvSpPr>
          <p:cNvPr id="19" name="PlaceHolder 4"/>
          <p:cNvSpPr>
            <a:spLocks noGrp="1"/>
          </p:cNvSpPr>
          <p:nvPr>
            <p:ph type="body"/>
          </p:nvPr>
        </p:nvSpPr>
        <p:spPr>
          <a:xfrm>
            <a:off x="4674240" y="3682080"/>
            <a:ext cx="4015800" cy="1896840"/>
          </a:xfrm>
          <a:prstGeom prst="rect">
            <a:avLst/>
          </a:prstGeom>
        </p:spPr>
        <p:txBody>
          <a:bodyPr lIns="0" rIns="0" tIns="0" bIns="0">
            <a:normAutofit/>
          </a:bodyPr>
          <a:p>
            <a:endParaRPr b="0" lang="pl-PL" sz="32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73600"/>
            <a:ext cx="8229240" cy="1144800"/>
          </a:xfrm>
          <a:prstGeom prst="rect">
            <a:avLst/>
          </a:prstGeom>
        </p:spPr>
        <p:txBody>
          <a:bodyPr lIns="0" rIns="0" tIns="0" bIns="0" anchor="ctr"/>
          <a:p>
            <a:endParaRPr b="0" lang="pl-PL" sz="1800" spc="-1" strike="noStrike">
              <a:solidFill>
                <a:srgbClr val="000000"/>
              </a:solidFill>
              <a:latin typeface="Calibri"/>
            </a:endParaRPr>
          </a:p>
        </p:txBody>
      </p:sp>
      <p:sp>
        <p:nvSpPr>
          <p:cNvPr id="21" name="PlaceHolder 2"/>
          <p:cNvSpPr>
            <a:spLocks noGrp="1"/>
          </p:cNvSpPr>
          <p:nvPr>
            <p:ph type="body"/>
          </p:nvPr>
        </p:nvSpPr>
        <p:spPr>
          <a:xfrm>
            <a:off x="457200" y="1604520"/>
            <a:ext cx="4015800" cy="1896840"/>
          </a:xfrm>
          <a:prstGeom prst="rect">
            <a:avLst/>
          </a:prstGeom>
        </p:spPr>
        <p:txBody>
          <a:bodyPr lIns="0" rIns="0" tIns="0" bIns="0">
            <a:normAutofit/>
          </a:bodyPr>
          <a:p>
            <a:endParaRPr b="0" lang="pl-PL" sz="3200" spc="-1" strike="noStrike">
              <a:solidFill>
                <a:srgbClr val="000000"/>
              </a:solidFill>
              <a:latin typeface="Calibri"/>
            </a:endParaRPr>
          </a:p>
        </p:txBody>
      </p:sp>
      <p:sp>
        <p:nvSpPr>
          <p:cNvPr id="22" name="PlaceHolder 3"/>
          <p:cNvSpPr>
            <a:spLocks noGrp="1"/>
          </p:cNvSpPr>
          <p:nvPr>
            <p:ph type="body"/>
          </p:nvPr>
        </p:nvSpPr>
        <p:spPr>
          <a:xfrm>
            <a:off x="4674240" y="1604520"/>
            <a:ext cx="4015800" cy="1896840"/>
          </a:xfrm>
          <a:prstGeom prst="rect">
            <a:avLst/>
          </a:prstGeom>
        </p:spPr>
        <p:txBody>
          <a:bodyPr lIns="0" rIns="0" tIns="0" bIns="0">
            <a:normAutofit/>
          </a:bodyPr>
          <a:p>
            <a:endParaRPr b="0" lang="pl-PL" sz="3200" spc="-1" strike="noStrike">
              <a:solidFill>
                <a:srgbClr val="000000"/>
              </a:solidFill>
              <a:latin typeface="Calibri"/>
            </a:endParaRPr>
          </a:p>
        </p:txBody>
      </p:sp>
      <p:sp>
        <p:nvSpPr>
          <p:cNvPr id="23" name="PlaceHolder 4"/>
          <p:cNvSpPr>
            <a:spLocks noGrp="1"/>
          </p:cNvSpPr>
          <p:nvPr>
            <p:ph type="body"/>
          </p:nvPr>
        </p:nvSpPr>
        <p:spPr>
          <a:xfrm>
            <a:off x="457200" y="3682080"/>
            <a:ext cx="8229240" cy="1896840"/>
          </a:xfrm>
          <a:prstGeom prst="rect">
            <a:avLst/>
          </a:prstGeom>
        </p:spPr>
        <p:txBody>
          <a:bodyPr lIns="0" rIns="0" tIns="0" bIns="0">
            <a:normAutofit/>
          </a:bodyPr>
          <a:p>
            <a:endParaRPr b="0" lang="pl-PL" sz="32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sldNum"/>
          </p:nvPr>
        </p:nvSpPr>
        <p:spPr>
          <a:xfrm>
            <a:off x="8422920" y="6404400"/>
            <a:ext cx="263520" cy="268920"/>
          </a:xfrm>
          <a:prstGeom prst="rect">
            <a:avLst/>
          </a:prstGeom>
        </p:spPr>
        <p:txBody>
          <a:bodyPr lIns="45720" rIns="45720" tIns="45000" bIns="45000" anchor="ctr"/>
          <a:p>
            <a:endParaRPr b="0" lang="pl-PL" sz="2400" spc="-1" strike="noStrike">
              <a:latin typeface="Times New Roman"/>
            </a:endParaRPr>
          </a:p>
        </p:txBody>
      </p:sp>
      <p:sp>
        <p:nvSpPr>
          <p:cNvPr id="1" name="PlaceHolder 2"/>
          <p:cNvSpPr>
            <a:spLocks noGrp="1"/>
          </p:cNvSpPr>
          <p:nvPr>
            <p:ph type="title"/>
          </p:nvPr>
        </p:nvSpPr>
        <p:spPr>
          <a:xfrm>
            <a:off x="457200" y="273600"/>
            <a:ext cx="8229240" cy="1144800"/>
          </a:xfrm>
          <a:prstGeom prst="rect">
            <a:avLst/>
          </a:prstGeom>
        </p:spPr>
        <p:txBody>
          <a:bodyPr lIns="0" rIns="0" tIns="0" bIns="0" anchor="ctr"/>
          <a:p>
            <a:r>
              <a:rPr b="0" lang="pl-PL" sz="1800" spc="-1" strike="noStrike">
                <a:solidFill>
                  <a:srgbClr val="000000"/>
                </a:solidFill>
                <a:latin typeface="Calibri"/>
              </a:rPr>
              <a:t>Kliknij, aby edytować format tekstu tytułu</a:t>
            </a:r>
            <a:endParaRPr b="0" lang="pl-PL" sz="1800" spc="-1" strike="noStrike">
              <a:solidFill>
                <a:srgbClr val="000000"/>
              </a:solidFill>
              <a:latin typeface="Calibri"/>
            </a:endParaRPr>
          </a:p>
        </p:txBody>
      </p:sp>
      <p:sp>
        <p:nvSpPr>
          <p:cNvPr id="2" name="PlaceHolder 3"/>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pl-PL" sz="3200" spc="-1" strike="noStrike">
                <a:solidFill>
                  <a:srgbClr val="000000"/>
                </a:solidFill>
                <a:latin typeface="Calibri"/>
              </a:rPr>
              <a:t>Kliknij, aby edytować format tekstu konspektu</a:t>
            </a:r>
            <a:endParaRPr b="0" lang="pl-PL" sz="32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pl-PL" sz="3200" spc="-1" strike="noStrike">
                <a:solidFill>
                  <a:srgbClr val="000000"/>
                </a:solidFill>
                <a:latin typeface="Calibri"/>
              </a:rPr>
              <a:t>Drugi poziom konspektu</a:t>
            </a:r>
            <a:endParaRPr b="0" lang="pl-PL" sz="32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pl-PL" sz="3200" spc="-1" strike="noStrike">
                <a:solidFill>
                  <a:srgbClr val="000000"/>
                </a:solidFill>
                <a:latin typeface="Calibri"/>
              </a:rPr>
              <a:t>Trzeci poziom konspektu</a:t>
            </a:r>
            <a:endParaRPr b="0" lang="pl-PL" sz="32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pl-PL" sz="3200" spc="-1" strike="noStrike">
                <a:solidFill>
                  <a:srgbClr val="000000"/>
                </a:solidFill>
                <a:latin typeface="Calibri"/>
              </a:rPr>
              <a:t>Czwarty poziom konspektu</a:t>
            </a:r>
            <a:endParaRPr b="0" lang="pl-PL" sz="32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pl-PL" sz="2000" spc="-1" strike="noStrike">
                <a:solidFill>
                  <a:srgbClr val="000000"/>
                </a:solidFill>
                <a:latin typeface="Calibri"/>
              </a:rPr>
              <a:t>Piąty poziom konspektu</a:t>
            </a:r>
            <a:endParaRPr b="0" lang="pl-PL"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pl-PL" sz="2000" spc="-1" strike="noStrike">
                <a:solidFill>
                  <a:srgbClr val="000000"/>
                </a:solidFill>
                <a:latin typeface="Calibri"/>
              </a:rPr>
              <a:t>Szósty poziom konspektu</a:t>
            </a:r>
            <a:endParaRPr b="0" lang="pl-PL"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pl-PL" sz="2000" spc="-1" strike="noStrike">
                <a:solidFill>
                  <a:srgbClr val="000000"/>
                </a:solidFill>
                <a:latin typeface="Calibri"/>
              </a:rPr>
              <a:t>Siódmy poziom konspektu</a:t>
            </a:r>
            <a:endParaRPr b="0" lang="pl-PL"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TextShape 1"/>
          <p:cNvSpPr txBox="1"/>
          <p:nvPr/>
        </p:nvSpPr>
        <p:spPr>
          <a:xfrm>
            <a:off x="684360" y="2349360"/>
            <a:ext cx="7772040" cy="1469520"/>
          </a:xfrm>
          <a:prstGeom prst="rect">
            <a:avLst/>
          </a:prstGeom>
          <a:noFill/>
          <a:ln w="12600">
            <a:noFill/>
          </a:ln>
        </p:spPr>
        <p:txBody>
          <a:bodyPr lIns="45720" rIns="45720" tIns="45000" bIns="45000" anchor="ctr">
            <a:normAutofit fontScale="14000"/>
          </a:bodyPr>
          <a:p>
            <a:pPr algn="ctr">
              <a:lnSpc>
                <a:spcPct val="100000"/>
              </a:lnSpc>
            </a:pPr>
            <a:br/>
            <a:br/>
            <a:r>
              <a:rPr b="1" lang="pl-PL" sz="6000" spc="-1" strike="noStrike">
                <a:solidFill>
                  <a:srgbClr val="000000"/>
                </a:solidFill>
                <a:latin typeface="Calibri"/>
                <a:ea typeface="Calibri"/>
              </a:rPr>
              <a:t>Czy zawsze potrzebna jest zgoda?</a:t>
            </a:r>
            <a:br/>
            <a:r>
              <a:rPr b="1" lang="pl-PL" sz="6000" spc="-1" strike="noStrike">
                <a:solidFill>
                  <a:srgbClr val="000000"/>
                </a:solidFill>
                <a:latin typeface="Calibri"/>
                <a:ea typeface="Calibri"/>
              </a:rPr>
              <a:t>RODO w organizacjach pozarządowych.</a:t>
            </a:r>
            <a:br/>
            <a:br/>
            <a:br/>
            <a:br/>
            <a:r>
              <a:rPr b="1" i="1" lang="pl-PL" sz="3200" spc="-1" strike="noStrike">
                <a:solidFill>
                  <a:srgbClr val="000000"/>
                </a:solidFill>
                <a:latin typeface="Calibri"/>
                <a:ea typeface="Calibri"/>
              </a:rPr>
              <a:t>Ewa Rybus-Tołłoczko</a:t>
            </a:r>
            <a:endParaRPr b="0" lang="pl-PL" sz="32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 name="TextShape 1"/>
          <p:cNvSpPr txBox="1"/>
          <p:nvPr/>
        </p:nvSpPr>
        <p:spPr>
          <a:xfrm>
            <a:off x="539640" y="274680"/>
            <a:ext cx="8146800" cy="1142640"/>
          </a:xfrm>
          <a:prstGeom prst="rect">
            <a:avLst/>
          </a:prstGeom>
          <a:noFill/>
          <a:ln w="12600">
            <a:noFill/>
          </a:ln>
        </p:spPr>
        <p:txBody>
          <a:bodyPr lIns="45720" rIns="45720" tIns="45000" bIns="45000" anchor="ctr">
            <a:normAutofit/>
          </a:bodyPr>
          <a:p>
            <a:pPr algn="ctr">
              <a:lnSpc>
                <a:spcPct val="100000"/>
              </a:lnSpc>
            </a:pPr>
            <a:r>
              <a:rPr b="1" lang="pl-PL" sz="4000" spc="-1" strike="noStrike">
                <a:solidFill>
                  <a:srgbClr val="000000"/>
                </a:solidFill>
                <a:latin typeface="Calibri"/>
                <a:ea typeface="Calibri"/>
              </a:rPr>
              <a:t>Powierzenie przetwarzania:</a:t>
            </a:r>
            <a:endParaRPr b="0" lang="pl-PL" sz="4000" spc="-1" strike="noStrike">
              <a:solidFill>
                <a:srgbClr val="000000"/>
              </a:solidFill>
              <a:latin typeface="Calibri"/>
            </a:endParaRPr>
          </a:p>
        </p:txBody>
      </p:sp>
      <p:sp>
        <p:nvSpPr>
          <p:cNvPr id="55" name="TextShape 2"/>
          <p:cNvSpPr txBox="1"/>
          <p:nvPr/>
        </p:nvSpPr>
        <p:spPr>
          <a:xfrm>
            <a:off x="468360" y="1484280"/>
            <a:ext cx="8229240" cy="4852800"/>
          </a:xfrm>
          <a:prstGeom prst="rect">
            <a:avLst/>
          </a:prstGeom>
          <a:noFill/>
          <a:ln w="12600">
            <a:noFill/>
          </a:ln>
        </p:spPr>
        <p:txBody>
          <a:bodyPr lIns="45720" rIns="45720" tIns="45000" bIns="45000" anchor="ctr">
            <a:normAutofit/>
          </a:bodyPr>
          <a:p>
            <a:pPr algn="just">
              <a:lnSpc>
                <a:spcPct val="100000"/>
              </a:lnSpc>
              <a:spcBef>
                <a:spcPts val="1100"/>
              </a:spcBef>
            </a:pPr>
            <a:r>
              <a:rPr b="0" lang="pl-PL" sz="2350" spc="-1" strike="noStrike">
                <a:solidFill>
                  <a:srgbClr val="000000"/>
                </a:solidFill>
                <a:latin typeface="Calibri"/>
                <a:ea typeface="Calibri"/>
              </a:rPr>
              <a:t>Administrator może powierzyć innemu podmiotowi, w drodze umowy zawartej na piśmie, przetwarzanie danych. </a:t>
            </a:r>
            <a:endParaRPr b="0" lang="pl-PL" sz="2350" spc="-1" strike="noStrike">
              <a:solidFill>
                <a:srgbClr val="000000"/>
              </a:solidFill>
              <a:latin typeface="Calibri"/>
            </a:endParaRPr>
          </a:p>
          <a:p>
            <a:pPr algn="just">
              <a:lnSpc>
                <a:spcPct val="100000"/>
              </a:lnSpc>
              <a:spcBef>
                <a:spcPts val="1100"/>
              </a:spcBef>
            </a:pPr>
            <a:r>
              <a:rPr b="0" lang="pl-PL" sz="2350" spc="-1" strike="noStrike" u="sng">
                <a:solidFill>
                  <a:srgbClr val="000000"/>
                </a:solidFill>
                <a:uFillTx/>
                <a:latin typeface="Calibri"/>
                <a:ea typeface="Calibri"/>
              </a:rPr>
              <a:t>Podmiot, może przetwarzać dane wyłącznie w zakresie i celu przewidzianym w umowie</a:t>
            </a:r>
            <a:r>
              <a:rPr b="0" lang="pl-PL" sz="2350" spc="-1" strike="noStrike">
                <a:solidFill>
                  <a:srgbClr val="000000"/>
                </a:solidFill>
                <a:latin typeface="Calibri"/>
                <a:ea typeface="Calibri"/>
              </a:rPr>
              <a:t>. </a:t>
            </a:r>
            <a:endParaRPr b="0" lang="pl-PL" sz="2350" spc="-1" strike="noStrike">
              <a:solidFill>
                <a:srgbClr val="000000"/>
              </a:solidFill>
              <a:latin typeface="Calibri"/>
            </a:endParaRPr>
          </a:p>
          <a:p>
            <a:pPr algn="just">
              <a:lnSpc>
                <a:spcPct val="100000"/>
              </a:lnSpc>
              <a:spcBef>
                <a:spcPts val="1100"/>
              </a:spcBef>
            </a:pPr>
            <a:r>
              <a:rPr b="0" lang="pl-PL" sz="2350" spc="-1" strike="noStrike">
                <a:solidFill>
                  <a:srgbClr val="000000"/>
                </a:solidFill>
                <a:latin typeface="Calibri"/>
                <a:ea typeface="Calibri"/>
              </a:rPr>
              <a:t>Podmiot jest obowiązany przed rozpoczęciem przetwarzania danych podjąć środki zabezpieczające zbiór danych. </a:t>
            </a:r>
            <a:endParaRPr b="0" lang="pl-PL" sz="2350" spc="-1" strike="noStrike">
              <a:solidFill>
                <a:srgbClr val="000000"/>
              </a:solidFill>
              <a:latin typeface="Calibri"/>
            </a:endParaRPr>
          </a:p>
          <a:p>
            <a:pPr algn="just">
              <a:lnSpc>
                <a:spcPct val="100000"/>
              </a:lnSpc>
              <a:spcBef>
                <a:spcPts val="1100"/>
              </a:spcBef>
            </a:pPr>
            <a:r>
              <a:rPr b="0" lang="pl-PL" sz="2350" spc="-1" strike="noStrike">
                <a:solidFill>
                  <a:srgbClr val="000000"/>
                </a:solidFill>
                <a:latin typeface="Calibri"/>
                <a:ea typeface="Calibri"/>
              </a:rPr>
              <a:t>W zakresie przestrzegania tych przepisów podmiot ponosi odpowiedzialność jak administrator danych. </a:t>
            </a:r>
            <a:endParaRPr b="0" lang="pl-PL" sz="2350" spc="-1" strike="noStrike">
              <a:solidFill>
                <a:srgbClr val="000000"/>
              </a:solidFill>
              <a:latin typeface="Calibri"/>
            </a:endParaRPr>
          </a:p>
          <a:p>
            <a:pPr algn="just">
              <a:lnSpc>
                <a:spcPct val="100000"/>
              </a:lnSpc>
              <a:spcBef>
                <a:spcPts val="1100"/>
              </a:spcBef>
            </a:pPr>
            <a:r>
              <a:rPr b="0" lang="pl-PL" sz="2350" spc="-1" strike="noStrike">
                <a:solidFill>
                  <a:srgbClr val="000000"/>
                </a:solidFill>
                <a:latin typeface="Calibri"/>
                <a:ea typeface="Calibri"/>
              </a:rPr>
              <a:t>Odpowiedzialność za przestrzeganie przepisów niniejszej ustawy spoczywa na administratorze danych, co nie wyłącza odpowiedzialności podmiotu, który zawarł umowę, za przetwarzanie danych niezgodnie z tą umową. </a:t>
            </a:r>
            <a:endParaRPr b="0" lang="pl-PL" sz="235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19" dur="indefinite" restart="never" nodeType="tmRoot">
          <p:childTnLst>
            <p:seq>
              <p:cTn id="20" dur="indefinite"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TextShape 1"/>
          <p:cNvSpPr txBox="1"/>
          <p:nvPr/>
        </p:nvSpPr>
        <p:spPr>
          <a:xfrm>
            <a:off x="539640" y="260280"/>
            <a:ext cx="8135640" cy="1142640"/>
          </a:xfrm>
          <a:prstGeom prst="rect">
            <a:avLst/>
          </a:prstGeom>
          <a:noFill/>
          <a:ln w="12600">
            <a:noFill/>
          </a:ln>
        </p:spPr>
        <p:txBody>
          <a:bodyPr lIns="45720" rIns="45720" tIns="45000" bIns="45000" anchor="ctr">
            <a:normAutofit/>
          </a:bodyPr>
          <a:p>
            <a:pPr algn="ctr">
              <a:lnSpc>
                <a:spcPct val="100000"/>
              </a:lnSpc>
            </a:pPr>
            <a:r>
              <a:rPr b="1" lang="pl-PL" sz="4000" spc="-1" strike="noStrike">
                <a:solidFill>
                  <a:srgbClr val="000000"/>
                </a:solidFill>
                <a:latin typeface="Calibri"/>
                <a:ea typeface="Calibri"/>
              </a:rPr>
              <a:t>Udostępnianie danych</a:t>
            </a:r>
            <a:endParaRPr b="0" lang="pl-PL" sz="4000" spc="-1" strike="noStrike">
              <a:solidFill>
                <a:srgbClr val="000000"/>
              </a:solidFill>
              <a:latin typeface="Calibri"/>
            </a:endParaRPr>
          </a:p>
        </p:txBody>
      </p:sp>
      <p:sp>
        <p:nvSpPr>
          <p:cNvPr id="57" name="TextShape 2"/>
          <p:cNvSpPr txBox="1"/>
          <p:nvPr/>
        </p:nvSpPr>
        <p:spPr>
          <a:xfrm>
            <a:off x="468360" y="1773360"/>
            <a:ext cx="8229240" cy="3700080"/>
          </a:xfrm>
          <a:prstGeom prst="rect">
            <a:avLst/>
          </a:prstGeom>
          <a:noFill/>
          <a:ln w="12600">
            <a:noFill/>
          </a:ln>
        </p:spPr>
        <p:txBody>
          <a:bodyPr lIns="45720" rIns="45720" tIns="45000" bIns="45000" anchor="ctr">
            <a:normAutofit/>
          </a:bodyPr>
          <a:p>
            <a:pPr algn="just">
              <a:lnSpc>
                <a:spcPct val="100000"/>
              </a:lnSpc>
              <a:spcBef>
                <a:spcPts val="499"/>
              </a:spcBef>
            </a:pPr>
            <a:r>
              <a:rPr b="0" lang="pl-PL" sz="2400" spc="-1" strike="noStrike">
                <a:solidFill>
                  <a:srgbClr val="000000"/>
                </a:solidFill>
                <a:latin typeface="Calibri"/>
                <a:ea typeface="Calibri"/>
              </a:rPr>
              <a:t>Udostępnienie danych polega na tym, że w skutek udostępnienia danych osobowych dochodzi do faktycznego przekazania danych osobowych, w wyniku którego nowy dysponent tych danych staje się ich administratorem, a co za tym idzie będzie decydował o celach i środkach przetwarzania danych, oraz ponosił odpowiedzialność w zakresie przewidzianym dla administratora.</a:t>
            </a:r>
            <a:endParaRPr b="0" lang="pl-PL" sz="24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21" dur="indefinite" restart="never" nodeType="tmRoot">
          <p:childTnLst>
            <p:seq>
              <p:cTn id="22" dur="indefinite"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TextShape 1"/>
          <p:cNvSpPr txBox="1"/>
          <p:nvPr/>
        </p:nvSpPr>
        <p:spPr>
          <a:xfrm>
            <a:off x="539640" y="274680"/>
            <a:ext cx="8146800" cy="1142640"/>
          </a:xfrm>
          <a:prstGeom prst="rect">
            <a:avLst/>
          </a:prstGeom>
          <a:noFill/>
          <a:ln w="12600">
            <a:noFill/>
          </a:ln>
        </p:spPr>
        <p:txBody>
          <a:bodyPr lIns="45720" rIns="45720" tIns="45000" bIns="45000" anchor="ctr">
            <a:normAutofit/>
          </a:bodyPr>
          <a:p>
            <a:pPr algn="ctr">
              <a:lnSpc>
                <a:spcPct val="100000"/>
              </a:lnSpc>
            </a:pPr>
            <a:r>
              <a:rPr b="1" lang="pl-PL" sz="4000" spc="-1" strike="noStrike">
                <a:solidFill>
                  <a:srgbClr val="000000"/>
                </a:solidFill>
                <a:latin typeface="Calibri"/>
                <a:ea typeface="Calibri"/>
              </a:rPr>
              <a:t>Definicje</a:t>
            </a:r>
            <a:endParaRPr b="0" lang="pl-PL" sz="4000" spc="-1" strike="noStrike">
              <a:solidFill>
                <a:srgbClr val="000000"/>
              </a:solidFill>
              <a:latin typeface="Calibri"/>
            </a:endParaRPr>
          </a:p>
        </p:txBody>
      </p:sp>
      <p:sp>
        <p:nvSpPr>
          <p:cNvPr id="59" name="TextShape 2"/>
          <p:cNvSpPr txBox="1"/>
          <p:nvPr/>
        </p:nvSpPr>
        <p:spPr>
          <a:xfrm>
            <a:off x="468360" y="1557360"/>
            <a:ext cx="8229240" cy="4525560"/>
          </a:xfrm>
          <a:prstGeom prst="rect">
            <a:avLst/>
          </a:prstGeom>
          <a:noFill/>
          <a:ln w="12600">
            <a:noFill/>
          </a:ln>
        </p:spPr>
        <p:txBody>
          <a:bodyPr lIns="45720" rIns="45720" tIns="45000" bIns="45000" anchor="ctr">
            <a:normAutofit/>
          </a:bodyPr>
          <a:p>
            <a:pPr algn="just">
              <a:lnSpc>
                <a:spcPct val="100000"/>
              </a:lnSpc>
              <a:spcBef>
                <a:spcPts val="700"/>
              </a:spcBef>
            </a:pPr>
            <a:r>
              <a:rPr b="1" lang="pl-PL" sz="3040" spc="-1" strike="noStrike">
                <a:solidFill>
                  <a:srgbClr val="000000"/>
                </a:solidFill>
                <a:latin typeface="Calibri"/>
                <a:ea typeface="Calibri"/>
              </a:rPr>
              <a:t>naruszenie ochrony danych osobowych -</a:t>
            </a:r>
            <a:r>
              <a:rPr b="0" lang="pl-PL" sz="3040" spc="-1" strike="noStrike">
                <a:solidFill>
                  <a:srgbClr val="000000"/>
                </a:solidFill>
                <a:latin typeface="Calibri"/>
                <a:ea typeface="Calibri"/>
              </a:rPr>
              <a:t> oznacza naruszenie bezpieczeństwa prowadzące do przypadkowego lub niezgodnego z prawem zniszczenia, utracenia, zmodyfikowania, nieuprawnionego ujawnienia lub nieuprawnionego dostępu do danych osobowych przesyłanych, przechowywanych lub w inny sposób przetwarzanych; </a:t>
            </a:r>
            <a:endParaRPr b="0" lang="pl-PL" sz="3040" spc="-1" strike="noStrike">
              <a:solidFill>
                <a:srgbClr val="000000"/>
              </a:solidFill>
              <a:latin typeface="Calibri"/>
            </a:endParaRPr>
          </a:p>
          <a:p>
            <a:pPr algn="just">
              <a:lnSpc>
                <a:spcPct val="100000"/>
              </a:lnSpc>
              <a:spcBef>
                <a:spcPts val="700"/>
              </a:spcBef>
            </a:pPr>
            <a:endParaRPr b="0" lang="pl-PL" sz="3040" spc="-1" strike="noStrike">
              <a:solidFill>
                <a:srgbClr val="000000"/>
              </a:solidFill>
              <a:latin typeface="Calibri"/>
            </a:endParaRPr>
          </a:p>
          <a:p>
            <a:pPr algn="just">
              <a:lnSpc>
                <a:spcPct val="100000"/>
              </a:lnSpc>
              <a:spcBef>
                <a:spcPts val="700"/>
              </a:spcBef>
            </a:pPr>
            <a:r>
              <a:rPr b="1" lang="pl-PL" sz="3040" spc="-1" strike="noStrike">
                <a:solidFill>
                  <a:srgbClr val="000000"/>
                </a:solidFill>
                <a:latin typeface="Calibri"/>
                <a:ea typeface="Calibri"/>
              </a:rPr>
              <a:t>72 godziny na zgłoszenie zdarzenia</a:t>
            </a:r>
            <a:endParaRPr b="0" lang="pl-PL" sz="304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23" dur="indefinite" restart="never" nodeType="tmRoot">
          <p:childTnLst>
            <p:seq>
              <p:cTn id="24" dur="indefinite"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TextShape 1"/>
          <p:cNvSpPr txBox="1"/>
          <p:nvPr/>
        </p:nvSpPr>
        <p:spPr>
          <a:xfrm>
            <a:off x="539640" y="274680"/>
            <a:ext cx="8146800" cy="1142640"/>
          </a:xfrm>
          <a:prstGeom prst="rect">
            <a:avLst/>
          </a:prstGeom>
          <a:noFill/>
          <a:ln w="12600">
            <a:noFill/>
          </a:ln>
        </p:spPr>
        <p:txBody>
          <a:bodyPr lIns="45720" rIns="45720" tIns="45000" bIns="45000" anchor="ctr">
            <a:normAutofit/>
          </a:bodyPr>
          <a:p>
            <a:pPr algn="ctr">
              <a:lnSpc>
                <a:spcPct val="100000"/>
              </a:lnSpc>
            </a:pPr>
            <a:r>
              <a:rPr b="1" lang="pl-PL" sz="4000" spc="-1" strike="noStrike">
                <a:solidFill>
                  <a:srgbClr val="000000"/>
                </a:solidFill>
                <a:latin typeface="Calibri"/>
                <a:ea typeface="Calibri"/>
              </a:rPr>
              <a:t>Naruszenie</a:t>
            </a:r>
            <a:endParaRPr b="0" lang="pl-PL" sz="4000" spc="-1" strike="noStrike">
              <a:solidFill>
                <a:srgbClr val="000000"/>
              </a:solidFill>
              <a:latin typeface="Calibri"/>
            </a:endParaRPr>
          </a:p>
        </p:txBody>
      </p:sp>
      <p:sp>
        <p:nvSpPr>
          <p:cNvPr id="61" name="TextShape 2"/>
          <p:cNvSpPr txBox="1"/>
          <p:nvPr/>
        </p:nvSpPr>
        <p:spPr>
          <a:xfrm>
            <a:off x="468360" y="1413000"/>
            <a:ext cx="8229240" cy="4436640"/>
          </a:xfrm>
          <a:prstGeom prst="rect">
            <a:avLst/>
          </a:prstGeom>
          <a:noFill/>
          <a:ln w="12600">
            <a:noFill/>
          </a:ln>
        </p:spPr>
        <p:txBody>
          <a:bodyPr lIns="45720" rIns="45720" tIns="45000" bIns="45000" anchor="ctr">
            <a:normAutofit/>
          </a:bodyPr>
          <a:p>
            <a:pPr algn="just">
              <a:lnSpc>
                <a:spcPct val="100000"/>
              </a:lnSpc>
              <a:spcBef>
                <a:spcPts val="499"/>
              </a:spcBef>
            </a:pPr>
            <a:r>
              <a:rPr b="0" lang="pl-PL" sz="2400" spc="-1" strike="noStrike">
                <a:solidFill>
                  <a:srgbClr val="000000"/>
                </a:solidFill>
                <a:latin typeface="Calibri"/>
                <a:ea typeface="Calibri"/>
              </a:rPr>
              <a:t>W przypadku gdy naruszenie ochrony danych osobowych może powodować wysokie ryzyko naruszenia praw lub wolności osób fizycznych, administrator </a:t>
            </a:r>
            <a:r>
              <a:rPr b="0" lang="pl-PL" sz="2400" spc="-1" strike="noStrike" u="sng">
                <a:solidFill>
                  <a:srgbClr val="000000"/>
                </a:solidFill>
                <a:uFillTx/>
                <a:latin typeface="Calibri"/>
                <a:ea typeface="Calibri"/>
              </a:rPr>
              <a:t>bez zbędnej zwłoki zawiadamia osobę</a:t>
            </a:r>
            <a:r>
              <a:rPr b="0" lang="pl-PL" sz="2400" spc="-1" strike="noStrike">
                <a:solidFill>
                  <a:srgbClr val="000000"/>
                </a:solidFill>
                <a:latin typeface="Calibri"/>
                <a:ea typeface="Calibri"/>
              </a:rPr>
              <a:t>, której dane dotyczą, o naruszeniu ochrony danych osobowych. </a:t>
            </a:r>
            <a:r>
              <a:rPr b="0" lang="pl-PL" sz="2200" spc="-1" strike="noStrike">
                <a:solidFill>
                  <a:srgbClr val="000000"/>
                </a:solidFill>
                <a:latin typeface="Calibri"/>
                <a:ea typeface="Calibri"/>
              </a:rPr>
              <a:t>  </a:t>
            </a:r>
            <a:endParaRPr b="0" lang="pl-PL" sz="2200" spc="-1" strike="noStrike">
              <a:solidFill>
                <a:srgbClr val="000000"/>
              </a:solidFill>
              <a:latin typeface="Calibri"/>
            </a:endParaRPr>
          </a:p>
          <a:p>
            <a:pPr algn="just">
              <a:lnSpc>
                <a:spcPct val="100000"/>
              </a:lnSpc>
              <a:spcBef>
                <a:spcPts val="700"/>
              </a:spcBef>
            </a:pPr>
            <a:endParaRPr b="0" lang="pl-PL" sz="2200" spc="-1" strike="noStrike">
              <a:solidFill>
                <a:srgbClr val="000000"/>
              </a:solidFill>
              <a:latin typeface="Calibri"/>
            </a:endParaRPr>
          </a:p>
          <a:p>
            <a:pPr algn="just">
              <a:lnSpc>
                <a:spcPct val="100000"/>
              </a:lnSpc>
              <a:spcBef>
                <a:spcPts val="499"/>
              </a:spcBef>
            </a:pPr>
            <a:r>
              <a:rPr b="0" lang="pl-PL" sz="2400" spc="-1" strike="noStrike">
                <a:solidFill>
                  <a:srgbClr val="000000"/>
                </a:solidFill>
                <a:latin typeface="Calibri"/>
                <a:ea typeface="Calibri"/>
              </a:rPr>
              <a:t>Skierowane do osoby, której dane dotyczą, zawiadomienie opisuje jasnym i prostym językiem charakter naruszenia ochrony danych osobowych i zawiera co najmniej informacje i środki.</a:t>
            </a:r>
            <a:endParaRPr b="0" lang="pl-PL" sz="24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25" dur="indefinite" restart="never" nodeType="tmRoot">
          <p:childTnLst>
            <p:seq>
              <p:cTn id="26" dur="indefinite"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TextShape 1"/>
          <p:cNvSpPr txBox="1"/>
          <p:nvPr/>
        </p:nvSpPr>
        <p:spPr>
          <a:xfrm>
            <a:off x="611280" y="476280"/>
            <a:ext cx="8208720" cy="1142640"/>
          </a:xfrm>
          <a:prstGeom prst="rect">
            <a:avLst/>
          </a:prstGeom>
          <a:noFill/>
          <a:ln w="12600">
            <a:noFill/>
          </a:ln>
        </p:spPr>
        <p:txBody>
          <a:bodyPr lIns="45720" rIns="45720" tIns="45000" bIns="45000" anchor="ctr">
            <a:normAutofit/>
          </a:bodyPr>
          <a:p>
            <a:pPr algn="ctr">
              <a:lnSpc>
                <a:spcPct val="100000"/>
              </a:lnSpc>
            </a:pPr>
            <a:r>
              <a:rPr b="1" lang="pl-PL" sz="2380" spc="-1" strike="noStrike">
                <a:solidFill>
                  <a:srgbClr val="000000"/>
                </a:solidFill>
                <a:latin typeface="Calibri"/>
                <a:ea typeface="Calibri"/>
              </a:rPr>
              <a:t>Dane wrażliwe – </a:t>
            </a:r>
            <a:br/>
            <a:r>
              <a:rPr b="1" lang="pl-PL" sz="2380" spc="-1" strike="noStrike">
                <a:solidFill>
                  <a:srgbClr val="000000"/>
                </a:solidFill>
                <a:latin typeface="Calibri"/>
                <a:ea typeface="Calibri"/>
              </a:rPr>
              <a:t>przetwarzanie szczególnych kategorii danych osobowych:</a:t>
            </a:r>
            <a:endParaRPr b="0" lang="pl-PL" sz="2380" spc="-1" strike="noStrike">
              <a:solidFill>
                <a:srgbClr val="000000"/>
              </a:solidFill>
              <a:latin typeface="Calibri"/>
            </a:endParaRPr>
          </a:p>
        </p:txBody>
      </p:sp>
      <p:sp>
        <p:nvSpPr>
          <p:cNvPr id="63" name="TextShape 2"/>
          <p:cNvSpPr txBox="1"/>
          <p:nvPr/>
        </p:nvSpPr>
        <p:spPr>
          <a:xfrm>
            <a:off x="468360" y="1989000"/>
            <a:ext cx="8229240" cy="4525560"/>
          </a:xfrm>
          <a:prstGeom prst="rect">
            <a:avLst/>
          </a:prstGeom>
          <a:noFill/>
          <a:ln w="12600">
            <a:noFill/>
          </a:ln>
        </p:spPr>
        <p:txBody>
          <a:bodyPr lIns="45720" rIns="45720" tIns="45000" bIns="45000" anchor="ctr">
            <a:normAutofit/>
          </a:bodyPr>
          <a:p>
            <a:pPr>
              <a:lnSpc>
                <a:spcPct val="100000"/>
              </a:lnSpc>
              <a:spcBef>
                <a:spcPts val="700"/>
              </a:spcBef>
            </a:pPr>
            <a:endParaRPr b="0" lang="pl-PL" sz="3200" spc="-1" strike="noStrike">
              <a:solidFill>
                <a:srgbClr val="000000"/>
              </a:solidFill>
              <a:latin typeface="Calibri"/>
            </a:endParaRPr>
          </a:p>
          <a:p>
            <a:pPr>
              <a:lnSpc>
                <a:spcPct val="100000"/>
              </a:lnSpc>
              <a:spcBef>
                <a:spcPts val="499"/>
              </a:spcBef>
            </a:pPr>
            <a:r>
              <a:rPr b="1" lang="pl-PL" sz="2400" spc="-1" strike="noStrike">
                <a:solidFill>
                  <a:srgbClr val="000000"/>
                </a:solidFill>
                <a:latin typeface="Calibri"/>
                <a:ea typeface="Calibri"/>
              </a:rPr>
              <a:t>ujawniające:</a:t>
            </a:r>
            <a:endParaRPr b="0" lang="pl-PL" sz="2400" spc="-1" strike="noStrike">
              <a:solidFill>
                <a:srgbClr val="000000"/>
              </a:solidFill>
              <a:latin typeface="Calibri"/>
            </a:endParaRPr>
          </a:p>
          <a:p>
            <a:pPr>
              <a:lnSpc>
                <a:spcPct val="100000"/>
              </a:lnSpc>
              <a:spcBef>
                <a:spcPts val="499"/>
              </a:spcBef>
            </a:pPr>
            <a:r>
              <a:rPr b="0" lang="pl-PL" sz="2400" spc="-1" strike="noStrike">
                <a:solidFill>
                  <a:srgbClr val="000000"/>
                </a:solidFill>
                <a:latin typeface="Calibri"/>
                <a:ea typeface="Calibri"/>
              </a:rPr>
              <a:t>pochodzenie rasowe lub etniczne, </a:t>
            </a:r>
            <a:endParaRPr b="0" lang="pl-PL" sz="2400" spc="-1" strike="noStrike">
              <a:solidFill>
                <a:srgbClr val="000000"/>
              </a:solidFill>
              <a:latin typeface="Calibri"/>
            </a:endParaRPr>
          </a:p>
          <a:p>
            <a:pPr>
              <a:lnSpc>
                <a:spcPct val="100000"/>
              </a:lnSpc>
              <a:spcBef>
                <a:spcPts val="499"/>
              </a:spcBef>
            </a:pPr>
            <a:r>
              <a:rPr b="0" lang="pl-PL" sz="2400" spc="-1" strike="noStrike">
                <a:solidFill>
                  <a:srgbClr val="000000"/>
                </a:solidFill>
                <a:latin typeface="Calibri"/>
                <a:ea typeface="Calibri"/>
              </a:rPr>
              <a:t>poglądy polityczne, </a:t>
            </a:r>
            <a:endParaRPr b="0" lang="pl-PL" sz="2400" spc="-1" strike="noStrike">
              <a:solidFill>
                <a:srgbClr val="000000"/>
              </a:solidFill>
              <a:latin typeface="Calibri"/>
            </a:endParaRPr>
          </a:p>
          <a:p>
            <a:pPr>
              <a:lnSpc>
                <a:spcPct val="100000"/>
              </a:lnSpc>
              <a:spcBef>
                <a:spcPts val="499"/>
              </a:spcBef>
            </a:pPr>
            <a:r>
              <a:rPr b="0" lang="pl-PL" sz="2400" spc="-1" strike="noStrike">
                <a:solidFill>
                  <a:srgbClr val="000000"/>
                </a:solidFill>
                <a:latin typeface="Calibri"/>
                <a:ea typeface="Calibri"/>
              </a:rPr>
              <a:t>przekonania religijne lub światopoglądowe</a:t>
            </a:r>
            <a:endParaRPr b="0" lang="pl-PL" sz="2400" spc="-1" strike="noStrike">
              <a:solidFill>
                <a:srgbClr val="000000"/>
              </a:solidFill>
              <a:latin typeface="Calibri"/>
            </a:endParaRPr>
          </a:p>
          <a:p>
            <a:pPr>
              <a:lnSpc>
                <a:spcPct val="100000"/>
              </a:lnSpc>
              <a:spcBef>
                <a:spcPts val="499"/>
              </a:spcBef>
            </a:pPr>
            <a:r>
              <a:rPr b="0" lang="pl-PL" sz="2400" spc="-1" strike="noStrike">
                <a:solidFill>
                  <a:srgbClr val="000000"/>
                </a:solidFill>
                <a:latin typeface="Calibri"/>
                <a:ea typeface="Calibri"/>
              </a:rPr>
              <a:t>przynależność do związków zawodowych </a:t>
            </a:r>
            <a:endParaRPr b="0" lang="pl-PL" sz="24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27" dur="indefinite" restart="never" nodeType="tmRoot">
          <p:childTnLst>
            <p:seq>
              <p:cTn id="28" dur="indefinite" nodeType="mainSeq"/>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TextShape 1"/>
          <p:cNvSpPr txBox="1"/>
          <p:nvPr/>
        </p:nvSpPr>
        <p:spPr>
          <a:xfrm>
            <a:off x="611280" y="476280"/>
            <a:ext cx="8208720" cy="1142640"/>
          </a:xfrm>
          <a:prstGeom prst="rect">
            <a:avLst/>
          </a:prstGeom>
          <a:noFill/>
          <a:ln w="12600">
            <a:noFill/>
          </a:ln>
        </p:spPr>
        <p:txBody>
          <a:bodyPr lIns="45720" rIns="45720" tIns="45000" bIns="45000" anchor="ctr">
            <a:normAutofit fontScale="66000"/>
          </a:bodyPr>
          <a:p>
            <a:pPr algn="ctr">
              <a:lnSpc>
                <a:spcPct val="100000"/>
              </a:lnSpc>
            </a:pPr>
            <a:r>
              <a:rPr b="1" lang="pl-PL" sz="3600" spc="-1" strike="noStrike">
                <a:solidFill>
                  <a:srgbClr val="000000"/>
                </a:solidFill>
                <a:latin typeface="Calibri"/>
                <a:ea typeface="Calibri"/>
              </a:rPr>
              <a:t>Dane wrażliwe – </a:t>
            </a:r>
            <a:br/>
            <a:r>
              <a:rPr b="1" lang="pl-PL" sz="3600" spc="-1" strike="noStrike">
                <a:solidFill>
                  <a:srgbClr val="000000"/>
                </a:solidFill>
                <a:latin typeface="Calibri"/>
                <a:ea typeface="Calibri"/>
              </a:rPr>
              <a:t>przetwarzanie szczególnych kategorii danych osobowych</a:t>
            </a:r>
            <a:r>
              <a:rPr b="1" lang="pl-PL" sz="2380" spc="-1" strike="noStrike">
                <a:solidFill>
                  <a:srgbClr val="000000"/>
                </a:solidFill>
                <a:latin typeface="Calibri"/>
                <a:ea typeface="Calibri"/>
              </a:rPr>
              <a:t>:</a:t>
            </a:r>
            <a:endParaRPr b="0" lang="pl-PL" sz="2380" spc="-1" strike="noStrike">
              <a:solidFill>
                <a:srgbClr val="000000"/>
              </a:solidFill>
              <a:latin typeface="Calibri"/>
            </a:endParaRPr>
          </a:p>
        </p:txBody>
      </p:sp>
      <p:sp>
        <p:nvSpPr>
          <p:cNvPr id="65" name="TextShape 2"/>
          <p:cNvSpPr txBox="1"/>
          <p:nvPr/>
        </p:nvSpPr>
        <p:spPr>
          <a:xfrm>
            <a:off x="468360" y="1989000"/>
            <a:ext cx="8229240" cy="4525560"/>
          </a:xfrm>
          <a:prstGeom prst="rect">
            <a:avLst/>
          </a:prstGeom>
          <a:noFill/>
          <a:ln w="12600">
            <a:noFill/>
          </a:ln>
        </p:spPr>
        <p:txBody>
          <a:bodyPr lIns="45720" rIns="45720" tIns="45000" bIns="45000" anchor="ctr">
            <a:normAutofit/>
          </a:bodyPr>
          <a:p>
            <a:pPr>
              <a:lnSpc>
                <a:spcPct val="100000"/>
              </a:lnSpc>
              <a:spcBef>
                <a:spcPts val="700"/>
              </a:spcBef>
            </a:pPr>
            <a:endParaRPr b="0" lang="pl-PL" sz="3200" spc="-1" strike="noStrike">
              <a:solidFill>
                <a:srgbClr val="000000"/>
              </a:solidFill>
              <a:latin typeface="Calibri"/>
            </a:endParaRPr>
          </a:p>
          <a:p>
            <a:pPr>
              <a:lnSpc>
                <a:spcPct val="100000"/>
              </a:lnSpc>
              <a:spcBef>
                <a:spcPts val="499"/>
              </a:spcBef>
            </a:pPr>
            <a:r>
              <a:rPr b="1" lang="pl-PL" sz="2400" spc="-1" strike="noStrike">
                <a:solidFill>
                  <a:srgbClr val="000000"/>
                </a:solidFill>
                <a:latin typeface="Calibri"/>
                <a:ea typeface="Calibri"/>
              </a:rPr>
              <a:t>przetwarzanie danych:</a:t>
            </a:r>
            <a:endParaRPr b="0" lang="pl-PL" sz="2400" spc="-1" strike="noStrike">
              <a:solidFill>
                <a:srgbClr val="000000"/>
              </a:solidFill>
              <a:latin typeface="Calibri"/>
            </a:endParaRPr>
          </a:p>
          <a:p>
            <a:pPr>
              <a:lnSpc>
                <a:spcPct val="100000"/>
              </a:lnSpc>
              <a:spcBef>
                <a:spcPts val="499"/>
              </a:spcBef>
            </a:pPr>
            <a:r>
              <a:rPr b="0" lang="pl-PL" sz="2400" spc="-1" strike="noStrike">
                <a:solidFill>
                  <a:srgbClr val="000000"/>
                </a:solidFill>
                <a:latin typeface="Calibri"/>
                <a:ea typeface="Calibri"/>
              </a:rPr>
              <a:t>genetycznych, </a:t>
            </a:r>
            <a:endParaRPr b="0" lang="pl-PL" sz="2400" spc="-1" strike="noStrike">
              <a:solidFill>
                <a:srgbClr val="000000"/>
              </a:solidFill>
              <a:latin typeface="Calibri"/>
            </a:endParaRPr>
          </a:p>
          <a:p>
            <a:pPr>
              <a:lnSpc>
                <a:spcPct val="100000"/>
              </a:lnSpc>
              <a:spcBef>
                <a:spcPts val="499"/>
              </a:spcBef>
            </a:pPr>
            <a:r>
              <a:rPr b="0" lang="pl-PL" sz="2400" spc="-1" strike="noStrike">
                <a:solidFill>
                  <a:srgbClr val="000000"/>
                </a:solidFill>
                <a:latin typeface="Calibri"/>
                <a:ea typeface="Calibri"/>
              </a:rPr>
              <a:t>biometrycznych w celu jednoznacznego zidentyfikowania osoby fizycznej, </a:t>
            </a:r>
            <a:endParaRPr b="0" lang="pl-PL" sz="2400" spc="-1" strike="noStrike">
              <a:solidFill>
                <a:srgbClr val="000000"/>
              </a:solidFill>
              <a:latin typeface="Calibri"/>
            </a:endParaRPr>
          </a:p>
          <a:p>
            <a:pPr>
              <a:lnSpc>
                <a:spcPct val="100000"/>
              </a:lnSpc>
              <a:spcBef>
                <a:spcPts val="499"/>
              </a:spcBef>
            </a:pPr>
            <a:r>
              <a:rPr b="0" lang="pl-PL" sz="2400" spc="-1" strike="noStrike">
                <a:solidFill>
                  <a:srgbClr val="000000"/>
                </a:solidFill>
                <a:latin typeface="Calibri"/>
                <a:ea typeface="Calibri"/>
              </a:rPr>
              <a:t>dotyczących zdrowia </a:t>
            </a:r>
            <a:endParaRPr b="0" lang="pl-PL" sz="2400" spc="-1" strike="noStrike">
              <a:solidFill>
                <a:srgbClr val="000000"/>
              </a:solidFill>
              <a:latin typeface="Calibri"/>
            </a:endParaRPr>
          </a:p>
          <a:p>
            <a:pPr>
              <a:lnSpc>
                <a:spcPct val="100000"/>
              </a:lnSpc>
              <a:spcBef>
                <a:spcPts val="499"/>
              </a:spcBef>
            </a:pPr>
            <a:r>
              <a:rPr b="0" lang="pl-PL" sz="2400" spc="-1" strike="noStrike">
                <a:solidFill>
                  <a:srgbClr val="000000"/>
                </a:solidFill>
                <a:latin typeface="Calibri"/>
                <a:ea typeface="Calibri"/>
              </a:rPr>
              <a:t>dotyczących seksualności </a:t>
            </a:r>
            <a:endParaRPr b="0" lang="pl-PL" sz="2400" spc="-1" strike="noStrike">
              <a:solidFill>
                <a:srgbClr val="000000"/>
              </a:solidFill>
              <a:latin typeface="Calibri"/>
            </a:endParaRPr>
          </a:p>
          <a:p>
            <a:pPr>
              <a:lnSpc>
                <a:spcPct val="100000"/>
              </a:lnSpc>
              <a:spcBef>
                <a:spcPts val="499"/>
              </a:spcBef>
            </a:pPr>
            <a:r>
              <a:rPr b="0" lang="pl-PL" sz="2400" spc="-1" strike="noStrike">
                <a:solidFill>
                  <a:srgbClr val="000000"/>
                </a:solidFill>
                <a:latin typeface="Calibri"/>
                <a:ea typeface="Calibri"/>
              </a:rPr>
              <a:t>dotyczących orientacji seksualnej osoby fizycznej</a:t>
            </a:r>
            <a:endParaRPr b="0" lang="pl-PL" sz="24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29" dur="indefinite" restart="never" nodeType="tmRoot">
          <p:childTnLst>
            <p:seq>
              <p:cTn id="30" dur="indefinite" nodeType="mainSeq"/>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TextShape 1"/>
          <p:cNvSpPr txBox="1"/>
          <p:nvPr/>
        </p:nvSpPr>
        <p:spPr>
          <a:xfrm>
            <a:off x="611280" y="476280"/>
            <a:ext cx="8208720" cy="1142640"/>
          </a:xfrm>
          <a:prstGeom prst="rect">
            <a:avLst/>
          </a:prstGeom>
          <a:noFill/>
          <a:ln w="12600">
            <a:noFill/>
          </a:ln>
        </p:spPr>
        <p:txBody>
          <a:bodyPr lIns="45720" rIns="45720" tIns="45000" bIns="45000" anchor="ctr">
            <a:normAutofit fontScale="66000"/>
          </a:bodyPr>
          <a:p>
            <a:pPr algn="ctr">
              <a:lnSpc>
                <a:spcPct val="100000"/>
              </a:lnSpc>
            </a:pPr>
            <a:r>
              <a:rPr b="1" lang="pl-PL" sz="3600" spc="-1" strike="noStrike">
                <a:solidFill>
                  <a:srgbClr val="000000"/>
                </a:solidFill>
                <a:latin typeface="Calibri"/>
                <a:ea typeface="Calibri"/>
              </a:rPr>
              <a:t>Dane wrażliwe – </a:t>
            </a:r>
            <a:br/>
            <a:r>
              <a:rPr b="1" lang="pl-PL" sz="3600" spc="-1" strike="noStrike">
                <a:solidFill>
                  <a:srgbClr val="000000"/>
                </a:solidFill>
                <a:latin typeface="Calibri"/>
                <a:ea typeface="Calibri"/>
              </a:rPr>
              <a:t>przetwarzanie szczególnych kategorii danych osobowych</a:t>
            </a:r>
            <a:r>
              <a:rPr b="1" lang="pl-PL" sz="2380" spc="-1" strike="noStrike">
                <a:solidFill>
                  <a:srgbClr val="000000"/>
                </a:solidFill>
                <a:latin typeface="Calibri"/>
                <a:ea typeface="Calibri"/>
              </a:rPr>
              <a:t>:</a:t>
            </a:r>
            <a:endParaRPr b="0" lang="pl-PL" sz="2380" spc="-1" strike="noStrike">
              <a:solidFill>
                <a:srgbClr val="000000"/>
              </a:solidFill>
              <a:latin typeface="Calibri"/>
            </a:endParaRPr>
          </a:p>
        </p:txBody>
      </p:sp>
      <p:sp>
        <p:nvSpPr>
          <p:cNvPr id="67" name="TextShape 2"/>
          <p:cNvSpPr txBox="1"/>
          <p:nvPr/>
        </p:nvSpPr>
        <p:spPr>
          <a:xfrm>
            <a:off x="468360" y="1989000"/>
            <a:ext cx="8229240" cy="4525560"/>
          </a:xfrm>
          <a:prstGeom prst="rect">
            <a:avLst/>
          </a:prstGeom>
          <a:noFill/>
          <a:ln w="12600">
            <a:noFill/>
          </a:ln>
        </p:spPr>
        <p:txBody>
          <a:bodyPr lIns="45720" rIns="45720" tIns="45000" bIns="45000" anchor="ctr">
            <a:normAutofit/>
          </a:bodyPr>
          <a:p>
            <a:pPr>
              <a:lnSpc>
                <a:spcPct val="100000"/>
              </a:lnSpc>
              <a:spcBef>
                <a:spcPts val="700"/>
              </a:spcBef>
            </a:pPr>
            <a:endParaRPr b="0" lang="pl-PL" sz="3200" spc="-1" strike="noStrike">
              <a:solidFill>
                <a:srgbClr val="000000"/>
              </a:solidFill>
              <a:latin typeface="Calibri"/>
            </a:endParaRPr>
          </a:p>
          <a:p>
            <a:pPr>
              <a:lnSpc>
                <a:spcPct val="100000"/>
              </a:lnSpc>
              <a:spcBef>
                <a:spcPts val="499"/>
              </a:spcBef>
            </a:pPr>
            <a:r>
              <a:rPr b="1" lang="pl-PL" sz="2400" spc="-1" strike="noStrike">
                <a:solidFill>
                  <a:srgbClr val="000000"/>
                </a:solidFill>
                <a:latin typeface="Calibri"/>
                <a:ea typeface="Calibri"/>
              </a:rPr>
              <a:t>przetwarzanie danych:</a:t>
            </a:r>
            <a:endParaRPr b="0" lang="pl-PL" sz="2400" spc="-1" strike="noStrike">
              <a:solidFill>
                <a:srgbClr val="000000"/>
              </a:solidFill>
              <a:latin typeface="Calibri"/>
            </a:endParaRPr>
          </a:p>
          <a:p>
            <a:pPr>
              <a:lnSpc>
                <a:spcPct val="100000"/>
              </a:lnSpc>
              <a:spcBef>
                <a:spcPts val="499"/>
              </a:spcBef>
            </a:pPr>
            <a:r>
              <a:rPr b="0" lang="pl-PL" sz="2400" spc="-1" strike="noStrike">
                <a:solidFill>
                  <a:srgbClr val="000000"/>
                </a:solidFill>
                <a:latin typeface="Calibri"/>
                <a:ea typeface="Calibri"/>
              </a:rPr>
              <a:t>dotyczących wyroków skazujących</a:t>
            </a:r>
            <a:endParaRPr b="0" lang="pl-PL" sz="2400" spc="-1" strike="noStrike">
              <a:solidFill>
                <a:srgbClr val="000000"/>
              </a:solidFill>
              <a:latin typeface="Calibri"/>
            </a:endParaRPr>
          </a:p>
          <a:p>
            <a:pPr>
              <a:lnSpc>
                <a:spcPct val="100000"/>
              </a:lnSpc>
              <a:spcBef>
                <a:spcPts val="499"/>
              </a:spcBef>
            </a:pPr>
            <a:r>
              <a:rPr b="0" lang="pl-PL" sz="2400" spc="-1" strike="noStrike">
                <a:solidFill>
                  <a:srgbClr val="000000"/>
                </a:solidFill>
                <a:latin typeface="Calibri"/>
                <a:ea typeface="Calibri"/>
              </a:rPr>
              <a:t>naruszeń prawa </a:t>
            </a:r>
            <a:endParaRPr b="0" lang="pl-PL" sz="24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31" dur="indefinite" restart="never" nodeType="tmRoot">
          <p:childTnLst>
            <p:seq>
              <p:cTn id="32" dur="indefinite" nodeType="mainSeq"/>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 name="TextShape 1"/>
          <p:cNvSpPr txBox="1"/>
          <p:nvPr/>
        </p:nvSpPr>
        <p:spPr>
          <a:xfrm>
            <a:off x="684360" y="274680"/>
            <a:ext cx="8002080" cy="1142640"/>
          </a:xfrm>
          <a:prstGeom prst="rect">
            <a:avLst/>
          </a:prstGeom>
          <a:noFill/>
          <a:ln w="12600">
            <a:noFill/>
          </a:ln>
        </p:spPr>
        <p:txBody>
          <a:bodyPr lIns="45720" rIns="45720" tIns="45000" bIns="45000" anchor="ctr">
            <a:normAutofit/>
          </a:bodyPr>
          <a:p>
            <a:pPr algn="ctr">
              <a:lnSpc>
                <a:spcPct val="100000"/>
              </a:lnSpc>
            </a:pPr>
            <a:r>
              <a:rPr b="1" lang="pl-PL" sz="3640" spc="-1" strike="noStrike">
                <a:solidFill>
                  <a:srgbClr val="000000"/>
                </a:solidFill>
                <a:latin typeface="Calibri"/>
                <a:ea typeface="Calibri"/>
              </a:rPr>
              <a:t>Kiedy przetwarzamy dane osobowe:</a:t>
            </a:r>
            <a:endParaRPr b="0" lang="pl-PL" sz="3640" spc="-1" strike="noStrike">
              <a:solidFill>
                <a:srgbClr val="000000"/>
              </a:solidFill>
              <a:latin typeface="Calibri"/>
            </a:endParaRPr>
          </a:p>
        </p:txBody>
      </p:sp>
      <p:sp>
        <p:nvSpPr>
          <p:cNvPr id="69"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marL="343080" indent="-342720">
              <a:lnSpc>
                <a:spcPct val="100000"/>
              </a:lnSpc>
              <a:spcBef>
                <a:spcPts val="400"/>
              </a:spcBef>
              <a:buClr>
                <a:srgbClr val="000000"/>
              </a:buClr>
              <a:buFont typeface="Arial"/>
              <a:buChar char="•"/>
            </a:pPr>
            <a:r>
              <a:rPr b="1" lang="pl-PL" sz="2000" spc="-1" strike="noStrike">
                <a:solidFill>
                  <a:srgbClr val="ff0000"/>
                </a:solidFill>
                <a:latin typeface="Calibri"/>
                <a:ea typeface="Calibri"/>
              </a:rPr>
              <a:t>osoba, której dane dotyczą, wyrazi na to zgodę; </a:t>
            </a:r>
            <a:endParaRPr b="0" lang="pl-PL" sz="2000" spc="-1" strike="noStrike">
              <a:solidFill>
                <a:srgbClr val="000000"/>
              </a:solidFill>
              <a:latin typeface="Calibri"/>
            </a:endParaRPr>
          </a:p>
          <a:p>
            <a:pPr marL="343080" indent="-342720">
              <a:lnSpc>
                <a:spcPct val="100000"/>
              </a:lnSpc>
              <a:spcBef>
                <a:spcPts val="400"/>
              </a:spcBef>
              <a:buClr>
                <a:srgbClr val="000000"/>
              </a:buClr>
              <a:buFont typeface="Arial"/>
              <a:buChar char="•"/>
            </a:pPr>
            <a:r>
              <a:rPr b="1" lang="pl-PL" sz="2000" spc="-1" strike="noStrike">
                <a:solidFill>
                  <a:srgbClr val="ff0000"/>
                </a:solidFill>
                <a:latin typeface="Calibri"/>
                <a:ea typeface="Calibri"/>
              </a:rPr>
              <a:t>na podstawie przepisów prawa;</a:t>
            </a:r>
            <a:endParaRPr b="0" lang="pl-PL" sz="2000" spc="-1" strike="noStrike">
              <a:solidFill>
                <a:srgbClr val="000000"/>
              </a:solidFill>
              <a:latin typeface="Calibri"/>
            </a:endParaRPr>
          </a:p>
          <a:p>
            <a:pPr marL="343080" indent="-342720">
              <a:lnSpc>
                <a:spcPct val="100000"/>
              </a:lnSpc>
              <a:spcBef>
                <a:spcPts val="400"/>
              </a:spcBef>
              <a:buClr>
                <a:srgbClr val="000000"/>
              </a:buClr>
              <a:buFont typeface="Arial"/>
              <a:buChar char="•"/>
            </a:pPr>
            <a:endParaRPr b="0" lang="pl-PL" sz="20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33" dur="indefinite" restart="never" nodeType="tmRoot">
          <p:childTnLst>
            <p:seq>
              <p:cTn id="34" dur="indefinite" nodeType="mainSeq"/>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 name="TextShape 1"/>
          <p:cNvSpPr txBox="1"/>
          <p:nvPr/>
        </p:nvSpPr>
        <p:spPr>
          <a:xfrm>
            <a:off x="611280" y="274680"/>
            <a:ext cx="8075160" cy="1142640"/>
          </a:xfrm>
          <a:prstGeom prst="rect">
            <a:avLst/>
          </a:prstGeom>
          <a:noFill/>
          <a:ln w="12600">
            <a:noFill/>
          </a:ln>
        </p:spPr>
        <p:txBody>
          <a:bodyPr lIns="45720" rIns="45720" tIns="45000" bIns="45000" anchor="ctr">
            <a:normAutofit/>
          </a:bodyPr>
          <a:p>
            <a:pPr algn="ctr">
              <a:lnSpc>
                <a:spcPct val="100000"/>
              </a:lnSpc>
            </a:pPr>
            <a:r>
              <a:rPr b="1" lang="pl-PL" sz="4000" spc="-1" strike="noStrike">
                <a:solidFill>
                  <a:srgbClr val="000000"/>
                </a:solidFill>
                <a:latin typeface="Calibri"/>
                <a:ea typeface="Calibri"/>
              </a:rPr>
              <a:t>Wyrażenie zgody:</a:t>
            </a:r>
            <a:endParaRPr b="0" lang="pl-PL" sz="4000" spc="-1" strike="noStrike">
              <a:solidFill>
                <a:srgbClr val="000000"/>
              </a:solidFill>
              <a:latin typeface="Calibri"/>
            </a:endParaRPr>
          </a:p>
        </p:txBody>
      </p:sp>
      <p:sp>
        <p:nvSpPr>
          <p:cNvPr id="71" name="TextShape 2"/>
          <p:cNvSpPr txBox="1"/>
          <p:nvPr/>
        </p:nvSpPr>
        <p:spPr>
          <a:xfrm>
            <a:off x="468360" y="1197000"/>
            <a:ext cx="8229240" cy="5400360"/>
          </a:xfrm>
          <a:prstGeom prst="rect">
            <a:avLst/>
          </a:prstGeom>
          <a:noFill/>
          <a:ln w="12600">
            <a:noFill/>
          </a:ln>
        </p:spPr>
        <p:txBody>
          <a:bodyPr lIns="45720" rIns="45720" tIns="45000" bIns="45000" anchor="ctr">
            <a:normAutofit/>
          </a:bodyPr>
          <a:p>
            <a:pPr algn="just">
              <a:lnSpc>
                <a:spcPct val="100000"/>
              </a:lnSpc>
              <a:spcBef>
                <a:spcPts val="1100"/>
              </a:spcBef>
            </a:pPr>
            <a:r>
              <a:rPr b="0" lang="pl-PL" sz="2280" spc="-1" strike="noStrike">
                <a:solidFill>
                  <a:srgbClr val="000000"/>
                </a:solidFill>
                <a:latin typeface="Calibri"/>
                <a:ea typeface="Calibri"/>
              </a:rPr>
              <a:t>Możliwość pozyskania ustnej zgody.</a:t>
            </a:r>
            <a:endParaRPr b="0" lang="pl-PL" sz="2280" spc="-1" strike="noStrike">
              <a:solidFill>
                <a:srgbClr val="000000"/>
              </a:solidFill>
              <a:latin typeface="Calibri"/>
            </a:endParaRPr>
          </a:p>
          <a:p>
            <a:pPr algn="just">
              <a:lnSpc>
                <a:spcPct val="100000"/>
              </a:lnSpc>
              <a:spcBef>
                <a:spcPts val="1100"/>
              </a:spcBef>
            </a:pPr>
            <a:r>
              <a:rPr b="0" lang="pl-PL" sz="2280" spc="-1" strike="noStrike">
                <a:solidFill>
                  <a:srgbClr val="000000"/>
                </a:solidFill>
                <a:latin typeface="Calibri"/>
                <a:ea typeface="Calibri"/>
              </a:rPr>
              <a:t>Zgoda elektroniczna – np. poprzez zaznaczenie odpowiednich okienek. </a:t>
            </a:r>
            <a:endParaRPr b="0" lang="pl-PL" sz="2280" spc="-1" strike="noStrike">
              <a:solidFill>
                <a:srgbClr val="000000"/>
              </a:solidFill>
              <a:latin typeface="Calibri"/>
            </a:endParaRPr>
          </a:p>
          <a:p>
            <a:pPr algn="just">
              <a:lnSpc>
                <a:spcPct val="100000"/>
              </a:lnSpc>
              <a:spcBef>
                <a:spcPts val="1100"/>
              </a:spcBef>
            </a:pPr>
            <a:r>
              <a:rPr b="0" lang="pl-PL" sz="2280" spc="-1" strike="noStrike">
                <a:solidFill>
                  <a:srgbClr val="000000"/>
                </a:solidFill>
                <a:latin typeface="Calibri"/>
                <a:ea typeface="Calibri"/>
              </a:rPr>
              <a:t>Należy pamiętać, że w przypadku pozyskiwania zgody w innej formie niż pisemna, to na administratorze danych osobowych będzie ciążył obowiązek udowodnienia, że została ona pozyskana, a nie dorozumiana. </a:t>
            </a:r>
            <a:endParaRPr b="0" lang="pl-PL" sz="2280" spc="-1" strike="noStrike">
              <a:solidFill>
                <a:srgbClr val="000000"/>
              </a:solidFill>
              <a:latin typeface="Calibri"/>
            </a:endParaRPr>
          </a:p>
          <a:p>
            <a:pPr algn="just">
              <a:lnSpc>
                <a:spcPct val="100000"/>
              </a:lnSpc>
              <a:spcBef>
                <a:spcPts val="1100"/>
              </a:spcBef>
            </a:pPr>
            <a:r>
              <a:rPr b="1" lang="pl-PL" sz="2280" spc="-1" strike="noStrike">
                <a:solidFill>
                  <a:srgbClr val="000000"/>
                </a:solidFill>
                <a:latin typeface="Calibri"/>
                <a:ea typeface="Calibri"/>
              </a:rPr>
              <a:t>RODO określa wprost: </a:t>
            </a:r>
            <a:r>
              <a:rPr b="1" i="1" lang="pl-PL" sz="2280" spc="-1" strike="noStrike">
                <a:solidFill>
                  <a:srgbClr val="000000"/>
                </a:solidFill>
                <a:latin typeface="Calibri"/>
                <a:ea typeface="Calibri"/>
              </a:rPr>
              <a:t>Milczenie, okienka domyślnie zaznaczone lub niepodjęcie działania nie powinny oznaczać zgody</a:t>
            </a:r>
            <a:r>
              <a:rPr b="1" lang="pl-PL" sz="2280" spc="-1" strike="noStrike">
                <a:solidFill>
                  <a:srgbClr val="000000"/>
                </a:solidFill>
                <a:latin typeface="Calibri"/>
                <a:ea typeface="Calibri"/>
              </a:rPr>
              <a:t>.</a:t>
            </a:r>
            <a:endParaRPr b="0" lang="pl-PL" sz="2280" spc="-1" strike="noStrike">
              <a:solidFill>
                <a:srgbClr val="000000"/>
              </a:solidFill>
              <a:latin typeface="Calibri"/>
            </a:endParaRPr>
          </a:p>
          <a:p>
            <a:pPr algn="just">
              <a:lnSpc>
                <a:spcPct val="100000"/>
              </a:lnSpc>
              <a:spcBef>
                <a:spcPts val="1100"/>
              </a:spcBef>
            </a:pPr>
            <a:r>
              <a:rPr b="0" lang="pl-PL" sz="2280" spc="-1" strike="noStrike">
                <a:solidFill>
                  <a:srgbClr val="000000"/>
                </a:solidFill>
                <a:latin typeface="Calibri"/>
                <a:ea typeface="Calibri"/>
              </a:rPr>
              <a:t>Zgoda powinna dotyczyć wszystkich czynności przetwarzania dokonywanych w tym samym celu lub w tych samych celach. Jeżeli przetwarzanie służy różnym celom, potrzebna jest zgoda na wszystkie te cele.</a:t>
            </a:r>
            <a:endParaRPr b="0" lang="pl-PL" sz="228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35" dur="indefinite" restart="never" nodeType="tmRoot">
          <p:childTnLst>
            <p:seq>
              <p:cTn id="36" dur="indefinite" nodeType="mainSeq"/>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TextShape 1"/>
          <p:cNvSpPr txBox="1"/>
          <p:nvPr/>
        </p:nvSpPr>
        <p:spPr>
          <a:xfrm>
            <a:off x="611280" y="274680"/>
            <a:ext cx="8075160" cy="1142640"/>
          </a:xfrm>
          <a:prstGeom prst="rect">
            <a:avLst/>
          </a:prstGeom>
          <a:noFill/>
          <a:ln w="12600">
            <a:noFill/>
          </a:ln>
        </p:spPr>
        <p:txBody>
          <a:bodyPr lIns="45720" rIns="45720" tIns="45000" bIns="45000" anchor="ctr">
            <a:normAutofit/>
          </a:bodyPr>
          <a:p>
            <a:pPr algn="ctr">
              <a:lnSpc>
                <a:spcPct val="100000"/>
              </a:lnSpc>
            </a:pPr>
            <a:r>
              <a:rPr b="1" lang="pl-PL" sz="4000" spc="-1" strike="noStrike">
                <a:solidFill>
                  <a:srgbClr val="000000"/>
                </a:solidFill>
                <a:latin typeface="Calibri"/>
                <a:ea typeface="Calibri"/>
              </a:rPr>
              <a:t>Wyrażenie zgody:</a:t>
            </a:r>
            <a:endParaRPr b="0" lang="pl-PL" sz="4000" spc="-1" strike="noStrike">
              <a:solidFill>
                <a:srgbClr val="000000"/>
              </a:solidFill>
              <a:latin typeface="Calibri"/>
            </a:endParaRPr>
          </a:p>
        </p:txBody>
      </p:sp>
      <p:sp>
        <p:nvSpPr>
          <p:cNvPr id="73" name="TextShape 2"/>
          <p:cNvSpPr txBox="1"/>
          <p:nvPr/>
        </p:nvSpPr>
        <p:spPr>
          <a:xfrm>
            <a:off x="468360" y="1268280"/>
            <a:ext cx="8229240" cy="4525560"/>
          </a:xfrm>
          <a:prstGeom prst="rect">
            <a:avLst/>
          </a:prstGeom>
          <a:noFill/>
          <a:ln w="12600">
            <a:noFill/>
          </a:ln>
        </p:spPr>
        <p:txBody>
          <a:bodyPr lIns="45720" rIns="45720" tIns="45000" bIns="45000" anchor="ctr">
            <a:normAutofit/>
          </a:bodyPr>
          <a:p>
            <a:pPr algn="just">
              <a:lnSpc>
                <a:spcPct val="100000"/>
              </a:lnSpc>
              <a:spcBef>
                <a:spcPts val="400"/>
              </a:spcBef>
            </a:pPr>
            <a:r>
              <a:rPr b="1" lang="pl-PL" sz="2070" spc="-1" strike="noStrike">
                <a:solidFill>
                  <a:srgbClr val="000000"/>
                </a:solidFill>
                <a:latin typeface="Calibri"/>
                <a:ea typeface="Calibri"/>
              </a:rPr>
              <a:t>Administrator</a:t>
            </a:r>
            <a:r>
              <a:rPr b="0" lang="pl-PL" sz="2070" spc="-1" strike="noStrike">
                <a:solidFill>
                  <a:srgbClr val="000000"/>
                </a:solidFill>
                <a:latin typeface="Calibri"/>
                <a:ea typeface="Calibri"/>
              </a:rPr>
              <a:t> </a:t>
            </a:r>
            <a:r>
              <a:rPr b="1" lang="pl-PL" sz="2070" spc="-1" strike="noStrike">
                <a:solidFill>
                  <a:srgbClr val="000000"/>
                </a:solidFill>
                <a:latin typeface="Calibri"/>
                <a:ea typeface="Calibri"/>
              </a:rPr>
              <a:t>nie musi prosić o zgodę na przetwarzanie danych, gdy:</a:t>
            </a:r>
            <a:endParaRPr b="0" lang="pl-PL" sz="2070" spc="-1" strike="noStrike">
              <a:solidFill>
                <a:srgbClr val="000000"/>
              </a:solidFill>
              <a:latin typeface="Calibri"/>
            </a:endParaRPr>
          </a:p>
          <a:p>
            <a:pPr algn="just">
              <a:lnSpc>
                <a:spcPct val="100000"/>
              </a:lnSpc>
              <a:spcBef>
                <a:spcPts val="400"/>
              </a:spcBef>
              <a:buClr>
                <a:srgbClr val="000000"/>
              </a:buClr>
              <a:buFont typeface="Arial"/>
              <a:buAutoNum type="arabicPeriod"/>
            </a:pPr>
            <a:r>
              <a:rPr b="0" lang="pl-PL" sz="2070" spc="-1" strike="noStrike">
                <a:solidFill>
                  <a:srgbClr val="000000"/>
                </a:solidFill>
                <a:latin typeface="Calibri"/>
                <a:ea typeface="Calibri"/>
              </a:rPr>
              <a:t>Dane będą przetwarzane w związku z zawarciem umowy </a:t>
            </a:r>
            <a:br/>
            <a:r>
              <a:rPr b="0" lang="pl-PL" sz="2070" spc="-1" strike="noStrike">
                <a:solidFill>
                  <a:srgbClr val="000000"/>
                </a:solidFill>
                <a:latin typeface="Calibri"/>
                <a:ea typeface="Calibri"/>
              </a:rPr>
              <a:t>z osobą, której dane dotyczą.</a:t>
            </a:r>
            <a:endParaRPr b="0" lang="pl-PL" sz="2070" spc="-1" strike="noStrike">
              <a:solidFill>
                <a:srgbClr val="000000"/>
              </a:solidFill>
              <a:latin typeface="Calibri"/>
            </a:endParaRPr>
          </a:p>
          <a:p>
            <a:pPr algn="just">
              <a:lnSpc>
                <a:spcPct val="100000"/>
              </a:lnSpc>
              <a:spcBef>
                <a:spcPts val="400"/>
              </a:spcBef>
              <a:buClr>
                <a:srgbClr val="000000"/>
              </a:buClr>
              <a:buFont typeface="Arial"/>
              <a:buAutoNum type="arabicPeriod"/>
            </a:pPr>
            <a:r>
              <a:rPr b="0" lang="pl-PL" sz="2070" spc="-1" strike="noStrike">
                <a:solidFill>
                  <a:srgbClr val="000000"/>
                </a:solidFill>
                <a:latin typeface="Calibri"/>
                <a:ea typeface="Calibri"/>
              </a:rPr>
              <a:t>Są one przetwarzane na podstawie przepisu prawa.</a:t>
            </a:r>
            <a:endParaRPr b="0" lang="pl-PL" sz="2070" spc="-1" strike="noStrike">
              <a:solidFill>
                <a:srgbClr val="000000"/>
              </a:solidFill>
              <a:latin typeface="Calibri"/>
            </a:endParaRPr>
          </a:p>
          <a:p>
            <a:pPr algn="just">
              <a:lnSpc>
                <a:spcPct val="100000"/>
              </a:lnSpc>
              <a:spcBef>
                <a:spcPts val="400"/>
              </a:spcBef>
              <a:buClr>
                <a:srgbClr val="000000"/>
              </a:buClr>
              <a:buFont typeface="Arial"/>
              <a:buAutoNum type="arabicPeriod"/>
            </a:pPr>
            <a:r>
              <a:rPr b="0" lang="pl-PL" sz="2070" spc="-1" strike="noStrike">
                <a:solidFill>
                  <a:srgbClr val="000000"/>
                </a:solidFill>
                <a:latin typeface="Calibri"/>
                <a:ea typeface="Calibri"/>
              </a:rPr>
              <a:t>Są one przetwarzane w interesie publicznym.</a:t>
            </a:r>
            <a:endParaRPr b="0" lang="pl-PL" sz="2070" spc="-1" strike="noStrike">
              <a:solidFill>
                <a:srgbClr val="000000"/>
              </a:solidFill>
              <a:latin typeface="Calibri"/>
            </a:endParaRPr>
          </a:p>
          <a:p>
            <a:pPr algn="just">
              <a:lnSpc>
                <a:spcPct val="100000"/>
              </a:lnSpc>
              <a:spcBef>
                <a:spcPts val="400"/>
              </a:spcBef>
              <a:buClr>
                <a:srgbClr val="000000"/>
              </a:buClr>
              <a:buFont typeface="Arial"/>
              <a:buAutoNum type="arabicPeriod"/>
            </a:pPr>
            <a:r>
              <a:rPr b="0" lang="pl-PL" sz="2070" spc="-1" strike="noStrike">
                <a:solidFill>
                  <a:srgbClr val="000000"/>
                </a:solidFill>
                <a:latin typeface="Calibri"/>
                <a:ea typeface="Calibri"/>
              </a:rPr>
              <a:t>W prawnie usprawiedliwionym celu administratora danych, np. marketing bezpośredni produktów własnych, dochodzenie roszczeń z tytułu prowadzonej działalności gospodarczej.</a:t>
            </a:r>
            <a:endParaRPr b="0" lang="pl-PL" sz="2070" spc="-1" strike="noStrike">
              <a:solidFill>
                <a:srgbClr val="000000"/>
              </a:solidFill>
              <a:latin typeface="Calibri"/>
            </a:endParaRPr>
          </a:p>
          <a:p>
            <a:pPr algn="just">
              <a:lnSpc>
                <a:spcPct val="100000"/>
              </a:lnSpc>
              <a:spcBef>
                <a:spcPts val="400"/>
              </a:spcBef>
              <a:buClr>
                <a:srgbClr val="000000"/>
              </a:buClr>
              <a:buFont typeface="Arial"/>
              <a:buAutoNum type="arabicPeriod"/>
            </a:pPr>
            <a:r>
              <a:rPr b="0" lang="pl-PL" sz="2070" spc="-1" strike="noStrike">
                <a:solidFill>
                  <a:srgbClr val="000000"/>
                </a:solidFill>
                <a:latin typeface="Calibri"/>
                <a:ea typeface="Calibri"/>
              </a:rPr>
              <a:t>Żywotny interes osoby, której dane dotyczą, gdy pozyskanie zgody jest konieczne, ale niemożliwe.</a:t>
            </a:r>
            <a:endParaRPr b="0" lang="pl-PL" sz="207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37" dur="indefinite" restart="never" nodeType="tmRoot">
          <p:childTnLst>
            <p:seq>
              <p:cTn id="38" dur="indefinite"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 name="TextShape 1"/>
          <p:cNvSpPr txBox="1"/>
          <p:nvPr/>
        </p:nvSpPr>
        <p:spPr>
          <a:xfrm>
            <a:off x="395280" y="692280"/>
            <a:ext cx="8229240" cy="5616360"/>
          </a:xfrm>
          <a:prstGeom prst="rect">
            <a:avLst/>
          </a:prstGeom>
          <a:noFill/>
          <a:ln w="12600">
            <a:noFill/>
          </a:ln>
        </p:spPr>
        <p:txBody>
          <a:bodyPr lIns="45720" rIns="45720" tIns="45000" bIns="45000" anchor="ctr">
            <a:normAutofit/>
          </a:bodyPr>
          <a:p>
            <a:pPr algn="ctr">
              <a:lnSpc>
                <a:spcPct val="100000"/>
              </a:lnSpc>
              <a:spcBef>
                <a:spcPts val="700"/>
              </a:spcBef>
            </a:pPr>
            <a:endParaRPr b="0" lang="pl-PL" sz="3200" spc="-1" strike="noStrike">
              <a:solidFill>
                <a:srgbClr val="000000"/>
              </a:solidFill>
              <a:latin typeface="Calibri"/>
            </a:endParaRPr>
          </a:p>
          <a:p>
            <a:pPr algn="ctr">
              <a:lnSpc>
                <a:spcPct val="100000"/>
              </a:lnSpc>
              <a:spcBef>
                <a:spcPts val="700"/>
              </a:spcBef>
            </a:pPr>
            <a:r>
              <a:rPr b="1" lang="pl-PL" sz="3200" spc="-1" strike="noStrike">
                <a:solidFill>
                  <a:srgbClr val="000000"/>
                </a:solidFill>
                <a:latin typeface="Calibri"/>
                <a:ea typeface="Calibri"/>
              </a:rPr>
              <a:t>ROZPORZĄDZENIE PARLAMENTU EUROPEJSKIEGO I RADY (UE) 2016/679 z dnia 27 kwietnia 2016 r. </a:t>
            </a:r>
            <a:r>
              <a:rPr b="0" lang="pl-PL" sz="3200" spc="-1" strike="noStrike">
                <a:solidFill>
                  <a:srgbClr val="000000"/>
                </a:solidFill>
                <a:latin typeface="Calibri"/>
                <a:ea typeface="Calibri"/>
              </a:rPr>
              <a:t>w sprawie ochrony osób fizycznych w związku z przetwarzaniem danych osobowych i w sprawie swobodnego przepływu takich danych oraz uchylenia dyrektywy 95/46/WE (ogólne rozporządzenie o ochronie danych).</a:t>
            </a:r>
            <a:endParaRPr b="0" lang="pl-PL" sz="32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3" dur="indefinite" restart="never" nodeType="tmRoot">
          <p:childTnLst>
            <p:seq>
              <p:cTn id="4" dur="indefinite" nodeType="mainSeq"/>
              <p:prevCondLst>
                <p:cond delay="0" evt="onPrev">
                  <p:tgtEl>
                    <p:sldTgt/>
                  </p:tgtEl>
                </p:cond>
              </p:prevCondLst>
              <p:nextCondLst>
                <p:cond delay="0"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TextShape 1"/>
          <p:cNvSpPr txBox="1"/>
          <p:nvPr/>
        </p:nvSpPr>
        <p:spPr>
          <a:xfrm>
            <a:off x="611280" y="274680"/>
            <a:ext cx="8075160" cy="1142640"/>
          </a:xfrm>
          <a:prstGeom prst="rect">
            <a:avLst/>
          </a:prstGeom>
          <a:noFill/>
          <a:ln w="12600">
            <a:noFill/>
          </a:ln>
        </p:spPr>
        <p:txBody>
          <a:bodyPr lIns="45720" rIns="45720" tIns="45000" bIns="45000" anchor="ctr">
            <a:normAutofit/>
          </a:bodyPr>
          <a:p>
            <a:pPr algn="ctr">
              <a:lnSpc>
                <a:spcPct val="100000"/>
              </a:lnSpc>
            </a:pPr>
            <a:r>
              <a:rPr b="1" lang="pl-PL" sz="4000" spc="-1" strike="noStrike">
                <a:solidFill>
                  <a:srgbClr val="000000"/>
                </a:solidFill>
                <a:latin typeface="Calibri"/>
                <a:ea typeface="Calibri"/>
              </a:rPr>
              <a:t>Wyrażenie zgody:</a:t>
            </a:r>
            <a:endParaRPr b="0" lang="pl-PL" sz="4000" spc="-1" strike="noStrike">
              <a:solidFill>
                <a:srgbClr val="000000"/>
              </a:solidFill>
              <a:latin typeface="Calibri"/>
            </a:endParaRPr>
          </a:p>
        </p:txBody>
      </p:sp>
      <p:sp>
        <p:nvSpPr>
          <p:cNvPr id="75"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algn="just">
              <a:lnSpc>
                <a:spcPct val="100000"/>
              </a:lnSpc>
              <a:spcBef>
                <a:spcPts val="567"/>
              </a:spcBef>
              <a:buClr>
                <a:srgbClr val="000000"/>
              </a:buClr>
              <a:buFont typeface="Arial"/>
              <a:buChar char="•"/>
            </a:pPr>
            <a:r>
              <a:rPr b="1" lang="pl-PL" sz="2400" spc="-1" strike="noStrike">
                <a:solidFill>
                  <a:srgbClr val="000000"/>
                </a:solidFill>
                <a:latin typeface="Calibri"/>
                <a:ea typeface="Calibri"/>
              </a:rPr>
              <a:t> </a:t>
            </a:r>
            <a:r>
              <a:rPr b="0" lang="pl-PL" sz="2400" spc="-1" strike="noStrike">
                <a:solidFill>
                  <a:srgbClr val="000000"/>
                </a:solidFill>
                <a:latin typeface="Calibri"/>
                <a:ea typeface="Calibri"/>
              </a:rPr>
              <a:t>imię i nazwisko osoby, od której dane są zbierane,</a:t>
            </a:r>
            <a:endParaRPr b="0" lang="pl-PL" sz="2400" spc="-1" strike="noStrike">
              <a:solidFill>
                <a:srgbClr val="000000"/>
              </a:solidFill>
              <a:latin typeface="Calibri"/>
            </a:endParaRPr>
          </a:p>
          <a:p>
            <a:pPr algn="just">
              <a:lnSpc>
                <a:spcPct val="100000"/>
              </a:lnSpc>
              <a:spcBef>
                <a:spcPts val="567"/>
              </a:spcBef>
              <a:buClr>
                <a:srgbClr val="000000"/>
              </a:buClr>
              <a:buFont typeface="Arial"/>
              <a:buChar char="•"/>
            </a:pPr>
            <a:r>
              <a:rPr b="0" lang="pl-PL" sz="2400" spc="-1" strike="noStrike">
                <a:solidFill>
                  <a:srgbClr val="000000"/>
                </a:solidFill>
                <a:latin typeface="Calibri"/>
                <a:ea typeface="Calibri"/>
              </a:rPr>
              <a:t> </a:t>
            </a:r>
            <a:r>
              <a:rPr b="0" lang="pl-PL" sz="2400" spc="-1" strike="noStrike">
                <a:solidFill>
                  <a:srgbClr val="000000"/>
                </a:solidFill>
                <a:latin typeface="Calibri"/>
                <a:ea typeface="Calibri"/>
              </a:rPr>
              <a:t>wyrażenie zgody,</a:t>
            </a:r>
            <a:endParaRPr b="0" lang="pl-PL" sz="2400" spc="-1" strike="noStrike">
              <a:solidFill>
                <a:srgbClr val="000000"/>
              </a:solidFill>
              <a:latin typeface="Calibri"/>
            </a:endParaRPr>
          </a:p>
          <a:p>
            <a:pPr algn="just">
              <a:lnSpc>
                <a:spcPct val="100000"/>
              </a:lnSpc>
              <a:spcBef>
                <a:spcPts val="567"/>
              </a:spcBef>
              <a:buClr>
                <a:srgbClr val="000000"/>
              </a:buClr>
              <a:buFont typeface="Arial"/>
              <a:buChar char="•"/>
            </a:pPr>
            <a:r>
              <a:rPr b="0" lang="pl-PL" sz="2400" spc="-1" strike="noStrike">
                <a:solidFill>
                  <a:srgbClr val="000000"/>
                </a:solidFill>
                <a:latin typeface="Calibri"/>
                <a:ea typeface="Calibri"/>
              </a:rPr>
              <a:t> </a:t>
            </a:r>
            <a:r>
              <a:rPr b="0" lang="pl-PL" sz="2400" spc="-1" strike="noStrike">
                <a:solidFill>
                  <a:srgbClr val="000000"/>
                </a:solidFill>
                <a:latin typeface="Calibri"/>
                <a:ea typeface="Calibri"/>
              </a:rPr>
              <a:t>nazwę, adres administratora danych osobowych,</a:t>
            </a:r>
            <a:endParaRPr b="0" lang="pl-PL" sz="2400" spc="-1" strike="noStrike">
              <a:solidFill>
                <a:srgbClr val="000000"/>
              </a:solidFill>
              <a:latin typeface="Calibri"/>
            </a:endParaRPr>
          </a:p>
          <a:p>
            <a:pPr algn="just">
              <a:lnSpc>
                <a:spcPct val="100000"/>
              </a:lnSpc>
              <a:spcBef>
                <a:spcPts val="567"/>
              </a:spcBef>
              <a:buClr>
                <a:srgbClr val="000000"/>
              </a:buClr>
              <a:buFont typeface="Arial"/>
              <a:buChar char="•"/>
            </a:pPr>
            <a:r>
              <a:rPr b="0" lang="pl-PL" sz="2400" spc="-1" strike="noStrike">
                <a:solidFill>
                  <a:srgbClr val="000000"/>
                </a:solidFill>
                <a:latin typeface="Calibri"/>
                <a:ea typeface="Calibri"/>
              </a:rPr>
              <a:t> </a:t>
            </a:r>
            <a:r>
              <a:rPr b="0" lang="pl-PL" sz="2400" spc="-1" strike="noStrike" u="sng">
                <a:solidFill>
                  <a:srgbClr val="000000"/>
                </a:solidFill>
                <a:uFillTx/>
                <a:latin typeface="Calibri"/>
                <a:ea typeface="Calibri"/>
              </a:rPr>
              <a:t>cel przetwarzania</a:t>
            </a:r>
            <a:r>
              <a:rPr b="0" lang="pl-PL" sz="2400" spc="-1" strike="noStrike">
                <a:solidFill>
                  <a:srgbClr val="000000"/>
                </a:solidFill>
                <a:latin typeface="Calibri"/>
                <a:ea typeface="Calibri"/>
              </a:rPr>
              <a:t>,</a:t>
            </a:r>
            <a:endParaRPr b="0" lang="pl-PL" sz="2400" spc="-1" strike="noStrike">
              <a:solidFill>
                <a:srgbClr val="000000"/>
              </a:solidFill>
              <a:latin typeface="Calibri"/>
            </a:endParaRPr>
          </a:p>
          <a:p>
            <a:pPr algn="just">
              <a:lnSpc>
                <a:spcPct val="100000"/>
              </a:lnSpc>
              <a:spcBef>
                <a:spcPts val="567"/>
              </a:spcBef>
              <a:buClr>
                <a:srgbClr val="000000"/>
              </a:buClr>
              <a:buFont typeface="Arial"/>
              <a:buChar char="•"/>
            </a:pPr>
            <a:r>
              <a:rPr b="0" lang="pl-PL" sz="2400" spc="-1" strike="noStrike">
                <a:solidFill>
                  <a:srgbClr val="000000"/>
                </a:solidFill>
                <a:latin typeface="Calibri"/>
                <a:ea typeface="Calibri"/>
              </a:rPr>
              <a:t> </a:t>
            </a:r>
            <a:r>
              <a:rPr b="0" lang="pl-PL" sz="2400" spc="-1" strike="noStrike">
                <a:solidFill>
                  <a:srgbClr val="000000"/>
                </a:solidFill>
                <a:latin typeface="Calibri"/>
                <a:ea typeface="Calibri"/>
              </a:rPr>
              <a:t>informacja o możliwości zmiany i cofnięcia zgody na przetwarzanie.</a:t>
            </a:r>
            <a:endParaRPr b="0" lang="pl-PL" sz="24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39" dur="indefinite" restart="never" nodeType="tmRoot">
          <p:childTnLst>
            <p:seq>
              <p:cTn id="40" dur="indefinite" nodeType="mainSeq"/>
              <p:prevCondLst>
                <p:cond delay="0" evt="onPrev">
                  <p:tgtEl>
                    <p:sldTgt/>
                  </p:tgtEl>
                </p:cond>
              </p:prevCondLst>
              <p:nextCondLst>
                <p:cond delay="0"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TextShape 1"/>
          <p:cNvSpPr txBox="1"/>
          <p:nvPr/>
        </p:nvSpPr>
        <p:spPr>
          <a:xfrm>
            <a:off x="611280" y="274680"/>
            <a:ext cx="8075160" cy="1142640"/>
          </a:xfrm>
          <a:prstGeom prst="rect">
            <a:avLst/>
          </a:prstGeom>
          <a:noFill/>
          <a:ln w="12600">
            <a:noFill/>
          </a:ln>
        </p:spPr>
        <p:txBody>
          <a:bodyPr lIns="45720" rIns="45720" tIns="45000" bIns="45000" anchor="ctr">
            <a:normAutofit/>
          </a:bodyPr>
          <a:p>
            <a:pPr algn="ctr">
              <a:lnSpc>
                <a:spcPct val="100000"/>
              </a:lnSpc>
            </a:pPr>
            <a:r>
              <a:rPr b="1" lang="pl-PL" sz="4000" spc="-1" strike="noStrike">
                <a:solidFill>
                  <a:srgbClr val="000000"/>
                </a:solidFill>
                <a:latin typeface="Calibri"/>
                <a:ea typeface="Calibri"/>
              </a:rPr>
              <a:t>Wyrażenie zgody:</a:t>
            </a:r>
            <a:endParaRPr b="0" lang="pl-PL" sz="4000" spc="-1" strike="noStrike">
              <a:solidFill>
                <a:srgbClr val="000000"/>
              </a:solidFill>
              <a:latin typeface="Calibri"/>
            </a:endParaRPr>
          </a:p>
        </p:txBody>
      </p:sp>
      <p:sp>
        <p:nvSpPr>
          <p:cNvPr id="77" name="TextShape 2"/>
          <p:cNvSpPr txBox="1"/>
          <p:nvPr/>
        </p:nvSpPr>
        <p:spPr>
          <a:xfrm>
            <a:off x="468360" y="1341360"/>
            <a:ext cx="8229240" cy="4525560"/>
          </a:xfrm>
          <a:prstGeom prst="rect">
            <a:avLst/>
          </a:prstGeom>
          <a:noFill/>
          <a:ln w="12600">
            <a:noFill/>
          </a:ln>
        </p:spPr>
        <p:txBody>
          <a:bodyPr lIns="45720" rIns="45720" tIns="45000" bIns="45000" anchor="ctr">
            <a:normAutofit/>
          </a:bodyPr>
          <a:p>
            <a:pPr algn="just">
              <a:lnSpc>
                <a:spcPct val="100000"/>
              </a:lnSpc>
              <a:spcBef>
                <a:spcPts val="400"/>
              </a:spcBef>
            </a:pPr>
            <a:r>
              <a:rPr b="0" lang="pl-PL" sz="1679" spc="-1" strike="noStrike" u="sng">
                <a:solidFill>
                  <a:srgbClr val="000000"/>
                </a:solidFill>
                <a:uFillTx/>
                <a:latin typeface="Calibri"/>
                <a:ea typeface="Calibri"/>
              </a:rPr>
              <a:t>Przykładowo, klauzula zgodna z RODO może otrzymać następujące brzmienie:</a:t>
            </a:r>
            <a:endParaRPr b="0" lang="pl-PL" sz="1679" spc="-1" strike="noStrike">
              <a:solidFill>
                <a:srgbClr val="000000"/>
              </a:solidFill>
              <a:latin typeface="Calibri"/>
            </a:endParaRPr>
          </a:p>
          <a:p>
            <a:pPr algn="just">
              <a:lnSpc>
                <a:spcPct val="100000"/>
              </a:lnSpc>
              <a:spcBef>
                <a:spcPts val="700"/>
              </a:spcBef>
            </a:pPr>
            <a:endParaRPr b="0" lang="pl-PL" sz="1679" spc="-1" strike="noStrike">
              <a:solidFill>
                <a:srgbClr val="000000"/>
              </a:solidFill>
              <a:latin typeface="Calibri"/>
            </a:endParaRPr>
          </a:p>
          <a:p>
            <a:pPr algn="just">
              <a:lnSpc>
                <a:spcPct val="100000"/>
              </a:lnSpc>
              <a:spcBef>
                <a:spcPts val="400"/>
              </a:spcBef>
            </a:pPr>
            <a:r>
              <a:rPr b="0" i="1" lang="pl-PL" sz="1679" spc="-1" strike="noStrike">
                <a:solidFill>
                  <a:srgbClr val="000000"/>
                </a:solidFill>
                <a:latin typeface="Calibri"/>
                <a:ea typeface="Calibri"/>
              </a:rPr>
              <a:t>Zgadzam się na przetwarzanie moich danych osobowych przez Fundację XYZ z siedzibą w ……….., ul. ……………., w celu ……………. [np. Udziału w konkursie, udziału w programie „...”, udziału w warsztatach „...”].</a:t>
            </a:r>
            <a:endParaRPr b="0" lang="pl-PL" sz="1679" spc="-1" strike="noStrike">
              <a:solidFill>
                <a:srgbClr val="000000"/>
              </a:solidFill>
              <a:latin typeface="Calibri"/>
            </a:endParaRPr>
          </a:p>
          <a:p>
            <a:pPr algn="just">
              <a:lnSpc>
                <a:spcPct val="100000"/>
              </a:lnSpc>
              <a:spcBef>
                <a:spcPts val="400"/>
              </a:spcBef>
            </a:pPr>
            <a:r>
              <a:rPr b="0" i="1" lang="pl-PL" sz="1679" spc="-1" strike="noStrike">
                <a:solidFill>
                  <a:srgbClr val="000000"/>
                </a:solidFill>
                <a:latin typeface="Calibri"/>
                <a:ea typeface="Calibri"/>
              </a:rPr>
              <a:t>Podanie danych jest dobrowolne. Podstawą przetwarzania danych jest moja zgoda. Dane osobowe będą przetwarzane ………….. [jak długo? np. do ew. odwołania zgody, a po takim odwołaniu, przez okres przedawnienia roszczeń przysługujących administratorowi danych i w stosunku do niego LUB np. przez 5 lat od rozliczenia projektu „...”].</a:t>
            </a:r>
            <a:endParaRPr b="0" lang="pl-PL" sz="1679" spc="-1" strike="noStrike">
              <a:solidFill>
                <a:srgbClr val="000000"/>
              </a:solidFill>
              <a:latin typeface="Calibri"/>
            </a:endParaRPr>
          </a:p>
          <a:p>
            <a:pPr algn="just">
              <a:lnSpc>
                <a:spcPct val="100000"/>
              </a:lnSpc>
              <a:spcBef>
                <a:spcPts val="400"/>
              </a:spcBef>
            </a:pPr>
            <a:r>
              <a:rPr b="0" i="1" lang="pl-PL" sz="1679" spc="-1" strike="noStrike">
                <a:solidFill>
                  <a:srgbClr val="000000"/>
                </a:solidFill>
                <a:latin typeface="Calibri"/>
                <a:ea typeface="Calibri"/>
              </a:rPr>
              <a:t>Mam prawo żądania od administratora dostępu do moich danych osobowych, ich sprostowania, usunięcia lub ograniczenia przetwarzania, a także prawo wniesienia skargi do organu nadzorczego. </a:t>
            </a:r>
            <a:endParaRPr b="0" lang="pl-PL" sz="1679" spc="-1" strike="noStrike">
              <a:solidFill>
                <a:srgbClr val="000000"/>
              </a:solidFill>
              <a:latin typeface="Calibri"/>
            </a:endParaRPr>
          </a:p>
          <a:p>
            <a:pPr algn="just">
              <a:lnSpc>
                <a:spcPct val="100000"/>
              </a:lnSpc>
              <a:spcBef>
                <a:spcPts val="400"/>
              </a:spcBef>
            </a:pPr>
            <a:r>
              <a:rPr b="0" i="1" lang="pl-PL" sz="1679" spc="-1" strike="noStrike">
                <a:solidFill>
                  <a:srgbClr val="000000"/>
                </a:solidFill>
                <a:latin typeface="Calibri"/>
                <a:ea typeface="Calibri"/>
              </a:rPr>
              <a:t>W przypadku pytań dotyczących przetwarzania danych osobowych prosimy o kontakt z Inspektorem Ochrony Danych pod adresem ……………. [jeżeli został wyznaczony].</a:t>
            </a:r>
            <a:endParaRPr b="0" lang="pl-PL" sz="1679"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41" dur="indefinite" restart="never" nodeType="tmRoot">
          <p:childTnLst>
            <p:seq>
              <p:cTn id="42" dur="indefinite" nodeType="mainSeq"/>
              <p:prevCondLst>
                <p:cond delay="0" evt="onPrev">
                  <p:tgtEl>
                    <p:sldTgt/>
                  </p:tgtEl>
                </p:cond>
              </p:prevCondLst>
              <p:nextCondLst>
                <p:cond delay="0" evt="onNext">
                  <p:tgtEl>
                    <p:sldTgt/>
                  </p:tgtEl>
                </p:cond>
              </p:nextCondLst>
            </p:seq>
          </p:childTnLst>
        </p:cTn>
      </p:par>
    </p:tnLst>
  </p:timing>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TextShape 1"/>
          <p:cNvSpPr txBox="1"/>
          <p:nvPr/>
        </p:nvSpPr>
        <p:spPr>
          <a:xfrm>
            <a:off x="684360" y="274680"/>
            <a:ext cx="8002080" cy="1142640"/>
          </a:xfrm>
          <a:prstGeom prst="rect">
            <a:avLst/>
          </a:prstGeom>
          <a:noFill/>
          <a:ln w="12600">
            <a:noFill/>
          </a:ln>
        </p:spPr>
        <p:txBody>
          <a:bodyPr lIns="45720" rIns="45720" tIns="45000" bIns="45000" anchor="ctr">
            <a:normAutofit/>
          </a:bodyPr>
          <a:p>
            <a:pPr algn="ctr">
              <a:lnSpc>
                <a:spcPct val="100000"/>
              </a:lnSpc>
            </a:pPr>
            <a:r>
              <a:rPr b="1" lang="pl-PL" sz="4000" spc="-1" strike="noStrike">
                <a:solidFill>
                  <a:srgbClr val="000000"/>
                </a:solidFill>
                <a:latin typeface="Calibri"/>
                <a:ea typeface="Calibri"/>
              </a:rPr>
              <a:t>Zasada minimalizacji danych</a:t>
            </a:r>
            <a:endParaRPr b="0" lang="pl-PL" sz="4000" spc="-1" strike="noStrike">
              <a:solidFill>
                <a:srgbClr val="000000"/>
              </a:solidFill>
              <a:latin typeface="Calibri"/>
            </a:endParaRPr>
          </a:p>
        </p:txBody>
      </p:sp>
      <p:sp>
        <p:nvSpPr>
          <p:cNvPr id="79"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algn="just">
              <a:lnSpc>
                <a:spcPct val="100000"/>
              </a:lnSpc>
              <a:spcBef>
                <a:spcPts val="400"/>
              </a:spcBef>
            </a:pPr>
            <a:r>
              <a:rPr b="1" lang="pl-PL" sz="2000" spc="-1" strike="noStrike">
                <a:solidFill>
                  <a:srgbClr val="000000"/>
                </a:solidFill>
                <a:latin typeface="Calibri"/>
                <a:ea typeface="Calibri"/>
              </a:rPr>
              <a:t>Zasada minimalizacji danych osobowych </a:t>
            </a:r>
            <a:r>
              <a:rPr b="0" lang="pl-PL" sz="2000" spc="-1" strike="noStrike">
                <a:solidFill>
                  <a:srgbClr val="000000"/>
                </a:solidFill>
                <a:latin typeface="Calibri"/>
                <a:ea typeface="Calibri"/>
              </a:rPr>
              <a:t>- zgodnie z nią, można przetwarzać wyłącznie takie dane osobowe, które są niezbędne do osiągnięcia celu przetwarzania danych. Przetwarzanie danych powinno więc zostać ograniczone do takich danych, bez których nie można osiągnąć celu przetwarzania danych</a:t>
            </a:r>
            <a:endParaRPr b="0" lang="pl-PL" sz="20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43" dur="indefinite" restart="never" nodeType="tmRoot">
          <p:childTnLst>
            <p:seq>
              <p:cTn id="44" dur="indefinite" nodeType="mainSeq"/>
              <p:prevCondLst>
                <p:cond delay="0" evt="onPrev">
                  <p:tgtEl>
                    <p:sldTgt/>
                  </p:tgtEl>
                </p:cond>
              </p:prevCondLst>
              <p:nextCondLst>
                <p:cond delay="0"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 name="TextShape 1"/>
          <p:cNvSpPr txBox="1"/>
          <p:nvPr/>
        </p:nvSpPr>
        <p:spPr>
          <a:xfrm>
            <a:off x="684360" y="274680"/>
            <a:ext cx="8002080" cy="1142640"/>
          </a:xfrm>
          <a:prstGeom prst="rect">
            <a:avLst/>
          </a:prstGeom>
          <a:noFill/>
          <a:ln w="12600">
            <a:noFill/>
          </a:ln>
        </p:spPr>
        <p:txBody>
          <a:bodyPr lIns="45720" rIns="45720" tIns="45000" bIns="45000" anchor="ctr">
            <a:normAutofit/>
          </a:bodyPr>
          <a:p>
            <a:pPr algn="ctr">
              <a:lnSpc>
                <a:spcPct val="100000"/>
              </a:lnSpc>
            </a:pPr>
            <a:r>
              <a:rPr b="1" lang="pl-PL" sz="4000" spc="-1" strike="noStrike">
                <a:solidFill>
                  <a:srgbClr val="000000"/>
                </a:solidFill>
                <a:latin typeface="Calibri"/>
                <a:ea typeface="Calibri"/>
              </a:rPr>
              <a:t>Prawo do sprostowania danych</a:t>
            </a:r>
            <a:endParaRPr b="0" lang="pl-PL" sz="4000" spc="-1" strike="noStrike">
              <a:solidFill>
                <a:srgbClr val="000000"/>
              </a:solidFill>
              <a:latin typeface="Calibri"/>
            </a:endParaRPr>
          </a:p>
        </p:txBody>
      </p:sp>
      <p:sp>
        <p:nvSpPr>
          <p:cNvPr id="81"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algn="just">
              <a:lnSpc>
                <a:spcPct val="100000"/>
              </a:lnSpc>
              <a:spcBef>
                <a:spcPts val="400"/>
              </a:spcBef>
            </a:pPr>
            <a:r>
              <a:rPr b="0" lang="pl-PL" sz="2000" spc="-1" strike="noStrike">
                <a:solidFill>
                  <a:srgbClr val="000000"/>
                </a:solidFill>
                <a:latin typeface="Calibri"/>
                <a:ea typeface="Calibri"/>
              </a:rPr>
              <a:t>Osoba, której dane dotyczą, ma prawo żądania od administratora niezwłocznego sprostowania dotyczących jej danych osobowych, które są nieprawidłowe. Z uwzględnieniem celów przetwarzania, osoba, której dane dotyczą, ma prawo żądania uzupełnienia niekompletnych danych osobowych, w tym poprzez przedstawienie dodatkowego oświadczenia.  </a:t>
            </a:r>
            <a:endParaRPr b="0" lang="pl-PL" sz="20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45" dur="indefinite" restart="never" nodeType="tmRoot">
          <p:childTnLst>
            <p:seq>
              <p:cTn id="46" dur="indefinite" nodeType="mainSeq"/>
              <p:prevCondLst>
                <p:cond delay="0" evt="onPrev">
                  <p:tgtEl>
                    <p:sldTgt/>
                  </p:tgtEl>
                </p:cond>
              </p:prevCondLst>
              <p:nextCondLst>
                <p:cond delay="0" evt="onNext">
                  <p:tgtEl>
                    <p:sldTgt/>
                  </p:tgtEl>
                </p:cond>
              </p:nextCondLst>
            </p:seq>
          </p:childTnLst>
        </p:cTn>
      </p:par>
    </p:tnLst>
  </p:timing>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TextShape 1"/>
          <p:cNvSpPr txBox="1"/>
          <p:nvPr/>
        </p:nvSpPr>
        <p:spPr>
          <a:xfrm>
            <a:off x="684360" y="274680"/>
            <a:ext cx="8002080" cy="1142640"/>
          </a:xfrm>
          <a:prstGeom prst="rect">
            <a:avLst/>
          </a:prstGeom>
          <a:noFill/>
          <a:ln w="12600">
            <a:noFill/>
          </a:ln>
        </p:spPr>
        <p:txBody>
          <a:bodyPr lIns="45720" rIns="45720" tIns="45000" bIns="45000" anchor="ctr">
            <a:normAutofit/>
          </a:bodyPr>
          <a:p>
            <a:pPr algn="ctr">
              <a:lnSpc>
                <a:spcPct val="100000"/>
              </a:lnSpc>
            </a:pPr>
            <a:r>
              <a:rPr b="1" lang="pl-PL" sz="3570" spc="-1" strike="noStrike">
                <a:solidFill>
                  <a:srgbClr val="000000"/>
                </a:solidFill>
                <a:latin typeface="Calibri"/>
                <a:ea typeface="Calibri"/>
              </a:rPr>
              <a:t>Prawo do usunięcia danych</a:t>
            </a:r>
            <a:br/>
            <a:r>
              <a:rPr b="1" lang="pl-PL" sz="3570" spc="-1" strike="noStrike">
                <a:solidFill>
                  <a:srgbClr val="000000"/>
                </a:solidFill>
                <a:latin typeface="Calibri"/>
                <a:ea typeface="Calibri"/>
              </a:rPr>
              <a:t>(„prawo do bycia zapomnianym”) </a:t>
            </a:r>
            <a:endParaRPr b="0" lang="pl-PL" sz="3570" spc="-1" strike="noStrike">
              <a:solidFill>
                <a:srgbClr val="000000"/>
              </a:solidFill>
              <a:latin typeface="Calibri"/>
            </a:endParaRPr>
          </a:p>
        </p:txBody>
      </p:sp>
      <p:sp>
        <p:nvSpPr>
          <p:cNvPr id="83"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algn="just">
              <a:lnSpc>
                <a:spcPct val="100000"/>
              </a:lnSpc>
              <a:spcBef>
                <a:spcPts val="1199"/>
              </a:spcBef>
            </a:pPr>
            <a:r>
              <a:rPr b="0" lang="pl-PL" sz="2000" spc="-1" strike="noStrike">
                <a:solidFill>
                  <a:srgbClr val="000000"/>
                </a:solidFill>
                <a:latin typeface="Calibri"/>
                <a:ea typeface="Calibri"/>
              </a:rPr>
              <a:t>Osoba, której dane dotyczą, ma prawo żądania od administratora niezwłocznego usunięcia dotyczących jej danych osobowych, a administrator ma obowiązek bez zbędnej zwłoki usunąć dane osobowe, jeżeli zachodzi jedna z następujących okoliczności: </a:t>
            </a:r>
            <a:endParaRPr b="0" lang="pl-PL" sz="2000" spc="-1" strike="noStrike">
              <a:solidFill>
                <a:srgbClr val="000000"/>
              </a:solidFill>
              <a:latin typeface="Calibri"/>
            </a:endParaRPr>
          </a:p>
          <a:p>
            <a:pPr algn="just">
              <a:lnSpc>
                <a:spcPct val="100000"/>
              </a:lnSpc>
              <a:spcBef>
                <a:spcPts val="1199"/>
              </a:spcBef>
              <a:buClr>
                <a:srgbClr val="000000"/>
              </a:buClr>
              <a:buFont typeface="Arial"/>
              <a:buAutoNum type="alphaLcParenR"/>
            </a:pPr>
            <a:r>
              <a:rPr b="0" lang="pl-PL" sz="2000" spc="-1" strike="noStrike">
                <a:solidFill>
                  <a:srgbClr val="000000"/>
                </a:solidFill>
                <a:latin typeface="Calibri"/>
                <a:ea typeface="Calibri"/>
              </a:rPr>
              <a:t>dane osobowe nie są już niezbędne do celów, w których zostały zebrane lub w inny sposób przetwarzane; </a:t>
            </a:r>
            <a:endParaRPr b="0" lang="pl-PL" sz="2000" spc="-1" strike="noStrike">
              <a:solidFill>
                <a:srgbClr val="000000"/>
              </a:solidFill>
              <a:latin typeface="Calibri"/>
            </a:endParaRPr>
          </a:p>
          <a:p>
            <a:pPr algn="just">
              <a:lnSpc>
                <a:spcPct val="100000"/>
              </a:lnSpc>
              <a:spcBef>
                <a:spcPts val="1199"/>
              </a:spcBef>
              <a:buClr>
                <a:srgbClr val="000000"/>
              </a:buClr>
              <a:buFont typeface="Arial"/>
              <a:buAutoNum type="alphaLcParenR" startAt="2"/>
            </a:pPr>
            <a:r>
              <a:rPr b="0" lang="pl-PL" sz="2000" spc="-1" strike="noStrike">
                <a:solidFill>
                  <a:srgbClr val="000000"/>
                </a:solidFill>
                <a:latin typeface="Calibri"/>
                <a:ea typeface="Calibri"/>
              </a:rPr>
              <a:t>osoba, której dane dotyczą, cofnęła zgodę, na której opiera się przetwarzanie i nie ma innej podstawy prawnej przetwarzania; </a:t>
            </a:r>
            <a:endParaRPr b="0" lang="pl-PL" sz="2000" spc="-1" strike="noStrike">
              <a:solidFill>
                <a:srgbClr val="000000"/>
              </a:solidFill>
              <a:latin typeface="Calibri"/>
            </a:endParaRPr>
          </a:p>
          <a:p>
            <a:pPr algn="just">
              <a:lnSpc>
                <a:spcPct val="100000"/>
              </a:lnSpc>
              <a:spcBef>
                <a:spcPts val="1199"/>
              </a:spcBef>
              <a:buClr>
                <a:srgbClr val="000000"/>
              </a:buClr>
              <a:buFont typeface="Arial"/>
              <a:buAutoNum type="alphaLcParenR" startAt="2"/>
            </a:pPr>
            <a:r>
              <a:rPr b="0" lang="pl-PL" sz="2000" spc="-1" strike="noStrike">
                <a:solidFill>
                  <a:srgbClr val="000000"/>
                </a:solidFill>
                <a:latin typeface="Calibri"/>
                <a:ea typeface="Calibri"/>
              </a:rPr>
              <a:t>osoba, której dane dotyczą, wnosi sprzeciw wobec przetwarzania i nie występują nadrzędne prawnie uzasadnione podstawy przetwarzania</a:t>
            </a:r>
            <a:endParaRPr b="0" lang="pl-PL" sz="2000" spc="-1" strike="noStrike">
              <a:solidFill>
                <a:srgbClr val="000000"/>
              </a:solidFill>
              <a:latin typeface="Calibri"/>
            </a:endParaRPr>
          </a:p>
          <a:p>
            <a:pPr algn="just">
              <a:lnSpc>
                <a:spcPct val="100000"/>
              </a:lnSpc>
              <a:spcBef>
                <a:spcPts val="1199"/>
              </a:spcBef>
              <a:buClr>
                <a:srgbClr val="000000"/>
              </a:buClr>
              <a:buFont typeface="Arial"/>
              <a:buAutoNum type="alphaLcParenR" startAt="2"/>
            </a:pPr>
            <a:r>
              <a:rPr b="0" lang="pl-PL" sz="2000" spc="-1" strike="noStrike">
                <a:solidFill>
                  <a:srgbClr val="000000"/>
                </a:solidFill>
                <a:latin typeface="Calibri"/>
                <a:ea typeface="Calibri"/>
              </a:rPr>
              <a:t>dane osobowe były przetwarzane niezgodnie z prawem; </a:t>
            </a:r>
            <a:endParaRPr b="0" lang="pl-PL" sz="20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47" dur="indefinite" restart="never" nodeType="tmRoot">
          <p:childTnLst>
            <p:seq>
              <p:cTn id="48" dur="indefinite" nodeType="mainSeq"/>
              <p:prevCondLst>
                <p:cond delay="0" evt="onPrev">
                  <p:tgtEl>
                    <p:sldTgt/>
                  </p:tgtEl>
                </p:cond>
              </p:prevCondLst>
              <p:nextCondLst>
                <p:cond delay="0"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TextShape 1"/>
          <p:cNvSpPr txBox="1"/>
          <p:nvPr/>
        </p:nvSpPr>
        <p:spPr>
          <a:xfrm>
            <a:off x="684360" y="274680"/>
            <a:ext cx="8002080" cy="1142640"/>
          </a:xfrm>
          <a:prstGeom prst="rect">
            <a:avLst/>
          </a:prstGeom>
          <a:noFill/>
          <a:ln w="12600">
            <a:noFill/>
          </a:ln>
        </p:spPr>
        <p:txBody>
          <a:bodyPr lIns="45720" rIns="45720" tIns="45000" bIns="45000" anchor="ctr">
            <a:normAutofit/>
          </a:bodyPr>
          <a:p>
            <a:pPr algn="ctr">
              <a:lnSpc>
                <a:spcPct val="100000"/>
              </a:lnSpc>
            </a:pPr>
            <a:r>
              <a:rPr b="1" lang="pl-PL" sz="3570" spc="-1" strike="noStrike">
                <a:solidFill>
                  <a:srgbClr val="000000"/>
                </a:solidFill>
                <a:latin typeface="Calibri"/>
                <a:ea typeface="Calibri"/>
              </a:rPr>
              <a:t>Prawo do usunięcia danych</a:t>
            </a:r>
            <a:br/>
            <a:r>
              <a:rPr b="1" lang="pl-PL" sz="3570" spc="-1" strike="noStrike">
                <a:solidFill>
                  <a:srgbClr val="000000"/>
                </a:solidFill>
                <a:latin typeface="Calibri"/>
                <a:ea typeface="Calibri"/>
              </a:rPr>
              <a:t>(„prawo do bycia zapomnianym”) </a:t>
            </a:r>
            <a:endParaRPr b="0" lang="pl-PL" sz="3570" spc="-1" strike="noStrike">
              <a:solidFill>
                <a:srgbClr val="000000"/>
              </a:solidFill>
              <a:latin typeface="Calibri"/>
            </a:endParaRPr>
          </a:p>
        </p:txBody>
      </p:sp>
      <p:sp>
        <p:nvSpPr>
          <p:cNvPr id="85"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marL="514440" indent="-514080" algn="just">
              <a:lnSpc>
                <a:spcPct val="100000"/>
              </a:lnSpc>
              <a:spcBef>
                <a:spcPts val="1199"/>
              </a:spcBef>
              <a:buClr>
                <a:srgbClr val="000000"/>
              </a:buClr>
              <a:buFont typeface="Arial"/>
              <a:buAutoNum type="alphaLcParenR" startAt="5"/>
            </a:pPr>
            <a:r>
              <a:rPr b="0" lang="pl-PL" sz="2000" spc="-1" strike="noStrike">
                <a:solidFill>
                  <a:srgbClr val="000000"/>
                </a:solidFill>
                <a:latin typeface="Calibri"/>
                <a:ea typeface="Calibri"/>
              </a:rPr>
              <a:t>dane osobowe muszą zostać usunięte w celu wywiązania się z obowiązku prawnego przewidzianego w prawie Unii lub prawie państwa członkowskiego, któremu podlega administrator; </a:t>
            </a:r>
            <a:endParaRPr b="0" lang="pl-PL" sz="2000" spc="-1" strike="noStrike">
              <a:solidFill>
                <a:srgbClr val="000000"/>
              </a:solidFill>
              <a:latin typeface="Calibri"/>
            </a:endParaRPr>
          </a:p>
          <a:p>
            <a:pPr marL="514440" indent="-514080" algn="just">
              <a:lnSpc>
                <a:spcPct val="100000"/>
              </a:lnSpc>
              <a:spcBef>
                <a:spcPts val="1199"/>
              </a:spcBef>
              <a:buClr>
                <a:srgbClr val="000000"/>
              </a:buClr>
              <a:buFont typeface="Arial"/>
              <a:buAutoNum type="alphaLcParenR" startAt="5"/>
            </a:pPr>
            <a:r>
              <a:rPr b="0" lang="pl-PL" sz="2000" spc="-1" strike="noStrike">
                <a:solidFill>
                  <a:srgbClr val="000000"/>
                </a:solidFill>
                <a:latin typeface="Calibri"/>
                <a:ea typeface="Calibri"/>
              </a:rPr>
              <a:t>dane osobowe zostały zebrane w związku z oferowaniem usług społeczeństwa informacyjnego.</a:t>
            </a:r>
            <a:endParaRPr b="0" lang="pl-PL" sz="20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49" dur="indefinite" restart="never" nodeType="tmRoot">
          <p:childTnLst>
            <p:seq>
              <p:cTn id="50" dur="indefinite" nodeType="mainSeq"/>
              <p:prevCondLst>
                <p:cond delay="0" evt="onPrev">
                  <p:tgtEl>
                    <p:sldTgt/>
                  </p:tgtEl>
                </p:cond>
              </p:prevCondLst>
              <p:nextCondLst>
                <p:cond delay="0" evt="onNext">
                  <p:tgtEl>
                    <p:sldTgt/>
                  </p:tgtEl>
                </p:cond>
              </p:nextCondLst>
            </p:seq>
          </p:childTnLst>
        </p:cTn>
      </p:par>
    </p:tnLst>
  </p:timing>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TextShape 1"/>
          <p:cNvSpPr txBox="1"/>
          <p:nvPr/>
        </p:nvSpPr>
        <p:spPr>
          <a:xfrm>
            <a:off x="684360" y="274680"/>
            <a:ext cx="8002080" cy="1142640"/>
          </a:xfrm>
          <a:prstGeom prst="rect">
            <a:avLst/>
          </a:prstGeom>
          <a:noFill/>
          <a:ln w="12600">
            <a:noFill/>
          </a:ln>
        </p:spPr>
        <p:txBody>
          <a:bodyPr lIns="45720" rIns="45720" tIns="45000" bIns="45000" anchor="ctr">
            <a:normAutofit/>
          </a:bodyPr>
          <a:p>
            <a:pPr algn="ctr">
              <a:lnSpc>
                <a:spcPct val="100000"/>
              </a:lnSpc>
            </a:pPr>
            <a:r>
              <a:rPr b="1" lang="pl-PL" sz="3570" spc="-1" strike="noStrike">
                <a:solidFill>
                  <a:srgbClr val="000000"/>
                </a:solidFill>
                <a:latin typeface="Calibri"/>
                <a:ea typeface="Calibri"/>
              </a:rPr>
              <a:t>Prawo do usunięcia danych</a:t>
            </a:r>
            <a:br/>
            <a:r>
              <a:rPr b="1" lang="pl-PL" sz="3570" spc="-1" strike="noStrike">
                <a:solidFill>
                  <a:srgbClr val="000000"/>
                </a:solidFill>
                <a:latin typeface="Calibri"/>
                <a:ea typeface="Calibri"/>
              </a:rPr>
              <a:t>(„prawo do bycia zapomnianym”) </a:t>
            </a:r>
            <a:endParaRPr b="0" lang="pl-PL" sz="3570" spc="-1" strike="noStrike">
              <a:solidFill>
                <a:srgbClr val="000000"/>
              </a:solidFill>
              <a:latin typeface="Calibri"/>
            </a:endParaRPr>
          </a:p>
        </p:txBody>
      </p:sp>
      <p:sp>
        <p:nvSpPr>
          <p:cNvPr id="87"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algn="just">
              <a:lnSpc>
                <a:spcPct val="100000"/>
              </a:lnSpc>
              <a:spcBef>
                <a:spcPts val="499"/>
              </a:spcBef>
            </a:pPr>
            <a:r>
              <a:rPr b="0" lang="pl-PL" sz="2400" spc="-1" strike="noStrike">
                <a:solidFill>
                  <a:srgbClr val="000000"/>
                </a:solidFill>
                <a:latin typeface="Calibri"/>
                <a:ea typeface="Calibri"/>
              </a:rPr>
              <a:t>Jeżeli administrator upublicznił dane osobowe, a ma obowiązek usunąć te dane osobowe, to – biorąc pod uwagę dostępną technologię i koszt realizacji – podejmuje rozsądne działania, w tym środki techniczne, by poinformować administratorów przetwarzających te dane osobowe, że osoba, której dane dotyczą, żąda, by administratorzy ci usunęli wszelkie łącza do tych danych, kopie tych danych osobowych lub ich replikacje. </a:t>
            </a:r>
            <a:endParaRPr b="0" lang="pl-PL" sz="24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51" dur="indefinite" restart="never" nodeType="tmRoot">
          <p:childTnLst>
            <p:seq>
              <p:cTn id="52" dur="indefinite" nodeType="mainSeq"/>
              <p:prevCondLst>
                <p:cond delay="0" evt="onPrev">
                  <p:tgtEl>
                    <p:sldTgt/>
                  </p:tgtEl>
                </p:cond>
              </p:prevCondLst>
              <p:nextCondLst>
                <p:cond delay="0"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TextShape 1"/>
          <p:cNvSpPr txBox="1"/>
          <p:nvPr/>
        </p:nvSpPr>
        <p:spPr>
          <a:xfrm>
            <a:off x="684360" y="274680"/>
            <a:ext cx="8002080" cy="1142640"/>
          </a:xfrm>
          <a:prstGeom prst="rect">
            <a:avLst/>
          </a:prstGeom>
          <a:noFill/>
          <a:ln w="12600">
            <a:noFill/>
          </a:ln>
        </p:spPr>
        <p:txBody>
          <a:bodyPr lIns="45720" rIns="45720" tIns="45000" bIns="45000" anchor="ctr">
            <a:normAutofit/>
          </a:bodyPr>
          <a:p>
            <a:pPr algn="ctr">
              <a:lnSpc>
                <a:spcPct val="100000"/>
              </a:lnSpc>
            </a:pPr>
            <a:r>
              <a:rPr b="1" lang="pl-PL" sz="3570" spc="-1" strike="noStrike">
                <a:solidFill>
                  <a:srgbClr val="000000"/>
                </a:solidFill>
                <a:latin typeface="Calibri"/>
                <a:ea typeface="Calibri"/>
              </a:rPr>
              <a:t>Prawo do usunięcia danych</a:t>
            </a:r>
            <a:br/>
            <a:r>
              <a:rPr b="1" lang="pl-PL" sz="3570" spc="-1" strike="noStrike">
                <a:solidFill>
                  <a:srgbClr val="000000"/>
                </a:solidFill>
                <a:latin typeface="Calibri"/>
                <a:ea typeface="Calibri"/>
              </a:rPr>
              <a:t>(„prawo do bycia zapomnianym”) </a:t>
            </a:r>
            <a:endParaRPr b="0" lang="pl-PL" sz="3570" spc="-1" strike="noStrike">
              <a:solidFill>
                <a:srgbClr val="000000"/>
              </a:solidFill>
              <a:latin typeface="Calibri"/>
            </a:endParaRPr>
          </a:p>
        </p:txBody>
      </p:sp>
      <p:sp>
        <p:nvSpPr>
          <p:cNvPr id="89"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algn="just">
              <a:lnSpc>
                <a:spcPct val="100000"/>
              </a:lnSpc>
              <a:spcBef>
                <a:spcPts val="1199"/>
              </a:spcBef>
            </a:pPr>
            <a:r>
              <a:rPr b="0" lang="pl-PL" sz="2000" spc="-1" strike="noStrike">
                <a:solidFill>
                  <a:srgbClr val="000000"/>
                </a:solidFill>
                <a:latin typeface="Calibri"/>
                <a:ea typeface="Calibri"/>
              </a:rPr>
              <a:t>Prawo do usunięcia danych nie ma zastosowania, w zakresie w jakim przetwarzanie jest niezbędne: </a:t>
            </a:r>
            <a:endParaRPr b="0" lang="pl-PL" sz="2000" spc="-1" strike="noStrike">
              <a:solidFill>
                <a:srgbClr val="000000"/>
              </a:solidFill>
              <a:latin typeface="Calibri"/>
            </a:endParaRPr>
          </a:p>
          <a:p>
            <a:pPr algn="just">
              <a:lnSpc>
                <a:spcPct val="100000"/>
              </a:lnSpc>
              <a:spcBef>
                <a:spcPts val="1199"/>
              </a:spcBef>
              <a:buClr>
                <a:srgbClr val="000000"/>
              </a:buClr>
              <a:buFont typeface="Arial"/>
              <a:buAutoNum type="alphaLcParenR"/>
            </a:pPr>
            <a:r>
              <a:rPr b="0" lang="pl-PL" sz="2000" spc="-1" strike="noStrike">
                <a:solidFill>
                  <a:srgbClr val="000000"/>
                </a:solidFill>
                <a:latin typeface="Calibri"/>
                <a:ea typeface="Calibri"/>
              </a:rPr>
              <a:t>do korzystania z prawa do wolności wypowiedzi i informacji;</a:t>
            </a:r>
            <a:endParaRPr b="0" lang="pl-PL" sz="2000" spc="-1" strike="noStrike">
              <a:solidFill>
                <a:srgbClr val="000000"/>
              </a:solidFill>
              <a:latin typeface="Calibri"/>
            </a:endParaRPr>
          </a:p>
          <a:p>
            <a:pPr algn="just">
              <a:lnSpc>
                <a:spcPct val="100000"/>
              </a:lnSpc>
              <a:spcBef>
                <a:spcPts val="1199"/>
              </a:spcBef>
              <a:buClr>
                <a:srgbClr val="000000"/>
              </a:buClr>
              <a:buFont typeface="Arial"/>
              <a:buAutoNum type="alphaLcParenR"/>
            </a:pPr>
            <a:r>
              <a:rPr b="0" lang="pl-PL" sz="2000" spc="-1" strike="noStrike">
                <a:solidFill>
                  <a:srgbClr val="000000"/>
                </a:solidFill>
                <a:latin typeface="Calibri"/>
                <a:ea typeface="Calibri"/>
              </a:rPr>
              <a:t>do wywiązania się z prawnego obowiązku wymagającego przetwarzania na mocy prawa Unii lub prawa państwa członkowskiego, któremu podlega administrator, lub do wykonania zadania realizowanego w interesie publicznym lub w ramach sprawowania władzy publicznej powierzonej administratorowi;</a:t>
            </a:r>
            <a:endParaRPr b="0" lang="pl-PL" sz="20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53" dur="indefinite" restart="never" nodeType="tmRoot">
          <p:childTnLst>
            <p:seq>
              <p:cTn id="54" dur="indefinite" nodeType="mainSeq"/>
              <p:prevCondLst>
                <p:cond delay="0" evt="onPrev">
                  <p:tgtEl>
                    <p:sldTgt/>
                  </p:tgtEl>
                </p:cond>
              </p:prevCondLst>
              <p:nextCondLst>
                <p:cond delay="0" evt="onNext">
                  <p:tgtEl>
                    <p:sldTgt/>
                  </p:tgtEl>
                </p:cond>
              </p:nextCondLst>
            </p:seq>
          </p:childTnLst>
        </p:cTn>
      </p:par>
    </p:tnLst>
  </p:timing>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TextShape 1"/>
          <p:cNvSpPr txBox="1"/>
          <p:nvPr/>
        </p:nvSpPr>
        <p:spPr>
          <a:xfrm>
            <a:off x="684360" y="274680"/>
            <a:ext cx="8002080" cy="1142640"/>
          </a:xfrm>
          <a:prstGeom prst="rect">
            <a:avLst/>
          </a:prstGeom>
          <a:noFill/>
          <a:ln w="12600">
            <a:noFill/>
          </a:ln>
        </p:spPr>
        <p:txBody>
          <a:bodyPr lIns="45720" rIns="45720" tIns="45000" bIns="45000" anchor="ctr">
            <a:normAutofit/>
          </a:bodyPr>
          <a:p>
            <a:pPr algn="ctr">
              <a:lnSpc>
                <a:spcPct val="100000"/>
              </a:lnSpc>
            </a:pPr>
            <a:r>
              <a:rPr b="1" lang="pl-PL" sz="3570" spc="-1" strike="noStrike">
                <a:solidFill>
                  <a:srgbClr val="000000"/>
                </a:solidFill>
                <a:latin typeface="Calibri"/>
                <a:ea typeface="Calibri"/>
              </a:rPr>
              <a:t>Prawo do usunięcia danych</a:t>
            </a:r>
            <a:br/>
            <a:r>
              <a:rPr b="1" lang="pl-PL" sz="3570" spc="-1" strike="noStrike">
                <a:solidFill>
                  <a:srgbClr val="000000"/>
                </a:solidFill>
                <a:latin typeface="Calibri"/>
                <a:ea typeface="Calibri"/>
              </a:rPr>
              <a:t>(„prawo do bycia zapomnianym”) </a:t>
            </a:r>
            <a:endParaRPr b="0" lang="pl-PL" sz="3570" spc="-1" strike="noStrike">
              <a:solidFill>
                <a:srgbClr val="000000"/>
              </a:solidFill>
              <a:latin typeface="Calibri"/>
            </a:endParaRPr>
          </a:p>
        </p:txBody>
      </p:sp>
      <p:sp>
        <p:nvSpPr>
          <p:cNvPr id="91"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marL="514440" indent="-514080" algn="just">
              <a:lnSpc>
                <a:spcPct val="100000"/>
              </a:lnSpc>
              <a:spcBef>
                <a:spcPts val="1199"/>
              </a:spcBef>
              <a:buClr>
                <a:srgbClr val="000000"/>
              </a:buClr>
              <a:buFont typeface="Arial"/>
              <a:buAutoNum type="alphaLcParenR" startAt="3"/>
            </a:pPr>
            <a:r>
              <a:rPr b="0" lang="pl-PL" sz="2000" spc="-1" strike="noStrike">
                <a:solidFill>
                  <a:srgbClr val="000000"/>
                </a:solidFill>
                <a:latin typeface="Calibri"/>
                <a:ea typeface="Calibri"/>
              </a:rPr>
              <a:t>z uwagi na względy interesu publicznego w dziedzinie zdrowia publicznego;</a:t>
            </a:r>
            <a:endParaRPr b="0" lang="pl-PL" sz="2000" spc="-1" strike="noStrike">
              <a:solidFill>
                <a:srgbClr val="000000"/>
              </a:solidFill>
              <a:latin typeface="Calibri"/>
            </a:endParaRPr>
          </a:p>
          <a:p>
            <a:pPr marL="514440" indent="-514080" algn="just">
              <a:lnSpc>
                <a:spcPct val="100000"/>
              </a:lnSpc>
              <a:spcBef>
                <a:spcPts val="1199"/>
              </a:spcBef>
              <a:buClr>
                <a:srgbClr val="000000"/>
              </a:buClr>
              <a:buFont typeface="Arial"/>
              <a:buAutoNum type="alphaLcParenR" startAt="3"/>
            </a:pPr>
            <a:r>
              <a:rPr b="0" lang="pl-PL" sz="2000" spc="-1" strike="noStrike">
                <a:solidFill>
                  <a:srgbClr val="000000"/>
                </a:solidFill>
                <a:latin typeface="Calibri"/>
                <a:ea typeface="Calibri"/>
              </a:rPr>
              <a:t>do celów archiwalnych w interesie publicznym, do celów badań naukowych lub historycznych lub do celów statystycznych, o ile prawdopodobne jest, że prawo uniemożliwi lub poważnie utrudni realizację celów takiego przetwarzania; lub</a:t>
            </a:r>
            <a:endParaRPr b="0" lang="pl-PL" sz="2000" spc="-1" strike="noStrike">
              <a:solidFill>
                <a:srgbClr val="000000"/>
              </a:solidFill>
              <a:latin typeface="Calibri"/>
            </a:endParaRPr>
          </a:p>
          <a:p>
            <a:pPr marL="514440" indent="-514080" algn="just">
              <a:lnSpc>
                <a:spcPct val="100000"/>
              </a:lnSpc>
              <a:spcBef>
                <a:spcPts val="1199"/>
              </a:spcBef>
              <a:buClr>
                <a:srgbClr val="000000"/>
              </a:buClr>
              <a:buFont typeface="Arial"/>
              <a:buAutoNum type="alphaLcParenR" startAt="3"/>
            </a:pPr>
            <a:r>
              <a:rPr b="0" lang="pl-PL" sz="2000" spc="-1" strike="noStrike">
                <a:solidFill>
                  <a:srgbClr val="000000"/>
                </a:solidFill>
                <a:latin typeface="Calibri"/>
                <a:ea typeface="Calibri"/>
              </a:rPr>
              <a:t>do ustalenia, dochodzenia lub obrony roszczeń. </a:t>
            </a:r>
            <a:endParaRPr b="0" lang="pl-PL" sz="20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55" dur="indefinite" restart="never" nodeType="tmRoot">
          <p:childTnLst>
            <p:seq>
              <p:cTn id="56" dur="indefinite" nodeType="mainSeq"/>
              <p:prevCondLst>
                <p:cond delay="0" evt="onPrev">
                  <p:tgtEl>
                    <p:sldTgt/>
                  </p:tgtEl>
                </p:cond>
              </p:prevCondLst>
              <p:nextCondLst>
                <p:cond delay="0"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TextShape 1"/>
          <p:cNvSpPr txBox="1"/>
          <p:nvPr/>
        </p:nvSpPr>
        <p:spPr>
          <a:xfrm>
            <a:off x="684360" y="274680"/>
            <a:ext cx="8002080" cy="1142640"/>
          </a:xfrm>
          <a:prstGeom prst="rect">
            <a:avLst/>
          </a:prstGeom>
          <a:noFill/>
          <a:ln w="12600">
            <a:noFill/>
          </a:ln>
        </p:spPr>
        <p:txBody>
          <a:bodyPr lIns="45720" rIns="45720" tIns="45000" bIns="45000" anchor="ctr">
            <a:normAutofit/>
          </a:bodyPr>
          <a:p>
            <a:pPr algn="ctr">
              <a:lnSpc>
                <a:spcPct val="100000"/>
              </a:lnSpc>
            </a:pPr>
            <a:r>
              <a:rPr b="1" lang="pl-PL" sz="3570" spc="-1" strike="noStrike">
                <a:solidFill>
                  <a:srgbClr val="000000"/>
                </a:solidFill>
                <a:latin typeface="Calibri"/>
                <a:ea typeface="Calibri"/>
              </a:rPr>
              <a:t>Prawo do ograniczenia przetwarzania  </a:t>
            </a:r>
            <a:endParaRPr b="0" lang="pl-PL" sz="3570" spc="-1" strike="noStrike">
              <a:solidFill>
                <a:srgbClr val="000000"/>
              </a:solidFill>
              <a:latin typeface="Calibri"/>
            </a:endParaRPr>
          </a:p>
        </p:txBody>
      </p:sp>
      <p:sp>
        <p:nvSpPr>
          <p:cNvPr id="93"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algn="just">
              <a:lnSpc>
                <a:spcPct val="100000"/>
              </a:lnSpc>
              <a:spcBef>
                <a:spcPts val="1199"/>
              </a:spcBef>
            </a:pPr>
            <a:r>
              <a:rPr b="0" lang="pl-PL" sz="2000" spc="-1" strike="noStrike">
                <a:solidFill>
                  <a:srgbClr val="000000"/>
                </a:solidFill>
                <a:latin typeface="Calibri"/>
                <a:ea typeface="Calibri"/>
              </a:rPr>
              <a:t>Osoba, której dane dotyczą, ma prawo żądania od administratora ograniczenia przetwarzania w następujących przypadkach:</a:t>
            </a:r>
            <a:endParaRPr b="0" lang="pl-PL" sz="2000" spc="-1" strike="noStrike">
              <a:solidFill>
                <a:srgbClr val="000000"/>
              </a:solidFill>
              <a:latin typeface="Calibri"/>
            </a:endParaRPr>
          </a:p>
          <a:p>
            <a:pPr algn="just">
              <a:lnSpc>
                <a:spcPct val="100000"/>
              </a:lnSpc>
              <a:spcBef>
                <a:spcPts val="1199"/>
              </a:spcBef>
            </a:pPr>
            <a:endParaRPr b="0" lang="pl-PL" sz="2000" spc="-1" strike="noStrike">
              <a:solidFill>
                <a:srgbClr val="000000"/>
              </a:solidFill>
              <a:latin typeface="Calibri"/>
            </a:endParaRPr>
          </a:p>
          <a:p>
            <a:pPr algn="just">
              <a:lnSpc>
                <a:spcPct val="100000"/>
              </a:lnSpc>
              <a:spcBef>
                <a:spcPts val="1199"/>
              </a:spcBef>
            </a:pPr>
            <a:r>
              <a:rPr b="0" lang="pl-PL" sz="2000" spc="-1" strike="noStrike">
                <a:solidFill>
                  <a:srgbClr val="000000"/>
                </a:solidFill>
                <a:latin typeface="Calibri"/>
                <a:ea typeface="Calibri"/>
              </a:rPr>
              <a:t> </a:t>
            </a:r>
            <a:endParaRPr b="0" lang="pl-PL" sz="2000" spc="-1" strike="noStrike">
              <a:solidFill>
                <a:srgbClr val="000000"/>
              </a:solidFill>
              <a:latin typeface="Calibri"/>
            </a:endParaRPr>
          </a:p>
          <a:p>
            <a:pPr algn="just">
              <a:lnSpc>
                <a:spcPct val="100000"/>
              </a:lnSpc>
              <a:spcBef>
                <a:spcPts val="1199"/>
              </a:spcBef>
              <a:buClr>
                <a:srgbClr val="000000"/>
              </a:buClr>
              <a:buFont typeface="Arial"/>
              <a:buAutoNum type="alphaLcParenR"/>
            </a:pPr>
            <a:r>
              <a:rPr b="0" lang="pl-PL" sz="2000" spc="-1" strike="noStrike">
                <a:solidFill>
                  <a:srgbClr val="000000"/>
                </a:solidFill>
                <a:latin typeface="Calibri"/>
                <a:ea typeface="Calibri"/>
              </a:rPr>
              <a:t>osoba, której dane dotyczą, kwestionuje prawidłowość danych osobowych – na okres pozwalający administratorowi sprawdzić prawidłowość tych danych;</a:t>
            </a:r>
            <a:endParaRPr b="0" lang="pl-PL" sz="2000" spc="-1" strike="noStrike">
              <a:solidFill>
                <a:srgbClr val="000000"/>
              </a:solidFill>
              <a:latin typeface="Calibri"/>
            </a:endParaRPr>
          </a:p>
          <a:p>
            <a:pPr algn="just">
              <a:lnSpc>
                <a:spcPct val="100000"/>
              </a:lnSpc>
              <a:spcBef>
                <a:spcPts val="1199"/>
              </a:spcBef>
              <a:buClr>
                <a:srgbClr val="000000"/>
              </a:buClr>
              <a:buFont typeface="Arial"/>
              <a:buAutoNum type="alphaLcParenR"/>
            </a:pPr>
            <a:r>
              <a:rPr b="0" lang="pl-PL" sz="2000" spc="-1" strike="noStrike">
                <a:solidFill>
                  <a:srgbClr val="000000"/>
                </a:solidFill>
                <a:latin typeface="Calibri"/>
                <a:ea typeface="Calibri"/>
              </a:rPr>
              <a:t>przetwarzanie jest niezgodne z prawem, a osoba, której dane dotyczą, sprzeciwia się usunięciu danych osobowych, żądając w zamian ograniczenia ich wykorzystywania;</a:t>
            </a:r>
            <a:endParaRPr b="0" lang="pl-PL" sz="20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57" dur="indefinite" restart="never" nodeType="tmRoot">
          <p:childTnLst>
            <p:seq>
              <p:cTn id="58" dur="indefinite"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TextShape 1"/>
          <p:cNvSpPr txBox="1"/>
          <p:nvPr/>
        </p:nvSpPr>
        <p:spPr>
          <a:xfrm>
            <a:off x="539640" y="274680"/>
            <a:ext cx="8146800" cy="1142640"/>
          </a:xfrm>
          <a:prstGeom prst="rect">
            <a:avLst/>
          </a:prstGeom>
          <a:noFill/>
          <a:ln w="12600">
            <a:noFill/>
          </a:ln>
        </p:spPr>
        <p:txBody>
          <a:bodyPr lIns="45720" rIns="45720" tIns="45000" bIns="45000" anchor="ctr">
            <a:normAutofit/>
          </a:bodyPr>
          <a:p>
            <a:pPr algn="ctr">
              <a:lnSpc>
                <a:spcPct val="100000"/>
              </a:lnSpc>
            </a:pPr>
            <a:r>
              <a:rPr b="1" lang="pl-PL" sz="4000" spc="-1" strike="noStrike">
                <a:solidFill>
                  <a:srgbClr val="000000"/>
                </a:solidFill>
                <a:latin typeface="Calibri"/>
                <a:ea typeface="Calibri"/>
              </a:rPr>
              <a:t>Definicje</a:t>
            </a:r>
            <a:endParaRPr b="0" lang="pl-PL" sz="4000" spc="-1" strike="noStrike">
              <a:solidFill>
                <a:srgbClr val="000000"/>
              </a:solidFill>
              <a:latin typeface="Calibri"/>
            </a:endParaRPr>
          </a:p>
        </p:txBody>
      </p:sp>
      <p:sp>
        <p:nvSpPr>
          <p:cNvPr id="42" name="TextShape 2"/>
          <p:cNvSpPr txBox="1"/>
          <p:nvPr/>
        </p:nvSpPr>
        <p:spPr>
          <a:xfrm>
            <a:off x="468360" y="1197000"/>
            <a:ext cx="8229240" cy="5256000"/>
          </a:xfrm>
          <a:prstGeom prst="rect">
            <a:avLst/>
          </a:prstGeom>
          <a:noFill/>
          <a:ln w="12600">
            <a:noFill/>
          </a:ln>
        </p:spPr>
        <p:txBody>
          <a:bodyPr lIns="45720" rIns="45720" tIns="45000" bIns="45000" anchor="ctr">
            <a:normAutofit/>
          </a:bodyPr>
          <a:p>
            <a:pPr algn="just">
              <a:lnSpc>
                <a:spcPct val="100000"/>
              </a:lnSpc>
              <a:spcBef>
                <a:spcPts val="601"/>
              </a:spcBef>
            </a:pPr>
            <a:r>
              <a:rPr b="1" lang="pl-PL" sz="2750" spc="-1" strike="noStrike">
                <a:solidFill>
                  <a:srgbClr val="000000"/>
                </a:solidFill>
                <a:latin typeface="Calibri"/>
                <a:ea typeface="Calibri"/>
              </a:rPr>
              <a:t>dane osobowe</a:t>
            </a:r>
            <a:r>
              <a:rPr b="0" lang="pl-PL" sz="2750" spc="-1" strike="noStrike">
                <a:solidFill>
                  <a:srgbClr val="000000"/>
                </a:solidFill>
                <a:latin typeface="Calibri"/>
                <a:ea typeface="Calibri"/>
              </a:rPr>
              <a:t> - oznaczają wszelkie informacje o zidentyfikowanej lub możliwej do zidentyfikowania osobie fizycznej („osobie, której dane dotyczą”); możliwa do zidentyfikowania osoba fizyczna to osoba, którą można bezpośrednio lub pośrednio zidentyfikować, w szczególności na podstawie identyfikatora takiego jak </a:t>
            </a:r>
            <a:r>
              <a:rPr b="0" lang="pl-PL" sz="2750" spc="-1" strike="noStrike" u="sng">
                <a:solidFill>
                  <a:srgbClr val="000000"/>
                </a:solidFill>
                <a:uFillTx/>
                <a:latin typeface="Calibri"/>
                <a:ea typeface="Calibri"/>
              </a:rPr>
              <a:t>imię i nazwisko</a:t>
            </a:r>
            <a:r>
              <a:rPr b="0" lang="pl-PL" sz="2750" spc="-1" strike="noStrike">
                <a:solidFill>
                  <a:srgbClr val="000000"/>
                </a:solidFill>
                <a:latin typeface="Calibri"/>
                <a:ea typeface="Calibri"/>
              </a:rPr>
              <a:t>, numer identyfikacyjny, dane o lokalizacji, identyfikator internetowy bądź jeden lub kilka szczególnych czynników określających fizyczną, fizjologiczną, genetyczną, psychiczną, ekonomiczną, kulturową lub społeczną tożsamość osoby fizycznej; </a:t>
            </a:r>
            <a:endParaRPr b="0" lang="pl-PL" sz="275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5" dur="indefinite" restart="never" nodeType="tmRoot">
          <p:childTnLst>
            <p:seq>
              <p:cTn id="6" dur="indefinite" nodeType="mainSeq"/>
              <p:prevCondLst>
                <p:cond delay="0" evt="onPrev">
                  <p:tgtEl>
                    <p:sldTgt/>
                  </p:tgtEl>
                </p:cond>
              </p:prevCondLst>
              <p:nextCondLst>
                <p:cond delay="0" evt="onNext">
                  <p:tgtEl>
                    <p:sldTgt/>
                  </p:tgtEl>
                </p:cond>
              </p:nextCondLst>
            </p:seq>
          </p:childTnLst>
        </p:cTn>
      </p:par>
    </p:tnLst>
  </p:timing>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TextShape 1"/>
          <p:cNvSpPr txBox="1"/>
          <p:nvPr/>
        </p:nvSpPr>
        <p:spPr>
          <a:xfrm>
            <a:off x="684360" y="274680"/>
            <a:ext cx="8002080" cy="1142640"/>
          </a:xfrm>
          <a:prstGeom prst="rect">
            <a:avLst/>
          </a:prstGeom>
          <a:noFill/>
          <a:ln w="12600">
            <a:noFill/>
          </a:ln>
        </p:spPr>
        <p:txBody>
          <a:bodyPr lIns="45720" rIns="45720" tIns="45000" bIns="45000" anchor="ctr">
            <a:normAutofit/>
          </a:bodyPr>
          <a:p>
            <a:pPr algn="ctr">
              <a:lnSpc>
                <a:spcPct val="100000"/>
              </a:lnSpc>
            </a:pPr>
            <a:r>
              <a:rPr b="1" lang="pl-PL" sz="3570" spc="-1" strike="noStrike">
                <a:solidFill>
                  <a:srgbClr val="000000"/>
                </a:solidFill>
                <a:latin typeface="Calibri"/>
                <a:ea typeface="Calibri"/>
              </a:rPr>
              <a:t>Prawo do ograniczenia przetwarzania  </a:t>
            </a:r>
            <a:endParaRPr b="0" lang="pl-PL" sz="3570" spc="-1" strike="noStrike">
              <a:solidFill>
                <a:srgbClr val="000000"/>
              </a:solidFill>
              <a:latin typeface="Calibri"/>
            </a:endParaRPr>
          </a:p>
        </p:txBody>
      </p:sp>
      <p:sp>
        <p:nvSpPr>
          <p:cNvPr id="95"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marL="514440" indent="-514080" algn="just">
              <a:lnSpc>
                <a:spcPct val="100000"/>
              </a:lnSpc>
              <a:spcBef>
                <a:spcPts val="1199"/>
              </a:spcBef>
              <a:buClr>
                <a:srgbClr val="000000"/>
              </a:buClr>
              <a:buFont typeface="Arial"/>
              <a:buAutoNum type="alphaLcParenR" startAt="3"/>
            </a:pPr>
            <a:r>
              <a:rPr b="0" lang="pl-PL" sz="2000" spc="-1" strike="noStrike">
                <a:solidFill>
                  <a:srgbClr val="000000"/>
                </a:solidFill>
                <a:latin typeface="Calibri"/>
                <a:ea typeface="Calibri"/>
              </a:rPr>
              <a:t>administrator nie potrzebuje już danych osobowych do celów przetwarzania, ale są one potrzebne osobie, której dane dotyczą, do ustalenia, dochodzenia lub obrony roszczeń;</a:t>
            </a:r>
            <a:endParaRPr b="0" lang="pl-PL" sz="2000" spc="-1" strike="noStrike">
              <a:solidFill>
                <a:srgbClr val="000000"/>
              </a:solidFill>
              <a:latin typeface="Calibri"/>
            </a:endParaRPr>
          </a:p>
          <a:p>
            <a:pPr marL="514440" indent="-514080" algn="just">
              <a:lnSpc>
                <a:spcPct val="100000"/>
              </a:lnSpc>
              <a:spcBef>
                <a:spcPts val="1199"/>
              </a:spcBef>
              <a:buClr>
                <a:srgbClr val="000000"/>
              </a:buClr>
              <a:buFont typeface="Arial"/>
              <a:buAutoNum type="alphaLcParenR" startAt="3"/>
            </a:pPr>
            <a:r>
              <a:rPr b="0" lang="pl-PL" sz="2000" spc="-1" strike="noStrike">
                <a:solidFill>
                  <a:srgbClr val="000000"/>
                </a:solidFill>
                <a:latin typeface="Calibri"/>
                <a:ea typeface="Calibri"/>
              </a:rPr>
              <a:t>osoba, której dane dotyczą, wniosła sprzeciw wobec przetwarzania – do czasu stwierdzenia, czy prawnie uzasadnione podstawy po stronie administratora są nadrzędne wobec podstaw sprzeciwu osoby, której dane dotyczą. </a:t>
            </a:r>
            <a:endParaRPr b="0" lang="pl-PL" sz="20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59" dur="indefinite" restart="never" nodeType="tmRoot">
          <p:childTnLst>
            <p:seq>
              <p:cTn id="60" dur="indefinite" nodeType="mainSeq"/>
              <p:prevCondLst>
                <p:cond delay="0" evt="onPrev">
                  <p:tgtEl>
                    <p:sldTgt/>
                  </p:tgtEl>
                </p:cond>
              </p:prevCondLst>
              <p:nextCondLst>
                <p:cond delay="0"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TextShape 1"/>
          <p:cNvSpPr txBox="1"/>
          <p:nvPr/>
        </p:nvSpPr>
        <p:spPr>
          <a:xfrm>
            <a:off x="684360" y="274680"/>
            <a:ext cx="8002080" cy="1142640"/>
          </a:xfrm>
          <a:prstGeom prst="rect">
            <a:avLst/>
          </a:prstGeom>
          <a:noFill/>
          <a:ln w="12600">
            <a:noFill/>
          </a:ln>
        </p:spPr>
        <p:txBody>
          <a:bodyPr lIns="45720" rIns="45720" tIns="45000" bIns="45000" anchor="ctr">
            <a:normAutofit/>
          </a:bodyPr>
          <a:p>
            <a:pPr algn="ctr">
              <a:lnSpc>
                <a:spcPct val="100000"/>
              </a:lnSpc>
            </a:pPr>
            <a:r>
              <a:rPr b="1" lang="pl-PL" sz="3570" spc="-1" strike="noStrike">
                <a:solidFill>
                  <a:srgbClr val="000000"/>
                </a:solidFill>
                <a:latin typeface="Calibri"/>
                <a:ea typeface="Calibri"/>
              </a:rPr>
              <a:t>Prawo do ograniczenia przetwarzania  </a:t>
            </a:r>
            <a:endParaRPr b="0" lang="pl-PL" sz="3570" spc="-1" strike="noStrike">
              <a:solidFill>
                <a:srgbClr val="000000"/>
              </a:solidFill>
              <a:latin typeface="Calibri"/>
            </a:endParaRPr>
          </a:p>
        </p:txBody>
      </p:sp>
      <p:sp>
        <p:nvSpPr>
          <p:cNvPr id="97"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algn="just">
              <a:lnSpc>
                <a:spcPct val="100000"/>
              </a:lnSpc>
              <a:spcBef>
                <a:spcPts val="499"/>
              </a:spcBef>
            </a:pPr>
            <a:r>
              <a:rPr b="0" lang="pl-PL" sz="2400" spc="-1" strike="noStrike">
                <a:solidFill>
                  <a:srgbClr val="000000"/>
                </a:solidFill>
                <a:latin typeface="Calibri"/>
                <a:ea typeface="Calibri"/>
              </a:rPr>
              <a:t>Jeżeli przetwarzanie zostało ograniczone, takie dane osobowe można przetwarzać, z wyjątkiem przechowywania, wyłącznie za zgodą osoby, której dane dotyczą, lub w celu ustalenia, dochodzenia lub obrony roszczeń, lub w celu ochrony praw innej osoby fizycznej lub prawnej, lub z uwagi na ważne względy interesu publicznego Unii lub państwa członkowskiego. </a:t>
            </a:r>
            <a:endParaRPr b="0" lang="pl-PL" sz="2400" spc="-1" strike="noStrike">
              <a:solidFill>
                <a:srgbClr val="000000"/>
              </a:solidFill>
              <a:latin typeface="Calibri"/>
            </a:endParaRPr>
          </a:p>
          <a:p>
            <a:pPr algn="just">
              <a:lnSpc>
                <a:spcPct val="100000"/>
              </a:lnSpc>
              <a:spcBef>
                <a:spcPts val="499"/>
              </a:spcBef>
            </a:pPr>
            <a:r>
              <a:rPr b="0" lang="pl-PL" sz="2400" spc="-1" strike="noStrike">
                <a:solidFill>
                  <a:srgbClr val="000000"/>
                </a:solidFill>
                <a:latin typeface="Calibri"/>
                <a:ea typeface="Calibri"/>
              </a:rPr>
              <a:t>Przed uchyleniem ograniczenia przetwarzania administrator informuje o tym osobę, której dane dotyczą, która żądała ograniczenia na mocy ust. 1. </a:t>
            </a:r>
            <a:endParaRPr b="0" lang="pl-PL" sz="24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61" dur="indefinite" restart="never" nodeType="tmRoot">
          <p:childTnLst>
            <p:seq>
              <p:cTn id="62" dur="indefinite" nodeType="mainSeq"/>
              <p:prevCondLst>
                <p:cond delay="0" evt="onPrev">
                  <p:tgtEl>
                    <p:sldTgt/>
                  </p:tgtEl>
                </p:cond>
              </p:prevCondLst>
              <p:nextCondLst>
                <p:cond delay="0" evt="onNext">
                  <p:tgtEl>
                    <p:sldTgt/>
                  </p:tgtEl>
                </p:cond>
              </p:nextCondLst>
            </p:seq>
          </p:childTnLst>
        </p:cTn>
      </p:par>
    </p:tnLst>
  </p:timing>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TextShape 1"/>
          <p:cNvSpPr txBox="1"/>
          <p:nvPr/>
        </p:nvSpPr>
        <p:spPr>
          <a:xfrm>
            <a:off x="468360" y="274680"/>
            <a:ext cx="8218080" cy="1142640"/>
          </a:xfrm>
          <a:prstGeom prst="rect">
            <a:avLst/>
          </a:prstGeom>
          <a:noFill/>
          <a:ln w="12600">
            <a:noFill/>
          </a:ln>
        </p:spPr>
        <p:txBody>
          <a:bodyPr lIns="45720" rIns="45720" tIns="45000" bIns="45000" anchor="ctr">
            <a:normAutofit/>
          </a:bodyPr>
          <a:p>
            <a:pPr algn="ctr">
              <a:lnSpc>
                <a:spcPct val="100000"/>
              </a:lnSpc>
            </a:pPr>
            <a:r>
              <a:rPr b="1" lang="pl-PL" sz="4000" spc="-1" strike="noStrike">
                <a:solidFill>
                  <a:srgbClr val="000000"/>
                </a:solidFill>
                <a:latin typeface="Calibri"/>
                <a:ea typeface="Calibri"/>
              </a:rPr>
              <a:t>Dokumentacja wewnętrzna:</a:t>
            </a:r>
            <a:endParaRPr b="0" lang="pl-PL" sz="4000" spc="-1" strike="noStrike">
              <a:solidFill>
                <a:srgbClr val="000000"/>
              </a:solidFill>
              <a:latin typeface="Calibri"/>
            </a:endParaRPr>
          </a:p>
        </p:txBody>
      </p:sp>
      <p:sp>
        <p:nvSpPr>
          <p:cNvPr id="99" name="TextShape 2"/>
          <p:cNvSpPr txBox="1"/>
          <p:nvPr/>
        </p:nvSpPr>
        <p:spPr>
          <a:xfrm>
            <a:off x="457200" y="1600200"/>
            <a:ext cx="8229240" cy="4525560"/>
          </a:xfrm>
          <a:prstGeom prst="rect">
            <a:avLst/>
          </a:prstGeom>
          <a:noFill/>
          <a:ln w="12600">
            <a:noFill/>
          </a:ln>
        </p:spPr>
        <p:txBody>
          <a:bodyPr lIns="45720" rIns="45720" tIns="45000" bIns="45000">
            <a:normAutofit/>
          </a:bodyPr>
          <a:p>
            <a:pPr algn="just">
              <a:lnSpc>
                <a:spcPct val="100000"/>
              </a:lnSpc>
              <a:spcBef>
                <a:spcPts val="1100"/>
              </a:spcBef>
            </a:pPr>
            <a:r>
              <a:rPr b="0" lang="pl-PL" sz="2260" spc="-1" strike="noStrike">
                <a:solidFill>
                  <a:srgbClr val="000000"/>
                </a:solidFill>
                <a:latin typeface="Calibri"/>
                <a:ea typeface="Calibri"/>
              </a:rPr>
              <a:t>1. Uwzględniając charakter, zakres, kontekst i cele przetwarzania oraz ryzyko naruszenia praw lub wolności osób fizycznych o różnym prawdopodobieństwie i wadze zagrożenia, administrator wdraża odpowiednie środki techniczne i organizacyjne, aby przetwarzanie odbywało się zgodnie z niniejszym rozporządzeniem i aby móc to wykazać. Środki te są w razie potrzeby poddawane przeglądom i uaktualniane.</a:t>
            </a:r>
            <a:endParaRPr b="0" lang="pl-PL" sz="2260" spc="-1" strike="noStrike">
              <a:solidFill>
                <a:srgbClr val="000000"/>
              </a:solidFill>
              <a:latin typeface="Calibri"/>
            </a:endParaRPr>
          </a:p>
          <a:p>
            <a:pPr algn="just">
              <a:lnSpc>
                <a:spcPct val="100000"/>
              </a:lnSpc>
              <a:spcBef>
                <a:spcPts val="1100"/>
              </a:spcBef>
            </a:pPr>
            <a:endParaRPr b="0" lang="pl-PL" sz="2260" spc="-1" strike="noStrike">
              <a:solidFill>
                <a:srgbClr val="000000"/>
              </a:solidFill>
              <a:latin typeface="Calibri"/>
            </a:endParaRPr>
          </a:p>
          <a:p>
            <a:pPr algn="just">
              <a:lnSpc>
                <a:spcPct val="100000"/>
              </a:lnSpc>
              <a:spcBef>
                <a:spcPts val="1100"/>
              </a:spcBef>
            </a:pPr>
            <a:r>
              <a:rPr b="0" lang="pl-PL" sz="2260" spc="-1" strike="noStrike">
                <a:solidFill>
                  <a:srgbClr val="000000"/>
                </a:solidFill>
                <a:latin typeface="Calibri"/>
                <a:ea typeface="Calibri"/>
              </a:rPr>
              <a:t>2. Jeżeli jest to proporcjonalne w stosunku do czynności przetwarzania, środki, o których powyżej obejmują wdrożenie przez administratora odpowiednich polityk ochrony danych.</a:t>
            </a:r>
            <a:endParaRPr b="0" lang="pl-PL" sz="226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63" dur="indefinite" restart="never" nodeType="tmRoot">
          <p:childTnLst>
            <p:seq>
              <p:cTn id="64" dur="indefinite" nodeType="mainSeq"/>
              <p:prevCondLst>
                <p:cond delay="0" evt="onPrev">
                  <p:tgtEl>
                    <p:sldTgt/>
                  </p:tgtEl>
                </p:cond>
              </p:prevCondLst>
              <p:nextCondLst>
                <p:cond delay="0"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TextShape 1"/>
          <p:cNvSpPr txBox="1"/>
          <p:nvPr/>
        </p:nvSpPr>
        <p:spPr>
          <a:xfrm>
            <a:off x="1042920" y="260280"/>
            <a:ext cx="6922800" cy="1142640"/>
          </a:xfrm>
          <a:prstGeom prst="rect">
            <a:avLst/>
          </a:prstGeom>
          <a:noFill/>
          <a:ln w="12600">
            <a:noFill/>
          </a:ln>
        </p:spPr>
        <p:txBody>
          <a:bodyPr lIns="45720" rIns="45720" tIns="45000" bIns="45000" anchor="ctr">
            <a:normAutofit/>
          </a:bodyPr>
          <a:p>
            <a:pPr algn="ctr">
              <a:lnSpc>
                <a:spcPct val="100000"/>
              </a:lnSpc>
            </a:pPr>
            <a:r>
              <a:rPr b="1" lang="pl-PL" sz="3570" spc="-1" strike="noStrike">
                <a:solidFill>
                  <a:srgbClr val="000000"/>
                </a:solidFill>
                <a:latin typeface="Calibri"/>
                <a:ea typeface="Calibri"/>
              </a:rPr>
              <a:t>Przechowywanie danych osobowych</a:t>
            </a:r>
            <a:endParaRPr b="0" lang="pl-PL" sz="3570" spc="-1" strike="noStrike">
              <a:solidFill>
                <a:srgbClr val="000000"/>
              </a:solidFill>
              <a:latin typeface="Calibri"/>
            </a:endParaRPr>
          </a:p>
        </p:txBody>
      </p:sp>
      <p:sp>
        <p:nvSpPr>
          <p:cNvPr id="101"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algn="just">
              <a:lnSpc>
                <a:spcPct val="100000"/>
              </a:lnSpc>
              <a:spcBef>
                <a:spcPts val="1199"/>
              </a:spcBef>
            </a:pPr>
            <a:r>
              <a:rPr b="0" lang="pl-PL" sz="2400" spc="-1" strike="noStrike">
                <a:solidFill>
                  <a:srgbClr val="000000"/>
                </a:solidFill>
                <a:latin typeface="Calibri"/>
                <a:ea typeface="Calibri"/>
              </a:rPr>
              <a:t>W systemach informatycznych muszą być w szczególny sposób zabezpieczone.</a:t>
            </a:r>
            <a:endParaRPr b="0" lang="pl-PL" sz="2400" spc="-1" strike="noStrike">
              <a:solidFill>
                <a:srgbClr val="000000"/>
              </a:solidFill>
              <a:latin typeface="Calibri"/>
            </a:endParaRPr>
          </a:p>
          <a:p>
            <a:pPr algn="just">
              <a:lnSpc>
                <a:spcPct val="100000"/>
              </a:lnSpc>
              <a:spcBef>
                <a:spcPts val="1199"/>
              </a:spcBef>
            </a:pPr>
            <a:r>
              <a:rPr b="0" lang="pl-PL" sz="2400" spc="-1" strike="noStrike">
                <a:solidFill>
                  <a:srgbClr val="000000"/>
                </a:solidFill>
                <a:latin typeface="Calibri"/>
                <a:ea typeface="Calibri"/>
              </a:rPr>
              <a:t>Pomieszczenie wyodrębnione, w sposób swobodny do przeglądania danych osobowych.</a:t>
            </a:r>
            <a:endParaRPr b="0" lang="pl-PL" sz="2400" spc="-1" strike="noStrike">
              <a:solidFill>
                <a:srgbClr val="000000"/>
              </a:solidFill>
              <a:latin typeface="Calibri"/>
            </a:endParaRPr>
          </a:p>
          <a:p>
            <a:pPr algn="just">
              <a:lnSpc>
                <a:spcPct val="100000"/>
              </a:lnSpc>
              <a:spcBef>
                <a:spcPts val="1199"/>
              </a:spcBef>
            </a:pPr>
            <a:r>
              <a:rPr b="0" lang="pl-PL" sz="2400" spc="-1" strike="noStrike">
                <a:solidFill>
                  <a:srgbClr val="000000"/>
                </a:solidFill>
                <a:latin typeface="Calibri"/>
                <a:ea typeface="Calibri"/>
              </a:rPr>
              <a:t>Dane osobowe powinny być przechowywane w sposób uniemożliwiający dostęp osób trzecich.</a:t>
            </a:r>
            <a:endParaRPr b="0" lang="pl-PL" sz="2400" spc="-1" strike="noStrike">
              <a:solidFill>
                <a:srgbClr val="000000"/>
              </a:solidFill>
              <a:latin typeface="Calibri"/>
            </a:endParaRPr>
          </a:p>
          <a:p>
            <a:pPr algn="just">
              <a:lnSpc>
                <a:spcPct val="100000"/>
              </a:lnSpc>
              <a:spcBef>
                <a:spcPts val="1199"/>
              </a:spcBef>
            </a:pPr>
            <a:r>
              <a:rPr b="0" lang="pl-PL" sz="2400" spc="-1" strike="noStrike">
                <a:solidFill>
                  <a:srgbClr val="000000"/>
                </a:solidFill>
                <a:latin typeface="Calibri"/>
                <a:ea typeface="Calibri"/>
              </a:rPr>
              <a:t>Dane osobowe w wersji papierowej powinny być przechowywane w „teczkach”, by przeglądając kartotekę nie można było widzieć wszystkich informacji.</a:t>
            </a:r>
            <a:endParaRPr b="0" lang="pl-PL" sz="24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65" dur="indefinite" restart="never" nodeType="tmRoot">
          <p:childTnLst>
            <p:seq>
              <p:cTn id="66" dur="indefinite" nodeType="mainSeq"/>
              <p:prevCondLst>
                <p:cond delay="0" evt="onPrev">
                  <p:tgtEl>
                    <p:sldTgt/>
                  </p:tgtEl>
                </p:cond>
              </p:prevCondLst>
              <p:nextCondLst>
                <p:cond delay="0" evt="onNext">
                  <p:tgtEl>
                    <p:sldTgt/>
                  </p:tgtEl>
                </p:cond>
              </p:nextCondLst>
            </p:seq>
          </p:childTnLst>
        </p:cTn>
      </p:par>
    </p:tnLst>
  </p:timing>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TextShape 1"/>
          <p:cNvSpPr txBox="1"/>
          <p:nvPr/>
        </p:nvSpPr>
        <p:spPr>
          <a:xfrm>
            <a:off x="1763640" y="274680"/>
            <a:ext cx="6922800" cy="1142640"/>
          </a:xfrm>
          <a:prstGeom prst="rect">
            <a:avLst/>
          </a:prstGeom>
          <a:noFill/>
          <a:ln w="12600">
            <a:noFill/>
          </a:ln>
        </p:spPr>
        <p:txBody>
          <a:bodyPr lIns="45720" rIns="45720" tIns="45000" bIns="45000" anchor="ctr">
            <a:normAutofit/>
          </a:bodyPr>
          <a:p>
            <a:pPr>
              <a:lnSpc>
                <a:spcPct val="100000"/>
              </a:lnSpc>
            </a:pPr>
            <a:r>
              <a:rPr b="1" lang="pl-PL" sz="4000" spc="-1" strike="noStrike">
                <a:solidFill>
                  <a:srgbClr val="000000"/>
                </a:solidFill>
                <a:latin typeface="Calibri"/>
                <a:ea typeface="Calibri"/>
              </a:rPr>
              <a:t>Gdzie szukać informacji?</a:t>
            </a:r>
            <a:endParaRPr b="0" lang="pl-PL" sz="4000" spc="-1" strike="noStrike">
              <a:solidFill>
                <a:srgbClr val="000000"/>
              </a:solidFill>
              <a:latin typeface="Calibri"/>
            </a:endParaRPr>
          </a:p>
        </p:txBody>
      </p:sp>
      <p:sp>
        <p:nvSpPr>
          <p:cNvPr id="103" name="TextShape 2"/>
          <p:cNvSpPr txBox="1"/>
          <p:nvPr/>
        </p:nvSpPr>
        <p:spPr>
          <a:xfrm>
            <a:off x="457200" y="1600200"/>
            <a:ext cx="8229240" cy="4525560"/>
          </a:xfrm>
          <a:prstGeom prst="rect">
            <a:avLst/>
          </a:prstGeom>
          <a:noFill/>
          <a:ln w="12600">
            <a:noFill/>
          </a:ln>
        </p:spPr>
        <p:txBody>
          <a:bodyPr lIns="45720" rIns="45720" tIns="45000" bIns="45000">
            <a:normAutofit/>
          </a:bodyPr>
          <a:p>
            <a:pPr algn="ctr">
              <a:lnSpc>
                <a:spcPct val="100000"/>
              </a:lnSpc>
              <a:spcBef>
                <a:spcPts val="700"/>
              </a:spcBef>
            </a:pPr>
            <a:endParaRPr b="0" lang="pl-PL" sz="3200" spc="-1" strike="noStrike">
              <a:solidFill>
                <a:srgbClr val="000000"/>
              </a:solidFill>
              <a:latin typeface="Calibri"/>
            </a:endParaRPr>
          </a:p>
          <a:p>
            <a:pPr algn="ctr">
              <a:lnSpc>
                <a:spcPct val="100000"/>
              </a:lnSpc>
              <a:spcBef>
                <a:spcPts val="700"/>
              </a:spcBef>
            </a:pPr>
            <a:endParaRPr b="0" lang="pl-PL" sz="3200" spc="-1" strike="noStrike">
              <a:solidFill>
                <a:srgbClr val="000000"/>
              </a:solidFill>
              <a:latin typeface="Calibri"/>
            </a:endParaRPr>
          </a:p>
          <a:p>
            <a:pPr algn="ctr">
              <a:lnSpc>
                <a:spcPct val="100000"/>
              </a:lnSpc>
              <a:spcBef>
                <a:spcPts val="499"/>
              </a:spcBef>
            </a:pPr>
            <a:endParaRPr b="0" lang="pl-PL" sz="3200" spc="-1" strike="noStrike">
              <a:solidFill>
                <a:srgbClr val="000000"/>
              </a:solidFill>
              <a:latin typeface="Calibri"/>
            </a:endParaRPr>
          </a:p>
          <a:p>
            <a:pPr algn="ctr">
              <a:lnSpc>
                <a:spcPct val="100000"/>
              </a:lnSpc>
              <a:spcBef>
                <a:spcPts val="499"/>
              </a:spcBef>
            </a:pPr>
            <a:r>
              <a:rPr b="1" lang="pl-PL" sz="2400" spc="-1" strike="noStrike">
                <a:solidFill>
                  <a:srgbClr val="000000"/>
                </a:solidFill>
                <a:latin typeface="Calibri"/>
                <a:ea typeface="Calibri"/>
              </a:rPr>
              <a:t>www.uodo.gov.pl</a:t>
            </a:r>
            <a:endParaRPr b="0" lang="pl-PL" sz="2400" spc="-1" strike="noStrike">
              <a:solidFill>
                <a:srgbClr val="000000"/>
              </a:solidFill>
              <a:latin typeface="Calibri"/>
            </a:endParaRPr>
          </a:p>
          <a:p>
            <a:pPr algn="ctr">
              <a:lnSpc>
                <a:spcPct val="100000"/>
              </a:lnSpc>
              <a:spcBef>
                <a:spcPts val="700"/>
              </a:spcBef>
            </a:pPr>
            <a:endParaRPr b="0" lang="pl-PL" sz="24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67" dur="indefinite" restart="never" nodeType="tmRoot">
          <p:childTnLst>
            <p:seq>
              <p:cTn id="68" dur="indefinite" nodeType="mainSeq"/>
              <p:prevCondLst>
                <p:cond delay="0" evt="onPrev">
                  <p:tgtEl>
                    <p:sldTgt/>
                  </p:tgtEl>
                </p:cond>
              </p:prevCondLst>
              <p:nextCondLst>
                <p:cond delay="0"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TextShape 1"/>
          <p:cNvSpPr txBox="1"/>
          <p:nvPr/>
        </p:nvSpPr>
        <p:spPr>
          <a:xfrm>
            <a:off x="642960" y="1000080"/>
            <a:ext cx="7772040" cy="4114440"/>
          </a:xfrm>
          <a:prstGeom prst="rect">
            <a:avLst/>
          </a:prstGeom>
          <a:noFill/>
          <a:ln w="12600">
            <a:noFill/>
          </a:ln>
        </p:spPr>
        <p:txBody>
          <a:bodyPr lIns="45720" rIns="45720" tIns="45000" bIns="45000">
            <a:normAutofit/>
          </a:bodyPr>
          <a:p>
            <a:pPr marL="380880" indent="-380520" algn="ctr">
              <a:lnSpc>
                <a:spcPct val="100000"/>
              </a:lnSpc>
              <a:spcBef>
                <a:spcPts val="700"/>
              </a:spcBef>
            </a:pPr>
            <a:r>
              <a:rPr b="1" lang="pl-PL" sz="3200" spc="-1" strike="noStrike">
                <a:solidFill>
                  <a:srgbClr val="000000"/>
                </a:solidFill>
                <a:latin typeface="Calibri"/>
                <a:ea typeface="Calibri"/>
              </a:rPr>
              <a:t>DZIĘKUJĘ </a:t>
            </a:r>
            <a:r>
              <a:rPr b="0" lang="pl-PL" sz="3200" spc="-1" strike="noStrike">
                <a:solidFill>
                  <a:srgbClr val="000000"/>
                </a:solidFill>
                <a:latin typeface="Wingdings"/>
                <a:ea typeface="Wingdings"/>
              </a:rPr>
              <a:t>☺ </a:t>
            </a:r>
            <a:endParaRPr b="0" lang="pl-PL" sz="3200" spc="-1" strike="noStrike">
              <a:solidFill>
                <a:srgbClr val="000000"/>
              </a:solidFill>
              <a:latin typeface="Calibri"/>
            </a:endParaRPr>
          </a:p>
          <a:p>
            <a:pPr marL="380880" indent="-380520" algn="ctr">
              <a:lnSpc>
                <a:spcPct val="100000"/>
              </a:lnSpc>
              <a:spcBef>
                <a:spcPts val="700"/>
              </a:spcBef>
            </a:pPr>
            <a:endParaRPr b="0" lang="pl-PL" sz="3200" spc="-1" strike="noStrike">
              <a:solidFill>
                <a:srgbClr val="000000"/>
              </a:solidFill>
              <a:latin typeface="Calibri"/>
            </a:endParaRPr>
          </a:p>
          <a:p>
            <a:pPr marL="380880" indent="-380520" algn="ctr">
              <a:lnSpc>
                <a:spcPct val="100000"/>
              </a:lnSpc>
              <a:spcBef>
                <a:spcPts val="700"/>
              </a:spcBef>
            </a:pPr>
            <a:endParaRPr b="0" lang="pl-PL" sz="3200" spc="-1" strike="noStrike">
              <a:solidFill>
                <a:srgbClr val="000000"/>
              </a:solidFill>
              <a:latin typeface="Calibri"/>
            </a:endParaRPr>
          </a:p>
          <a:p>
            <a:pPr marL="380880" indent="-380520" algn="ctr">
              <a:lnSpc>
                <a:spcPct val="100000"/>
              </a:lnSpc>
              <a:spcBef>
                <a:spcPts val="700"/>
              </a:spcBef>
            </a:pPr>
            <a:r>
              <a:rPr b="1" lang="pl-PL" sz="3200" spc="-1" strike="noStrike">
                <a:solidFill>
                  <a:srgbClr val="000000"/>
                </a:solidFill>
                <a:latin typeface="Calibri"/>
                <a:ea typeface="Calibri"/>
              </a:rPr>
              <a:t>Ewa Rybus-Tołłoczko</a:t>
            </a:r>
            <a:br/>
            <a:r>
              <a:rPr b="1" lang="pl-PL" sz="3200" spc="-1" strike="noStrike" u="sng">
                <a:solidFill>
                  <a:srgbClr val="000000"/>
                </a:solidFill>
                <a:uFillTx/>
                <a:latin typeface="Calibri"/>
                <a:ea typeface="Calibri"/>
              </a:rPr>
              <a:t>ewa.rybus-tolloczko@rt-net.pl</a:t>
            </a:r>
            <a:br/>
            <a:r>
              <a:rPr b="1" lang="pl-PL" sz="3200" spc="-1" strike="noStrike">
                <a:solidFill>
                  <a:srgbClr val="000000"/>
                </a:solidFill>
                <a:latin typeface="Calibri"/>
                <a:ea typeface="Calibri"/>
              </a:rPr>
              <a:t>601 375 416</a:t>
            </a:r>
            <a:endParaRPr b="0" lang="pl-PL" sz="3200" spc="-1" strike="noStrike">
              <a:solidFill>
                <a:srgbClr val="000000"/>
              </a:solidFill>
              <a:latin typeface="Calibri"/>
            </a:endParaRPr>
          </a:p>
        </p:txBody>
      </p:sp>
      <p:sp>
        <p:nvSpPr>
          <p:cNvPr id="105" name="TextShape 2"/>
          <p:cNvSpPr txBox="1"/>
          <p:nvPr/>
        </p:nvSpPr>
        <p:spPr>
          <a:xfrm>
            <a:off x="8649000" y="6393600"/>
            <a:ext cx="298080" cy="307080"/>
          </a:xfrm>
          <a:prstGeom prst="rect">
            <a:avLst/>
          </a:prstGeom>
          <a:noFill/>
          <a:ln w="12600">
            <a:noFill/>
          </a:ln>
        </p:spPr>
        <p:txBody>
          <a:bodyPr lIns="45720" rIns="45720" tIns="45000" bIns="45000" anchor="b"/>
          <a:p>
            <a:endParaRPr b="0" lang="pl-PL" sz="2400" spc="-1" strike="noStrike">
              <a:latin typeface="Times New Roman"/>
            </a:endParaRPr>
          </a:p>
        </p:txBody>
      </p:sp>
    </p:spTree>
  </p:cSld>
  <mc:AlternateContent>
    <mc:Choice Requires="p14">
      <p:transition spd="slow" p14:dur="2000"/>
    </mc:Choice>
    <mc:Fallback>
      <p:transition spd="slow"/>
    </mc:Fallback>
  </mc:AlternateContent>
  <p:timing>
    <p:tnLst>
      <p:par>
        <p:cTn id="69" dur="indefinite" restart="never" nodeType="tmRoot">
          <p:childTnLst>
            <p:seq>
              <p:cTn id="70" dur="indefinite"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TextShape 1"/>
          <p:cNvSpPr txBox="1"/>
          <p:nvPr/>
        </p:nvSpPr>
        <p:spPr>
          <a:xfrm>
            <a:off x="468360" y="274680"/>
            <a:ext cx="8218080" cy="1142640"/>
          </a:xfrm>
          <a:prstGeom prst="rect">
            <a:avLst/>
          </a:prstGeom>
          <a:noFill/>
          <a:ln w="12600">
            <a:noFill/>
          </a:ln>
        </p:spPr>
        <p:txBody>
          <a:bodyPr lIns="45720" rIns="45720" tIns="45000" bIns="45000" anchor="ctr">
            <a:normAutofit/>
          </a:bodyPr>
          <a:p>
            <a:pPr algn="ctr">
              <a:lnSpc>
                <a:spcPct val="100000"/>
              </a:lnSpc>
            </a:pPr>
            <a:r>
              <a:rPr b="1" lang="pl-PL" sz="4000" spc="-1" strike="noStrike">
                <a:solidFill>
                  <a:srgbClr val="000000"/>
                </a:solidFill>
                <a:latin typeface="Calibri"/>
                <a:ea typeface="Calibri"/>
              </a:rPr>
              <a:t>Definicje</a:t>
            </a:r>
            <a:endParaRPr b="0" lang="pl-PL" sz="4000" spc="-1" strike="noStrike">
              <a:solidFill>
                <a:srgbClr val="000000"/>
              </a:solidFill>
              <a:latin typeface="Calibri"/>
            </a:endParaRPr>
          </a:p>
        </p:txBody>
      </p:sp>
      <p:sp>
        <p:nvSpPr>
          <p:cNvPr id="44"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algn="just">
              <a:lnSpc>
                <a:spcPct val="100000"/>
              </a:lnSpc>
              <a:spcBef>
                <a:spcPts val="601"/>
              </a:spcBef>
            </a:pPr>
            <a:r>
              <a:rPr b="1" lang="pl-PL" sz="2690" spc="-1" strike="noStrike">
                <a:solidFill>
                  <a:srgbClr val="000000"/>
                </a:solidFill>
                <a:latin typeface="Calibri"/>
                <a:ea typeface="Calibri"/>
              </a:rPr>
              <a:t>przetwarzanie</a:t>
            </a:r>
            <a:r>
              <a:rPr b="0" lang="pl-PL" sz="2690" spc="-1" strike="noStrike">
                <a:solidFill>
                  <a:srgbClr val="000000"/>
                </a:solidFill>
                <a:latin typeface="Calibri"/>
                <a:ea typeface="Calibri"/>
              </a:rPr>
              <a:t> - oznacza operację lub zestaw operacji wykonywanych na danych osobowych lub zestawach danych osobowych w sposób zautomatyzowany lub niezautomatyzowany, takie jak zbieranie, utrwalanie, organizowanie, porządkowanie, przechowywanie, adaptowanie lub modyfikowanie, pobieranie, przeglądanie, wykorzystywanie, ujawnianie poprzez przesłanie, rozpowszechnianie lub innego rodzaju udostępnianie, dopasowywanie lub łączenie, ograniczanie, usuwanie lub niszczenie; </a:t>
            </a:r>
            <a:endParaRPr b="0" lang="pl-PL" sz="269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7" dur="indefinite" restart="never" nodeType="tmRoot">
          <p:childTnLst>
            <p:seq>
              <p:cTn id="8" dur="indefinite"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 name="TextShape 1"/>
          <p:cNvSpPr txBox="1"/>
          <p:nvPr/>
        </p:nvSpPr>
        <p:spPr>
          <a:xfrm>
            <a:off x="539640" y="2708280"/>
            <a:ext cx="8146800" cy="1142640"/>
          </a:xfrm>
          <a:prstGeom prst="rect">
            <a:avLst/>
          </a:prstGeom>
          <a:noFill/>
          <a:ln w="12600">
            <a:noFill/>
          </a:ln>
        </p:spPr>
        <p:txBody>
          <a:bodyPr lIns="45720" rIns="45720" tIns="45000" bIns="45000" anchor="ctr">
            <a:normAutofit/>
          </a:bodyPr>
          <a:p>
            <a:pPr algn="ctr">
              <a:lnSpc>
                <a:spcPct val="100000"/>
              </a:lnSpc>
            </a:pPr>
            <a:r>
              <a:rPr b="1" lang="pl-PL" sz="3570" spc="-1" strike="noStrike">
                <a:solidFill>
                  <a:srgbClr val="000000"/>
                </a:solidFill>
                <a:latin typeface="Calibri"/>
                <a:ea typeface="Calibri"/>
              </a:rPr>
              <a:t>Nie rejestruje się zbiorów danych osobowych.</a:t>
            </a:r>
            <a:endParaRPr b="0" lang="pl-PL" sz="357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9" dur="indefinite" restart="never" nodeType="tmRoot">
          <p:childTnLst>
            <p:seq>
              <p:cTn id="10" dur="indefinite"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6" name="TextShape 1"/>
          <p:cNvSpPr txBox="1"/>
          <p:nvPr/>
        </p:nvSpPr>
        <p:spPr>
          <a:xfrm>
            <a:off x="539640" y="274680"/>
            <a:ext cx="8146800" cy="1142640"/>
          </a:xfrm>
          <a:prstGeom prst="rect">
            <a:avLst/>
          </a:prstGeom>
          <a:noFill/>
          <a:ln w="12600">
            <a:noFill/>
          </a:ln>
        </p:spPr>
        <p:txBody>
          <a:bodyPr lIns="45720" rIns="45720" tIns="45000" bIns="45000" anchor="ctr">
            <a:normAutofit/>
          </a:bodyPr>
          <a:p>
            <a:pPr algn="ctr">
              <a:lnSpc>
                <a:spcPct val="100000"/>
              </a:lnSpc>
            </a:pPr>
            <a:r>
              <a:rPr b="1" lang="pl-PL" sz="4000" spc="-1" strike="noStrike">
                <a:solidFill>
                  <a:srgbClr val="000000"/>
                </a:solidFill>
                <a:latin typeface="Calibri"/>
                <a:ea typeface="Calibri"/>
              </a:rPr>
              <a:t>Definicje</a:t>
            </a:r>
            <a:endParaRPr b="0" lang="pl-PL" sz="4000" spc="-1" strike="noStrike">
              <a:solidFill>
                <a:srgbClr val="000000"/>
              </a:solidFill>
              <a:latin typeface="Calibri"/>
            </a:endParaRPr>
          </a:p>
        </p:txBody>
      </p:sp>
      <p:sp>
        <p:nvSpPr>
          <p:cNvPr id="47"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algn="just">
              <a:lnSpc>
                <a:spcPct val="100000"/>
              </a:lnSpc>
              <a:spcBef>
                <a:spcPts val="700"/>
              </a:spcBef>
            </a:pPr>
            <a:r>
              <a:rPr b="1" lang="pl-PL" sz="2980" spc="-1" strike="noStrike">
                <a:solidFill>
                  <a:srgbClr val="000000"/>
                </a:solidFill>
                <a:latin typeface="Calibri"/>
                <a:ea typeface="Calibri"/>
              </a:rPr>
              <a:t>administrator - </a:t>
            </a:r>
            <a:r>
              <a:rPr b="0" lang="pl-PL" sz="2980" spc="-1" strike="noStrike">
                <a:solidFill>
                  <a:srgbClr val="000000"/>
                </a:solidFill>
                <a:latin typeface="Calibri"/>
                <a:ea typeface="Calibri"/>
              </a:rPr>
              <a:t>oznacza </a:t>
            </a:r>
            <a:r>
              <a:rPr b="0" lang="pl-PL" sz="2980" spc="-1" strike="noStrike" u="sng">
                <a:solidFill>
                  <a:srgbClr val="000000"/>
                </a:solidFill>
                <a:uFillTx/>
                <a:latin typeface="Calibri"/>
                <a:ea typeface="Calibri"/>
              </a:rPr>
              <a:t>właściwy organ</a:t>
            </a:r>
            <a:r>
              <a:rPr b="0" lang="pl-PL" sz="2980" spc="-1" strike="noStrike">
                <a:solidFill>
                  <a:srgbClr val="000000"/>
                </a:solidFill>
                <a:latin typeface="Calibri"/>
                <a:ea typeface="Calibri"/>
              </a:rPr>
              <a:t>, który samodzielnie lub wspólnie z innymi ustala cele </a:t>
            </a:r>
            <a:br/>
            <a:r>
              <a:rPr b="0" lang="pl-PL" sz="2980" spc="-1" strike="noStrike">
                <a:solidFill>
                  <a:srgbClr val="000000"/>
                </a:solidFill>
                <a:latin typeface="Calibri"/>
                <a:ea typeface="Calibri"/>
              </a:rPr>
              <a:t>i sposoby przetwarzania danych osobowych; jeżeli cele i sposoby przetwarzania są określone prawem Unii lub prawem państwa członkowskiego, to również w prawie Unii lub w prawie państwa członkowskiego może zostać wyznaczony administrator lub mogą zostać określone konkretne kryteria jego wyznaczania;  </a:t>
            </a:r>
            <a:endParaRPr b="0" lang="pl-PL" sz="298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11" dur="indefinite" restart="never" nodeType="tmRoot">
          <p:childTnLst>
            <p:seq>
              <p:cTn id="12" dur="indefinite"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 name="TextShape 1"/>
          <p:cNvSpPr txBox="1"/>
          <p:nvPr/>
        </p:nvSpPr>
        <p:spPr>
          <a:xfrm>
            <a:off x="611280" y="274680"/>
            <a:ext cx="8075160" cy="1142640"/>
          </a:xfrm>
          <a:prstGeom prst="rect">
            <a:avLst/>
          </a:prstGeom>
          <a:noFill/>
          <a:ln w="12600">
            <a:noFill/>
          </a:ln>
        </p:spPr>
        <p:txBody>
          <a:bodyPr lIns="45720" rIns="45720" tIns="45000" bIns="45000" anchor="ctr">
            <a:normAutofit/>
          </a:bodyPr>
          <a:p>
            <a:pPr algn="ctr">
              <a:lnSpc>
                <a:spcPct val="100000"/>
              </a:lnSpc>
            </a:pPr>
            <a:r>
              <a:rPr b="1" lang="pl-PL" sz="4000" spc="-1" strike="noStrike">
                <a:solidFill>
                  <a:srgbClr val="000000"/>
                </a:solidFill>
                <a:latin typeface="Calibri"/>
                <a:ea typeface="Calibri"/>
              </a:rPr>
              <a:t>Współadministratorzy </a:t>
            </a:r>
            <a:endParaRPr b="0" lang="pl-PL" sz="4000" spc="-1" strike="noStrike">
              <a:solidFill>
                <a:srgbClr val="000000"/>
              </a:solidFill>
              <a:latin typeface="Calibri"/>
            </a:endParaRPr>
          </a:p>
        </p:txBody>
      </p:sp>
      <p:sp>
        <p:nvSpPr>
          <p:cNvPr id="49"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algn="just">
              <a:lnSpc>
                <a:spcPct val="100000"/>
              </a:lnSpc>
              <a:spcBef>
                <a:spcPts val="499"/>
              </a:spcBef>
            </a:pPr>
            <a:r>
              <a:rPr b="0" lang="pl-PL" sz="2230" spc="-1" strike="noStrike">
                <a:solidFill>
                  <a:srgbClr val="000000"/>
                </a:solidFill>
                <a:latin typeface="Calibri"/>
                <a:ea typeface="Calibri"/>
              </a:rPr>
              <a:t>Jeżeli co najmniej dwóch administratorów wspólnie ustala cele </a:t>
            </a:r>
            <a:br/>
            <a:r>
              <a:rPr b="0" lang="pl-PL" sz="2230" spc="-1" strike="noStrike">
                <a:solidFill>
                  <a:srgbClr val="000000"/>
                </a:solidFill>
                <a:latin typeface="Calibri"/>
                <a:ea typeface="Calibri"/>
              </a:rPr>
              <a:t>i sposoby przetwarzania, są oni współadministratorami. W drodze wspólnych uzgodnień współadministratorzy w przejrzysty sposób określają odpowiednie zakresy swojej odpowiedzialności dotyczącej wypełniania obowiązków wynikających z niniejszego rozporządzenia, w szczególności w odniesieniu do wykonywania przez osobę, której dane dotyczą, przysługujących jej praw, oraz ich obowiązków w odniesieniu do podawania informacji, chyba że przypadające im obowiązki i ich zakres określa prawo Unii lub prawo państwa członkowskiego, któremu administratorzy ci podlegają. W uzgodnieniach można wskazać punkt kontaktowy dla osób, których dane dotyczą. </a:t>
            </a:r>
            <a:endParaRPr b="0" lang="pl-PL" sz="223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13" dur="indefinite" restart="never" nodeType="tmRoot">
          <p:childTnLst>
            <p:seq>
              <p:cTn id="14" dur="indefinite"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 name="TextShape 1"/>
          <p:cNvSpPr txBox="1"/>
          <p:nvPr/>
        </p:nvSpPr>
        <p:spPr>
          <a:xfrm>
            <a:off x="611280" y="274680"/>
            <a:ext cx="8075160" cy="1142640"/>
          </a:xfrm>
          <a:prstGeom prst="rect">
            <a:avLst/>
          </a:prstGeom>
          <a:noFill/>
          <a:ln w="12600">
            <a:noFill/>
          </a:ln>
        </p:spPr>
        <p:txBody>
          <a:bodyPr lIns="45720" rIns="45720" tIns="45000" bIns="45000" anchor="ctr">
            <a:normAutofit/>
          </a:bodyPr>
          <a:p>
            <a:pPr algn="ctr">
              <a:lnSpc>
                <a:spcPct val="100000"/>
              </a:lnSpc>
            </a:pPr>
            <a:r>
              <a:rPr b="1" lang="pl-PL" sz="4000" spc="-1" strike="noStrike">
                <a:solidFill>
                  <a:srgbClr val="000000"/>
                </a:solidFill>
                <a:latin typeface="Calibri"/>
                <a:ea typeface="Calibri"/>
              </a:rPr>
              <a:t>Współadministratorzy </a:t>
            </a:r>
            <a:endParaRPr b="0" lang="pl-PL" sz="4000" spc="-1" strike="noStrike">
              <a:solidFill>
                <a:srgbClr val="000000"/>
              </a:solidFill>
              <a:latin typeface="Calibri"/>
            </a:endParaRPr>
          </a:p>
        </p:txBody>
      </p:sp>
      <p:sp>
        <p:nvSpPr>
          <p:cNvPr id="51"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algn="just">
              <a:lnSpc>
                <a:spcPct val="100000"/>
              </a:lnSpc>
              <a:spcBef>
                <a:spcPts val="499"/>
              </a:spcBef>
            </a:pPr>
            <a:r>
              <a:rPr b="0" lang="pl-PL" sz="2400" spc="-1" strike="noStrike">
                <a:solidFill>
                  <a:srgbClr val="000000"/>
                </a:solidFill>
                <a:latin typeface="Calibri"/>
                <a:ea typeface="Calibri"/>
              </a:rPr>
              <a:t>Uzgodnienia należycie odzwierciedlają odpowiednie zakresy obowiązków współadministratorów oraz relacje pomiędzy nimi a podmiotami, których dane dotyczą. Zasadnicza treść uzgodnień jest udostępniana podmiotom, których dane dotyczą. Niezależnie od uzgodnień osoba, której dane dotyczą, może wykonywać przysługujące jej prawa wynikające z niniejszego rozporządzenia wobec każdego z administratorów. </a:t>
            </a:r>
            <a:endParaRPr b="0" lang="pl-PL" sz="24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15" dur="indefinite" restart="never" nodeType="tmRoot">
          <p:childTnLst>
            <p:seq>
              <p:cTn id="16" dur="indefinite"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 name="TextShape 1"/>
          <p:cNvSpPr txBox="1"/>
          <p:nvPr/>
        </p:nvSpPr>
        <p:spPr>
          <a:xfrm>
            <a:off x="539640" y="274680"/>
            <a:ext cx="8146800" cy="1142640"/>
          </a:xfrm>
          <a:prstGeom prst="rect">
            <a:avLst/>
          </a:prstGeom>
          <a:noFill/>
          <a:ln w="12600">
            <a:noFill/>
          </a:ln>
        </p:spPr>
        <p:txBody>
          <a:bodyPr lIns="45720" rIns="45720" tIns="45000" bIns="45000" anchor="ctr">
            <a:normAutofit/>
          </a:bodyPr>
          <a:p>
            <a:pPr algn="ctr">
              <a:lnSpc>
                <a:spcPct val="100000"/>
              </a:lnSpc>
            </a:pPr>
            <a:r>
              <a:rPr b="1" lang="pl-PL" sz="4000" spc="-1" strike="noStrike">
                <a:solidFill>
                  <a:srgbClr val="000000"/>
                </a:solidFill>
                <a:latin typeface="Calibri"/>
                <a:ea typeface="Calibri"/>
              </a:rPr>
              <a:t>Definicje</a:t>
            </a:r>
            <a:endParaRPr b="0" lang="pl-PL" sz="4000" spc="-1" strike="noStrike">
              <a:solidFill>
                <a:srgbClr val="000000"/>
              </a:solidFill>
              <a:latin typeface="Calibri"/>
            </a:endParaRPr>
          </a:p>
        </p:txBody>
      </p:sp>
      <p:sp>
        <p:nvSpPr>
          <p:cNvPr id="53" name="TextShape 2"/>
          <p:cNvSpPr txBox="1"/>
          <p:nvPr/>
        </p:nvSpPr>
        <p:spPr>
          <a:xfrm>
            <a:off x="457200" y="1600200"/>
            <a:ext cx="8229240" cy="4525560"/>
          </a:xfrm>
          <a:prstGeom prst="rect">
            <a:avLst/>
          </a:prstGeom>
          <a:noFill/>
          <a:ln w="12600">
            <a:noFill/>
          </a:ln>
        </p:spPr>
        <p:txBody>
          <a:bodyPr lIns="45720" rIns="45720" tIns="45000" bIns="45000" anchor="ctr">
            <a:normAutofit/>
          </a:bodyPr>
          <a:p>
            <a:pPr algn="just">
              <a:lnSpc>
                <a:spcPct val="100000"/>
              </a:lnSpc>
              <a:spcBef>
                <a:spcPts val="700"/>
              </a:spcBef>
            </a:pPr>
            <a:r>
              <a:rPr b="1" lang="pl-PL" sz="3200" spc="-1" strike="noStrike">
                <a:solidFill>
                  <a:srgbClr val="000000"/>
                </a:solidFill>
                <a:latin typeface="Calibri"/>
                <a:ea typeface="Calibri"/>
              </a:rPr>
              <a:t>podmiot przetwarzający -</a:t>
            </a:r>
            <a:r>
              <a:rPr b="0" lang="pl-PL" sz="3200" spc="-1" strike="noStrike">
                <a:solidFill>
                  <a:srgbClr val="000000"/>
                </a:solidFill>
                <a:latin typeface="Calibri"/>
                <a:ea typeface="Calibri"/>
              </a:rPr>
              <a:t> oznacza osobę fizyczną lub prawną, organ publiczny, jednostkę organizacyjną lub inny podmiot, który </a:t>
            </a:r>
            <a:r>
              <a:rPr b="0" lang="pl-PL" sz="3200" spc="-1" strike="noStrike" u="sng">
                <a:solidFill>
                  <a:srgbClr val="000000"/>
                </a:solidFill>
                <a:uFillTx/>
                <a:latin typeface="Calibri"/>
                <a:ea typeface="Calibri"/>
              </a:rPr>
              <a:t>przez określony czas</a:t>
            </a:r>
            <a:r>
              <a:rPr b="0" lang="pl-PL" sz="3200" spc="-1" strike="noStrike">
                <a:solidFill>
                  <a:srgbClr val="000000"/>
                </a:solidFill>
                <a:latin typeface="Calibri"/>
                <a:ea typeface="Calibri"/>
              </a:rPr>
              <a:t> przetwarza dane osobowe w imieniu administratora. </a:t>
            </a:r>
            <a:endParaRPr b="0" lang="pl-PL" sz="32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17" dur="indefinite" restart="never" nodeType="tmRoot">
          <p:childTnLst>
            <p:seq>
              <p:cTn id="18" dur="indefinite"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1896</TotalTime>
  <Application>LibreOffice/6.1.0.3$MacOSX_X86_64 LibreOffice_project/efb621ed25068d70781dc026f7e9c5187a4decd1</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pl-PL</dc:language>
  <cp:lastModifiedBy/>
  <dcterms:modified xsi:type="dcterms:W3CDTF">2018-11-07T22:27:00Z</dcterms:modified>
  <cp:revision>1</cp:revision>
  <dc:subject/>
  <dc:title/>
</cp:coreProperties>
</file>