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6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8.xml" ContentType="application/vnd.openxmlformats-officedocument.theme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0.xml" ContentType="application/vnd.openxmlformats-officedocument.theme+xml"/>
  <Override PartName="/ppt/slideLayouts/slideLayout166.xml" ContentType="application/vnd.openxmlformats-officedocument.presentationml.slideLayout+xml"/>
  <Override PartName="/ppt/theme/theme2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2.xml" ContentType="application/vnd.openxmlformats-officedocument.theme+xml"/>
  <Override PartName="/ppt/slideLayouts/slideLayout169.xml" ContentType="application/vnd.openxmlformats-officedocument.presentationml.slideLayout+xml"/>
  <Override PartName="/ppt/theme/theme2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24.xml" ContentType="application/vnd.openxmlformats-officedocument.theme+xml"/>
  <Override PartName="/ppt/slideLayouts/slideLayout172.xml" ContentType="application/vnd.openxmlformats-officedocument.presentationml.slideLayout+xml"/>
  <Override PartName="/ppt/theme/theme2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6.xml" ContentType="application/vnd.openxmlformats-officedocument.theme+xml"/>
  <Override PartName="/ppt/slideLayouts/slideLayout175.xml" ContentType="application/vnd.openxmlformats-officedocument.presentationml.slideLayout+xml"/>
  <Override PartName="/ppt/theme/theme27.xml" ContentType="application/vnd.openxmlformats-officedocument.theme+xml"/>
  <Override PartName="/ppt/slideLayouts/slideLayout176.xml" ContentType="application/vnd.openxmlformats-officedocument.presentationml.slideLayout+xml"/>
  <Override PartName="/ppt/theme/theme28.xml" ContentType="application/vnd.openxmlformats-officedocument.theme+xml"/>
  <Override PartName="/ppt/slideLayouts/slideLayout177.xml" ContentType="application/vnd.openxmlformats-officedocument.presentationml.slideLayout+xml"/>
  <Override PartName="/ppt/theme/theme29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30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1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3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3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35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7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38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39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40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41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42.xml" ContentType="application/vnd.openxmlformats-officedocument.theme+xml"/>
  <Override PartName="/ppt/slideLayouts/slideLayout321.xml" ContentType="application/vnd.openxmlformats-officedocument.presentationml.slideLayout+xml"/>
  <Override PartName="/ppt/theme/theme43.xml" ContentType="application/vnd.openxmlformats-officedocument.theme+xml"/>
  <Override PartName="/ppt/slideLayouts/slideLayout322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5" r:id="rId2"/>
    <p:sldMasterId id="2147483705" r:id="rId3"/>
    <p:sldMasterId id="2147483715" r:id="rId4"/>
    <p:sldMasterId id="2147483716" r:id="rId5"/>
    <p:sldMasterId id="2147483717" r:id="rId6"/>
    <p:sldMasterId id="2147483718" r:id="rId7"/>
    <p:sldMasterId id="2147483719" r:id="rId8"/>
    <p:sldMasterId id="2147483720" r:id="rId9"/>
    <p:sldMasterId id="2147483721" r:id="rId10"/>
    <p:sldMasterId id="2147483722" r:id="rId11"/>
    <p:sldMasterId id="2147483723" r:id="rId12"/>
    <p:sldMasterId id="2147483724" r:id="rId13"/>
    <p:sldMasterId id="2147483725" r:id="rId14"/>
    <p:sldMasterId id="2147483726" r:id="rId15"/>
    <p:sldMasterId id="2147483727" r:id="rId16"/>
    <p:sldMasterId id="2147483728" r:id="rId17"/>
    <p:sldMasterId id="2147483661" r:id="rId18"/>
    <p:sldMasterId id="2147483701" r:id="rId19"/>
    <p:sldMasterId id="2147483664" r:id="rId20"/>
    <p:sldMasterId id="2147483699" r:id="rId21"/>
    <p:sldMasterId id="2147483666" r:id="rId22"/>
    <p:sldMasterId id="2147483697" r:id="rId23"/>
    <p:sldMasterId id="2147483668" r:id="rId24"/>
    <p:sldMasterId id="2147483695" r:id="rId25"/>
    <p:sldMasterId id="2147483670" r:id="rId26"/>
    <p:sldMasterId id="2147483693" r:id="rId27"/>
    <p:sldMasterId id="2147483681" r:id="rId28"/>
    <p:sldMasterId id="2147483689" r:id="rId29"/>
    <p:sldMasterId id="2147483730" r:id="rId30"/>
    <p:sldMasterId id="2147483731" r:id="rId31"/>
    <p:sldMasterId id="2147483732" r:id="rId32"/>
    <p:sldMasterId id="2147483733" r:id="rId33"/>
    <p:sldMasterId id="2147483734" r:id="rId34"/>
    <p:sldMasterId id="2147483729" r:id="rId35"/>
    <p:sldMasterId id="2147483735" r:id="rId36"/>
    <p:sldMasterId id="2147483736" r:id="rId37"/>
    <p:sldMasterId id="2147483739" r:id="rId38"/>
    <p:sldMasterId id="2147483740" r:id="rId39"/>
    <p:sldMasterId id="2147483741" r:id="rId40"/>
    <p:sldMasterId id="2147483742" r:id="rId41"/>
    <p:sldMasterId id="2147483747" r:id="rId42"/>
    <p:sldMasterId id="2147484074" r:id="rId43"/>
    <p:sldMasterId id="2147484081" r:id="rId44"/>
  </p:sldMasterIdLst>
  <p:notesMasterIdLst>
    <p:notesMasterId r:id="rId58"/>
  </p:notesMasterIdLst>
  <p:handoutMasterIdLst>
    <p:handoutMasterId r:id="rId59"/>
  </p:handoutMasterIdLst>
  <p:sldIdLst>
    <p:sldId id="415" r:id="rId45"/>
    <p:sldId id="416" r:id="rId46"/>
    <p:sldId id="448" r:id="rId47"/>
    <p:sldId id="449" r:id="rId48"/>
    <p:sldId id="452" r:id="rId49"/>
    <p:sldId id="450" r:id="rId50"/>
    <p:sldId id="417" r:id="rId51"/>
    <p:sldId id="440" r:id="rId52"/>
    <p:sldId id="455" r:id="rId53"/>
    <p:sldId id="419" r:id="rId54"/>
    <p:sldId id="420" r:id="rId55"/>
    <p:sldId id="454" r:id="rId56"/>
    <p:sldId id="453" r:id="rId57"/>
  </p:sldIdLst>
  <p:sldSz cx="9144000" cy="6858000" type="screen4x3"/>
  <p:notesSz cx="6819900" cy="99187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Kochanowska" initials="M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C5C"/>
    <a:srgbClr val="5564D3"/>
    <a:srgbClr val="11897D"/>
    <a:srgbClr val="2A3990"/>
    <a:srgbClr val="4D4D4D"/>
    <a:srgbClr val="0F0102"/>
    <a:srgbClr val="D98027"/>
    <a:srgbClr val="808080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15" autoAdjust="0"/>
    <p:restoredTop sz="94668" autoAdjust="0"/>
  </p:normalViewPr>
  <p:slideViewPr>
    <p:cSldViewPr>
      <p:cViewPr varScale="1">
        <p:scale>
          <a:sx n="126" d="100"/>
          <a:sy n="126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slide" Target="slides/slide9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Relationship Id="rId57" Type="http://schemas.openxmlformats.org/officeDocument/2006/relationships/slide" Target="slides/slide13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8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slide" Target="slides/slide12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62275" y="0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33841C-1D41-4C64-A4B9-AFA77302E20F}" type="datetimeFigureOut">
              <a:rPr lang="pl-PL"/>
              <a:pPr>
                <a:defRPr/>
              </a:pPr>
              <a:t>2019-03-28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56033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62275" y="9420624"/>
            <a:ext cx="2956033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008C14-C066-4262-8DF9-72A5EB35547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27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62275" y="0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4E1357-CCDE-41B1-A2C8-8727157000AD}" type="datetimeFigureOut">
              <a:rPr lang="pl-PL"/>
              <a:pPr>
                <a:defRPr/>
              </a:pPr>
              <a:t>2019-03-28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672" y="4711105"/>
            <a:ext cx="5456557" cy="446365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0624"/>
            <a:ext cx="2956033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62275" y="9420624"/>
            <a:ext cx="2956033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02381B-77C1-47E8-AA95-561A59933F4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542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2381B-77C1-47E8-AA95-561A59933F40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524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1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4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7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20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3.xml"/><Relationship Id="rId4" Type="http://schemas.openxmlformats.org/officeDocument/2006/relationships/image" Target="../media/image44.png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4.xml"/><Relationship Id="rId4" Type="http://schemas.openxmlformats.org/officeDocument/2006/relationships/image" Target="../media/image4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8531774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46475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63560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505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06674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62889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167324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02129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024047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758390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826500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6978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616326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21132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956249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30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97974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352035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8013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754009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963558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260885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388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1757861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19055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991344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881859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8738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300759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443947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358548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707303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5524354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2461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4065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56104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027061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0062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568185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715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15644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62190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874181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02570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7565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268259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444594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70410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291468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330349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109167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379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229475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5103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607884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4487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35012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2218336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19471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74441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791237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85694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5199021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0733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011952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536931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9274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746161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344135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5279194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pomarańcz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B54CF6-2CF0-4224-B416-6AACF3A0D2B4}" type="slidenum">
              <a:rPr lang="pl-PL" sz="1200" b="1" smtClean="0">
                <a:solidFill>
                  <a:srgbClr val="F36B23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F36B23"/>
              </a:solidFill>
            </a:endParaRPr>
          </a:p>
        </p:txBody>
      </p:sp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36B23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395085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162477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687315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żół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C53F964-D04E-4997-A598-90338271AE1C}" type="slidenum">
              <a:rPr lang="pl-PL" sz="1200" b="1" smtClean="0">
                <a:solidFill>
                  <a:srgbClr val="FCB319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FCB319"/>
              </a:solidFill>
            </a:endParaRPr>
          </a:p>
        </p:txBody>
      </p:sp>
      <p:pic>
        <p:nvPicPr>
          <p:cNvPr id="7" name="Picture 3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CB319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233056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914161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464409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amka_slajd róż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541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9111DD2-DF12-4789-A2A1-BC6CF59B69ED}" type="slidenum">
              <a:rPr lang="pl-PL" sz="1200" b="1" smtClean="0">
                <a:solidFill>
                  <a:srgbClr val="EF559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EF559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0"/>
            <a:ext cx="7272288" cy="792087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6004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F559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902930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658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32833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064841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fiolet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95425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78EF192-3813-4F61-9396-6AF9E2A1F78D}" type="slidenum">
              <a:rPr lang="pl-PL" sz="1200" b="1" smtClean="0">
                <a:solidFill>
                  <a:srgbClr val="424CA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424CA0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24CA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284450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488676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25817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turkus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DC6487-B0D1-45F3-8602-7D123E6E933A}" type="slidenum">
              <a:rPr lang="pl-PL" sz="1200" b="1" smtClean="0">
                <a:solidFill>
                  <a:srgbClr val="49C7ED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49C7ED"/>
              </a:solidFill>
            </a:endParaRPr>
          </a:p>
        </p:txBody>
      </p:sp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57338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9C7ED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424658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9078871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002363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949474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4153777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1718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454525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98864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227165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437923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952101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090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142490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36255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611285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092362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3042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46024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467457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809937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644138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695386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5118995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51378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066513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010049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97055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5330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968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1401636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5403497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8920310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26161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635284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456304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039990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231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950851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603517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5080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587414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5301249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2925348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3205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9389012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01977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8303038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689253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9152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335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2608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8779173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1064052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852491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36813508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083086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7551141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584669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260213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547609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8812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6980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28006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645876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9996150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4220258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6576565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9652464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093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9934768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7584088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08913031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1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82197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01117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300184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621129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9212917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6389858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741625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712786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4432677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0903355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70746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353361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7312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6361807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3421871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899971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766634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75771843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8126379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796349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9700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34021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985937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940659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2962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6374602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44422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7323155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696733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5681488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5524271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8717898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2999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854896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907761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4673983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71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710960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1667471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80192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1656763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6675162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22729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61666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6592892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6440038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246119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940735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0631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07897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841534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913174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0443303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1126633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2486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18202607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846584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7672895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459575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64689722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5133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820173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1205747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427585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7230202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99361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11330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3346956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0497676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780586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4998924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343922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6848564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9709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538340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566312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323523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63851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015651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3667121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3163562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102718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6311167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9447392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8549535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7555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8455400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1862383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75162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4857773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8483800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ziel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5911850"/>
            <a:ext cx="269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A8776DE-50C3-408D-B189-A0618838900B}" type="slidenum">
              <a:rPr lang="pl-PL" sz="1200" b="1" smtClean="0">
                <a:solidFill>
                  <a:srgbClr val="72BF4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72BF44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5219700" y="765175"/>
            <a:ext cx="2376488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72BF4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4019135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amka_slajd czerw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415925" y="5848350"/>
            <a:ext cx="824865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395288" y="1538288"/>
            <a:ext cx="82486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E8BC3978-235A-4FFF-8D8C-C9F7A6DF896A}" type="slidenum">
              <a:rPr lang="pl-PL" sz="1200" b="1" smtClean="0">
                <a:solidFill>
                  <a:srgbClr val="ED1C2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ED1C2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D1C2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49855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07477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628813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424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93292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235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66089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2371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075AADEE-B4BD-422A-9E72-D4F5687AD49F}" type="slidenum">
              <a:rPr lang="pl-PL" sz="1200" b="1" smtClean="0">
                <a:solidFill>
                  <a:srgbClr val="11897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11897D"/>
              </a:solidFill>
              <a:latin typeface="Arial" charset="0"/>
            </a:endParaRPr>
          </a:p>
        </p:txBody>
      </p:sp>
      <p:pic>
        <p:nvPicPr>
          <p:cNvPr id="9" name="Picture 10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2772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5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772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 baseline="0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00AEE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83560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0532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05974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00249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02265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30363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429643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993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6070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57911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6646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585303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06317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028613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54674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27809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48847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43537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70068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804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30602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123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879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3560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621444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273841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19545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84288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295118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27912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11996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889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5038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239499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95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83779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93854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342888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133822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7619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08714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07920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67084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69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11852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845589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49923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69102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68082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4986663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89940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46503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702573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555640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913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290239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85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13170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0449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005243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238420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5407967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749611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2825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17161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8658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66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6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72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75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76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7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22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25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28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3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34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22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image" Target="../media/image37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40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321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3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1" r:id="rId1"/>
    <p:sldLayoutId id="2147488382" r:id="rId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0243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52" r:id="rId1"/>
    <p:sldLayoutId id="2147488453" r:id="rId2"/>
    <p:sldLayoutId id="2147488454" r:id="rId3"/>
    <p:sldLayoutId id="2147488455" r:id="rId4"/>
    <p:sldLayoutId id="2147488456" r:id="rId5"/>
    <p:sldLayoutId id="2147488457" r:id="rId6"/>
    <p:sldLayoutId id="2147488458" r:id="rId7"/>
    <p:sldLayoutId id="2147488459" r:id="rId8"/>
    <p:sldLayoutId id="2147488460" r:id="rId9"/>
    <p:sldLayoutId id="2147488461" r:id="rId10"/>
    <p:sldLayoutId id="21474884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126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63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2291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74" r:id="rId1"/>
    <p:sldLayoutId id="2147488475" r:id="rId2"/>
    <p:sldLayoutId id="2147488476" r:id="rId3"/>
    <p:sldLayoutId id="2147488477" r:id="rId4"/>
    <p:sldLayoutId id="2147488478" r:id="rId5"/>
    <p:sldLayoutId id="2147488479" r:id="rId6"/>
    <p:sldLayoutId id="2147488480" r:id="rId7"/>
    <p:sldLayoutId id="2147488481" r:id="rId8"/>
    <p:sldLayoutId id="2147488482" r:id="rId9"/>
    <p:sldLayoutId id="2147488483" r:id="rId10"/>
    <p:sldLayoutId id="21474884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331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85" r:id="rId1"/>
    <p:sldLayoutId id="2147488486" r:id="rId2"/>
    <p:sldLayoutId id="2147488487" r:id="rId3"/>
    <p:sldLayoutId id="2147488488" r:id="rId4"/>
    <p:sldLayoutId id="2147488489" r:id="rId5"/>
    <p:sldLayoutId id="2147488490" r:id="rId6"/>
    <p:sldLayoutId id="2147488491" r:id="rId7"/>
    <p:sldLayoutId id="2147488492" r:id="rId8"/>
    <p:sldLayoutId id="2147488493" r:id="rId9"/>
    <p:sldLayoutId id="2147488494" r:id="rId10"/>
    <p:sldLayoutId id="21474884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433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96" r:id="rId1"/>
    <p:sldLayoutId id="2147488497" r:id="rId2"/>
    <p:sldLayoutId id="2147488498" r:id="rId3"/>
    <p:sldLayoutId id="2147488499" r:id="rId4"/>
    <p:sldLayoutId id="2147488500" r:id="rId5"/>
    <p:sldLayoutId id="2147488501" r:id="rId6"/>
    <p:sldLayoutId id="2147488502" r:id="rId7"/>
    <p:sldLayoutId id="2147488503" r:id="rId8"/>
    <p:sldLayoutId id="2147488504" r:id="rId9"/>
    <p:sldLayoutId id="2147488505" r:id="rId10"/>
    <p:sldLayoutId id="21474885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536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07" r:id="rId1"/>
    <p:sldLayoutId id="2147488508" r:id="rId2"/>
    <p:sldLayoutId id="2147488509" r:id="rId3"/>
    <p:sldLayoutId id="2147488510" r:id="rId4"/>
    <p:sldLayoutId id="2147488511" r:id="rId5"/>
    <p:sldLayoutId id="2147488512" r:id="rId6"/>
    <p:sldLayoutId id="2147488513" r:id="rId7"/>
    <p:sldLayoutId id="2147488514" r:id="rId8"/>
    <p:sldLayoutId id="2147488515" r:id="rId9"/>
    <p:sldLayoutId id="2147488516" r:id="rId10"/>
    <p:sldLayoutId id="21474885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638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18" r:id="rId1"/>
    <p:sldLayoutId id="2147488519" r:id="rId2"/>
    <p:sldLayoutId id="2147488520" r:id="rId3"/>
    <p:sldLayoutId id="2147488521" r:id="rId4"/>
    <p:sldLayoutId id="2147488522" r:id="rId5"/>
    <p:sldLayoutId id="2147488523" r:id="rId6"/>
    <p:sldLayoutId id="2147488524" r:id="rId7"/>
    <p:sldLayoutId id="2147488525" r:id="rId8"/>
    <p:sldLayoutId id="2147488526" r:id="rId9"/>
    <p:sldLayoutId id="2147488527" r:id="rId10"/>
    <p:sldLayoutId id="21474885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741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29" r:id="rId1"/>
    <p:sldLayoutId id="2147488530" r:id="rId2"/>
    <p:sldLayoutId id="2147488531" r:id="rId3"/>
    <p:sldLayoutId id="2147488532" r:id="rId4"/>
    <p:sldLayoutId id="2147488533" r:id="rId5"/>
    <p:sldLayoutId id="2147488534" r:id="rId6"/>
    <p:sldLayoutId id="2147488535" r:id="rId7"/>
    <p:sldLayoutId id="2147488536" r:id="rId8"/>
    <p:sldLayoutId id="2147488537" r:id="rId9"/>
    <p:sldLayoutId id="2147488538" r:id="rId10"/>
    <p:sldLayoutId id="21474885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0" r:id="rId1"/>
    <p:sldLayoutId id="214748869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945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051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3" r:id="rId1"/>
    <p:sldLayoutId id="214748869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2" r:id="rId1"/>
    <p:sldLayoutId id="214748869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150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4" r:id="rId1"/>
    <p:sldLayoutId id="214748869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355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6" r:id="rId1"/>
    <p:sldLayoutId id="214748869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560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8" r:id="rId1"/>
    <p:sldLayoutId id="214748870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765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8675" name="Picture 5" descr="ramka_slajd z piktogramam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2969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07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4" r:id="rId1"/>
    <p:sldLayoutId id="214748838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B3DEBA6-C5E2-4420-9D9C-7756A5753017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00AEEF"/>
              </a:solidFill>
            </a:endParaRPr>
          </a:p>
        </p:txBody>
      </p:sp>
      <p:sp>
        <p:nvSpPr>
          <p:cNvPr id="3072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0725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2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911850"/>
            <a:ext cx="25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2" r:id="rId1"/>
    <p:sldLayoutId id="2147488553" r:id="rId2"/>
    <p:sldLayoutId id="2147488554" r:id="rId3"/>
    <p:sldLayoutId id="2147488555" r:id="rId4"/>
    <p:sldLayoutId id="2147488556" r:id="rId5"/>
    <p:sldLayoutId id="2147488557" r:id="rId6"/>
    <p:sldLayoutId id="2147488558" r:id="rId7"/>
    <p:sldLayoutId id="2147488559" r:id="rId8"/>
    <p:sldLayoutId id="2147488560" r:id="rId9"/>
    <p:sldLayoutId id="2147488561" r:id="rId10"/>
    <p:sldLayoutId id="2147488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F1A600DD-18BB-4F35-884F-01B5549BC4C3}" type="slidenum">
              <a:rPr lang="pl-PL" sz="1200" b="1" smtClean="0">
                <a:solidFill>
                  <a:srgbClr val="1B75B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1B75BC"/>
              </a:solidFill>
              <a:latin typeface="Arial" charset="0"/>
            </a:endParaRPr>
          </a:p>
        </p:txBody>
      </p:sp>
      <p:sp>
        <p:nvSpPr>
          <p:cNvPr id="3174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174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63" r:id="rId1"/>
    <p:sldLayoutId id="2147488564" r:id="rId2"/>
    <p:sldLayoutId id="2147488565" r:id="rId3"/>
    <p:sldLayoutId id="2147488566" r:id="rId4"/>
    <p:sldLayoutId id="2147488567" r:id="rId5"/>
    <p:sldLayoutId id="2147488568" r:id="rId6"/>
    <p:sldLayoutId id="2147488569" r:id="rId7"/>
    <p:sldLayoutId id="2147488570" r:id="rId8"/>
    <p:sldLayoutId id="2147488571" r:id="rId9"/>
    <p:sldLayoutId id="2147488572" r:id="rId10"/>
    <p:sldLayoutId id="21474885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5900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110A2AA-1970-4455-B7E9-9E503FDB2112}" type="slidenum">
              <a:rPr lang="pl-PL" sz="1200" b="1" smtClean="0">
                <a:solidFill>
                  <a:srgbClr val="DA1C5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DA1C5C"/>
              </a:solidFill>
              <a:latin typeface="Arial" charset="0"/>
            </a:endParaRPr>
          </a:p>
        </p:txBody>
      </p:sp>
      <p:sp>
        <p:nvSpPr>
          <p:cNvPr id="3277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2773" name="Picture 9" descr="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74" r:id="rId1"/>
    <p:sldLayoutId id="2147488575" r:id="rId2"/>
    <p:sldLayoutId id="2147488576" r:id="rId3"/>
    <p:sldLayoutId id="2147488577" r:id="rId4"/>
    <p:sldLayoutId id="2147488578" r:id="rId5"/>
    <p:sldLayoutId id="2147488579" r:id="rId6"/>
    <p:sldLayoutId id="2147488580" r:id="rId7"/>
    <p:sldLayoutId id="2147488581" r:id="rId8"/>
    <p:sldLayoutId id="2147488582" r:id="rId9"/>
    <p:sldLayoutId id="2147488583" r:id="rId10"/>
    <p:sldLayoutId id="21474885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DDDC47BE-B189-4ADE-9357-88DA3DECA37E}" type="slidenum">
              <a:rPr lang="pl-PL" sz="1200" b="1" smtClean="0">
                <a:solidFill>
                  <a:srgbClr val="00689E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00689E"/>
              </a:solidFill>
              <a:latin typeface="Arial" charset="0"/>
            </a:endParaRPr>
          </a:p>
        </p:txBody>
      </p:sp>
      <p:sp>
        <p:nvSpPr>
          <p:cNvPr id="3379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3797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85" r:id="rId1"/>
    <p:sldLayoutId id="2147488586" r:id="rId2"/>
    <p:sldLayoutId id="2147488587" r:id="rId3"/>
    <p:sldLayoutId id="2147488588" r:id="rId4"/>
    <p:sldLayoutId id="2147488589" r:id="rId5"/>
    <p:sldLayoutId id="2147488590" r:id="rId6"/>
    <p:sldLayoutId id="2147488591" r:id="rId7"/>
    <p:sldLayoutId id="2147488592" r:id="rId8"/>
    <p:sldLayoutId id="2147488593" r:id="rId9"/>
    <p:sldLayoutId id="2147488594" r:id="rId10"/>
    <p:sldLayoutId id="21474885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36EEF6B-7CFE-4E83-9E45-E5B890BF87DD}" type="slidenum">
              <a:rPr lang="pl-PL" sz="1200" b="1" smtClean="0">
                <a:solidFill>
                  <a:srgbClr val="155193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155193"/>
              </a:solidFill>
              <a:latin typeface="Arial" charset="0"/>
            </a:endParaRPr>
          </a:p>
        </p:txBody>
      </p:sp>
      <p:sp>
        <p:nvSpPr>
          <p:cNvPr id="3482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482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96" r:id="rId1"/>
    <p:sldLayoutId id="2147488597" r:id="rId2"/>
    <p:sldLayoutId id="2147488598" r:id="rId3"/>
    <p:sldLayoutId id="2147488599" r:id="rId4"/>
    <p:sldLayoutId id="2147488600" r:id="rId5"/>
    <p:sldLayoutId id="2147488601" r:id="rId6"/>
    <p:sldLayoutId id="2147488602" r:id="rId7"/>
    <p:sldLayoutId id="2147488603" r:id="rId8"/>
    <p:sldLayoutId id="2147488604" r:id="rId9"/>
    <p:sldLayoutId id="2147488605" r:id="rId10"/>
    <p:sldLayoutId id="21474886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C:\Users\Monika\Desktop\dane\Pisma i wizytówki\Prezentacje\Biuro Zamówień Publicznych\4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6700"/>
            <a:ext cx="82470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6588D3F-E1AD-413C-B87D-3CCCE5AFD13F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00AEEF"/>
              </a:solidFill>
            </a:endParaRPr>
          </a:p>
        </p:txBody>
      </p:sp>
      <p:pic>
        <p:nvPicPr>
          <p:cNvPr id="35845" name="Picture 8" descr="C:\Users\Monika\Desktop\dane\Pisma i wizytówki\Prezentacje\Biuro Zamówień Publicznych\2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15" r="-50015"/>
          <a:stretch>
            <a:fillRect/>
          </a:stretch>
        </p:blipFill>
        <p:spPr bwMode="auto">
          <a:xfrm>
            <a:off x="1011238" y="5911850"/>
            <a:ext cx="60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15" b="-50015"/>
          <a:stretch>
            <a:fillRect/>
          </a:stretch>
        </p:blipFill>
        <p:spPr bwMode="auto">
          <a:xfrm>
            <a:off x="417513" y="5846763"/>
            <a:ext cx="82470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07" r:id="rId1"/>
    <p:sldLayoutId id="2147488608" r:id="rId2"/>
    <p:sldLayoutId id="2147488609" r:id="rId3"/>
    <p:sldLayoutId id="2147488610" r:id="rId4"/>
    <p:sldLayoutId id="2147488611" r:id="rId5"/>
    <p:sldLayoutId id="2147488612" r:id="rId6"/>
    <p:sldLayoutId id="2147488613" r:id="rId7"/>
    <p:sldLayoutId id="2147488614" r:id="rId8"/>
    <p:sldLayoutId id="2147488615" r:id="rId9"/>
    <p:sldLayoutId id="2147488616" r:id="rId10"/>
    <p:sldLayoutId id="21474886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74AF63DD-D131-4CF3-8FF1-1F2512225EB4}" type="slidenum">
              <a:rPr lang="pl-PL" sz="1200" b="1" smtClean="0">
                <a:solidFill>
                  <a:srgbClr val="0F0102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0F0102"/>
              </a:solidFill>
              <a:latin typeface="Arial" charset="0"/>
            </a:endParaRPr>
          </a:p>
        </p:txBody>
      </p:sp>
      <p:sp>
        <p:nvSpPr>
          <p:cNvPr id="3686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686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76925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18" r:id="rId1"/>
    <p:sldLayoutId id="2147488619" r:id="rId2"/>
    <p:sldLayoutId id="2147488620" r:id="rId3"/>
    <p:sldLayoutId id="2147488621" r:id="rId4"/>
    <p:sldLayoutId id="2147488622" r:id="rId5"/>
    <p:sldLayoutId id="2147488623" r:id="rId6"/>
    <p:sldLayoutId id="2147488624" r:id="rId7"/>
    <p:sldLayoutId id="2147488625" r:id="rId8"/>
    <p:sldLayoutId id="2147488626" r:id="rId9"/>
    <p:sldLayoutId id="2147488627" r:id="rId10"/>
    <p:sldLayoutId id="21474886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486D18A3-1316-4A99-8E7C-AE6A48BBEAF5}" type="slidenum">
              <a:rPr lang="pl-PL" sz="1200" b="1" smtClean="0">
                <a:solidFill>
                  <a:srgbClr val="4D4D4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789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7893" name="Picture 8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29" r:id="rId1"/>
    <p:sldLayoutId id="2147488630" r:id="rId2"/>
    <p:sldLayoutId id="2147488631" r:id="rId3"/>
    <p:sldLayoutId id="2147488632" r:id="rId4"/>
    <p:sldLayoutId id="2147488633" r:id="rId5"/>
    <p:sldLayoutId id="2147488634" r:id="rId6"/>
    <p:sldLayoutId id="2147488635" r:id="rId7"/>
    <p:sldLayoutId id="2147488636" r:id="rId8"/>
    <p:sldLayoutId id="2147488637" r:id="rId9"/>
    <p:sldLayoutId id="2147488638" r:id="rId10"/>
    <p:sldLayoutId id="21474886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8916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40" r:id="rId1"/>
    <p:sldLayoutId id="2147488641" r:id="rId2"/>
    <p:sldLayoutId id="2147488642" r:id="rId3"/>
    <p:sldLayoutId id="2147488643" r:id="rId4"/>
    <p:sldLayoutId id="2147488644" r:id="rId5"/>
    <p:sldLayoutId id="2147488645" r:id="rId6"/>
    <p:sldLayoutId id="2147488646" r:id="rId7"/>
    <p:sldLayoutId id="2147488647" r:id="rId8"/>
    <p:sldLayoutId id="2147488648" r:id="rId9"/>
    <p:sldLayoutId id="2147488649" r:id="rId10"/>
    <p:sldLayoutId id="2147488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39939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51" r:id="rId1"/>
    <p:sldLayoutId id="2147488652" r:id="rId2"/>
    <p:sldLayoutId id="2147488653" r:id="rId3"/>
    <p:sldLayoutId id="2147488654" r:id="rId4"/>
    <p:sldLayoutId id="2147488655" r:id="rId5"/>
    <p:sldLayoutId id="2147488656" r:id="rId6"/>
    <p:sldLayoutId id="2147488657" r:id="rId7"/>
    <p:sldLayoutId id="2147488658" r:id="rId8"/>
    <p:sldLayoutId id="2147488659" r:id="rId9"/>
    <p:sldLayoutId id="2147488660" r:id="rId10"/>
    <p:sldLayoutId id="2147488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409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6" r:id="rId1"/>
    <p:sldLayoutId id="2147488387" r:id="rId2"/>
    <p:sldLayoutId id="2147488388" r:id="rId3"/>
    <p:sldLayoutId id="2147488389" r:id="rId4"/>
    <p:sldLayoutId id="2147488390" r:id="rId5"/>
    <p:sldLayoutId id="2147488391" r:id="rId6"/>
    <p:sldLayoutId id="2147488392" r:id="rId7"/>
    <p:sldLayoutId id="2147488393" r:id="rId8"/>
    <p:sldLayoutId id="2147488394" r:id="rId9"/>
    <p:sldLayoutId id="2147488395" r:id="rId10"/>
    <p:sldLayoutId id="21474883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40964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62" r:id="rId1"/>
    <p:sldLayoutId id="2147488663" r:id="rId2"/>
    <p:sldLayoutId id="2147488664" r:id="rId3"/>
    <p:sldLayoutId id="2147488665" r:id="rId4"/>
    <p:sldLayoutId id="2147488666" r:id="rId5"/>
    <p:sldLayoutId id="2147488667" r:id="rId6"/>
    <p:sldLayoutId id="2147488668" r:id="rId7"/>
    <p:sldLayoutId id="2147488669" r:id="rId8"/>
    <p:sldLayoutId id="2147488670" r:id="rId9"/>
    <p:sldLayoutId id="2147488671" r:id="rId10"/>
    <p:sldLayoutId id="2147488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41987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73" r:id="rId1"/>
    <p:sldLayoutId id="2147488674" r:id="rId2"/>
    <p:sldLayoutId id="2147488675" r:id="rId3"/>
    <p:sldLayoutId id="2147488676" r:id="rId4"/>
    <p:sldLayoutId id="2147488677" r:id="rId5"/>
    <p:sldLayoutId id="2147488678" r:id="rId6"/>
    <p:sldLayoutId id="2147488679" r:id="rId7"/>
    <p:sldLayoutId id="2147488680" r:id="rId8"/>
    <p:sldLayoutId id="2147488681" r:id="rId9"/>
    <p:sldLayoutId id="2147488682" r:id="rId10"/>
    <p:sldLayoutId id="2147488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684" r:id="rId1"/>
    <p:sldLayoutId id="2147488685" r:id="rId2"/>
    <p:sldLayoutId id="2147488686" r:id="rId3"/>
    <p:sldLayoutId id="2147488687" r:id="rId4"/>
    <p:sldLayoutId id="2147488688" r:id="rId5"/>
    <p:sldLayoutId id="2147488689" r:id="rId6"/>
    <p:sldLayoutId id="2147488690" r:id="rId7"/>
    <p:sldLayoutId id="2147488691" r:id="rId8"/>
    <p:sldLayoutId id="2147488692" r:id="rId9"/>
    <p:sldLayoutId id="2147488693" r:id="rId10"/>
    <p:sldLayoutId id="2147488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512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97" r:id="rId1"/>
    <p:sldLayoutId id="2147488398" r:id="rId2"/>
    <p:sldLayoutId id="2147488399" r:id="rId3"/>
    <p:sldLayoutId id="2147488400" r:id="rId4"/>
    <p:sldLayoutId id="2147488401" r:id="rId5"/>
    <p:sldLayoutId id="2147488402" r:id="rId6"/>
    <p:sldLayoutId id="2147488403" r:id="rId7"/>
    <p:sldLayoutId id="2147488404" r:id="rId8"/>
    <p:sldLayoutId id="2147488405" r:id="rId9"/>
    <p:sldLayoutId id="2147488406" r:id="rId10"/>
    <p:sldLayoutId id="21474884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614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8" r:id="rId1"/>
    <p:sldLayoutId id="2147488409" r:id="rId2"/>
    <p:sldLayoutId id="2147488410" r:id="rId3"/>
    <p:sldLayoutId id="2147488411" r:id="rId4"/>
    <p:sldLayoutId id="2147488412" r:id="rId5"/>
    <p:sldLayoutId id="2147488413" r:id="rId6"/>
    <p:sldLayoutId id="2147488414" r:id="rId7"/>
    <p:sldLayoutId id="2147488415" r:id="rId8"/>
    <p:sldLayoutId id="2147488416" r:id="rId9"/>
    <p:sldLayoutId id="2147488417" r:id="rId10"/>
    <p:sldLayoutId id="21474884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717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19" r:id="rId1"/>
    <p:sldLayoutId id="2147488420" r:id="rId2"/>
    <p:sldLayoutId id="2147488421" r:id="rId3"/>
    <p:sldLayoutId id="2147488422" r:id="rId4"/>
    <p:sldLayoutId id="2147488423" r:id="rId5"/>
    <p:sldLayoutId id="2147488424" r:id="rId6"/>
    <p:sldLayoutId id="2147488425" r:id="rId7"/>
    <p:sldLayoutId id="2147488426" r:id="rId8"/>
    <p:sldLayoutId id="2147488427" r:id="rId9"/>
    <p:sldLayoutId id="2147488428" r:id="rId10"/>
    <p:sldLayoutId id="21474884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8195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30" r:id="rId1"/>
    <p:sldLayoutId id="2147488431" r:id="rId2"/>
    <p:sldLayoutId id="2147488432" r:id="rId3"/>
    <p:sldLayoutId id="2147488433" r:id="rId4"/>
    <p:sldLayoutId id="2147488434" r:id="rId5"/>
    <p:sldLayoutId id="2147488435" r:id="rId6"/>
    <p:sldLayoutId id="2147488436" r:id="rId7"/>
    <p:sldLayoutId id="2147488437" r:id="rId8"/>
    <p:sldLayoutId id="2147488438" r:id="rId9"/>
    <p:sldLayoutId id="2147488439" r:id="rId10"/>
    <p:sldLayoutId id="21474884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921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41" r:id="rId1"/>
    <p:sldLayoutId id="2147488442" r:id="rId2"/>
    <p:sldLayoutId id="2147488443" r:id="rId3"/>
    <p:sldLayoutId id="2147488444" r:id="rId4"/>
    <p:sldLayoutId id="2147488445" r:id="rId5"/>
    <p:sldLayoutId id="2147488446" r:id="rId6"/>
    <p:sldLayoutId id="2147488447" r:id="rId7"/>
    <p:sldLayoutId id="2147488448" r:id="rId8"/>
    <p:sldLayoutId id="2147488449" r:id="rId9"/>
    <p:sldLayoutId id="2147488450" r:id="rId10"/>
    <p:sldLayoutId id="21474884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0.xml"/><Relationship Id="rId4" Type="http://schemas.openxmlformats.org/officeDocument/2006/relationships/image" Target="../media/image5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1.xml"/><Relationship Id="rId4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2.xml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dzkie.ksow.pl/" TargetMode="External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3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.xml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.xml"/><Relationship Id="rId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4.xml"/><Relationship Id="rId4" Type="http://schemas.openxmlformats.org/officeDocument/2006/relationships/image" Target="../media/image5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5.xml"/><Relationship Id="rId4" Type="http://schemas.openxmlformats.org/officeDocument/2006/relationships/image" Target="../media/image5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1.xml"/><Relationship Id="rId7" Type="http://schemas.openxmlformats.org/officeDocument/2006/relationships/image" Target="../media/image51.emf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7.xml"/><Relationship Id="rId4" Type="http://schemas.openxmlformats.org/officeDocument/2006/relationships/image" Target="../media/image5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8.xml"/><Relationship Id="rId4" Type="http://schemas.openxmlformats.org/officeDocument/2006/relationships/image" Target="../media/image5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9.xml"/><Relationship Id="rId4" Type="http://schemas.openxmlformats.org/officeDocument/2006/relationships/image" Target="../media/image5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briola" pitchFamily="82" charset="0"/>
              <a:ea typeface="+mn-ea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7544" y="404664"/>
            <a:ext cx="8136904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Współpraca Lokalnych Grup Działania </a:t>
            </a:r>
            <a:b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 Jednostką Regionalną</a:t>
            </a:r>
            <a:r>
              <a:rPr kumimoji="0" lang="pl-PL" sz="3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KSOW Województwa Łódzkiego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900" b="1" dirty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900" b="1" dirty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900" b="1" dirty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rgbClr val="FFFFFF"/>
                </a:solidFill>
              </a:rPr>
              <a:t>Uniejów, 28 - 29 marca 2019 roku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" name="Picture 4" descr="C:\Users\malgorzata.bilska\Pictures\Desktop\Przechwytyw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5456"/>
            <a:ext cx="9144000" cy="12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99835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395771" y="2399930"/>
            <a:ext cx="8390460" cy="1419888"/>
            <a:chOff x="387223" y="1970884"/>
            <a:chExt cx="8390460" cy="1419888"/>
          </a:xfrm>
        </p:grpSpPr>
        <p:sp>
          <p:nvSpPr>
            <p:cNvPr id="21" name="Prostokąt 20"/>
            <p:cNvSpPr/>
            <p:nvPr/>
          </p:nvSpPr>
          <p:spPr>
            <a:xfrm>
              <a:off x="387223" y="1970884"/>
              <a:ext cx="1152525" cy="1368425"/>
            </a:xfrm>
            <a:prstGeom prst="rect">
              <a:avLst/>
            </a:prstGeom>
            <a:solidFill>
              <a:srgbClr val="DA1C5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Nabór operacji partnerów:</a:t>
              </a:r>
              <a:endParaRPr kumimoji="0" lang="pl-PL" sz="1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866258" y="2022347"/>
              <a:ext cx="1152525" cy="13684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Ogłoszenie </a:t>
              </a:r>
              <a:b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 naborze</a:t>
              </a: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3245445" y="2005921"/>
              <a:ext cx="1152525" cy="13684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Wnioski </a:t>
              </a:r>
              <a:b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 wybór operacji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4572518" y="2006959"/>
              <a:ext cx="1152525" cy="13684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Opiniowanie Planu Operacyjnego przez WGR ds. KSOW</a:t>
              </a:r>
            </a:p>
          </p:txBody>
        </p:sp>
        <p:sp>
          <p:nvSpPr>
            <p:cNvPr id="42" name="Prostokąt 41"/>
            <p:cNvSpPr/>
            <p:nvPr/>
          </p:nvSpPr>
          <p:spPr>
            <a:xfrm>
              <a:off x="7292912" y="1973145"/>
              <a:ext cx="1152525" cy="13684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pl-PL" sz="1200" dirty="0">
                  <a:solidFill>
                    <a:srgbClr val="FFFFFF"/>
                  </a:solidFill>
                </a:rPr>
                <a:t>Akceptacja Planu Operacyjnego przez GR KSOW przy </a:t>
              </a:r>
              <a:r>
                <a:rPr lang="pl-PL" sz="1200" dirty="0" err="1">
                  <a:solidFill>
                    <a:srgbClr val="FFFFFF"/>
                  </a:solidFill>
                </a:rPr>
                <a:t>MRiRW</a:t>
              </a:r>
              <a:endParaRPr lang="pl-PL" sz="1200" dirty="0">
                <a:solidFill>
                  <a:srgbClr val="FFFFFF"/>
                </a:solidFill>
              </a:endParaRPr>
            </a:p>
          </p:txBody>
        </p:sp>
        <p:cxnSp>
          <p:nvCxnSpPr>
            <p:cNvPr id="57" name="Łącznik prosty ze strzałką 56"/>
            <p:cNvCxnSpPr/>
            <p:nvPr/>
          </p:nvCxnSpPr>
          <p:spPr>
            <a:xfrm>
              <a:off x="3018783" y="2750350"/>
              <a:ext cx="215627" cy="6477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y ze strzałką 60"/>
            <p:cNvCxnSpPr/>
            <p:nvPr/>
          </p:nvCxnSpPr>
          <p:spPr>
            <a:xfrm>
              <a:off x="4414670" y="2756827"/>
              <a:ext cx="161616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ze strzałką 63"/>
            <p:cNvCxnSpPr/>
            <p:nvPr/>
          </p:nvCxnSpPr>
          <p:spPr>
            <a:xfrm>
              <a:off x="5731802" y="2706559"/>
              <a:ext cx="179725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y ze strzałką 64"/>
            <p:cNvCxnSpPr/>
            <p:nvPr/>
          </p:nvCxnSpPr>
          <p:spPr>
            <a:xfrm>
              <a:off x="8445437" y="2674551"/>
              <a:ext cx="332246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Prostokąt 47"/>
            <p:cNvSpPr/>
            <p:nvPr/>
          </p:nvSpPr>
          <p:spPr>
            <a:xfrm>
              <a:off x="5918286" y="1990339"/>
              <a:ext cx="1152525" cy="13684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54" name="Łącznik prosty ze strzałką 53"/>
            <p:cNvCxnSpPr/>
            <p:nvPr/>
          </p:nvCxnSpPr>
          <p:spPr>
            <a:xfrm>
              <a:off x="7091999" y="2706559"/>
              <a:ext cx="179725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Prostokąt 31"/>
          <p:cNvSpPr/>
          <p:nvPr/>
        </p:nvSpPr>
        <p:spPr>
          <a:xfrm>
            <a:off x="347685" y="1377294"/>
            <a:ext cx="8363460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Zadania KSOW w Łódzkiem realizuje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jednostka regionalna KSOW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działająca w ramach struktury organizacyjnej Departamentu Funduszu Rozwoju Obszarów Wiejskich Urzędu Marszałkowskiego Województwa Łódzkiego. </a:t>
            </a:r>
          </a:p>
        </p:txBody>
      </p:sp>
      <p:grpSp>
        <p:nvGrpSpPr>
          <p:cNvPr id="19" name="Grupa 18"/>
          <p:cNvGrpSpPr/>
          <p:nvPr/>
        </p:nvGrpSpPr>
        <p:grpSpPr>
          <a:xfrm>
            <a:off x="615393" y="4342842"/>
            <a:ext cx="7845436" cy="1254036"/>
            <a:chOff x="615393" y="4342842"/>
            <a:chExt cx="7845436" cy="1254036"/>
          </a:xfrm>
        </p:grpSpPr>
        <p:sp>
          <p:nvSpPr>
            <p:cNvPr id="20" name="Prostokąt 19"/>
            <p:cNvSpPr/>
            <p:nvPr/>
          </p:nvSpPr>
          <p:spPr>
            <a:xfrm>
              <a:off x="615393" y="4342842"/>
              <a:ext cx="1039942" cy="1225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Partner KSOW 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realizuje operację</a:t>
              </a: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2096532" y="4804715"/>
              <a:ext cx="1871662" cy="358775"/>
            </a:xfrm>
            <a:prstGeom prst="rect">
              <a:avLst/>
            </a:prstGeom>
            <a:solidFill>
              <a:srgbClr val="5564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Umowy</a:t>
              </a: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2096532" y="4371328"/>
              <a:ext cx="1871662" cy="360363"/>
            </a:xfrm>
            <a:prstGeom prst="rect">
              <a:avLst/>
            </a:prstGeom>
            <a:solidFill>
              <a:srgbClr val="DA1C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Wyłonienie wykonawców</a:t>
              </a:r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2084772" y="5208030"/>
              <a:ext cx="1871662" cy="360362"/>
            </a:xfrm>
            <a:prstGeom prst="rect">
              <a:avLst/>
            </a:prstGeom>
            <a:solidFill>
              <a:srgbClr val="DA1C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Opłacanie faktur</a:t>
              </a: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5786637" y="4371328"/>
              <a:ext cx="1152525" cy="1225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Wniosek refundacyjny do KSOW</a:t>
              </a: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7308304" y="4371328"/>
              <a:ext cx="1152525" cy="1225550"/>
            </a:xfrm>
            <a:prstGeom prst="rect">
              <a:avLst/>
            </a:prstGeom>
            <a:solidFill>
              <a:srgbClr val="DA1C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Refundacja z KSOW kosztów poniesionych przez Partnera</a:t>
              </a:r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4328557" y="4342842"/>
              <a:ext cx="1150937" cy="1225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Sprawozdanie/realizacja wskaźników</a:t>
              </a:r>
            </a:p>
          </p:txBody>
        </p:sp>
        <p:cxnSp>
          <p:nvCxnSpPr>
            <p:cNvPr id="31" name="Łącznik prosty ze strzałką 30"/>
            <p:cNvCxnSpPr/>
            <p:nvPr/>
          </p:nvCxnSpPr>
          <p:spPr>
            <a:xfrm>
              <a:off x="1703738" y="4955617"/>
              <a:ext cx="381034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ze strzałką 32"/>
            <p:cNvCxnSpPr>
              <a:endCxn id="27" idx="1"/>
            </p:cNvCxnSpPr>
            <p:nvPr/>
          </p:nvCxnSpPr>
          <p:spPr>
            <a:xfrm>
              <a:off x="1692848" y="5388211"/>
              <a:ext cx="391924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ze strzałką 33"/>
            <p:cNvCxnSpPr/>
            <p:nvPr/>
          </p:nvCxnSpPr>
          <p:spPr>
            <a:xfrm>
              <a:off x="3968194" y="5397339"/>
              <a:ext cx="332246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ze strzałką 34"/>
            <p:cNvCxnSpPr/>
            <p:nvPr/>
          </p:nvCxnSpPr>
          <p:spPr>
            <a:xfrm>
              <a:off x="6976058" y="5071932"/>
              <a:ext cx="332246" cy="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Krzyż 35"/>
            <p:cNvSpPr/>
            <p:nvPr/>
          </p:nvSpPr>
          <p:spPr>
            <a:xfrm>
              <a:off x="5497202" y="4935834"/>
              <a:ext cx="270247" cy="272196"/>
            </a:xfrm>
            <a:prstGeom prst="plus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cxnSp>
        <p:nvCxnSpPr>
          <p:cNvPr id="38" name="Łącznik prosty ze strzałką 37"/>
          <p:cNvCxnSpPr/>
          <p:nvPr/>
        </p:nvCxnSpPr>
        <p:spPr>
          <a:xfrm>
            <a:off x="1692848" y="4588418"/>
            <a:ext cx="391924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347685" y="335558"/>
            <a:ext cx="8272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Sposób funkcjonowania KSOW w ramach konkursu dla Partnerów</a:t>
            </a:r>
          </a:p>
        </p:txBody>
      </p:sp>
      <p:sp>
        <p:nvSpPr>
          <p:cNvPr id="5" name="Prostokąt 4"/>
          <p:cNvSpPr/>
          <p:nvPr/>
        </p:nvSpPr>
        <p:spPr>
          <a:xfrm>
            <a:off x="5968964" y="2614666"/>
            <a:ext cx="1140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sz="1200" dirty="0">
                <a:solidFill>
                  <a:srgbClr val="FFFFFF"/>
                </a:solidFill>
                <a:latin typeface="Arial"/>
                <a:cs typeface="Arial"/>
              </a:rPr>
              <a:t>Umowa z partnerem KSOW na realizację operacji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8649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167693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14374" y="476672"/>
            <a:ext cx="74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KSOW – finansowanie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385004" y="1052736"/>
            <a:ext cx="84354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 obecnym funkcjonowaniu Sieci bardzo istotny jest sposób finansowania operacji.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Przy realizacji operacji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partner KSOW początkowo sam musi ponieść wszystkie koszty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związane z jej przeprowadzeniem. Należy prowadzić o</a:t>
            </a:r>
            <a:r>
              <a:rPr lang="pl-PL" sz="1400" noProof="0" dirty="0">
                <a:solidFill>
                  <a:srgbClr val="000000"/>
                </a:solidFill>
              </a:rPr>
              <a:t>d</a:t>
            </a:r>
            <a:r>
              <a:rPr lang="pl-PL" sz="1400" dirty="0">
                <a:solidFill>
                  <a:srgbClr val="000000"/>
                </a:solidFill>
              </a:rPr>
              <a:t>dzielny system rachunkowości albo korzystać z odpowiedniego kodu rachunkowego,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dzięki czemu możliwe będzie wydzielenie wydatków tylko dla danej operacji.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 przeprowadzeniu operacji partner KSOW sam opłaca faktury wystawione przez wykonawców usług składających się na projekt i dopiero po uiszczeniu wszelkich należności może składać do JR KSOW WŁ wniosek o refundację poniesionych kosztów.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 weryfikacji tego wniosku i stwierdzeniu, że koszty zostały poniesione zgodnie z wymogami JR KSOW WŁ refunduje partnerowi środki, jednak nie wyższe niż zadeklarowane w umowie (jeżeli operacja będzie wymagała ostatecznie wyższych kosztów niż te, które partner oszacował w pierwszym wniosku złożonym do KSOW w konkursie, musi z własnych środków pokryć nadwyżkę – nie podlega ona refundacji).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524418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167693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354265" y="701903"/>
            <a:ext cx="84354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Kierunki działań </a:t>
            </a:r>
            <a:r>
              <a:rPr lang="pl-PL" altLang="pl-PL" sz="3200" dirty="0">
                <a:solidFill>
                  <a:srgbClr val="000000"/>
                </a:solidFill>
              </a:rPr>
              <a:t>JR KSOW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</a:t>
            </a:r>
            <a:r>
              <a:rPr kumimoji="0" lang="pl-PL" altLang="pl-PL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najbliższe lata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1052736"/>
            <a:ext cx="843546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50338" y="2100048"/>
            <a:ext cx="79047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ramach </a:t>
            </a:r>
            <a:r>
              <a:rPr lang="pl-PL"/>
              <a:t>Planu </a:t>
            </a:r>
            <a:r>
              <a:rPr lang="pl-PL" smtClean="0"/>
              <a:t>operacyjnego </a:t>
            </a:r>
            <a:r>
              <a:rPr lang="pl-PL" dirty="0"/>
              <a:t>na lata 2020-2021 Samorząd Województwa Łódzkiego planuje w szczególności: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Wspierać </a:t>
            </a:r>
            <a:r>
              <a:rPr lang="pl-PL" dirty="0" smtClean="0"/>
              <a:t>rozwój przedsiębiorczości wśród producentów lokalnych </a:t>
            </a:r>
            <a:br>
              <a:rPr lang="pl-PL" dirty="0" smtClean="0"/>
            </a:br>
            <a:r>
              <a:rPr lang="pl-PL" dirty="0" smtClean="0"/>
              <a:t>i drobnego przetwórstwa;</a:t>
            </a:r>
            <a:endParaRPr lang="pl-PL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Wspierać </a:t>
            </a:r>
            <a:r>
              <a:rPr lang="pl-PL" dirty="0" smtClean="0"/>
              <a:t>projekty współpracy pomiędzy podmiotami działającymi </a:t>
            </a:r>
            <a:br>
              <a:rPr lang="pl-PL" dirty="0" smtClean="0"/>
            </a:br>
            <a:r>
              <a:rPr lang="pl-PL" dirty="0" smtClean="0"/>
              <a:t>w sektorze rolno-spożywczym;</a:t>
            </a:r>
            <a:endParaRPr lang="pl-PL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Promować alternatywne sposoby uprawy roślin i hodowli zwierząt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m.in. rolnictwo ekologiczne, </a:t>
            </a:r>
            <a:r>
              <a:rPr lang="pl-PL" dirty="0" err="1"/>
              <a:t>agroleśnictwo</a:t>
            </a:r>
            <a:r>
              <a:rPr lang="pl-PL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95933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briola" pitchFamily="82" charset="0"/>
              <a:ea typeface="+mn-ea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78915" y="692696"/>
            <a:ext cx="8136904" cy="40626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Dziękuję za uwagę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900" b="1" dirty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900" b="1" dirty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1050" b="1" dirty="0">
                <a:solidFill>
                  <a:srgbClr val="FFFFFF"/>
                </a:solidFill>
              </a:rPr>
              <a:t>Jednostka Regionalna KSOW Województwa Łódzkiego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900" b="1" dirty="0">
                <a:solidFill>
                  <a:srgbClr val="FFFFFF"/>
                </a:solidFill>
              </a:rPr>
              <a:t>Al. Piłsudskiego 8</a:t>
            </a:r>
            <a:br>
              <a:rPr lang="pl-PL" sz="900" b="1" dirty="0">
                <a:solidFill>
                  <a:srgbClr val="FFFFFF"/>
                </a:solidFill>
              </a:rPr>
            </a:br>
            <a:r>
              <a:rPr lang="pl-PL" sz="900" b="1" dirty="0">
                <a:solidFill>
                  <a:srgbClr val="FFFFFF"/>
                </a:solidFill>
              </a:rPr>
              <a:t>90-051 Łódź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900" b="1" dirty="0">
                <a:solidFill>
                  <a:srgbClr val="FFFFFF"/>
                </a:solidFill>
                <a:hlinkClick r:id="rId3"/>
              </a:rPr>
              <a:t>www.lodzkie.ksow.pl</a:t>
            </a:r>
            <a:endParaRPr lang="pl-PL" sz="900" b="1" dirty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pl-PL" sz="900" b="1" dirty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l-PL" sz="900" b="1" dirty="0">
                <a:solidFill>
                  <a:srgbClr val="FFFFFF"/>
                </a:solidFill>
              </a:rPr>
              <a:t>Uniejów, 28 – 29.03.2019 r.</a:t>
            </a:r>
            <a:endParaRPr kumimoji="0" lang="pl-P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" name="Picture 4" descr="C:\Users\malgorzata.bilska\Pictures\Desktop\Przechwytywa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5456"/>
            <a:ext cx="9144000" cy="12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273003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14374" y="476672"/>
            <a:ext cx="74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3200" dirty="0">
                <a:solidFill>
                  <a:srgbClr val="000000"/>
                </a:solidFill>
              </a:rPr>
              <a:t>Cel funkcjonowania KSOW 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1176422"/>
            <a:ext cx="84119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/>
              <a:t>Krajowa Sieć Obszarów Wiejskich</a:t>
            </a:r>
            <a:r>
              <a:rPr lang="pl-PL" sz="1600" dirty="0"/>
              <a:t> (KSOW) jest jednym z podmiotów wspierających rozwój obszarów wiejskich w ramach programu Rozwoju Obszarów Wiejskich (PROW)</a:t>
            </a:r>
            <a:br>
              <a:rPr lang="pl-PL" sz="1600" dirty="0"/>
            </a:br>
            <a:r>
              <a:rPr lang="pl-PL" sz="1600" dirty="0"/>
              <a:t>na lata 2014-2020 współfinansowanym ze środków Europejskiego Funduszu Rolnego </a:t>
            </a:r>
            <a:br>
              <a:rPr lang="pl-PL" sz="1600" dirty="0"/>
            </a:br>
            <a:r>
              <a:rPr lang="pl-PL" sz="1600" dirty="0"/>
              <a:t>na Rzecz Obszarów Wiejskich (EFRROW) w ramach pomocy finansowej Unii Europejskiej.</a:t>
            </a:r>
          </a:p>
          <a:p>
            <a:pPr algn="just">
              <a:lnSpc>
                <a:spcPct val="150000"/>
              </a:lnSpc>
            </a:pPr>
            <a:endParaRPr lang="pl-PL" sz="1600" b="1" dirty="0"/>
          </a:p>
          <a:p>
            <a:pPr algn="just">
              <a:lnSpc>
                <a:spcPct val="150000"/>
              </a:lnSpc>
            </a:pPr>
            <a:r>
              <a:rPr lang="pl-PL" sz="1600" b="1" dirty="0"/>
              <a:t>Głównym celem sieci</a:t>
            </a:r>
            <a:r>
              <a:rPr lang="pl-PL" sz="1600" dirty="0"/>
              <a:t>, zarówno na szczeblu lokalnym, regionalnym, krajowym</a:t>
            </a:r>
            <a:br>
              <a:rPr lang="pl-PL" sz="1600" dirty="0"/>
            </a:br>
            <a:r>
              <a:rPr lang="pl-PL" sz="1600" dirty="0"/>
              <a:t>oraz wspólnotowym, jest </a:t>
            </a:r>
            <a:r>
              <a:rPr lang="pl-PL" sz="1600" b="1" dirty="0"/>
              <a:t>zapewnienie efektywnego</a:t>
            </a:r>
            <a:r>
              <a:rPr lang="pl-PL" sz="1600" dirty="0"/>
              <a:t> i </a:t>
            </a:r>
            <a:r>
              <a:rPr lang="pl-PL" sz="1600" b="1" dirty="0"/>
              <a:t>dynamicznego rozwoju obszarów wiejskich </a:t>
            </a:r>
            <a:r>
              <a:rPr lang="pl-PL" sz="1600" dirty="0"/>
              <a:t>poprzez wymianę informacji i rozpowszechnienie dobrych praktyk w zakresie realizowanych programów/projektów dotyczących obszarów wiejskich, poprawę wdrażania instrumentów rozwoju obszarów wiejskich oraz zapewnienie efektywnej oceny wdrażania tych instrumentów.</a:t>
            </a:r>
            <a:endParaRPr lang="pl-PL" sz="160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747494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819528" y="558617"/>
            <a:ext cx="74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3200" dirty="0">
                <a:solidFill>
                  <a:srgbClr val="000000"/>
                </a:solidFill>
              </a:rPr>
              <a:t>Partnerstwo w działaniu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1556792"/>
            <a:ext cx="841199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Zgodnie </a:t>
            </a:r>
            <a:r>
              <a:rPr lang="pl-PL" sz="1600" dirty="0">
                <a:solidFill>
                  <a:srgbClr val="000000"/>
                </a:solidFill>
              </a:rPr>
              <a:t>z </a:t>
            </a:r>
            <a:r>
              <a:rPr lang="pl-PL" sz="1600" b="1" dirty="0">
                <a:solidFill>
                  <a:srgbClr val="000000"/>
                </a:solidFill>
              </a:rPr>
              <a:t>§ 5 ust. 1 pkt 26 </a:t>
            </a:r>
            <a:r>
              <a:rPr lang="pl-PL" sz="1600" b="1" i="1" dirty="0">
                <a:solidFill>
                  <a:srgbClr val="000000"/>
                </a:solidFill>
              </a:rPr>
              <a:t>Umowy o warunkach i sposobie realizacji strategii rozwoju lokalnego kierowanego przez społeczność</a:t>
            </a:r>
            <a:r>
              <a:rPr lang="pl-PL" sz="1600" i="1" dirty="0">
                <a:solidFill>
                  <a:srgbClr val="000000"/>
                </a:solidFill>
              </a:rPr>
              <a:t> </a:t>
            </a:r>
            <a:r>
              <a:rPr lang="pl-PL" sz="1600" dirty="0">
                <a:solidFill>
                  <a:srgbClr val="000000"/>
                </a:solidFill>
              </a:rPr>
              <a:t>zawieranej pomiędzy Województwem Łódzkim a lokalną grupą działania, </a:t>
            </a:r>
            <a:r>
              <a:rPr lang="pl-PL" sz="1600" b="1" dirty="0">
                <a:solidFill>
                  <a:srgbClr val="000000"/>
                </a:solidFill>
              </a:rPr>
              <a:t>LGD zobowiązuje się do współpracy z Krajową Siecią Obszarów Wiejskich</a:t>
            </a:r>
            <a:r>
              <a:rPr lang="pl-PL" sz="1600" dirty="0">
                <a:solidFill>
                  <a:srgbClr val="000000"/>
                </a:solidFill>
              </a:rPr>
              <a:t>, o której mowa w art. 55 ustawy PROW oraz Komitetami Monitorującymi PROW, PO RYBY lub RPO, w szczególności w zakresie przekazywania informacji dotyczących realizacji LSR.</a:t>
            </a:r>
          </a:p>
          <a:p>
            <a:pPr lvl="0" algn="just">
              <a:lnSpc>
                <a:spcPct val="150000"/>
              </a:lnSpc>
              <a:defRPr/>
            </a:pPr>
            <a:endParaRPr lang="pl-PL" sz="160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pl-PL" sz="160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pl-PL" sz="1600" dirty="0">
              <a:solidFill>
                <a:srgbClr val="000000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344022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93490" y="626458"/>
            <a:ext cx="7458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3200" dirty="0"/>
              <a:t>Dotychczasowa </a:t>
            </a:r>
            <a:r>
              <a:rPr lang="pl-PL" altLang="pl-PL" sz="3200" dirty="0" smtClean="0"/>
              <a:t>współpraca z LGD</a:t>
            </a:r>
            <a:endParaRPr lang="pl-PL" altLang="pl-PL" sz="32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3200" dirty="0"/>
              <a:t>od stycznia </a:t>
            </a:r>
            <a:r>
              <a:rPr lang="pl-PL" altLang="pl-PL" sz="2800" dirty="0"/>
              <a:t>2016 r. do grudnia 2018 r.</a:t>
            </a:r>
            <a:endParaRPr kumimoji="0" lang="pl-PL" altLang="pl-PL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2939"/>
              </p:ext>
            </p:extLst>
          </p:nvPr>
        </p:nvGraphicFramePr>
        <p:xfrm>
          <a:off x="516093" y="1772816"/>
          <a:ext cx="8064894" cy="28836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4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87433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Operacje PARTNERSKIE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Operacje           WŁASNE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SUMA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137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Liczba Operacji partnerskich</a:t>
                      </a:r>
                    </a:p>
                    <a:p>
                      <a:pPr algn="ctr"/>
                      <a:r>
                        <a:rPr lang="pl-PL" sz="1400" dirty="0"/>
                        <a:t>(szt.)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Kwota Operacji partnerskich</a:t>
                      </a:r>
                    </a:p>
                    <a:p>
                      <a:pPr algn="ctr"/>
                      <a:r>
                        <a:rPr lang="pl-PL" sz="1400" dirty="0"/>
                        <a:t>(w</a:t>
                      </a:r>
                      <a:r>
                        <a:rPr lang="pl-PL" sz="1400" baseline="0" dirty="0"/>
                        <a:t> PLN)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Liczba operacji własnych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(szt.)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Kwota operacji własnych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(w</a:t>
                      </a:r>
                      <a:r>
                        <a:rPr lang="pl-PL" sz="1400" baseline="0" dirty="0"/>
                        <a:t> PLN)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Ogółem liczba operacji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(szt.)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Ogółem kwota</a:t>
                      </a:r>
                      <a:r>
                        <a:rPr lang="pl-PL" sz="1400" baseline="0" dirty="0"/>
                        <a:t> operacji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(w</a:t>
                      </a:r>
                      <a:r>
                        <a:rPr lang="pl-PL" sz="1400" baseline="0" dirty="0"/>
                        <a:t> PLN)</a:t>
                      </a:r>
                      <a:endParaRPr lang="pl-P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1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5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156 419,00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5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144 321,10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10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300 740,10</a:t>
                      </a:r>
                      <a:endParaRPr lang="pl-PL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79928262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14374" y="404664"/>
            <a:ext cx="74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3200" dirty="0">
                <a:solidFill>
                  <a:srgbClr val="000000"/>
                </a:solidFill>
              </a:rPr>
              <a:t>Dotychczasowa współpraca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42544" y="908720"/>
            <a:ext cx="841199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600" dirty="0" smtClean="0"/>
              <a:t>Projekty </a:t>
            </a:r>
            <a:r>
              <a:rPr lang="pl-PL" sz="1600" dirty="0"/>
              <a:t>zrealizowane dotychczas we współpracy JR KSOW WŁ z Lokalnymi Grupami Działania:</a:t>
            </a:r>
          </a:p>
          <a:p>
            <a:pPr lvl="0" algn="just">
              <a:lnSpc>
                <a:spcPct val="150000"/>
              </a:lnSpc>
              <a:defRPr/>
            </a:pPr>
            <a:endParaRPr lang="pl-PL" sz="160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pl-PL" sz="16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pl-PL" sz="16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pl-PL" sz="1600" dirty="0">
              <a:solidFill>
                <a:srgbClr val="000000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23026"/>
              </p:ext>
            </p:extLst>
          </p:nvPr>
        </p:nvGraphicFramePr>
        <p:xfrm>
          <a:off x="4591001" y="1772816"/>
          <a:ext cx="3384376" cy="29162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999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Operacje własne</a:t>
                      </a:r>
                      <a:endParaRPr lang="pl-PL" sz="1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12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Organizacja stoiska podczas targów AGROTRAVEL 2016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pl-PL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Spotkanie przedstawicieli LGD z województwa łódzkiego </a:t>
                      </a:r>
                      <a:endParaRPr lang="pl-PL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pl-PL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Spotkanie przedstawicieli LGD w Smardzewicach </a:t>
                      </a:r>
                      <a:endParaRPr lang="pl-PL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pPr algn="l"/>
                      <a:r>
                        <a:rPr lang="pl-PL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Szkolenie dla LGD z ochrony danych osobowych i projektów współpracy </a:t>
                      </a:r>
                      <a:endParaRPr lang="pl-PL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pPr algn="l"/>
                      <a:r>
                        <a:rPr lang="pl-PL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Szkolenie z monitoringu i ewaluacji LSR </a:t>
                      </a:r>
                      <a:endParaRPr lang="pl-PL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202903"/>
              </p:ext>
            </p:extLst>
          </p:nvPr>
        </p:nvGraphicFramePr>
        <p:xfrm>
          <a:off x="971600" y="1766435"/>
          <a:ext cx="3384376" cy="29292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869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Operacje partnerskie</a:t>
                      </a:r>
                      <a:endParaRPr lang="pl-PL" sz="1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35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Organizacja i realizacja wizyty studyjnej na terenie Warmii i Mazur dla mieszkańców LGD "Podkowa", szansą rozwoju przedsiębiorczości obszarów wiejskich 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564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Wizyta studyjna dla mieszkańców LGD "Podkowa" w Krajnie Złotowskiej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159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Promocja i upowszechnianie walorów wsi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597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</a:rPr>
                        <a:t>Wizyta studyjna dla pracowników i członków lokalnych grup działania z terenu woj. łódzkiego do LGD Partnerstwo Ducha Gór</a:t>
                      </a:r>
                      <a:endParaRPr lang="pl-PL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748">
                <a:tc>
                  <a:txBody>
                    <a:bodyPr/>
                    <a:lstStyle/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</a:rPr>
                        <a:t>Wymiana dobrych praktyk pomiędzy mieszkańcami LGD „Podkowa” a LGD „Zielone Bieszczady” – wizyta studyjna</a:t>
                      </a:r>
                      <a:endParaRPr lang="pl-PL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12685400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55575" y="476672"/>
            <a:ext cx="7458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Plan</a:t>
            </a:r>
            <a:r>
              <a:rPr kumimoji="0" lang="pl-PL" altLang="pl-PL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operacyjny na lata 2018-2019</a:t>
            </a:r>
            <a:endParaRPr kumimoji="0" lang="pl-PL" altLang="pl-P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289605"/>
              </p:ext>
            </p:extLst>
          </p:nvPr>
        </p:nvGraphicFramePr>
        <p:xfrm>
          <a:off x="1172268" y="1196752"/>
          <a:ext cx="6624637" cy="428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Arkusz" r:id="rId6" imgW="10696715" imgH="6048375" progId="Excel.Sheet.12">
                  <p:embed/>
                </p:oleObj>
              </mc:Choice>
              <mc:Fallback>
                <p:oleObj name="Arkusz" r:id="rId6" imgW="10696715" imgH="60483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2268" y="1196752"/>
                        <a:ext cx="6624637" cy="428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12674794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8" y="145216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14374" y="476672"/>
            <a:ext cx="74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Plan operacyjny</a:t>
            </a:r>
            <a:r>
              <a:rPr kumimoji="0" lang="pl-PL" altLang="pl-PL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na lata 2018-2019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327197"/>
            <a:ext cx="77460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Projekty własne </a:t>
            </a:r>
            <a:r>
              <a:rPr lang="pl-PL" sz="1600" dirty="0"/>
              <a:t>planowane do realizacji we współpracy z LGD w 2019 r.:</a:t>
            </a:r>
          </a:p>
          <a:p>
            <a:endParaRPr lang="pl-PL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600" b="1" i="1" dirty="0"/>
              <a:t>Dobre praktyki w rolnictwie, a ochrona przyrody </a:t>
            </a:r>
            <a:r>
              <a:rPr lang="pl-PL" sz="1600" dirty="0"/>
              <a:t>– projekt zakłada organizację 8 wyjazdów studyjnych oraz 2 konferencji na temat ochrony bioróżnorodności na obszarach wiejskich i promocji dobrych praktyk w zakresie drobnego przetwórstwa na bazie produktów lokalnych;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600" b="1" i="1" dirty="0"/>
              <a:t>Promocja produktów tradycyjnych, lokalnych, ekologicznych województwa łódzkiego – </a:t>
            </a:r>
            <a:r>
              <a:rPr lang="pl-PL" sz="1600" dirty="0" smtClean="0"/>
              <a:t>celem projektu jest wsparcie </a:t>
            </a:r>
            <a:r>
              <a:rPr lang="pl-PL" sz="1600" dirty="0"/>
              <a:t>drobnego przetwórstwa </a:t>
            </a:r>
            <a:r>
              <a:rPr lang="pl-PL" sz="1600" dirty="0" smtClean="0"/>
              <a:t>w województwie łódzkim oraz popularyzacja produktów lokalnych wśród </a:t>
            </a:r>
            <a:r>
              <a:rPr lang="pl-PL" sz="1600" dirty="0"/>
              <a:t>mieszkańców regionu łódzkiego. </a:t>
            </a:r>
            <a:endParaRPr lang="pl-PL" sz="16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600" b="1" i="1" dirty="0" smtClean="0"/>
              <a:t>Organizacja spotkania dla lokalnych grup działania – </a:t>
            </a:r>
            <a:r>
              <a:rPr lang="pl-PL" sz="1600" dirty="0" smtClean="0"/>
              <a:t>spotkanie mające na celu wymianę doświadczeń oraz omówienie wyzwań dotyczących funkcjonowania LGD w województwie łódzkim.</a:t>
            </a:r>
            <a:endParaRPr lang="pl-PL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663734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23102" y="476671"/>
            <a:ext cx="74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Nabór nr 3/2019</a:t>
            </a:r>
            <a:r>
              <a:rPr kumimoji="0" lang="pl-PL" altLang="pl-PL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dla Partnerów </a:t>
            </a:r>
            <a:r>
              <a: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KSOW 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381869" y="1196752"/>
            <a:ext cx="8411994" cy="135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 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ramach</a:t>
            </a:r>
            <a:r>
              <a:rPr kumimoji="0" lang="pl-PL" sz="11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tegorocznego naboru wniosków składanych przez Partnerów Sieci do Jednostki </a:t>
            </a:r>
            <a:r>
              <a:rPr kumimoji="0" lang="pl-PL" sz="11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Regionalnej </a:t>
            </a:r>
            <a:r>
              <a:rPr kumimoji="0" lang="pl-PL" sz="11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KSOW wpłynęły </a:t>
            </a:r>
            <a:r>
              <a:rPr kumimoji="0" lang="pl-PL" sz="11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24 wnioski </a:t>
            </a:r>
            <a:r>
              <a:rPr kumimoji="0" lang="pl-PL" sz="11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 wybór operacji</a:t>
            </a:r>
            <a:r>
              <a:rPr lang="pl-PL" sz="1100" dirty="0">
                <a:solidFill>
                  <a:srgbClr val="000000"/>
                </a:solidFill>
              </a:rPr>
              <a:t>. Jeden ze złożonych wniosków został pozostawiony bez rozpatrzenia ze względu na złożenie go po terminie przewidzianym w ogłoszeniu o naborze. Jeden wniosek został przesłany do </a:t>
            </a:r>
            <a:r>
              <a:rPr lang="pl-PL" sz="1100" dirty="0"/>
              <a:t>Mazowieckiego Ośrodek Doradztwa Rolniczego ponieważ złożony został do niewłaściwej jednostki.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51690"/>
              </p:ext>
            </p:extLst>
          </p:nvPr>
        </p:nvGraphicFramePr>
        <p:xfrm>
          <a:off x="381869" y="2547571"/>
          <a:ext cx="8326303" cy="27256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7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8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6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6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78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8070"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Nr działania</a:t>
                      </a:r>
                      <a:endParaRPr lang="pl-PL" sz="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Nazwa</a:t>
                      </a:r>
                      <a:r>
                        <a:rPr lang="pl-PL" sz="800" baseline="0" dirty="0"/>
                        <a:t> działania</a:t>
                      </a:r>
                      <a:endParaRPr lang="pl-PL" sz="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>
                          <a:latin typeface="+mn-lt"/>
                        </a:rPr>
                        <a:t>Limit środków dla UMWŁ (w zł)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Liczba złożonych wniosków</a:t>
                      </a:r>
                      <a:endParaRPr lang="pl-PL" sz="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Kwota (w</a:t>
                      </a:r>
                      <a:r>
                        <a:rPr lang="pl-PL" sz="800" baseline="0" dirty="0"/>
                        <a:t> zł)</a:t>
                      </a:r>
                      <a:endParaRPr lang="pl-PL" sz="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240"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3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dirty="0"/>
                        <a:t>Gromadzenie przykładów operacji realizujących poszczególne priorytety Programu.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+mn-lt"/>
                        </a:rPr>
                        <a:t>20 000,00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0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0,00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079"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4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dirty="0"/>
                        <a:t>Szkolenia i działania na rzecz tworzenia sieci kontaktów dla Lokalnych Grup Działania (LGD), w tym zapewnianie pomocy technicznej w zakresie współpracy </a:t>
                      </a:r>
                      <a:r>
                        <a:rPr lang="pl-PL" sz="900" dirty="0" err="1"/>
                        <a:t>międzyterytorialnej</a:t>
                      </a:r>
                      <a:r>
                        <a:rPr lang="pl-PL" sz="900" dirty="0"/>
                        <a:t> i międzynarodowej.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+mn-lt"/>
                        </a:rPr>
                        <a:t>60 000,00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1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39 986,00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079"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6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dirty="0"/>
                        <a:t>Ułatwianie wymiany wiedzy pomiędzy podmiotami uczestniczącymi w rozwoju obszarów wiejskich oraz wymiana i rozpowszechnianie rezultatów działań na rzecz tego rozwoju.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+mn-lt"/>
                        </a:rPr>
                        <a:t>600 000,00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18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1 040 318,62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040"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9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900" dirty="0"/>
                        <a:t>Promocja współpracy w sektorze rolnym i realizacji przez rolników wspólnych inwestycji.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+mn-lt"/>
                        </a:rPr>
                        <a:t>420 000,00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3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268 891,58</a:t>
                      </a:r>
                      <a:endParaRPr lang="pl-PL" sz="9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788">
                <a:tc>
                  <a:txBody>
                    <a:bodyPr/>
                    <a:lstStyle/>
                    <a:p>
                      <a:pPr algn="ctr"/>
                      <a:r>
                        <a:rPr lang="pl-PL" sz="900" b="1" dirty="0"/>
                        <a:t>SUMA (w zł) na działania 3, 4, 6 i 9</a:t>
                      </a:r>
                      <a:endParaRPr lang="pl-PL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 dirty="0">
                          <a:latin typeface="+mn-lt"/>
                        </a:rPr>
                        <a:t>1 100 000,00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 dirty="0"/>
                        <a:t>22</a:t>
                      </a:r>
                      <a:endParaRPr lang="pl-PL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 dirty="0"/>
                        <a:t>1 349 196,20</a:t>
                      </a:r>
                      <a:endParaRPr lang="pl-PL" sz="9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70580156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23102" y="476671"/>
            <a:ext cx="74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Nabór nr 3/2019</a:t>
            </a:r>
            <a:r>
              <a:rPr kumimoji="0" lang="pl-PL" altLang="pl-PL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dla Partnerów </a:t>
            </a:r>
            <a:r>
              <a: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KSOW 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401950" y="980728"/>
            <a:ext cx="8411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 ramach</a:t>
            </a:r>
            <a:r>
              <a:rPr kumimoji="0" lang="pl-PL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tegorocznego naboru wniosków składanych przez Partnerów Sieci do Jednostki </a:t>
            </a:r>
            <a:r>
              <a:rPr kumimoji="0" lang="pl-PL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Regionalnej </a:t>
            </a:r>
            <a:r>
              <a:rPr kumimoji="0" lang="pl-PL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KSOW </a:t>
            </a:r>
            <a:r>
              <a:rPr kumimoji="0" lang="pl-PL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Lokalne 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Grupy Działania złożyły </a:t>
            </a:r>
            <a:r>
              <a:rPr kumimoji="0" lang="pl-PL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8 wniosków 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w tym 1 wniosek złożyła Łódzka Sieć </a:t>
            </a:r>
            <a:r>
              <a:rPr kumimoji="0" lang="pl-PL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LGD. Lokalne Grupy </a:t>
            </a:r>
            <a:r>
              <a:rPr kumimoji="0" lang="pl-PL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Działania</a:t>
            </a:r>
            <a:br>
              <a:rPr kumimoji="0" lang="pl-PL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</a:br>
            <a:r>
              <a:rPr kumimoji="0" lang="pl-PL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w </a:t>
            </a:r>
            <a:r>
              <a:rPr kumimoji="0" lang="pl-PL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konkursie 3/2019 złożyły wnioski na </a:t>
            </a:r>
            <a:r>
              <a:rPr kumimoji="0" lang="pl-PL" sz="1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łączną kwotę </a:t>
            </a:r>
            <a:r>
              <a:rPr kumimoji="0" lang="pl-PL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239 619,53 zł. 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33168"/>
              </p:ext>
            </p:extLst>
          </p:nvPr>
        </p:nvGraphicFramePr>
        <p:xfrm>
          <a:off x="444793" y="1896957"/>
          <a:ext cx="8231664" cy="3620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9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97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685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9915"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działania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 KSOW</a:t>
                      </a:r>
                      <a:endParaRPr lang="pl-PL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Tytuł operacji</a:t>
                      </a:r>
                      <a:endParaRPr lang="pl-PL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Wnioskowana</a:t>
                      </a:r>
                      <a:r>
                        <a:rPr lang="pl-PL" sz="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Kwota</a:t>
                      </a:r>
                      <a:r>
                        <a:rPr lang="pl-PL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</a:t>
                      </a:r>
                      <a:r>
                        <a:rPr lang="pl-PL" sz="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zł</a:t>
                      </a:r>
                      <a:r>
                        <a:rPr lang="pl-PL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l-PL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26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Działanie 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LGD "Ziemia Łowicka"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Produkcja i sprzedaż ekologicznej żywności - praktyczne aspekty działalności"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9 507,74 zł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8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Działanie 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Rybacka LGD "Z Ikrą"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Tradycja i nowoczesność - moja przyszłość na wsi.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29 820,00 zł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Działanie 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LGD "BUD-UJ RAZEM"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Akademia Lokalnych Liderów - cykl szkoleń dla Kół Gospodyń Wiejskich oraz Ochotniczych Straży Pożarnych z terenu LGD "BUD-UJ RAZEM"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58 872,00 zł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Działanie 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Łódzka Sieć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Wyjazd studyjny dla pracowników i członków Łódzkiej Sieci LGD na obszarze Stowarzyszenia "Lokalna Grupa Działania - Tygiel Doliny Bugu"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39 986,00 zł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Działanie 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LGD "STER"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Promocja rolniczego handlu detalicznego jako nowego nurtu biznesowego dla woj. łódzkiego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13 863,00 zł </a:t>
                      </a: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Działanie 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LGD "Podkowa"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Wymiana dobrych praktyk pomiędzy mieszkańcami LGD "Podkowa" a Stowarzyszeniem "Lokalna Grupa Działania - Tygiel Doliny Bugu"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36 725,00 zł </a:t>
                      </a: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Działanie 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LGD "Kraina Rawki"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Organizacja spotkań edukacyjnych na temat bioróżnorodności na obszarach wiejskich oraz poznanie dobrych praktyk małego przetwórstwa lokalnego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24 395,85 zł </a:t>
                      </a:r>
                    </a:p>
                  </a:txBody>
                  <a:tcPr marL="0" marR="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Działanie 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Stowarzyszenie Na Rzecz Rozwoju Społeczności Lokalnej "Mroga"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Produkty lokalne - smacznie i w zgodzie z tradycją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24 000,00 zł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89273453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heme/theme1.xml><?xml version="1.0" encoding="utf-8"?>
<a:theme xmlns:a="http://schemas.openxmlformats.org/drawingml/2006/main" name="początk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czerwony">
  <a:themeElements>
    <a:clrScheme name="1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czerwony">
  <a:themeElements>
    <a:clrScheme name="1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czerwony">
  <a:themeElements>
    <a:clrScheme name="1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czerwony">
  <a:themeElements>
    <a:clrScheme name="1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czerwony">
  <a:themeElements>
    <a:clrScheme name="1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czerwony">
  <a:themeElements>
    <a:clrScheme name="1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czerwony">
  <a:themeElements>
    <a:clrScheme name="1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_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_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1_czerwony">
  <a:themeElements>
    <a:clrScheme name="2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czerwony">
  <a:themeElements>
    <a:clrScheme name="2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3_czerwony">
  <a:themeElements>
    <a:clrScheme name="2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4_czerwony">
  <a:themeElements>
    <a:clrScheme name="2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5_czerwony">
  <a:themeElements>
    <a:clrScheme name="2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0_czerwony">
  <a:themeElements>
    <a:clrScheme name="2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6_czerwony">
  <a:themeElements>
    <a:clrScheme name="2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7_czerwony">
  <a:themeElements>
    <a:clrScheme name="2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7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_zielony">
  <a:themeElements>
    <a:clrScheme name="3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_zielony">
  <a:themeElements>
    <a:clrScheme name="4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zerwony">
  <a:themeElements>
    <a:clrScheme name="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5_zielony">
  <a:themeElements>
    <a:clrScheme name="5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_zielony">
  <a:themeElements>
    <a:clrScheme name="6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7_ziel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ziel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28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czerwony">
  <a:themeElements>
    <a:clrScheme name="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czerwony">
  <a:themeElements>
    <a:clrScheme name="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czerwony">
  <a:themeElements>
    <a:clrScheme name="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czerwony">
  <a:themeElements>
    <a:clrScheme name="1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czerwony">
  <a:themeElements>
    <a:clrScheme name="1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4623</TotalTime>
  <Words>1719</Words>
  <Application>Microsoft Office PowerPoint</Application>
  <PresentationFormat>Pokaz na ekranie (4:3)</PresentationFormat>
  <Paragraphs>215</Paragraphs>
  <Slides>13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44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58" baseType="lpstr">
      <vt:lpstr>początkowy</vt:lpstr>
      <vt:lpstr>1_czerwony</vt:lpstr>
      <vt:lpstr>3_czerwony</vt:lpstr>
      <vt:lpstr>6_czerwony</vt:lpstr>
      <vt:lpstr>7_czerwony</vt:lpstr>
      <vt:lpstr>8_czerwony</vt:lpstr>
      <vt:lpstr>9_czerwony</vt:lpstr>
      <vt:lpstr>10_czerwony</vt:lpstr>
      <vt:lpstr>11_czerwony</vt:lpstr>
      <vt:lpstr>12_czerwony</vt:lpstr>
      <vt:lpstr>13_czerwony</vt:lpstr>
      <vt:lpstr>14_czerwony</vt:lpstr>
      <vt:lpstr>15_czerwony</vt:lpstr>
      <vt:lpstr>16_czerwony</vt:lpstr>
      <vt:lpstr>17_czerwony</vt:lpstr>
      <vt:lpstr>18_czerwony</vt:lpstr>
      <vt:lpstr>19_czerwony</vt:lpstr>
      <vt:lpstr>pomarańczowy</vt:lpstr>
      <vt:lpstr>1_pomarańczowy</vt:lpstr>
      <vt:lpstr>żółty</vt:lpstr>
      <vt:lpstr>1_żółty</vt:lpstr>
      <vt:lpstr>różowy</vt:lpstr>
      <vt:lpstr>1_różowy</vt:lpstr>
      <vt:lpstr>granatowy</vt:lpstr>
      <vt:lpstr>1_granatowy</vt:lpstr>
      <vt:lpstr>turkusowy</vt:lpstr>
      <vt:lpstr>1_turkusowy</vt:lpstr>
      <vt:lpstr>końcowy</vt:lpstr>
      <vt:lpstr>1_końcowy</vt:lpstr>
      <vt:lpstr>21_czerwony</vt:lpstr>
      <vt:lpstr>22_czerwony</vt:lpstr>
      <vt:lpstr>23_czerwony</vt:lpstr>
      <vt:lpstr>24_czerwony</vt:lpstr>
      <vt:lpstr>25_czerwony</vt:lpstr>
      <vt:lpstr>20_czerwony</vt:lpstr>
      <vt:lpstr>26_czerwony</vt:lpstr>
      <vt:lpstr>27_czerwony</vt:lpstr>
      <vt:lpstr>3_zielony</vt:lpstr>
      <vt:lpstr>4_zielony</vt:lpstr>
      <vt:lpstr>5_zielony</vt:lpstr>
      <vt:lpstr>6_zielony</vt:lpstr>
      <vt:lpstr>Projekt domyślny</vt:lpstr>
      <vt:lpstr>7_zielony</vt:lpstr>
      <vt:lpstr>28_czerwony</vt:lpstr>
      <vt:lpstr>Arkusz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 Kornacka</dc:creator>
  <cp:lastModifiedBy>Sebastian Szymański</cp:lastModifiedBy>
  <cp:revision>335</cp:revision>
  <cp:lastPrinted>2019-02-07T10:35:13Z</cp:lastPrinted>
  <dcterms:created xsi:type="dcterms:W3CDTF">2013-04-03T19:48:29Z</dcterms:created>
  <dcterms:modified xsi:type="dcterms:W3CDTF">2019-03-28T08:18:27Z</dcterms:modified>
</cp:coreProperties>
</file>