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theme/theme42.xml" ContentType="application/vnd.openxmlformats-officedocument.theme+xml"/>
  <Override PartName="/ppt/slideLayouts/slideLayout311.xml" ContentType="application/vnd.openxmlformats-officedocument.presentationml.slideLayout+xml"/>
  <Override PartName="/ppt/theme/theme43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4074" r:id="rId42"/>
    <p:sldMasterId id="2147484081" r:id="rId43"/>
    <p:sldMasterId id="2147488703" r:id="rId44"/>
  </p:sldMasterIdLst>
  <p:notesMasterIdLst>
    <p:notesMasterId r:id="rId56"/>
  </p:notesMasterIdLst>
  <p:handoutMasterIdLst>
    <p:handoutMasterId r:id="rId57"/>
  </p:handoutMasterIdLst>
  <p:sldIdLst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8" autoAdjust="0"/>
  </p:normalViewPr>
  <p:slideViewPr>
    <p:cSldViewPr>
      <p:cViewPr varScale="1">
        <p:scale>
          <a:sx n="49" d="100"/>
          <a:sy n="49" d="100"/>
        </p:scale>
        <p:origin x="4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25.03.2019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25.03.2019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2.xml"/><Relationship Id="rId4" Type="http://schemas.openxmlformats.org/officeDocument/2006/relationships/image" Target="../media/image44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7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29848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048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929099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97646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55595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8445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10396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4850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78345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27314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69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310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1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5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04" r:id="rId1"/>
    <p:sldLayoutId id="2147488705" r:id="rId2"/>
    <p:sldLayoutId id="2147488706" r:id="rId3"/>
    <p:sldLayoutId id="2147488707" r:id="rId4"/>
    <p:sldLayoutId id="2147488708" r:id="rId5"/>
    <p:sldLayoutId id="2147488709" r:id="rId6"/>
    <p:sldLayoutId id="2147488710" r:id="rId7"/>
    <p:sldLayoutId id="2147488711" r:id="rId8"/>
    <p:sldLayoutId id="2147488712" r:id="rId9"/>
    <p:sldLayoutId id="2147488713" r:id="rId10"/>
    <p:sldLayoutId id="2147488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0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3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6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7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8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9.xml"/><Relationship Id="rId6" Type="http://schemas.openxmlformats.org/officeDocument/2006/relationships/image" Target="../media/image57.png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Kamień milowy 2018</a:t>
            </a:r>
          </a:p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Obniżki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Uniejów, 28-29 marca 2019 roku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3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OBNIŻKI – DALSZE POSTĘPOWANIE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err="1" smtClean="0">
                <a:solidFill>
                  <a:srgbClr val="000000"/>
                </a:solidFill>
              </a:rPr>
              <a:t>MRiRW</a:t>
            </a:r>
            <a:r>
              <a:rPr lang="pl-PL" dirty="0" smtClean="0">
                <a:solidFill>
                  <a:srgbClr val="000000"/>
                </a:solidFill>
              </a:rPr>
              <a:t> nie przygotuje wytycznych dotyczących sposobu dokonania obniżek w budżetach LGD.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SWŁ, w uzgodnieniu z Wydziałem Radców Prawnych UMWŁ, dokona obniżenia budżetów zgodnie z poniższymi zasadami:</a:t>
            </a:r>
            <a:endParaRPr lang="pl-PL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>
                <a:solidFill>
                  <a:srgbClr val="000000"/>
                </a:solidFill>
              </a:rPr>
              <a:t>Pismo od SWŁ do LGD o konieczności dokonania obniżki z prośbą o wskazanie przedsięwzięcia lub przedsięwzięć wraz z kwotami obniżek.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>
                <a:solidFill>
                  <a:srgbClr val="000000"/>
                </a:solidFill>
              </a:rPr>
              <a:t>Pismo od LGD do SWŁ (termin: 14 dni) z propozycją obniżki lub obniżek budżetu.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>
                <a:solidFill>
                  <a:srgbClr val="000000"/>
                </a:solidFill>
              </a:rPr>
              <a:t>Przygotowanie aneksu przez SWŁ.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>
                <a:solidFill>
                  <a:srgbClr val="000000"/>
                </a:solidFill>
              </a:rPr>
              <a:t>Podpisanie aneksu.</a:t>
            </a:r>
          </a:p>
          <a:p>
            <a:pPr algn="just"/>
            <a:r>
              <a:rPr lang="pl-PL" b="1" dirty="0" smtClean="0">
                <a:solidFill>
                  <a:srgbClr val="000000"/>
                </a:solidFill>
              </a:rPr>
              <a:t>NALEŻY PAMIĘTAĆ</a:t>
            </a:r>
            <a:r>
              <a:rPr lang="pl-PL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Nadal obowiązuje konieczność wydatkowania 50% budżetu na miejsca pracy.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Obniżka w ramach danego przedsięwzięcia możliwa będzie tylko w przypadku dostępności niewykorzystanych środków.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Aneks należy podpisać do 30 czerwca 2019 roku.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Do momentu podpisania aneksu SWŁ nie będzie wyrażać zgody na uruchomienie kolejnych naborów.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5920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rgbClr val="FFFFFF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Dziękuję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13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DRUGI ANEKS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Jeżeli do 31 grudnia 2018 roku LGD:</a:t>
            </a:r>
            <a:endParaRPr lang="pl-PL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nie osiągnie co </a:t>
            </a:r>
            <a:r>
              <a:rPr lang="pl-PL" dirty="0" smtClean="0">
                <a:solidFill>
                  <a:srgbClr val="000000"/>
                </a:solidFill>
              </a:rPr>
              <a:t>najmniej: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40</a:t>
            </a:r>
            <a:r>
              <a:rPr lang="pl-PL" dirty="0">
                <a:solidFill>
                  <a:srgbClr val="000000"/>
                </a:solidFill>
              </a:rPr>
              <a:t>% poziomu każdego ze wskaźników produktu </a:t>
            </a:r>
            <a:r>
              <a:rPr lang="pl-PL" dirty="0" smtClean="0">
                <a:solidFill>
                  <a:srgbClr val="000000"/>
                </a:solidFill>
              </a:rPr>
              <a:t>oraz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60</a:t>
            </a:r>
            <a:r>
              <a:rPr lang="pl-PL" dirty="0">
                <a:solidFill>
                  <a:srgbClr val="000000"/>
                </a:solidFill>
              </a:rPr>
              <a:t>% średniego poziomu realizacji wszystkich wskaźników produktu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obliczonego jako stosunek sumy poziomów realizacji każdego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ze wskaźników produktu do liczby wskaźników produktu, przy czym do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wyliczenia średniego poziomu realizacji wszystkich wskaźników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produktu poziom wskaźników przewyższający wartość 100% przyjmuje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się jako poziom 100%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nie </a:t>
            </a:r>
            <a:r>
              <a:rPr lang="pl-PL" dirty="0">
                <a:solidFill>
                  <a:srgbClr val="000000"/>
                </a:solidFill>
              </a:rPr>
              <a:t>wykorzysta co najmniej 60% środków finansowych przeznaczonych na wsparcie realizacji operacji w ramach LSR w latach 2016-2018, a w przypadku, gdy LSR przewiduje finansowanie w </a:t>
            </a:r>
            <a:r>
              <a:rPr lang="pl-PL" dirty="0" smtClean="0">
                <a:solidFill>
                  <a:srgbClr val="000000"/>
                </a:solidFill>
              </a:rPr>
              <a:t>ramach PROW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lang="pl-PL" dirty="0" smtClean="0">
                <a:solidFill>
                  <a:srgbClr val="000000"/>
                </a:solidFill>
              </a:rPr>
              <a:t>dodatkowo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nie </a:t>
            </a:r>
            <a:r>
              <a:rPr lang="pl-PL" dirty="0">
                <a:solidFill>
                  <a:srgbClr val="000000"/>
                </a:solidFill>
              </a:rPr>
              <a:t>wykorzysta co najmniej 20% środków finansowych przeznaczonych na utworzenie/utrzymanie miejsc pracy w ramach </a:t>
            </a:r>
            <a:r>
              <a:rPr lang="pl-PL" dirty="0" smtClean="0">
                <a:solidFill>
                  <a:srgbClr val="000000"/>
                </a:solidFill>
              </a:rPr>
              <a:t>LSR,</a:t>
            </a:r>
            <a:endParaRPr lang="pl-PL" sz="2000" b="1" dirty="0">
              <a:solidFill>
                <a:srgbClr val="000000"/>
              </a:solidFill>
            </a:endParaRPr>
          </a:p>
          <a:p>
            <a:pPr algn="just"/>
            <a:r>
              <a:rPr lang="pl-PL" dirty="0">
                <a:solidFill>
                  <a:srgbClr val="000000"/>
                </a:solidFill>
              </a:rPr>
              <a:t>kwota określona w § 4 ust. 1 umowy w ramach danego funduszu ulega obniżeniu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o 10 </a:t>
            </a:r>
            <a:r>
              <a:rPr lang="pl-PL" dirty="0" smtClean="0">
                <a:solidFill>
                  <a:srgbClr val="000000"/>
                </a:solidFill>
              </a:rPr>
              <a:t>%.</a:t>
            </a:r>
            <a:endParaRPr lang="pl-PL" sz="20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4161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OSIĄGNIĘCIE KAMIENIA MILOWEGO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43804" y="862147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147804" y="862147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838751" y="1512132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838751" y="1188096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147808" y="1188096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142751" y="1512132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820540" y="2664252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276540" y="2664252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820540" y="3893964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276540" y="3893964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820540" y="5130834"/>
            <a:ext cx="1152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972540" y="5130834"/>
            <a:ext cx="4608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3200" y="843677"/>
            <a:ext cx="8567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 1:                                                 40%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 2:                                                 40%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 n:                                                 40%</a:t>
            </a: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l</a:t>
            </a:r>
            <a:r>
              <a:rPr lang="pl-PL" sz="2000" dirty="0" smtClean="0">
                <a:solidFill>
                  <a:srgbClr val="000000"/>
                </a:solidFill>
              </a:rPr>
              <a:t>ub</a:t>
            </a: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Wskaźniki:                                                                    60%</a:t>
            </a: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Budżet 2018:                                                                60%</a:t>
            </a: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Miejsca pracy </a:t>
            </a:r>
            <a:r>
              <a:rPr lang="pl-PL" sz="2000" b="1" u="sng" dirty="0" smtClean="0">
                <a:solidFill>
                  <a:srgbClr val="000000"/>
                </a:solidFill>
              </a:rPr>
              <a:t>ALL</a:t>
            </a:r>
            <a:r>
              <a:rPr lang="pl-PL" sz="2000" dirty="0" smtClean="0">
                <a:solidFill>
                  <a:srgbClr val="000000"/>
                </a:solidFill>
              </a:rPr>
              <a:t>:                     20%</a:t>
            </a:r>
          </a:p>
          <a:p>
            <a:pPr algn="just"/>
            <a:endParaRPr lang="pl-PL" sz="20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845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PIERWSZE PISMO PONAGLAJĄCE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" y="843677"/>
            <a:ext cx="5111192" cy="216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" y="3400111"/>
            <a:ext cx="5975287" cy="222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907704" y="3789040"/>
            <a:ext cx="17281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99592" y="2132856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845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DRUGIE PISMO PONAGLAJĄCE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07704" y="3789040"/>
            <a:ext cx="17281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99592" y="2132856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4" y="864291"/>
            <a:ext cx="5895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4" y="2466168"/>
            <a:ext cx="59912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3788296" y="2830910"/>
            <a:ext cx="5676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860032" y="299582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195735" y="3461530"/>
            <a:ext cx="4025143" cy="323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977372" y="3953468"/>
            <a:ext cx="4025143" cy="323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50913" y="4115162"/>
            <a:ext cx="926459" cy="34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" y="4725144"/>
            <a:ext cx="59817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4876020" y="4653136"/>
            <a:ext cx="4160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444480" y="3416001"/>
            <a:ext cx="4160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0875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67504"/>
              </p:ext>
            </p:extLst>
          </p:nvPr>
        </p:nvGraphicFramePr>
        <p:xfrm>
          <a:off x="324896" y="843674"/>
          <a:ext cx="8447280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LGD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Liczba wskaźników z LSR</a:t>
                      </a:r>
                      <a:r>
                        <a:rPr lang="pl-PL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Liczba wskaźników osiągniętych w 40%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Procent osiągnięcia wszystkich wskaźników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Pilica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100,00%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Prosna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100,00%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Łuk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97,96%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93,94%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Ster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92,86%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Prym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92,61%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Grabia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91,67%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Jeziorsko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78,41%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Buduj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77,16%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74,03%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Rawka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70,75%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Podkowa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62,00%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Wieluń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61,57%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Gniazdo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60,24%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Mroga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44,44%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Polcentrum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7,22%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Łęczyca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0,00%</a:t>
                      </a:r>
                      <a:endParaRPr lang="pl-PL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1 - WSKAŹNIKI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0845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24610"/>
              </p:ext>
            </p:extLst>
          </p:nvPr>
        </p:nvGraphicFramePr>
        <p:xfrm>
          <a:off x="324894" y="843674"/>
          <a:ext cx="8447282" cy="478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LGD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Wykorzystanie budżetu planowanego do 2018 roku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Prosna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355,33%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Pilica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235,54%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Gniazdo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168,62%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Grabia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Rawka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Podkowa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Łuk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Buduj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Ster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Jeziorsko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Prym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94,59%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Mroga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Wieluń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Polcentrum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Łęczyca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2 – BUDŻET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2067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01407"/>
              </p:ext>
            </p:extLst>
          </p:nvPr>
        </p:nvGraphicFramePr>
        <p:xfrm>
          <a:off x="324894" y="843674"/>
          <a:ext cx="8447282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LGD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Wykorzystanie budżetu planowanego na miejsca pracy do 2023 roku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Prym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Prosna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Grabia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87,64%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Rawka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Mroga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Wieluń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Podkowa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Jeziorsko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Buduj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Ster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Łuk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Gniazdo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Pilica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Polcentrum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Łęczyca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3 – BUDŻET NA MIEJSCA PRACY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347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OBNIŻKI W WOJEWÓDZTWIE ŁÓDZKIM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solidFill>
                <a:srgbClr val="000000"/>
              </a:solidFill>
            </a:endParaRPr>
          </a:p>
          <a:p>
            <a:pPr algn="ctr"/>
            <a:endParaRPr lang="pl-PL" sz="2000" dirty="0" smtClean="0">
              <a:solidFill>
                <a:srgbClr val="000000"/>
              </a:solidFill>
            </a:endParaRPr>
          </a:p>
          <a:p>
            <a:pPr algn="ctr"/>
            <a:r>
              <a:rPr lang="pl-PL" sz="2000" dirty="0" smtClean="0">
                <a:solidFill>
                  <a:srgbClr val="000000"/>
                </a:solidFill>
              </a:rPr>
              <a:t>Stowarzyszenie </a:t>
            </a:r>
            <a:r>
              <a:rPr lang="pl-PL" sz="2000" dirty="0">
                <a:solidFill>
                  <a:srgbClr val="000000"/>
                </a:solidFill>
              </a:rPr>
              <a:t>Na Rzecz Rozwoju Społeczności Lokalnej </a:t>
            </a:r>
            <a:r>
              <a:rPr lang="pl-PL" sz="2000" dirty="0" smtClean="0">
                <a:solidFill>
                  <a:srgbClr val="000000"/>
                </a:solidFill>
              </a:rPr>
              <a:t>„Mroga”</a:t>
            </a: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700 000 złotych</a:t>
            </a:r>
          </a:p>
          <a:p>
            <a:pPr algn="ctr"/>
            <a:endParaRPr lang="pl-PL" sz="2000" b="1" dirty="0">
              <a:solidFill>
                <a:srgbClr val="000000"/>
              </a:solidFill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</a:rPr>
              <a:t>Stowarzyszenie Lokalna Grupa Działania </a:t>
            </a:r>
            <a:r>
              <a:rPr lang="pl-PL" sz="2000" dirty="0" smtClean="0">
                <a:solidFill>
                  <a:srgbClr val="000000"/>
                </a:solidFill>
              </a:rPr>
              <a:t>„</a:t>
            </a:r>
            <a:r>
              <a:rPr lang="pl-PL" sz="2000" dirty="0" err="1" smtClean="0">
                <a:solidFill>
                  <a:srgbClr val="000000"/>
                </a:solidFill>
              </a:rPr>
              <a:t>Polcentrum</a:t>
            </a:r>
            <a:r>
              <a:rPr lang="pl-PL" sz="20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570 000 złotych</a:t>
            </a:r>
          </a:p>
          <a:p>
            <a:pPr algn="ctr"/>
            <a:endParaRPr lang="pl-PL" sz="2000" b="1" dirty="0">
              <a:solidFill>
                <a:srgbClr val="000000"/>
              </a:solidFill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</a:rPr>
              <a:t>Lokalna Grupa Działania </a:t>
            </a:r>
            <a:r>
              <a:rPr lang="pl-PL" sz="2000" dirty="0" smtClean="0">
                <a:solidFill>
                  <a:srgbClr val="000000"/>
                </a:solidFill>
              </a:rPr>
              <a:t>„Ziemia Łęczycka”</a:t>
            </a: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450 000 złotych</a:t>
            </a:r>
            <a:endParaRPr lang="pl-PL" sz="28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michal.kosmowski\AppData\Local\Microsoft\Windows\Temporary Internet Files\Content.IE5\YETQLQ3Y\smiley-1635454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92" y="3717032"/>
            <a:ext cx="1907798" cy="19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285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</TotalTime>
  <Words>981</Words>
  <Application>Microsoft Office PowerPoint</Application>
  <PresentationFormat>Pokaz na ekranie (4:3)</PresentationFormat>
  <Paragraphs>229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44</vt:i4>
      </vt:variant>
      <vt:variant>
        <vt:lpstr>Tytuły slajdów</vt:lpstr>
      </vt:variant>
      <vt:variant>
        <vt:i4>11</vt:i4>
      </vt:variant>
    </vt:vector>
  </HeadingPairs>
  <TitlesOfParts>
    <vt:vector size="60" baseType="lpstr">
      <vt:lpstr>Arial</vt:lpstr>
      <vt:lpstr>Calibri</vt:lpstr>
      <vt:lpstr>Gabriola</vt:lpstr>
      <vt:lpstr>Segoe UI</vt:lpstr>
      <vt:lpstr>Tahoma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7_zielony</vt:lpstr>
      <vt:lpstr>28_czerwony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Michał Kosmowski</cp:lastModifiedBy>
  <cp:revision>391</cp:revision>
  <cp:lastPrinted>2018-05-18T10:44:48Z</cp:lastPrinted>
  <dcterms:created xsi:type="dcterms:W3CDTF">2013-04-03T19:48:29Z</dcterms:created>
  <dcterms:modified xsi:type="dcterms:W3CDTF">2019-03-25T07:42:17Z</dcterms:modified>
</cp:coreProperties>
</file>