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42.xml" ContentType="application/vnd.openxmlformats-officedocument.theme+xml"/>
  <Override PartName="/ppt/slideLayouts/slideLayout321.xml" ContentType="application/vnd.openxmlformats-officedocument.presentationml.slideLayout+xml"/>
  <Override PartName="/ppt/theme/theme43.xml" ContentType="application/vnd.openxmlformats-officedocument.theme+xml"/>
  <Override PartName="/ppt/slideLayouts/slideLayout322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3747" r:id="rId42"/>
    <p:sldMasterId id="2147484074" r:id="rId43"/>
    <p:sldMasterId id="2147484081" r:id="rId44"/>
  </p:sldMasterIdLst>
  <p:notesMasterIdLst>
    <p:notesMasterId r:id="rId54"/>
  </p:notesMasterIdLst>
  <p:handoutMasterIdLst>
    <p:handoutMasterId r:id="rId55"/>
  </p:handoutMasterIdLst>
  <p:sldIdLst>
    <p:sldId id="480" r:id="rId45"/>
    <p:sldId id="497" r:id="rId46"/>
    <p:sldId id="416" r:id="rId47"/>
    <p:sldId id="498" r:id="rId48"/>
    <p:sldId id="499" r:id="rId49"/>
    <p:sldId id="500" r:id="rId50"/>
    <p:sldId id="501" r:id="rId51"/>
    <p:sldId id="502" r:id="rId52"/>
    <p:sldId id="496" r:id="rId5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ochanowska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C5C"/>
    <a:srgbClr val="5564D3"/>
    <a:srgbClr val="11897D"/>
    <a:srgbClr val="2A3990"/>
    <a:srgbClr val="4D4D4D"/>
    <a:srgbClr val="0F0102"/>
    <a:srgbClr val="D98027"/>
    <a:srgbClr val="808080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68" autoAdjust="0"/>
  </p:normalViewPr>
  <p:slideViewPr>
    <p:cSldViewPr>
      <p:cViewPr varScale="1">
        <p:scale>
          <a:sx n="81" d="100"/>
          <a:sy n="81" d="100"/>
        </p:scale>
        <p:origin x="10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27296587926508E-2"/>
          <c:y val="2.5669630646309539E-2"/>
          <c:w val="0.94493908573928254"/>
          <c:h val="0.89963434735416814"/>
        </c:manualLayout>
      </c:layout>
      <c:lineChart>
        <c:grouping val="standard"/>
        <c:varyColors val="0"/>
        <c:ser>
          <c:idx val="0"/>
          <c:order val="0"/>
          <c:tx>
            <c:v>złożone wnioski o przyznaniu pomocy 14-20</c:v>
          </c:tx>
          <c:spPr>
            <a:ln w="57150" cap="rnd">
              <a:solidFill>
                <a:srgbClr val="00B0F0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26"/>
              <c:pt idx="0">
                <c:v>wrz-09 wrz-16</c:v>
              </c:pt>
              <c:pt idx="1">
                <c:v>gru-09 gru-16</c:v>
              </c:pt>
              <c:pt idx="2">
                <c:v>mar-10 mar-17</c:v>
              </c:pt>
              <c:pt idx="3">
                <c:v>cze-10 cze-17</c:v>
              </c:pt>
              <c:pt idx="4">
                <c:v>wrz-10 wrz 17</c:v>
              </c:pt>
              <c:pt idx="5">
                <c:v>gru-10 gru-17</c:v>
              </c:pt>
              <c:pt idx="6">
                <c:v>mar-11 mar-18</c:v>
              </c:pt>
              <c:pt idx="7">
                <c:v>cze-11 cze-18</c:v>
              </c:pt>
              <c:pt idx="8">
                <c:v>wrz-11 wrz-18</c:v>
              </c:pt>
              <c:pt idx="9">
                <c:v>gru-11 gru-18</c:v>
              </c:pt>
              <c:pt idx="10">
                <c:v>mar-12</c:v>
              </c:pt>
              <c:pt idx="11">
                <c:v>cze-12</c:v>
              </c:pt>
              <c:pt idx="12">
                <c:v>wrz-12</c:v>
              </c:pt>
              <c:pt idx="13">
                <c:v>gru-12</c:v>
              </c:pt>
              <c:pt idx="14">
                <c:v>mar-13</c:v>
              </c:pt>
              <c:pt idx="15">
                <c:v>cze-13</c:v>
              </c:pt>
              <c:pt idx="16">
                <c:v>wrz-13</c:v>
              </c:pt>
              <c:pt idx="17">
                <c:v>gru-13</c:v>
              </c:pt>
              <c:pt idx="18">
                <c:v>mar-14</c:v>
              </c:pt>
              <c:pt idx="19">
                <c:v>cze-14</c:v>
              </c:pt>
              <c:pt idx="20">
                <c:v>wrz-14</c:v>
              </c:pt>
              <c:pt idx="21">
                <c:v>gru-14</c:v>
              </c:pt>
              <c:pt idx="22">
                <c:v>mar-15</c:v>
              </c:pt>
              <c:pt idx="23">
                <c:v>cze-15</c:v>
              </c:pt>
              <c:pt idx="24">
                <c:v>wrz-15</c:v>
              </c:pt>
              <c:pt idx="25">
                <c:v>gru-15</c:v>
              </c:pt>
            </c:strLit>
          </c:cat>
          <c:val>
            <c:numLit>
              <c:formatCode>General</c:formatCode>
              <c:ptCount val="10"/>
              <c:pt idx="0">
                <c:v>0</c:v>
              </c:pt>
              <c:pt idx="1">
                <c:v>0.15415552015045697</c:v>
              </c:pt>
              <c:pt idx="2">
                <c:v>0.39049069085725813</c:v>
              </c:pt>
              <c:pt idx="3">
                <c:v>0.5708923450334511</c:v>
              </c:pt>
              <c:pt idx="4">
                <c:v>0.70575935441552284</c:v>
              </c:pt>
              <c:pt idx="5">
                <c:v>0.80538913055094141</c:v>
              </c:pt>
              <c:pt idx="6">
                <c:v>0.88423958073920528</c:v>
              </c:pt>
              <c:pt idx="7">
                <c:v>1.0049368175192885</c:v>
              </c:pt>
              <c:pt idx="8">
                <c:v>1.0867085478082936</c:v>
              </c:pt>
              <c:pt idx="9">
                <c:v>1.132626596162752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DC41-40FF-BF9C-6430296A9D0F}"/>
            </c:ext>
          </c:extLst>
        </c:ser>
        <c:ser>
          <c:idx val="1"/>
          <c:order val="1"/>
          <c:tx>
            <c:v>zawarte umowy 14-20</c:v>
          </c:tx>
          <c:spPr>
            <a:ln w="57150" cap="rnd">
              <a:solidFill>
                <a:srgbClr val="8064A2"/>
              </a:solidFill>
              <a:prstDash val="solid"/>
              <a:round/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1-DC41-40FF-BF9C-6430296A9D0F}"/>
              </c:ext>
            </c:extLst>
          </c:dPt>
          <c:dLbls>
            <c:dLbl>
              <c:idx val="9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lang="pl-PL" sz="1400" b="1" i="0" u="none" strike="noStrike" kern="1200" baseline="0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C41-40FF-BF9C-6430296A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l-PL" sz="14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26"/>
              <c:pt idx="0">
                <c:v>wrz-09 wrz-16</c:v>
              </c:pt>
              <c:pt idx="1">
                <c:v>gru-09 gru-16</c:v>
              </c:pt>
              <c:pt idx="2">
                <c:v>mar-10 mar-17</c:v>
              </c:pt>
              <c:pt idx="3">
                <c:v>cze-10 cze-17</c:v>
              </c:pt>
              <c:pt idx="4">
                <c:v>wrz-10 wrz 17</c:v>
              </c:pt>
              <c:pt idx="5">
                <c:v>gru-10 gru-17</c:v>
              </c:pt>
              <c:pt idx="6">
                <c:v>mar-11 mar-18</c:v>
              </c:pt>
              <c:pt idx="7">
                <c:v>cze-11 cze-18</c:v>
              </c:pt>
              <c:pt idx="8">
                <c:v>wrz-11 wrz-18</c:v>
              </c:pt>
              <c:pt idx="9">
                <c:v>gru-11 gru-18</c:v>
              </c:pt>
              <c:pt idx="10">
                <c:v>mar-12</c:v>
              </c:pt>
              <c:pt idx="11">
                <c:v>cze-12</c:v>
              </c:pt>
              <c:pt idx="12">
                <c:v>wrz-12</c:v>
              </c:pt>
              <c:pt idx="13">
                <c:v>gru-12</c:v>
              </c:pt>
              <c:pt idx="14">
                <c:v>mar-13</c:v>
              </c:pt>
              <c:pt idx="15">
                <c:v>cze-13</c:v>
              </c:pt>
              <c:pt idx="16">
                <c:v>wrz-13</c:v>
              </c:pt>
              <c:pt idx="17">
                <c:v>gru-13</c:v>
              </c:pt>
              <c:pt idx="18">
                <c:v>mar-14</c:v>
              </c:pt>
              <c:pt idx="19">
                <c:v>cze-14</c:v>
              </c:pt>
              <c:pt idx="20">
                <c:v>wrz-14</c:v>
              </c:pt>
              <c:pt idx="21">
                <c:v>gru-14</c:v>
              </c:pt>
              <c:pt idx="22">
                <c:v>mar-15</c:v>
              </c:pt>
              <c:pt idx="23">
                <c:v>cze-15</c:v>
              </c:pt>
              <c:pt idx="24">
                <c:v>wrz-15</c:v>
              </c:pt>
              <c:pt idx="25">
                <c:v>gru-15</c:v>
              </c:pt>
            </c:strLit>
          </c:cat>
          <c:val>
            <c:numLit>
              <c:formatCode>General</c:formatCode>
              <c:ptCount val="10"/>
              <c:pt idx="0">
                <c:v>0</c:v>
              </c:pt>
              <c:pt idx="1">
                <c:v>1.2212085585656612E-4</c:v>
              </c:pt>
              <c:pt idx="2">
                <c:v>1.5578485882787646E-2</c:v>
              </c:pt>
              <c:pt idx="3">
                <c:v>9.0862059210880516E-2</c:v>
              </c:pt>
              <c:pt idx="4">
                <c:v>0.17687599954689581</c:v>
              </c:pt>
              <c:pt idx="5">
                <c:v>0.27311743278671569</c:v>
              </c:pt>
              <c:pt idx="6">
                <c:v>0.3516166606592348</c:v>
              </c:pt>
              <c:pt idx="7">
                <c:v>0.42302465760958274</c:v>
              </c:pt>
              <c:pt idx="8">
                <c:v>0.4821944960373018</c:v>
              </c:pt>
              <c:pt idx="9">
                <c:v>0.56167761720549725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DC41-40FF-BF9C-6430296A9D0F}"/>
            </c:ext>
          </c:extLst>
        </c:ser>
        <c:ser>
          <c:idx val="2"/>
          <c:order val="2"/>
          <c:tx>
            <c:v>złożone wnioski o płatność 14-20</c:v>
          </c:tx>
          <c:spPr>
            <a:ln w="57150" cap="rnd">
              <a:solidFill>
                <a:srgbClr val="00B050"/>
              </a:solidFill>
              <a:prstDash val="solid"/>
              <a:round/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3-DC41-40FF-BF9C-6430296A9D0F}"/>
              </c:ext>
            </c:extLst>
          </c:dPt>
          <c:dLbls>
            <c:dLbl>
              <c:idx val="9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lang="pl-PL" sz="1400" b="1" i="0" u="none" strike="noStrike" kern="1200" baseline="0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C41-40FF-BF9C-6430296A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l-PL" sz="14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26"/>
              <c:pt idx="0">
                <c:v>wrz-09 wrz-16</c:v>
              </c:pt>
              <c:pt idx="1">
                <c:v>gru-09 gru-16</c:v>
              </c:pt>
              <c:pt idx="2">
                <c:v>mar-10 mar-17</c:v>
              </c:pt>
              <c:pt idx="3">
                <c:v>cze-10 cze-17</c:v>
              </c:pt>
              <c:pt idx="4">
                <c:v>wrz-10 wrz 17</c:v>
              </c:pt>
              <c:pt idx="5">
                <c:v>gru-10 gru-17</c:v>
              </c:pt>
              <c:pt idx="6">
                <c:v>mar-11 mar-18</c:v>
              </c:pt>
              <c:pt idx="7">
                <c:v>cze-11 cze-18</c:v>
              </c:pt>
              <c:pt idx="8">
                <c:v>wrz-11 wrz-18</c:v>
              </c:pt>
              <c:pt idx="9">
                <c:v>gru-11 gru-18</c:v>
              </c:pt>
              <c:pt idx="10">
                <c:v>mar-12</c:v>
              </c:pt>
              <c:pt idx="11">
                <c:v>cze-12</c:v>
              </c:pt>
              <c:pt idx="12">
                <c:v>wrz-12</c:v>
              </c:pt>
              <c:pt idx="13">
                <c:v>gru-12</c:v>
              </c:pt>
              <c:pt idx="14">
                <c:v>mar-13</c:v>
              </c:pt>
              <c:pt idx="15">
                <c:v>cze-13</c:v>
              </c:pt>
              <c:pt idx="16">
                <c:v>wrz-13</c:v>
              </c:pt>
              <c:pt idx="17">
                <c:v>gru-13</c:v>
              </c:pt>
              <c:pt idx="18">
                <c:v>mar-14</c:v>
              </c:pt>
              <c:pt idx="19">
                <c:v>cze-14</c:v>
              </c:pt>
              <c:pt idx="20">
                <c:v>wrz-14</c:v>
              </c:pt>
              <c:pt idx="21">
                <c:v>gru-14</c:v>
              </c:pt>
              <c:pt idx="22">
                <c:v>mar-15</c:v>
              </c:pt>
              <c:pt idx="23">
                <c:v>cze-15</c:v>
              </c:pt>
              <c:pt idx="24">
                <c:v>wrz-15</c:v>
              </c:pt>
              <c:pt idx="25">
                <c:v>gru-15</c:v>
              </c:pt>
            </c:strLit>
          </c:cat>
          <c:val>
            <c:numLit>
              <c:formatCode>General</c:formatCode>
              <c:ptCount val="10"/>
              <c:pt idx="0">
                <c:v>0</c:v>
              </c:pt>
              <c:pt idx="1">
                <c:v>0</c:v>
              </c:pt>
              <c:pt idx="2">
                <c:v>4.8123972677311338E-4</c:v>
              </c:pt>
              <c:pt idx="3">
                <c:v>1.06263418844341E-2</c:v>
              </c:pt>
              <c:pt idx="4">
                <c:v>3.359118601585255E-2</c:v>
              </c:pt>
              <c:pt idx="5">
                <c:v>7.5073866192202618E-2</c:v>
              </c:pt>
              <c:pt idx="6">
                <c:v>0.11061807556354537</c:v>
              </c:pt>
              <c:pt idx="7">
                <c:v>0.1577346718602283</c:v>
              </c:pt>
              <c:pt idx="8">
                <c:v>0.23075313491107935</c:v>
              </c:pt>
              <c:pt idx="9">
                <c:v>0.32290878355000147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DC41-40FF-BF9C-6430296A9D0F}"/>
            </c:ext>
          </c:extLst>
        </c:ser>
        <c:ser>
          <c:idx val="3"/>
          <c:order val="3"/>
          <c:tx>
            <c:v>Zrealizowane płatności 14-20</c:v>
          </c:tx>
          <c:spPr>
            <a:ln w="57150" cap="rnd">
              <a:solidFill>
                <a:srgbClr val="FF0000"/>
              </a:solidFill>
              <a:prstDash val="solid"/>
              <a:round/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5-DC41-40FF-BF9C-6430296A9D0F}"/>
              </c:ext>
            </c:extLst>
          </c:dPt>
          <c:dLbls>
            <c:dLbl>
              <c:idx val="9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lang="pl-PL" sz="1400" b="1" i="0" u="none" strike="noStrike" kern="1200" baseline="0">
                      <a:solidFill>
                        <a:srgbClr val="000000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C41-40FF-BF9C-6430296A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l-PL" sz="14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26"/>
              <c:pt idx="0">
                <c:v>wrz-09 wrz-16</c:v>
              </c:pt>
              <c:pt idx="1">
                <c:v>gru-09 gru-16</c:v>
              </c:pt>
              <c:pt idx="2">
                <c:v>mar-10 mar-17</c:v>
              </c:pt>
              <c:pt idx="3">
                <c:v>cze-10 cze-17</c:v>
              </c:pt>
              <c:pt idx="4">
                <c:v>wrz-10 wrz 17</c:v>
              </c:pt>
              <c:pt idx="5">
                <c:v>gru-10 gru-17</c:v>
              </c:pt>
              <c:pt idx="6">
                <c:v>mar-11 mar-18</c:v>
              </c:pt>
              <c:pt idx="7">
                <c:v>cze-11 cze-18</c:v>
              </c:pt>
              <c:pt idx="8">
                <c:v>wrz-11 wrz-18</c:v>
              </c:pt>
              <c:pt idx="9">
                <c:v>gru-11 gru-18</c:v>
              </c:pt>
              <c:pt idx="10">
                <c:v>mar-12</c:v>
              </c:pt>
              <c:pt idx="11">
                <c:v>cze-12</c:v>
              </c:pt>
              <c:pt idx="12">
                <c:v>wrz-12</c:v>
              </c:pt>
              <c:pt idx="13">
                <c:v>gru-12</c:v>
              </c:pt>
              <c:pt idx="14">
                <c:v>mar-13</c:v>
              </c:pt>
              <c:pt idx="15">
                <c:v>cze-13</c:v>
              </c:pt>
              <c:pt idx="16">
                <c:v>wrz-13</c:v>
              </c:pt>
              <c:pt idx="17">
                <c:v>gru-13</c:v>
              </c:pt>
              <c:pt idx="18">
                <c:v>mar-14</c:v>
              </c:pt>
              <c:pt idx="19">
                <c:v>cze-14</c:v>
              </c:pt>
              <c:pt idx="20">
                <c:v>wrz-14</c:v>
              </c:pt>
              <c:pt idx="21">
                <c:v>gru-14</c:v>
              </c:pt>
              <c:pt idx="22">
                <c:v>mar-15</c:v>
              </c:pt>
              <c:pt idx="23">
                <c:v>cze-15</c:v>
              </c:pt>
              <c:pt idx="24">
                <c:v>wrz-15</c:v>
              </c:pt>
              <c:pt idx="25">
                <c:v>gru-15</c:v>
              </c:pt>
            </c:strLit>
          </c:cat>
          <c:val>
            <c:numLit>
              <c:formatCode>General</c:formatCode>
              <c:ptCount val="10"/>
              <c:pt idx="0">
                <c:v>0</c:v>
              </c:pt>
              <c:pt idx="1">
                <c:v>0</c:v>
              </c:pt>
              <c:pt idx="2">
                <c:v>5.0781208617442573E-4</c:v>
              </c:pt>
              <c:pt idx="3">
                <c:v>8.6130901227912948E-3</c:v>
              </c:pt>
              <c:pt idx="4">
                <c:v>2.9240926229903985E-2</c:v>
              </c:pt>
              <c:pt idx="5">
                <c:v>5.5448031890846496E-2</c:v>
              </c:pt>
              <c:pt idx="6">
                <c:v>8.8487771412997823E-2</c:v>
              </c:pt>
              <c:pt idx="7">
                <c:v>0.12526293720205553</c:v>
              </c:pt>
              <c:pt idx="8">
                <c:v>0.1688428052788454</c:v>
              </c:pt>
              <c:pt idx="9">
                <c:v>0.23095567216954485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6-DC41-40FF-BF9C-6430296A9D0F}"/>
            </c:ext>
          </c:extLst>
        </c:ser>
        <c:ser>
          <c:idx val="4"/>
          <c:order val="4"/>
          <c:tx>
            <c:v>złożone wnioski o przyznaniu pomocy 07-13</c:v>
          </c:tx>
          <c:spPr>
            <a:ln w="38103" cap="rnd">
              <a:solidFill>
                <a:srgbClr val="B7DEE8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26"/>
              <c:pt idx="0">
                <c:v>wrz-09 wrz-16</c:v>
              </c:pt>
              <c:pt idx="1">
                <c:v>gru-09 gru-16</c:v>
              </c:pt>
              <c:pt idx="2">
                <c:v>mar-10 mar-17</c:v>
              </c:pt>
              <c:pt idx="3">
                <c:v>cze-10 cze-17</c:v>
              </c:pt>
              <c:pt idx="4">
                <c:v>wrz-10 wrz 17</c:v>
              </c:pt>
              <c:pt idx="5">
                <c:v>gru-10 gru-17</c:v>
              </c:pt>
              <c:pt idx="6">
                <c:v>mar-11 mar-18</c:v>
              </c:pt>
              <c:pt idx="7">
                <c:v>cze-11 cze-18</c:v>
              </c:pt>
              <c:pt idx="8">
                <c:v>wrz-11 wrz-18</c:v>
              </c:pt>
              <c:pt idx="9">
                <c:v>gru-11 gru-18</c:v>
              </c:pt>
              <c:pt idx="10">
                <c:v>mar-12</c:v>
              </c:pt>
              <c:pt idx="11">
                <c:v>cze-12</c:v>
              </c:pt>
              <c:pt idx="12">
                <c:v>wrz-12</c:v>
              </c:pt>
              <c:pt idx="13">
                <c:v>gru-12</c:v>
              </c:pt>
              <c:pt idx="14">
                <c:v>mar-13</c:v>
              </c:pt>
              <c:pt idx="15">
                <c:v>cze-13</c:v>
              </c:pt>
              <c:pt idx="16">
                <c:v>wrz-13</c:v>
              </c:pt>
              <c:pt idx="17">
                <c:v>gru-13</c:v>
              </c:pt>
              <c:pt idx="18">
                <c:v>mar-14</c:v>
              </c:pt>
              <c:pt idx="19">
                <c:v>cze-14</c:v>
              </c:pt>
              <c:pt idx="20">
                <c:v>wrz-14</c:v>
              </c:pt>
              <c:pt idx="21">
                <c:v>gru-14</c:v>
              </c:pt>
              <c:pt idx="22">
                <c:v>mar-15</c:v>
              </c:pt>
              <c:pt idx="23">
                <c:v>cze-15</c:v>
              </c:pt>
              <c:pt idx="24">
                <c:v>wrz-15</c:v>
              </c:pt>
              <c:pt idx="25">
                <c:v>gru-15</c:v>
              </c:pt>
            </c:strLit>
          </c:cat>
          <c:val>
            <c:numLit>
              <c:formatCode>General</c:formatCode>
              <c:ptCount val="26"/>
              <c:pt idx="0">
                <c:v>0</c:v>
              </c:pt>
              <c:pt idx="1">
                <c:v>2.5100000000000001E-2</c:v>
              </c:pt>
              <c:pt idx="2">
                <c:v>0.16830000000000001</c:v>
              </c:pt>
              <c:pt idx="3">
                <c:v>0.2356</c:v>
              </c:pt>
              <c:pt idx="4">
                <c:v>0.32679999999999998</c:v>
              </c:pt>
              <c:pt idx="5">
                <c:v>0.38030000000000003</c:v>
              </c:pt>
              <c:pt idx="6">
                <c:v>0.42930000000000001</c:v>
              </c:pt>
              <c:pt idx="7">
                <c:v>0.50749999999999995</c:v>
              </c:pt>
              <c:pt idx="8">
                <c:v>0.59440000000000004</c:v>
              </c:pt>
              <c:pt idx="9">
                <c:v>0.62419999999999998</c:v>
              </c:pt>
              <c:pt idx="10">
                <c:v>0.73229999999999995</c:v>
              </c:pt>
              <c:pt idx="11">
                <c:v>0.80740000000000001</c:v>
              </c:pt>
              <c:pt idx="12">
                <c:v>0.94899999999999995</c:v>
              </c:pt>
              <c:pt idx="13">
                <c:v>1.0745</c:v>
              </c:pt>
              <c:pt idx="14">
                <c:v>1.1566000000000001</c:v>
              </c:pt>
              <c:pt idx="15">
                <c:v>1.2622</c:v>
              </c:pt>
              <c:pt idx="16">
                <c:v>1.4016999999999999</c:v>
              </c:pt>
              <c:pt idx="17">
                <c:v>1.4849000000000001</c:v>
              </c:pt>
              <c:pt idx="18">
                <c:v>1.5899000000000001</c:v>
              </c:pt>
              <c:pt idx="19">
                <c:v>1.6904999999999999</c:v>
              </c:pt>
              <c:pt idx="20">
                <c:v>1.7755000000000001</c:v>
              </c:pt>
              <c:pt idx="21">
                <c:v>1.8103</c:v>
              </c:pt>
              <c:pt idx="22">
                <c:v>1.855</c:v>
              </c:pt>
              <c:pt idx="23">
                <c:v>1.8613</c:v>
              </c:pt>
              <c:pt idx="24">
                <c:v>1.9554</c:v>
              </c:pt>
              <c:pt idx="25">
                <c:v>1.9736229270378063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7-DC41-40FF-BF9C-6430296A9D0F}"/>
            </c:ext>
          </c:extLst>
        </c:ser>
        <c:ser>
          <c:idx val="5"/>
          <c:order val="5"/>
          <c:tx>
            <c:v>zawarte umowy 07-13</c:v>
          </c:tx>
          <c:spPr>
            <a:ln w="38103" cap="rnd">
              <a:solidFill>
                <a:srgbClr val="D8CFE3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26"/>
              <c:pt idx="0">
                <c:v>wrz-09 wrz-16</c:v>
              </c:pt>
              <c:pt idx="1">
                <c:v>gru-09 gru-16</c:v>
              </c:pt>
              <c:pt idx="2">
                <c:v>mar-10 mar-17</c:v>
              </c:pt>
              <c:pt idx="3">
                <c:v>cze-10 cze-17</c:v>
              </c:pt>
              <c:pt idx="4">
                <c:v>wrz-10 wrz 17</c:v>
              </c:pt>
              <c:pt idx="5">
                <c:v>gru-10 gru-17</c:v>
              </c:pt>
              <c:pt idx="6">
                <c:v>mar-11 mar-18</c:v>
              </c:pt>
              <c:pt idx="7">
                <c:v>cze-11 cze-18</c:v>
              </c:pt>
              <c:pt idx="8">
                <c:v>wrz-11 wrz-18</c:v>
              </c:pt>
              <c:pt idx="9">
                <c:v>gru-11 gru-18</c:v>
              </c:pt>
              <c:pt idx="10">
                <c:v>mar-12</c:v>
              </c:pt>
              <c:pt idx="11">
                <c:v>cze-12</c:v>
              </c:pt>
              <c:pt idx="12">
                <c:v>wrz-12</c:v>
              </c:pt>
              <c:pt idx="13">
                <c:v>gru-12</c:v>
              </c:pt>
              <c:pt idx="14">
                <c:v>mar-13</c:v>
              </c:pt>
              <c:pt idx="15">
                <c:v>cze-13</c:v>
              </c:pt>
              <c:pt idx="16">
                <c:v>wrz-13</c:v>
              </c:pt>
              <c:pt idx="17">
                <c:v>gru-13</c:v>
              </c:pt>
              <c:pt idx="18">
                <c:v>mar-14</c:v>
              </c:pt>
              <c:pt idx="19">
                <c:v>cze-14</c:v>
              </c:pt>
              <c:pt idx="20">
                <c:v>wrz-14</c:v>
              </c:pt>
              <c:pt idx="21">
                <c:v>gru-14</c:v>
              </c:pt>
              <c:pt idx="22">
                <c:v>mar-15</c:v>
              </c:pt>
              <c:pt idx="23">
                <c:v>cze-15</c:v>
              </c:pt>
              <c:pt idx="24">
                <c:v>wrz-15</c:v>
              </c:pt>
              <c:pt idx="25">
                <c:v>gru-15</c:v>
              </c:pt>
            </c:strLit>
          </c:cat>
          <c:val>
            <c:numLit>
              <c:formatCode>General</c:formatCode>
              <c:ptCount val="26"/>
              <c:pt idx="0">
                <c:v>0</c:v>
              </c:pt>
              <c:pt idx="1">
                <c:v>0</c:v>
              </c:pt>
              <c:pt idx="2">
                <c:v>6.8000000000000005E-4</c:v>
              </c:pt>
              <c:pt idx="3">
                <c:v>2.1100000000000001E-2</c:v>
              </c:pt>
              <c:pt idx="4">
                <c:v>7.4399999999999994E-2</c:v>
              </c:pt>
              <c:pt idx="5">
                <c:v>0.13100000000000001</c:v>
              </c:pt>
              <c:pt idx="6">
                <c:v>0.18090000000000001</c:v>
              </c:pt>
              <c:pt idx="7">
                <c:v>0.2276</c:v>
              </c:pt>
              <c:pt idx="8">
                <c:v>0.25319999999999998</c:v>
              </c:pt>
              <c:pt idx="9">
                <c:v>0.27750000000000002</c:v>
              </c:pt>
              <c:pt idx="10">
                <c:v>0.34889999999999999</c:v>
              </c:pt>
              <c:pt idx="11">
                <c:v>0.3695</c:v>
              </c:pt>
              <c:pt idx="12">
                <c:v>0.42109999999999997</c:v>
              </c:pt>
              <c:pt idx="13">
                <c:v>0.48749999999999999</c:v>
              </c:pt>
              <c:pt idx="14">
                <c:v>0.52929999999999999</c:v>
              </c:pt>
              <c:pt idx="15">
                <c:v>0.56779999999999997</c:v>
              </c:pt>
              <c:pt idx="16">
                <c:v>0.61</c:v>
              </c:pt>
              <c:pt idx="17">
                <c:v>0.65439999999999998</c:v>
              </c:pt>
              <c:pt idx="18">
                <c:v>0.71289999999999998</c:v>
              </c:pt>
              <c:pt idx="19">
                <c:v>0.7913</c:v>
              </c:pt>
              <c:pt idx="20">
                <c:v>0.84309999999999996</c:v>
              </c:pt>
              <c:pt idx="21">
                <c:v>0.92320000000000002</c:v>
              </c:pt>
              <c:pt idx="22">
                <c:v>0.95979999999999999</c:v>
              </c:pt>
              <c:pt idx="23">
                <c:v>0.95620000000000005</c:v>
              </c:pt>
              <c:pt idx="24">
                <c:v>1.002</c:v>
              </c:pt>
              <c:pt idx="25">
                <c:v>1.009779612375439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8-DC41-40FF-BF9C-6430296A9D0F}"/>
            </c:ext>
          </c:extLst>
        </c:ser>
        <c:ser>
          <c:idx val="6"/>
          <c:order val="6"/>
          <c:tx>
            <c:v>złożone wnioski o płatność 07-13</c:v>
          </c:tx>
          <c:spPr>
            <a:ln w="38103" cap="rnd">
              <a:solidFill>
                <a:srgbClr val="A3FFCD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26"/>
              <c:pt idx="0">
                <c:v>wrz-09 wrz-16</c:v>
              </c:pt>
              <c:pt idx="1">
                <c:v>gru-09 gru-16</c:v>
              </c:pt>
              <c:pt idx="2">
                <c:v>mar-10 mar-17</c:v>
              </c:pt>
              <c:pt idx="3">
                <c:v>cze-10 cze-17</c:v>
              </c:pt>
              <c:pt idx="4">
                <c:v>wrz-10 wrz 17</c:v>
              </c:pt>
              <c:pt idx="5">
                <c:v>gru-10 gru-17</c:v>
              </c:pt>
              <c:pt idx="6">
                <c:v>mar-11 mar-18</c:v>
              </c:pt>
              <c:pt idx="7">
                <c:v>cze-11 cze-18</c:v>
              </c:pt>
              <c:pt idx="8">
                <c:v>wrz-11 wrz-18</c:v>
              </c:pt>
              <c:pt idx="9">
                <c:v>gru-11 gru-18</c:v>
              </c:pt>
              <c:pt idx="10">
                <c:v>mar-12</c:v>
              </c:pt>
              <c:pt idx="11">
                <c:v>cze-12</c:v>
              </c:pt>
              <c:pt idx="12">
                <c:v>wrz-12</c:v>
              </c:pt>
              <c:pt idx="13">
                <c:v>gru-12</c:v>
              </c:pt>
              <c:pt idx="14">
                <c:v>mar-13</c:v>
              </c:pt>
              <c:pt idx="15">
                <c:v>cze-13</c:v>
              </c:pt>
              <c:pt idx="16">
                <c:v>wrz-13</c:v>
              </c:pt>
              <c:pt idx="17">
                <c:v>gru-13</c:v>
              </c:pt>
              <c:pt idx="18">
                <c:v>mar-14</c:v>
              </c:pt>
              <c:pt idx="19">
                <c:v>cze-14</c:v>
              </c:pt>
              <c:pt idx="20">
                <c:v>wrz-14</c:v>
              </c:pt>
              <c:pt idx="21">
                <c:v>gru-14</c:v>
              </c:pt>
              <c:pt idx="22">
                <c:v>mar-15</c:v>
              </c:pt>
              <c:pt idx="23">
                <c:v>cze-15</c:v>
              </c:pt>
              <c:pt idx="24">
                <c:v>wrz-15</c:v>
              </c:pt>
              <c:pt idx="25">
                <c:v>gru-15</c:v>
              </c:pt>
            </c:strLit>
          </c:cat>
          <c:val>
            <c:numLit>
              <c:formatCode>General</c:formatCode>
              <c:ptCount val="26"/>
              <c:pt idx="0">
                <c:v>0</c:v>
              </c:pt>
              <c:pt idx="1">
                <c:v>0</c:v>
              </c:pt>
              <c:pt idx="2">
                <c:v>2.9999999999999997E-4</c:v>
              </c:pt>
              <c:pt idx="3">
                <c:v>2.0000000000000001E-4</c:v>
              </c:pt>
              <c:pt idx="4">
                <c:v>3.5000000000000001E-3</c:v>
              </c:pt>
              <c:pt idx="5">
                <c:v>2.3599999999999999E-2</c:v>
              </c:pt>
              <c:pt idx="6">
                <c:v>4.4900000000000002E-2</c:v>
              </c:pt>
              <c:pt idx="7">
                <c:v>6.6900000000000001E-2</c:v>
              </c:pt>
              <c:pt idx="8">
                <c:v>0.10349999999999999</c:v>
              </c:pt>
              <c:pt idx="9">
                <c:v>0.1419</c:v>
              </c:pt>
              <c:pt idx="10">
                <c:v>0.17910000000000001</c:v>
              </c:pt>
              <c:pt idx="11">
                <c:v>0.19839999999999999</c:v>
              </c:pt>
              <c:pt idx="12">
                <c:v>0.24460000000000001</c:v>
              </c:pt>
              <c:pt idx="13">
                <c:v>0.31080000000000002</c:v>
              </c:pt>
              <c:pt idx="14">
                <c:v>0.33789999999999998</c:v>
              </c:pt>
              <c:pt idx="15">
                <c:v>0.35899999999999999</c:v>
              </c:pt>
              <c:pt idx="16">
                <c:v>0.40699999999999997</c:v>
              </c:pt>
              <c:pt idx="17">
                <c:v>0.4657</c:v>
              </c:pt>
              <c:pt idx="18">
                <c:v>0.50380000000000003</c:v>
              </c:pt>
              <c:pt idx="19">
                <c:v>0.54630000000000001</c:v>
              </c:pt>
              <c:pt idx="20">
                <c:v>0.61350000000000005</c:v>
              </c:pt>
              <c:pt idx="21">
                <c:v>0.7651</c:v>
              </c:pt>
              <c:pt idx="22">
                <c:v>0.93130000000000002</c:v>
              </c:pt>
              <c:pt idx="23">
                <c:v>0.94869999999999999</c:v>
              </c:pt>
              <c:pt idx="24">
                <c:v>0.99829999999999997</c:v>
              </c:pt>
              <c:pt idx="25">
                <c:v>1.0061231733317957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9-DC41-40FF-BF9C-6430296A9D0F}"/>
            </c:ext>
          </c:extLst>
        </c:ser>
        <c:ser>
          <c:idx val="7"/>
          <c:order val="7"/>
          <c:tx>
            <c:v>Zrealizowane płatności 07-13</c:v>
          </c:tx>
          <c:spPr>
            <a:ln w="38103" cap="rnd">
              <a:solidFill>
                <a:srgbClr val="FFAFAF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26"/>
              <c:pt idx="0">
                <c:v>wrz-09 wrz-16</c:v>
              </c:pt>
              <c:pt idx="1">
                <c:v>gru-09 gru-16</c:v>
              </c:pt>
              <c:pt idx="2">
                <c:v>mar-10 mar-17</c:v>
              </c:pt>
              <c:pt idx="3">
                <c:v>cze-10 cze-17</c:v>
              </c:pt>
              <c:pt idx="4">
                <c:v>wrz-10 wrz 17</c:v>
              </c:pt>
              <c:pt idx="5">
                <c:v>gru-10 gru-17</c:v>
              </c:pt>
              <c:pt idx="6">
                <c:v>mar-11 mar-18</c:v>
              </c:pt>
              <c:pt idx="7">
                <c:v>cze-11 cze-18</c:v>
              </c:pt>
              <c:pt idx="8">
                <c:v>wrz-11 wrz-18</c:v>
              </c:pt>
              <c:pt idx="9">
                <c:v>gru-11 gru-18</c:v>
              </c:pt>
              <c:pt idx="10">
                <c:v>mar-12</c:v>
              </c:pt>
              <c:pt idx="11">
                <c:v>cze-12</c:v>
              </c:pt>
              <c:pt idx="12">
                <c:v>wrz-12</c:v>
              </c:pt>
              <c:pt idx="13">
                <c:v>gru-12</c:v>
              </c:pt>
              <c:pt idx="14">
                <c:v>mar-13</c:v>
              </c:pt>
              <c:pt idx="15">
                <c:v>cze-13</c:v>
              </c:pt>
              <c:pt idx="16">
                <c:v>wrz-13</c:v>
              </c:pt>
              <c:pt idx="17">
                <c:v>gru-13</c:v>
              </c:pt>
              <c:pt idx="18">
                <c:v>mar-14</c:v>
              </c:pt>
              <c:pt idx="19">
                <c:v>cze-14</c:v>
              </c:pt>
              <c:pt idx="20">
                <c:v>wrz-14</c:v>
              </c:pt>
              <c:pt idx="21">
                <c:v>gru-14</c:v>
              </c:pt>
              <c:pt idx="22">
                <c:v>mar-15</c:v>
              </c:pt>
              <c:pt idx="23">
                <c:v>cze-15</c:v>
              </c:pt>
              <c:pt idx="24">
                <c:v>wrz-15</c:v>
              </c:pt>
              <c:pt idx="25">
                <c:v>gru-15</c:v>
              </c:pt>
            </c:strLit>
          </c:cat>
          <c:val>
            <c:numLit>
              <c:formatCode>General</c:formatCode>
              <c:ptCount val="26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2.9999999999999997E-4</c:v>
              </c:pt>
              <c:pt idx="5">
                <c:v>3.3E-3</c:v>
              </c:pt>
              <c:pt idx="6">
                <c:v>1.3100000000000001E-2</c:v>
              </c:pt>
              <c:pt idx="7">
                <c:v>3.2500000000000001E-2</c:v>
              </c:pt>
              <c:pt idx="8">
                <c:v>5.2600000000000001E-2</c:v>
              </c:pt>
              <c:pt idx="9">
                <c:v>7.5600000000000001E-2</c:v>
              </c:pt>
              <c:pt idx="10">
                <c:v>0.1249</c:v>
              </c:pt>
              <c:pt idx="11">
                <c:v>0.1535</c:v>
              </c:pt>
              <c:pt idx="12">
                <c:v>0.19550000000000001</c:v>
              </c:pt>
              <c:pt idx="13">
                <c:v>0.23849999999999999</c:v>
              </c:pt>
              <c:pt idx="14">
                <c:v>0.28220000000000001</c:v>
              </c:pt>
              <c:pt idx="15">
                <c:v>0.31790000000000002</c:v>
              </c:pt>
              <c:pt idx="16">
                <c:v>0.34920000000000001</c:v>
              </c:pt>
              <c:pt idx="17">
                <c:v>0.38979999999999998</c:v>
              </c:pt>
              <c:pt idx="18">
                <c:v>0.441</c:v>
              </c:pt>
              <c:pt idx="19">
                <c:v>0.4899</c:v>
              </c:pt>
              <c:pt idx="20">
                <c:v>0.52349999999999997</c:v>
              </c:pt>
              <c:pt idx="21">
                <c:v>0.60260000000000002</c:v>
              </c:pt>
              <c:pt idx="22">
                <c:v>0.70179999999999998</c:v>
              </c:pt>
              <c:pt idx="23">
                <c:v>0.82979999999999998</c:v>
              </c:pt>
              <c:pt idx="24">
                <c:v>0.97219999999999995</c:v>
              </c:pt>
              <c:pt idx="25">
                <c:v>1.0004124970824786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A-DC41-40FF-BF9C-6430296A9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6351663"/>
        <c:axId val="386358735"/>
      </c:lineChart>
      <c:valAx>
        <c:axId val="386358735"/>
        <c:scaling>
          <c:orientation val="minMax"/>
          <c:max val="1"/>
          <c:min val="0"/>
        </c:scaling>
        <c:delete val="0"/>
        <c:axPos val="l"/>
        <c:majorGridlines>
          <c:spPr>
            <a:ln w="9528" cap="flat">
              <a:solidFill>
                <a:srgbClr val="BFBFBF"/>
              </a:solidFill>
              <a:custDash>
                <a:ds d="299906" sp="299906"/>
              </a:custDash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l-PL" sz="11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386351663"/>
        <c:crosses val="autoZero"/>
        <c:crossBetween val="between"/>
        <c:majorUnit val="0.1"/>
      </c:valAx>
      <c:catAx>
        <c:axId val="386351663"/>
        <c:scaling>
          <c:orientation val="minMax"/>
        </c:scaling>
        <c:delete val="0"/>
        <c:axPos val="b"/>
        <c:numFmt formatCode="#.##0\.00" sourceLinked="0"/>
        <c:majorTickMark val="out"/>
        <c:minorTickMark val="none"/>
        <c:tickLblPos val="nextTo"/>
        <c:spPr>
          <a:noFill/>
          <a:ln w="9528" cap="flat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l-PL" sz="8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l-PL"/>
          </a:p>
        </c:txPr>
        <c:crossAx val="386358735"/>
        <c:crossesAt val="0"/>
        <c:auto val="1"/>
        <c:lblAlgn val="ctr"/>
        <c:lblOffset val="100"/>
        <c:tickLbl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3841C-1D41-4C64-A4B9-AFA77302E20F}" type="datetimeFigureOut">
              <a:rPr lang="pl-PL"/>
              <a:pPr>
                <a:defRPr/>
              </a:pPr>
              <a:t>26.03.2019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08C14-C066-4262-8DF9-72A5EB3554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E1357-CCDE-41B1-A2C8-8727157000AD}" type="datetimeFigureOut">
              <a:rPr lang="pl-PL"/>
              <a:pPr>
                <a:defRPr/>
              </a:pPr>
              <a:t>26.03.2019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2381B-77C1-47E8-AA95-561A59933F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5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4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4.xml"/><Relationship Id="rId4" Type="http://schemas.openxmlformats.org/officeDocument/2006/relationships/image" Target="../media/image4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1774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7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0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667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6288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73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12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047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3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2650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63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13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624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30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79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203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13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0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55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088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8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8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05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34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1859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73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0075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4439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854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7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435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06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1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706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6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1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1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1564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6219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18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5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5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6825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459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70410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146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349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91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3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2947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10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88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8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3501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3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7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4441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23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694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902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33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1195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3693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4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616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1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19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B54CF6-2CF0-4224-B416-6AACF3A0D2B4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5085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247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15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53F964-D04E-4997-A598-90338271AE1C}" type="slidenum">
              <a:rPr 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05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1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440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9111DD2-DF12-4789-A2A1-BC6CF59B69ED}" type="slidenum">
              <a:rPr 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293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8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33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484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78EF192-3813-4F61-9396-6AF9E2A1F78D}" type="slidenum">
              <a:rPr 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4450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6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17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DC6487-B0D1-45F3-8602-7D123E6E933A}" type="slidenum">
              <a:rPr 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465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887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236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947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3777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71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25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86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7165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92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10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90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2490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625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1285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36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2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6024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45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80993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13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538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995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37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651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10049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05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6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40163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34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2031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616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28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0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9990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3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95085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03517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1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0124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5348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5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77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0303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253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91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33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60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791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40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491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086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5114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4669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0213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760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81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98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06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45876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961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025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765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246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09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347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408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303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219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11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00184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12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1291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85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162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27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3267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335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35336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312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6180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342187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97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663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184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2637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9634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0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2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8593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659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29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37460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4422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31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9673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1488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427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717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9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89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7761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739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71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710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66747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192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5676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162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2272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166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28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400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4611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073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63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0789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4153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3174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330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63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0260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84658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7289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957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8972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13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2017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20574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7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302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0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4695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9767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78058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9892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922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856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70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538340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56631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3523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85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1565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6712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6356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10271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11167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7392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953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7555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8455400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86238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162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5777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83800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A8776DE-50C3-408D-B189-A0618838900B}" type="slidenum">
              <a:rPr 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1913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8BC3978-235A-4FFF-8D8C-C9F7A6DF896A}" type="slidenum">
              <a:rPr 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855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47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1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2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329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23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75AADEE-B4BD-422A-9E72-D4F5687AD49F}" type="slidenum">
              <a:rPr 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56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7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024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26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36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6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3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60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791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03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1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613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7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780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47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3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06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0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60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7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0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14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84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545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4288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51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91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96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03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99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95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7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854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8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382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619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714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92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8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52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455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992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102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0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66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94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6503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5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64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9023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8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131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044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52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842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96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961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2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6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5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21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63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4" r:id="rId1"/>
    <p:sldLayoutId id="2147488475" r:id="rId2"/>
    <p:sldLayoutId id="2147488476" r:id="rId3"/>
    <p:sldLayoutId id="2147488477" r:id="rId4"/>
    <p:sldLayoutId id="2147488478" r:id="rId5"/>
    <p:sldLayoutId id="2147488479" r:id="rId6"/>
    <p:sldLayoutId id="2147488480" r:id="rId7"/>
    <p:sldLayoutId id="2147488481" r:id="rId8"/>
    <p:sldLayoutId id="2147488482" r:id="rId9"/>
    <p:sldLayoutId id="2147488483" r:id="rId10"/>
    <p:sldLayoutId id="2147488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85" r:id="rId1"/>
    <p:sldLayoutId id="2147488486" r:id="rId2"/>
    <p:sldLayoutId id="2147488487" r:id="rId3"/>
    <p:sldLayoutId id="2147488488" r:id="rId4"/>
    <p:sldLayoutId id="2147488489" r:id="rId5"/>
    <p:sldLayoutId id="2147488490" r:id="rId6"/>
    <p:sldLayoutId id="2147488491" r:id="rId7"/>
    <p:sldLayoutId id="2147488492" r:id="rId8"/>
    <p:sldLayoutId id="2147488493" r:id="rId9"/>
    <p:sldLayoutId id="2147488494" r:id="rId10"/>
    <p:sldLayoutId id="2147488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07" r:id="rId1"/>
    <p:sldLayoutId id="2147488508" r:id="rId2"/>
    <p:sldLayoutId id="2147488509" r:id="rId3"/>
    <p:sldLayoutId id="2147488510" r:id="rId4"/>
    <p:sldLayoutId id="2147488511" r:id="rId5"/>
    <p:sldLayoutId id="2147488512" r:id="rId6"/>
    <p:sldLayoutId id="2147488513" r:id="rId7"/>
    <p:sldLayoutId id="2147488514" r:id="rId8"/>
    <p:sldLayoutId id="2147488515" r:id="rId9"/>
    <p:sldLayoutId id="2147488516" r:id="rId10"/>
    <p:sldLayoutId id="2147488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6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3" r:id="rId1"/>
    <p:sldLayoutId id="214748869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4" r:id="rId1"/>
    <p:sldLayoutId id="21474886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6" r:id="rId1"/>
    <p:sldLayoutId id="2147488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7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3DEBA6-C5E2-4420-9D9C-7756A5753017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2" r:id="rId1"/>
    <p:sldLayoutId id="2147488553" r:id="rId2"/>
    <p:sldLayoutId id="2147488554" r:id="rId3"/>
    <p:sldLayoutId id="2147488555" r:id="rId4"/>
    <p:sldLayoutId id="2147488556" r:id="rId5"/>
    <p:sldLayoutId id="2147488557" r:id="rId6"/>
    <p:sldLayoutId id="2147488558" r:id="rId7"/>
    <p:sldLayoutId id="2147488559" r:id="rId8"/>
    <p:sldLayoutId id="2147488560" r:id="rId9"/>
    <p:sldLayoutId id="2147488561" r:id="rId10"/>
    <p:sldLayoutId id="2147488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F1A600DD-18BB-4F35-884F-01B5549BC4C3}" type="slidenum">
              <a:rPr 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110A2AA-1970-4455-B7E9-9E503FDB2112}" type="slidenum">
              <a:rPr 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DDC47BE-B189-4ADE-9357-88DA3DECA37E}" type="slidenum">
              <a:rPr 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36EEF6B-7CFE-4E83-9E45-E5B890BF87DD}" type="slidenum">
              <a:rPr 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588D3F-E1AD-413C-B87D-3CCCE5AFD13F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74AF63DD-D131-4CF3-8FF1-1F2512225EB4}" type="slidenum">
              <a:rPr 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486D18A3-1316-4A99-8E7C-AE6A48BBEAF5}" type="slidenum">
              <a:rPr 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6" r:id="rId1"/>
    <p:sldLayoutId id="2147488387" r:id="rId2"/>
    <p:sldLayoutId id="2147488388" r:id="rId3"/>
    <p:sldLayoutId id="2147488389" r:id="rId4"/>
    <p:sldLayoutId id="2147488390" r:id="rId5"/>
    <p:sldLayoutId id="2147488391" r:id="rId6"/>
    <p:sldLayoutId id="2147488392" r:id="rId7"/>
    <p:sldLayoutId id="2147488393" r:id="rId8"/>
    <p:sldLayoutId id="2147488394" r:id="rId9"/>
    <p:sldLayoutId id="2147488395" r:id="rId10"/>
    <p:sldLayoutId id="2147488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2" r:id="rId1"/>
    <p:sldLayoutId id="2147488663" r:id="rId2"/>
    <p:sldLayoutId id="2147488664" r:id="rId3"/>
    <p:sldLayoutId id="2147488665" r:id="rId4"/>
    <p:sldLayoutId id="2147488666" r:id="rId5"/>
    <p:sldLayoutId id="2147488667" r:id="rId6"/>
    <p:sldLayoutId id="2147488668" r:id="rId7"/>
    <p:sldLayoutId id="2147488669" r:id="rId8"/>
    <p:sldLayoutId id="2147488670" r:id="rId9"/>
    <p:sldLayoutId id="2147488671" r:id="rId10"/>
    <p:sldLayoutId id="2147488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32" r:id="rId3"/>
    <p:sldLayoutId id="2147488433" r:id="rId4"/>
    <p:sldLayoutId id="2147488434" r:id="rId5"/>
    <p:sldLayoutId id="2147488435" r:id="rId6"/>
    <p:sldLayoutId id="2147488436" r:id="rId7"/>
    <p:sldLayoutId id="2147488437" r:id="rId8"/>
    <p:sldLayoutId id="2147488438" r:id="rId9"/>
    <p:sldLayoutId id="2147488439" r:id="rId10"/>
    <p:sldLayoutId id="2147488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slideLayout" Target="../slideLayouts/slideLayout311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4.xml"/><Relationship Id="rId5" Type="http://schemas.openxmlformats.org/officeDocument/2006/relationships/chart" Target="../charts/chart1.xml"/><Relationship Id="rId4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6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7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8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chemeClr val="bg1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Postęp wdrażania LSR</a:t>
            </a:r>
          </a:p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Warsztaty refleksyjne</a:t>
            </a:r>
          </a:p>
          <a:p>
            <a:pPr algn="ctr">
              <a:spcAft>
                <a:spcPts val="1200"/>
              </a:spcAft>
            </a:pPr>
            <a:endParaRPr lang="pl-PL" sz="36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dirty="0" smtClean="0">
                <a:solidFill>
                  <a:schemeClr val="bg1"/>
                </a:solidFill>
              </a:rPr>
              <a:t>Uniejów, 28-29 marca 2019 roku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37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chemeClr val="bg1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Postęp wdrażania LSR</a:t>
            </a:r>
          </a:p>
          <a:p>
            <a:pPr algn="ctr">
              <a:spcAft>
                <a:spcPts val="1200"/>
              </a:spcAft>
            </a:pPr>
            <a:endParaRPr lang="pl-PL" sz="36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dirty="0" smtClean="0">
                <a:solidFill>
                  <a:schemeClr val="bg1"/>
                </a:solidFill>
              </a:rPr>
              <a:t>Uniejów, 28-29 marca 2019 roku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463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POSTĘP WDRAŻANIA LSR W WOJEWÓDZTWACH</a:t>
            </a:r>
          </a:p>
        </p:txBody>
      </p:sp>
      <p:graphicFrame>
        <p:nvGraphicFramePr>
          <p:cNvPr id="8" name="Obiekt 8"/>
          <p:cNvGraphicFramePr/>
          <p:nvPr>
            <p:extLst>
              <p:ext uri="{D42A27DB-BD31-4B8C-83A1-F6EECF244321}">
                <p14:modId xmlns:p14="http://schemas.microsoft.com/office/powerpoint/2010/main" val="2618739722"/>
              </p:ext>
            </p:extLst>
          </p:nvPr>
        </p:nvGraphicFramePr>
        <p:xfrm>
          <a:off x="323527" y="1124744"/>
          <a:ext cx="8424937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rkusz" r:id="rId7" imgW="9342563" imgH="4023067" progId="Excel.Sheet.12">
                  <p:embed/>
                </p:oleObj>
              </mc:Choice>
              <mc:Fallback>
                <p:oleObj name="Arkusz" r:id="rId7" imgW="9342563" imgH="4023067" progId="Excel.Sheet.12">
                  <p:embed/>
                  <p:pic>
                    <p:nvPicPr>
                      <p:cNvPr id="3" name="Obiek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7" y="1124744"/>
                        <a:ext cx="8424937" cy="393541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43747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POSTĘP WDRAŻANIA LSR W PORÓWNANIU DO 2007-2013</a:t>
            </a:r>
          </a:p>
        </p:txBody>
      </p:sp>
      <p:grpSp>
        <p:nvGrpSpPr>
          <p:cNvPr id="9" name="Wykres 9"/>
          <p:cNvGrpSpPr/>
          <p:nvPr/>
        </p:nvGrpSpPr>
        <p:grpSpPr>
          <a:xfrm>
            <a:off x="395536" y="764704"/>
            <a:ext cx="8424936" cy="4824536"/>
            <a:chOff x="0" y="1556793"/>
            <a:chExt cx="9144000" cy="5301206"/>
          </a:xfrm>
        </p:grpSpPr>
        <p:graphicFrame>
          <p:nvGraphicFramePr>
            <p:cNvPr id="10" name="Wykres 9"/>
            <p:cNvGraphicFramePr/>
            <p:nvPr>
              <p:extLst>
                <p:ext uri="{D42A27DB-BD31-4B8C-83A1-F6EECF244321}">
                  <p14:modId xmlns:p14="http://schemas.microsoft.com/office/powerpoint/2010/main" val="3309439944"/>
                </p:ext>
              </p:extLst>
            </p:nvPr>
          </p:nvGraphicFramePr>
          <p:xfrm>
            <a:off x="0" y="1556793"/>
            <a:ext cx="9144000" cy="53012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pole tekstowe 6"/>
            <p:cNvSpPr txBox="1"/>
            <p:nvPr/>
          </p:nvSpPr>
          <p:spPr>
            <a:xfrm>
              <a:off x="1259677" y="1628784"/>
              <a:ext cx="1427104" cy="325014"/>
            </a:xfrm>
            <a:prstGeom prst="rect">
              <a:avLst/>
            </a:prstGeom>
            <a:solidFill>
              <a:srgbClr val="00B0F0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Złożone WOPP </a:t>
              </a:r>
            </a:p>
          </p:txBody>
        </p:sp>
        <p:sp>
          <p:nvSpPr>
            <p:cNvPr id="12" name="pole tekstowe 1"/>
            <p:cNvSpPr txBox="1"/>
            <p:nvPr/>
          </p:nvSpPr>
          <p:spPr>
            <a:xfrm>
              <a:off x="3563892" y="3284982"/>
              <a:ext cx="648035" cy="324959"/>
            </a:xfrm>
            <a:prstGeom prst="rect">
              <a:avLst/>
            </a:prstGeom>
            <a:solidFill>
              <a:srgbClr val="7030A0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UOPP</a:t>
              </a:r>
            </a:p>
          </p:txBody>
        </p:sp>
        <p:sp>
          <p:nvSpPr>
            <p:cNvPr id="13" name="pole tekstowe 1"/>
            <p:cNvSpPr txBox="1"/>
            <p:nvPr/>
          </p:nvSpPr>
          <p:spPr>
            <a:xfrm>
              <a:off x="3585371" y="4432800"/>
              <a:ext cx="605058" cy="325014"/>
            </a:xfrm>
            <a:prstGeom prst="rect">
              <a:avLst/>
            </a:prstGeom>
            <a:solidFill>
              <a:srgbClr val="00B050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WOP</a:t>
              </a:r>
            </a:p>
          </p:txBody>
        </p:sp>
        <p:sp>
          <p:nvSpPr>
            <p:cNvPr id="14" name="pole tekstowe 1"/>
            <p:cNvSpPr txBox="1"/>
            <p:nvPr/>
          </p:nvSpPr>
          <p:spPr>
            <a:xfrm>
              <a:off x="3687555" y="5415863"/>
              <a:ext cx="2088215" cy="325014"/>
            </a:xfrm>
            <a:prstGeom prst="rect">
              <a:avLst/>
            </a:prstGeom>
            <a:solidFill>
              <a:srgbClr val="FF0000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Płatności zrealizowane</a:t>
              </a:r>
            </a:p>
          </p:txBody>
        </p:sp>
        <p:sp>
          <p:nvSpPr>
            <p:cNvPr id="15" name="pole tekstowe 1"/>
            <p:cNvSpPr txBox="1"/>
            <p:nvPr/>
          </p:nvSpPr>
          <p:spPr>
            <a:xfrm>
              <a:off x="1619676" y="1916847"/>
              <a:ext cx="648035" cy="3249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113%</a:t>
              </a:r>
            </a:p>
          </p:txBody>
        </p:sp>
      </p:grpSp>
      <p:sp>
        <p:nvSpPr>
          <p:cNvPr id="16" name="pole tekstowe 6"/>
          <p:cNvSpPr txBox="1"/>
          <p:nvPr/>
        </p:nvSpPr>
        <p:spPr>
          <a:xfrm>
            <a:off x="5292080" y="1052736"/>
            <a:ext cx="1296143" cy="325014"/>
          </a:xfrm>
          <a:prstGeom prst="rect">
            <a:avLst/>
          </a:prstGeom>
          <a:solidFill>
            <a:srgbClr val="A6A6A6"/>
          </a:solidFill>
          <a:ln cap="flat">
            <a:noFill/>
          </a:ln>
        </p:spPr>
        <p:txBody>
          <a:bodyPr vert="horz" wrap="non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PROW 07-13</a:t>
            </a:r>
          </a:p>
        </p:txBody>
      </p:sp>
      <p:cxnSp>
        <p:nvCxnSpPr>
          <p:cNvPr id="17" name="Łącznik prosty ze strzałką 12"/>
          <p:cNvCxnSpPr/>
          <p:nvPr/>
        </p:nvCxnSpPr>
        <p:spPr>
          <a:xfrm flipH="1">
            <a:off x="4355976" y="1340768"/>
            <a:ext cx="1080116" cy="277183"/>
          </a:xfrm>
          <a:prstGeom prst="straightConnector1">
            <a:avLst/>
          </a:prstGeom>
          <a:noFill/>
          <a:ln w="28575" cap="flat">
            <a:solidFill>
              <a:srgbClr val="A6A6A6"/>
            </a:solidFill>
            <a:prstDash val="solid"/>
            <a:miter/>
            <a:tailEnd type="arrow"/>
          </a:ln>
        </p:spPr>
      </p:cxnSp>
      <p:cxnSp>
        <p:nvCxnSpPr>
          <p:cNvPr id="18" name="Łącznik prosty ze strzałką 13"/>
          <p:cNvCxnSpPr/>
          <p:nvPr/>
        </p:nvCxnSpPr>
        <p:spPr>
          <a:xfrm>
            <a:off x="6588224" y="1412776"/>
            <a:ext cx="360036" cy="163230"/>
          </a:xfrm>
          <a:prstGeom prst="straightConnector1">
            <a:avLst/>
          </a:prstGeom>
          <a:noFill/>
          <a:ln w="28575" cap="flat">
            <a:solidFill>
              <a:srgbClr val="A6A6A6"/>
            </a:solidFill>
            <a:prstDash val="solid"/>
            <a:miter/>
            <a:tailEnd type="arrow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769435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briola" pitchFamily="82" charset="0"/>
              <a:ea typeface="+mn-ea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Warsztaty refleksyjne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Uniejów, 28-29 marca 2019 roku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56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WARSZTATY REFLEKSYJNE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95536" y="90872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Obowiązek organizacji warsztatów refleksyjnych w ramach ewaluacji wewnętrznej wynika z wytycznej 5/3/2017 w zakresie monitoringu </a:t>
            </a:r>
            <a:r>
              <a:rPr lang="pl-PL" dirty="0"/>
              <a:t>i ewaluacji strategii rozwoju lokalnego kierowanego przez społeczność w ramach Programu Rozwoju Obszarów Wiejskich na lata 2014-2020 z 18 sierpnia 2017 </a:t>
            </a:r>
            <a:r>
              <a:rPr lang="pl-PL" dirty="0" smtClean="0"/>
              <a:t>roku.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Warsztaty refleksyjne muszą być przeprowadzone na początku każdego roku kalendarzowego.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Uczestnikami warsztatów powinni być pracownicy biura LGD, członkowie Zarządu i Radu LGD. LGD może zaprosić do udziału również przedstawicieli innych LGD, SWŁ oraz beneficjentów.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Przedstawiciele SWŁ uczestniczyli w warsztatach 14 LGD, na zaproszenie 16 LGD. Jedna LGD nie zaprosiła do udziału w warsztatach przedstawicieli SWŁ.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9795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REFLEKSJE SWŁ PO WARSZTATACH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95536" y="908720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dirty="0" smtClean="0"/>
              <a:t>Lokalne grupy działania nie posiadają informacji dotyczących dalszego losu wniosków o przyznanie pomocy po złożeniu ich do SWŁ. Informacja ta jest niezbędna do bieżącego monitorowania stanu realizacji LSR i osiągniętych wskaźników produktu. Takie informacje są w posiadaniu SWŁ i są one udostępniane grupom na ich wniosek.</a:t>
            </a:r>
          </a:p>
          <a:p>
            <a:pPr marL="342900" indent="-342900" algn="just">
              <a:buAutoNum type="arabicPeriod"/>
            </a:pPr>
            <a:endParaRPr lang="pl-PL" dirty="0" smtClean="0"/>
          </a:p>
          <a:p>
            <a:pPr marL="342900" indent="-342900" algn="just">
              <a:buAutoNum type="arabicPeriod"/>
            </a:pPr>
            <a:r>
              <a:rPr lang="pl-PL" dirty="0" smtClean="0"/>
              <a:t>Należy zwiększyć siłę informowania o naborach wniosków organizowanych przez LGD. W wielu przypadkach ilość składanych wniosków jest tak mała, że nie zostaje osiągnięty zaplanowany poziom danego wskaźnika i nie wyczerpuje zakładanego limitu środków.</a:t>
            </a:r>
          </a:p>
          <a:p>
            <a:pPr marL="342900" indent="-342900" algn="just">
              <a:buAutoNum type="arabicPeriod"/>
            </a:pPr>
            <a:endParaRPr lang="pl-PL" dirty="0" smtClean="0"/>
          </a:p>
          <a:p>
            <a:pPr marL="342900" indent="-342900" algn="just">
              <a:buAutoNum type="arabicPeriod"/>
            </a:pPr>
            <a:r>
              <a:rPr lang="pl-PL" dirty="0" smtClean="0"/>
              <a:t>Należy rozważyć zmianę kryteriów, które nie „sprawdziły” się we wcześniejszych naborach. Kryteria dotychczasowe są niejednoznaczne, interpretowane w różny sposób przez beneficjentów i członków Rady oraz mogące skłaniać do protestów.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7840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REFLEKSJE SWŁ PO WARSZTATACH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95536" y="908720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pl-PL" dirty="0" smtClean="0"/>
              <a:t>Na warsztatach padł zarzut zbyt długiej weryfikacji wniosków w SWŁ…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pl-PL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pl-PL" dirty="0" smtClean="0"/>
              <a:t>Brak doradztwa lub doradztwo prowadzone nieprofesjonalnie. Takie informacje otrzymujemy również w postaci skarg zgłaszanych przez potencjalnych beneficjentów.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pl-PL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pl-PL" dirty="0" smtClean="0"/>
              <a:t>Pomimo wieloletniego już doświadczenia we wdrażaniu LEADER, nadal wnioski o przyznanie pomocy są złej jakości, z powielającymi się błędami takimi samymi od lat. Jeśli istnieje potrzeba dodatkowych szkoleń prosimy o informację.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pl-PL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pl-PL" dirty="0" smtClean="0"/>
              <a:t>Prośba od SWŁ do LGD o pomoc we wspieraniu promocji produktu lokalnego</a:t>
            </a:r>
            <a:r>
              <a:rPr lang="pl-PL" dirty="0" smtClean="0"/>
              <a:t>.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pl-PL" dirty="0"/>
          </a:p>
          <a:p>
            <a:pPr algn="just"/>
            <a:r>
              <a:rPr lang="pl-PL" sz="1400" dirty="0" smtClean="0"/>
              <a:t>Z innej beczki…</a:t>
            </a:r>
          </a:p>
          <a:p>
            <a:pPr algn="just"/>
            <a:r>
              <a:rPr lang="pl-PL" sz="1400" dirty="0" smtClean="0"/>
              <a:t>Prośba od Wojewódzkiej Biblioteki Publicznej w Łodzi, ul. </a:t>
            </a:r>
            <a:r>
              <a:rPr lang="pl-PL" sz="1400" smtClean="0"/>
              <a:t>Gdańska 100/102, o </a:t>
            </a:r>
            <a:r>
              <a:rPr lang="pl-PL" sz="1400" dirty="0" smtClean="0"/>
              <a:t>nieodpłatne przekazywanie publikacji dotyczących regionu łódzkiego (2 egzemplarze).</a:t>
            </a:r>
          </a:p>
          <a:p>
            <a:pPr algn="just"/>
            <a:r>
              <a:rPr lang="pl-PL" sz="1400" dirty="0" smtClean="0"/>
              <a:t>	Osoba do kontaktu: Agata Krajewska, 42 663 03 39, sekcjacz@wbp.lodz.pl.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8174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rgbClr val="FFFFFF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rgbClr val="FFFFFF"/>
                </a:solidFill>
              </a:rPr>
              <a:t>Dziękuję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27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5363</TotalTime>
  <Words>663</Words>
  <Application>Microsoft Office PowerPoint</Application>
  <PresentationFormat>Pokaz na ekranie (4:3)</PresentationFormat>
  <Paragraphs>66</Paragraphs>
  <Slides>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59" baseType="lpstr">
      <vt:lpstr>Arial</vt:lpstr>
      <vt:lpstr>Calibri</vt:lpstr>
      <vt:lpstr>Gabriola</vt:lpstr>
      <vt:lpstr>Segoe UI</vt:lpstr>
      <vt:lpstr>Tahoma</vt:lpstr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Projekt domyślny</vt:lpstr>
      <vt:lpstr>7_zielony</vt:lpstr>
      <vt:lpstr>28_czerwony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Michał Kosmowski</cp:lastModifiedBy>
  <cp:revision>400</cp:revision>
  <cp:lastPrinted>2018-05-18T10:44:48Z</cp:lastPrinted>
  <dcterms:created xsi:type="dcterms:W3CDTF">2013-04-03T19:48:29Z</dcterms:created>
  <dcterms:modified xsi:type="dcterms:W3CDTF">2019-03-26T14:15:55Z</dcterms:modified>
</cp:coreProperties>
</file>