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42.xml" ContentType="application/vnd.openxmlformats-officedocument.theme+xml"/>
  <Override PartName="/ppt/slideLayouts/slideLayout321.xml" ContentType="application/vnd.openxmlformats-officedocument.presentationml.slideLayout+xml"/>
  <Override PartName="/ppt/theme/theme43.xml" ContentType="application/vnd.openxmlformats-officedocument.theme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3747" r:id="rId42"/>
    <p:sldMasterId id="2147484074" r:id="rId43"/>
    <p:sldMasterId id="2147484081" r:id="rId44"/>
  </p:sldMasterIdLst>
  <p:notesMasterIdLst>
    <p:notesMasterId r:id="rId56"/>
  </p:notesMasterIdLst>
  <p:handoutMasterIdLst>
    <p:handoutMasterId r:id="rId57"/>
  </p:handoutMasterIdLst>
  <p:sldIdLst>
    <p:sldId id="480" r:id="rId45"/>
    <p:sldId id="416" r:id="rId46"/>
    <p:sldId id="497" r:id="rId47"/>
    <p:sldId id="503" r:id="rId48"/>
    <p:sldId id="504" r:id="rId49"/>
    <p:sldId id="498" r:id="rId50"/>
    <p:sldId id="499" r:id="rId51"/>
    <p:sldId id="500" r:id="rId52"/>
    <p:sldId id="501" r:id="rId53"/>
    <p:sldId id="502" r:id="rId54"/>
    <p:sldId id="496" r:id="rId5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68" autoAdjust="0"/>
  </p:normalViewPr>
  <p:slideViewPr>
    <p:cSldViewPr>
      <p:cViewPr varScale="1">
        <p:scale>
          <a:sx n="81" d="100"/>
          <a:sy n="81" d="100"/>
        </p:scale>
        <p:origin x="10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25.03.2019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25.03.2019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4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4.xml"/><Relationship Id="rId4" Type="http://schemas.openxmlformats.org/officeDocument/2006/relationships/image" Target="../media/image4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712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6356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10271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1116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7392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953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7555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84554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86238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162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83800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2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0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4.xml"/><Relationship Id="rId5" Type="http://schemas.openxmlformats.org/officeDocument/2006/relationships/image" Target="../media/image54.emf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6.xml"/><Relationship Id="rId5" Type="http://schemas.openxmlformats.org/officeDocument/2006/relationships/image" Target="../media/image57.png"/><Relationship Id="rId4" Type="http://schemas.openxmlformats.org/officeDocument/2006/relationships/image" Target="../media/image5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7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9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Zmiany w LSR</a:t>
            </a:r>
          </a:p>
          <a:p>
            <a:pPr algn="ctr">
              <a:spcAft>
                <a:spcPts val="1200"/>
              </a:spcAft>
            </a:pPr>
            <a:endParaRPr lang="pl-PL" sz="36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</a:rPr>
              <a:t>Uniejów, 28-29 marca 2019 roku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3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MOŻLIWOŚCI ZMIAN – SPOSÓB POSTĘPOWANIA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dirty="0" smtClean="0"/>
              <a:t>LGD ogłosiło/ogłasza co najmniej 2 nabory wniosków na realizację danego wskaźnika.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LGD nie ma możliwości realizacji wskaźnika poprzez projekt własny.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LGD poczyniło wszelkie starania by zachęcić potencjalnych wnioskodawców do wzięcia udziału w naborze.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LGD dokonało diagnozy obszaru LSR poprzez spotkania z mieszkańcami, ankiety, przyjęcie wniosków od mieszkańców dotyczących zwiększenia wskaźnika lub utworzenie nowego.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Diagnoza nie stoi w sprzeczności z diagnozą przeprowadzoną w celu stworzenia strategii.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LGD złoży do SWŁ informację o powyższym wraz z pełną dokumentacją przeprowadzonych czynności.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W przypadku akceptacji powyższego, SWŁ wystąpi z wnioskiem o aneks do LGD.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Wszystkie sprawy będą rozstrzygane indywidualnie, również w formie spotkań bezpośrednich stron.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605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rgbClr val="FFFFFF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rgbClr val="FFFFFF"/>
                </a:solidFill>
              </a:rPr>
              <a:t>Dziękuję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7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UMOWA RAMOWA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Zmiana umowy</a:t>
            </a:r>
            <a:endParaRPr lang="pl-PL" sz="2000" dirty="0"/>
          </a:p>
          <a:p>
            <a:pPr lvl="0" algn="just"/>
            <a:r>
              <a:rPr lang="pl-PL" dirty="0" smtClean="0"/>
              <a:t>Z </a:t>
            </a:r>
            <a:r>
              <a:rPr lang="pl-PL" dirty="0"/>
              <a:t>zastrzeżeniem przepisów niniejszego paragrafu umowa może być zmieniana na wniosek każdej ze </a:t>
            </a:r>
            <a:r>
              <a:rPr lang="pl-PL" dirty="0" smtClean="0"/>
              <a:t>Stron.</a:t>
            </a:r>
          </a:p>
          <a:p>
            <a:pPr lvl="0" algn="just"/>
            <a:r>
              <a:rPr lang="pl-PL" dirty="0" smtClean="0"/>
              <a:t>Zmiana </a:t>
            </a:r>
            <a:r>
              <a:rPr lang="pl-PL" dirty="0"/>
              <a:t>umowy wymaga zachowania formy pisemnej pod rygorem </a:t>
            </a:r>
            <a:r>
              <a:rPr lang="pl-PL" dirty="0" smtClean="0"/>
              <a:t>nieważności.</a:t>
            </a:r>
          </a:p>
          <a:p>
            <a:pPr lvl="0" algn="just"/>
            <a:r>
              <a:rPr lang="pl-PL" dirty="0" smtClean="0"/>
              <a:t>Zmiana </a:t>
            </a:r>
            <a:r>
              <a:rPr lang="pl-PL" dirty="0"/>
              <a:t>umowy oraz jej załączników nie może wpływać na:</a:t>
            </a:r>
          </a:p>
          <a:p>
            <a:pPr marL="349250" lvl="3" indent="-285750" algn="just">
              <a:buFont typeface="Arial" pitchFamily="34" charset="0"/>
              <a:buChar char="•"/>
            </a:pPr>
            <a:r>
              <a:rPr lang="pl-PL" dirty="0"/>
              <a:t>zmianę celów ogólnych LSR;</a:t>
            </a:r>
          </a:p>
          <a:p>
            <a:pPr marL="349250" lvl="3" indent="-285750" algn="just">
              <a:buFont typeface="Arial" pitchFamily="34" charset="0"/>
              <a:buChar char="•"/>
            </a:pPr>
            <a:r>
              <a:rPr lang="pl-PL" dirty="0"/>
              <a:t>zmianę obszaru objętego LSR, wskazanego w § 3 ust. 2;</a:t>
            </a:r>
          </a:p>
          <a:p>
            <a:pPr marL="349250" lvl="3" indent="-285750" algn="just">
              <a:buFont typeface="Arial" pitchFamily="34" charset="0"/>
              <a:buChar char="•"/>
            </a:pPr>
            <a:r>
              <a:rPr lang="pl-PL" dirty="0"/>
              <a:t>niedotrzymanie zobowiązań określonych w umowie;</a:t>
            </a:r>
          </a:p>
          <a:p>
            <a:pPr marL="349250" lvl="3" indent="-285750" algn="just">
              <a:buFont typeface="Arial" pitchFamily="34" charset="0"/>
              <a:buChar char="•"/>
            </a:pPr>
            <a:r>
              <a:rPr lang="pl-PL" b="1" dirty="0"/>
              <a:t>zmniejszenie na wniosek LGD środków zaplanowanych do finansowania realizacji LSR do końca 2018 i 2021 roku w budżecie LSR</a:t>
            </a:r>
            <a:r>
              <a:rPr lang="pl-PL" dirty="0"/>
              <a:t>, określonych w załączniku </a:t>
            </a:r>
            <a:r>
              <a:rPr lang="pl-PL" dirty="0" smtClean="0"/>
              <a:t>nr </a:t>
            </a:r>
            <a:r>
              <a:rPr lang="pl-PL" dirty="0"/>
              <a:t>1 do umowy;</a:t>
            </a:r>
          </a:p>
          <a:p>
            <a:pPr marL="349250" lvl="3" indent="-285750" algn="just">
              <a:buFont typeface="Arial" pitchFamily="34" charset="0"/>
              <a:buChar char="•"/>
            </a:pPr>
            <a:r>
              <a:rPr lang="pl-PL" dirty="0"/>
              <a:t>zmniejszenie liczby punktów otrzymanych przez LGD w poszczególnych kryteriach w ramach oceny </a:t>
            </a:r>
            <a:r>
              <a:rPr lang="pl-PL" dirty="0" smtClean="0"/>
              <a:t>LSR;</a:t>
            </a:r>
          </a:p>
          <a:p>
            <a:pPr marL="349250" lvl="3" indent="-285750" algn="just">
              <a:buFont typeface="Arial" pitchFamily="34" charset="0"/>
              <a:buChar char="•"/>
            </a:pPr>
            <a:r>
              <a:rPr lang="pl-PL" dirty="0"/>
              <a:t>zmniejszenie środków finansowych przeznaczonych na wsparcie </a:t>
            </a:r>
            <a:r>
              <a:rPr lang="pl-PL" dirty="0" smtClean="0"/>
              <a:t>realizacji operacji w </a:t>
            </a:r>
            <a:r>
              <a:rPr lang="pl-PL" dirty="0"/>
              <a:t>ramach PROW zaplanowanych do finansowania realizacji przedsięwzięć określonych w LSR, które są finansowane lub współfinansowane ze środków wynikających </a:t>
            </a:r>
            <a:r>
              <a:rPr lang="pl-PL" dirty="0" smtClean="0"/>
              <a:t>z podwyższenia…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747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INTERPRETACJA </a:t>
            </a:r>
            <a:r>
              <a:rPr lang="pl-PL" b="1" i="1" u="sng" dirty="0" err="1" smtClean="0"/>
              <a:t>MRiRW</a:t>
            </a:r>
            <a:endParaRPr lang="pl-PL" b="1" i="1" u="sng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7381528" cy="27466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3717032"/>
            <a:ext cx="7388696" cy="1385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093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INTERPRETACJA </a:t>
            </a:r>
            <a:r>
              <a:rPr lang="pl-PL" b="1" i="1" u="sng" dirty="0" err="1" smtClean="0"/>
              <a:t>MRiRW</a:t>
            </a:r>
            <a:endParaRPr lang="pl-PL" b="1" i="1" u="sng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59" y="1140494"/>
            <a:ext cx="7488833" cy="3224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2777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INTERPRETACJA </a:t>
            </a:r>
            <a:r>
              <a:rPr lang="pl-PL" b="1" i="1" u="sng" dirty="0" err="1" smtClean="0"/>
              <a:t>MRiRW</a:t>
            </a:r>
            <a:endParaRPr lang="pl-PL" b="1" i="1" u="sng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908720"/>
            <a:ext cx="7370216" cy="14770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852936"/>
            <a:ext cx="7274396" cy="2329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719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OPINIA RADCY PRAWNEGO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7538"/>
            <a:ext cx="76390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6060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MOŻLIWOŚCI ZMIAN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SWŁ dopuści możliwość dokonywania zmian w LSR dotyczących wartości wskaźników planowanych do osiągnięcia w kamieniu milowym 2021 oraz przesunięć środków pomiędzy przedsięwzięciami jedynie w ramach kamienia milowego 2021.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Niedopuszczalne będzie przesunięcie wskaźników i kwot na lata 2022 i 2023.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Każde zmniejszenie i/lub zwiększenie wartości wskaźnika oraz limitu środków w danym przedsięwzięciu będzie wymagało merytorycznego uzasadnienia oraz udokumentowania konieczności dokonania tych zmian.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Powyższe nie dotyczy przypadków związanych z obniżkami i bonusami wynikającymi z kamienia milowego 2018.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8159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MOŻLIWOŚCI ZMIAN - PRZYKŁAD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5576" y="1268760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Przedsięwzięcie 1</a:t>
            </a:r>
          </a:p>
          <a:p>
            <a:pPr algn="ctr"/>
            <a:r>
              <a:rPr lang="pl-PL" dirty="0" smtClean="0"/>
              <a:t>Wskaźnik 1</a:t>
            </a:r>
          </a:p>
          <a:p>
            <a:pPr algn="ctr"/>
            <a:r>
              <a:rPr lang="pl-PL" dirty="0" smtClean="0"/>
              <a:t>Wartość: 15</a:t>
            </a:r>
          </a:p>
          <a:p>
            <a:pPr algn="ctr"/>
            <a:r>
              <a:rPr lang="pl-PL" dirty="0" smtClean="0"/>
              <a:t>Kwota: 150 000 zł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468420" y="1268760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Przedsięwzięcie 2</a:t>
            </a:r>
          </a:p>
          <a:p>
            <a:pPr algn="ctr"/>
            <a:r>
              <a:rPr lang="pl-PL" dirty="0" smtClean="0"/>
              <a:t>Wskaźnik 2</a:t>
            </a:r>
          </a:p>
          <a:p>
            <a:pPr algn="ctr"/>
            <a:r>
              <a:rPr lang="pl-PL" dirty="0" smtClean="0"/>
              <a:t>Wartość: 3</a:t>
            </a:r>
          </a:p>
          <a:p>
            <a:pPr algn="ctr"/>
            <a:r>
              <a:rPr lang="pl-PL" dirty="0" smtClean="0"/>
              <a:t>Kwota: 300 000 zł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56176" y="1271395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Przedsięwzięcie 3</a:t>
            </a:r>
          </a:p>
          <a:p>
            <a:pPr algn="ctr"/>
            <a:r>
              <a:rPr lang="pl-PL" dirty="0" smtClean="0"/>
              <a:t>Wskaźnik 3</a:t>
            </a:r>
          </a:p>
          <a:p>
            <a:pPr algn="ctr"/>
            <a:r>
              <a:rPr lang="pl-PL" dirty="0" smtClean="0"/>
              <a:t>Wartość: 1</a:t>
            </a:r>
          </a:p>
          <a:p>
            <a:pPr algn="ctr"/>
            <a:r>
              <a:rPr lang="pl-PL" dirty="0" smtClean="0"/>
              <a:t>Kwota: 50 000 zł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55576" y="2976045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Przedsięwzięcie 1</a:t>
            </a:r>
          </a:p>
          <a:p>
            <a:pPr algn="ctr"/>
            <a:r>
              <a:rPr lang="pl-PL" dirty="0" smtClean="0"/>
              <a:t>Wskaźnik 1</a:t>
            </a:r>
          </a:p>
          <a:p>
            <a:pPr algn="ctr"/>
            <a:r>
              <a:rPr lang="pl-PL" dirty="0" smtClean="0"/>
              <a:t>Wartość: 10</a:t>
            </a:r>
          </a:p>
          <a:p>
            <a:pPr algn="ctr"/>
            <a:r>
              <a:rPr lang="pl-PL" dirty="0" smtClean="0"/>
              <a:t>Kwota: 100 000 zł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510881" y="2976045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Przedsięwzięcie 2</a:t>
            </a:r>
          </a:p>
          <a:p>
            <a:pPr algn="ctr"/>
            <a:r>
              <a:rPr lang="pl-PL" dirty="0" smtClean="0"/>
              <a:t>Wskaźnik 2</a:t>
            </a:r>
          </a:p>
          <a:p>
            <a:pPr algn="ctr"/>
            <a:r>
              <a:rPr lang="pl-PL" dirty="0" smtClean="0"/>
              <a:t>Wartość: 2</a:t>
            </a:r>
          </a:p>
          <a:p>
            <a:pPr algn="ctr"/>
            <a:r>
              <a:rPr lang="pl-PL" dirty="0" smtClean="0"/>
              <a:t>Kwota: 200 000 zł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24325" y="2974926"/>
            <a:ext cx="21602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Przedsięwzięcie 3</a:t>
            </a:r>
          </a:p>
          <a:p>
            <a:pPr algn="ctr"/>
            <a:r>
              <a:rPr lang="pl-PL" dirty="0" smtClean="0"/>
              <a:t>Wskaźnik 3</a:t>
            </a:r>
          </a:p>
          <a:p>
            <a:pPr algn="ctr"/>
            <a:r>
              <a:rPr lang="pl-PL" dirty="0" smtClean="0"/>
              <a:t>Wartość: 4</a:t>
            </a:r>
          </a:p>
          <a:p>
            <a:pPr algn="ctr"/>
            <a:r>
              <a:rPr lang="pl-PL" dirty="0" smtClean="0"/>
              <a:t>Kwota: 200 000 zł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6012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MOŻLIWOŚCI ZMIAN – WARUNEK KONIECZNY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Warunkiem koniecznym dokonania zmian w LSR jest uzasadnienie ich konieczności.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SWŁ może zwolnić LGD z realizacji danego przedsięwzięcia (wskaźnika) lub jego części jedynie w przypadku udokumentowania przez LGD podjęcia więcej niż jednej próby jego realizacji (ogłoszenie minimum 2 naborów, spotkania z potencjalnymi wnioskodawcami, promocja naboru). LGD musi przekonać SWŁ, że realizacja zakładanego poziomu danego wskaźnika nie będzie możliwa.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SWŁ może zezwolić na zwiększenie wartości obecnego wskaźnika lub utworzenie nowego wskaźnika (zgodnie z obowiązującymi przepisami) jedynie na podstawie przeprowadzonej na nowo diagnozy obszaru LSR, z której jednoznacznie wyniknie potrzeba realizacja danego wskaźnika na wyższym poziomie. Przeprowadzenie diagnozy oraz analizę wyników należy udokumentować i złożyć do SWŁ.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Zmiany w LSR dotyczące kamienia 2021 będą możliwe do końca 2019 roku.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800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5240</TotalTime>
  <Words>1003</Words>
  <Application>Microsoft Office PowerPoint</Application>
  <PresentationFormat>Pokaz na ekranie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44</vt:i4>
      </vt:variant>
      <vt:variant>
        <vt:lpstr>Tytuły slajdów</vt:lpstr>
      </vt:variant>
      <vt:variant>
        <vt:i4>11</vt:i4>
      </vt:variant>
    </vt:vector>
  </HeadingPairs>
  <TitlesOfParts>
    <vt:vector size="60" baseType="lpstr">
      <vt:lpstr>Arial</vt:lpstr>
      <vt:lpstr>Calibri</vt:lpstr>
      <vt:lpstr>Gabriola</vt:lpstr>
      <vt:lpstr>Segoe UI</vt:lpstr>
      <vt:lpstr>Tahoma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Projekt domyślny</vt:lpstr>
      <vt:lpstr>7_zielony</vt:lpstr>
      <vt:lpstr>28_czerwony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Michał Kosmowski</cp:lastModifiedBy>
  <cp:revision>394</cp:revision>
  <cp:lastPrinted>2018-05-18T10:44:48Z</cp:lastPrinted>
  <dcterms:created xsi:type="dcterms:W3CDTF">2013-04-03T19:48:29Z</dcterms:created>
  <dcterms:modified xsi:type="dcterms:W3CDTF">2019-03-25T07:54:03Z</dcterms:modified>
</cp:coreProperties>
</file>