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7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8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0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1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2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3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4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5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6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7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8.xml" ContentType="application/vnd.openxmlformats-officedocument.theme+xml"/>
  <Override PartName="/ppt/slideLayouts/slideLayout163.xml" ContentType="application/vnd.openxmlformats-officedocument.presentationml.slideLayout+xml"/>
  <Override PartName="/ppt/theme/theme19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20.xml" ContentType="application/vnd.openxmlformats-officedocument.theme+xml"/>
  <Override PartName="/ppt/slideLayouts/slideLayout166.xml" ContentType="application/vnd.openxmlformats-officedocument.presentationml.slideLayout+xml"/>
  <Override PartName="/ppt/theme/theme21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22.xml" ContentType="application/vnd.openxmlformats-officedocument.theme+xml"/>
  <Override PartName="/ppt/slideLayouts/slideLayout169.xml" ContentType="application/vnd.openxmlformats-officedocument.presentationml.slideLayout+xml"/>
  <Override PartName="/ppt/theme/theme23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24.xml" ContentType="application/vnd.openxmlformats-officedocument.theme+xml"/>
  <Override PartName="/ppt/slideLayouts/slideLayout172.xml" ContentType="application/vnd.openxmlformats-officedocument.presentationml.slideLayout+xml"/>
  <Override PartName="/ppt/theme/theme2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heme/theme26.xml" ContentType="application/vnd.openxmlformats-officedocument.theme+xml"/>
  <Override PartName="/ppt/slideLayouts/slideLayout175.xml" ContentType="application/vnd.openxmlformats-officedocument.presentationml.slideLayout+xml"/>
  <Override PartName="/ppt/theme/theme27.xml" ContentType="application/vnd.openxmlformats-officedocument.theme+xml"/>
  <Override PartName="/ppt/slideLayouts/slideLayout176.xml" ContentType="application/vnd.openxmlformats-officedocument.presentationml.slideLayout+xml"/>
  <Override PartName="/ppt/theme/theme28.xml" ContentType="application/vnd.openxmlformats-officedocument.theme+xml"/>
  <Override PartName="/ppt/slideLayouts/slideLayout177.xml" ContentType="application/vnd.openxmlformats-officedocument.presentationml.slideLayout+xml"/>
  <Override PartName="/ppt/theme/theme29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30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31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32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33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34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35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36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37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38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39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40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41.xml" ContentType="application/vnd.openxmlformats-officedocument.theme+xml"/>
  <Override PartName="/ppt/slideLayouts/slideLayout310.xml" ContentType="application/vnd.openxmlformats-officedocument.presentationml.slideLayout+xml"/>
  <Override PartName="/ppt/theme/theme42.xml" ContentType="application/vnd.openxmlformats-officedocument.theme+xml"/>
  <Override PartName="/ppt/slideLayouts/slideLayout311.xml" ContentType="application/vnd.openxmlformats-officedocument.presentationml.slideLayout+xml"/>
  <Override PartName="/ppt/theme/theme43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theme/theme44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85" r:id="rId2"/>
    <p:sldMasterId id="2147483705" r:id="rId3"/>
    <p:sldMasterId id="2147483715" r:id="rId4"/>
    <p:sldMasterId id="2147483716" r:id="rId5"/>
    <p:sldMasterId id="2147483717" r:id="rId6"/>
    <p:sldMasterId id="2147483718" r:id="rId7"/>
    <p:sldMasterId id="2147483719" r:id="rId8"/>
    <p:sldMasterId id="2147483720" r:id="rId9"/>
    <p:sldMasterId id="2147483721" r:id="rId10"/>
    <p:sldMasterId id="2147483722" r:id="rId11"/>
    <p:sldMasterId id="2147483723" r:id="rId12"/>
    <p:sldMasterId id="2147483724" r:id="rId13"/>
    <p:sldMasterId id="2147483725" r:id="rId14"/>
    <p:sldMasterId id="2147483726" r:id="rId15"/>
    <p:sldMasterId id="2147483727" r:id="rId16"/>
    <p:sldMasterId id="2147483728" r:id="rId17"/>
    <p:sldMasterId id="2147483661" r:id="rId18"/>
    <p:sldMasterId id="2147483701" r:id="rId19"/>
    <p:sldMasterId id="2147483664" r:id="rId20"/>
    <p:sldMasterId id="2147483699" r:id="rId21"/>
    <p:sldMasterId id="2147483666" r:id="rId22"/>
    <p:sldMasterId id="2147483697" r:id="rId23"/>
    <p:sldMasterId id="2147483668" r:id="rId24"/>
    <p:sldMasterId id="2147483695" r:id="rId25"/>
    <p:sldMasterId id="2147483670" r:id="rId26"/>
    <p:sldMasterId id="2147483693" r:id="rId27"/>
    <p:sldMasterId id="2147483681" r:id="rId28"/>
    <p:sldMasterId id="2147483689" r:id="rId29"/>
    <p:sldMasterId id="2147483730" r:id="rId30"/>
    <p:sldMasterId id="2147483731" r:id="rId31"/>
    <p:sldMasterId id="2147483732" r:id="rId32"/>
    <p:sldMasterId id="2147483733" r:id="rId33"/>
    <p:sldMasterId id="2147483734" r:id="rId34"/>
    <p:sldMasterId id="2147483729" r:id="rId35"/>
    <p:sldMasterId id="2147483735" r:id="rId36"/>
    <p:sldMasterId id="2147483736" r:id="rId37"/>
    <p:sldMasterId id="2147483739" r:id="rId38"/>
    <p:sldMasterId id="2147483740" r:id="rId39"/>
    <p:sldMasterId id="2147483741" r:id="rId40"/>
    <p:sldMasterId id="2147483742" r:id="rId41"/>
    <p:sldMasterId id="2147484074" r:id="rId42"/>
    <p:sldMasterId id="2147484081" r:id="rId43"/>
    <p:sldMasterId id="2147488703" r:id="rId44"/>
  </p:sldMasterIdLst>
  <p:notesMasterIdLst>
    <p:notesMasterId r:id="rId63"/>
  </p:notesMasterIdLst>
  <p:handoutMasterIdLst>
    <p:handoutMasterId r:id="rId64"/>
  </p:handoutMasterIdLst>
  <p:sldIdLst>
    <p:sldId id="480" r:id="rId45"/>
    <p:sldId id="491" r:id="rId46"/>
    <p:sldId id="492" r:id="rId47"/>
    <p:sldId id="485" r:id="rId48"/>
    <p:sldId id="486" r:id="rId49"/>
    <p:sldId id="487" r:id="rId50"/>
    <p:sldId id="493" r:id="rId51"/>
    <p:sldId id="494" r:id="rId52"/>
    <p:sldId id="495" r:id="rId53"/>
    <p:sldId id="496" r:id="rId54"/>
    <p:sldId id="488" r:id="rId55"/>
    <p:sldId id="489" r:id="rId56"/>
    <p:sldId id="504" r:id="rId57"/>
    <p:sldId id="505" r:id="rId58"/>
    <p:sldId id="506" r:id="rId59"/>
    <p:sldId id="507" r:id="rId60"/>
    <p:sldId id="508" r:id="rId61"/>
    <p:sldId id="490" r:id="rId62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dalena Kochanowska" initials="MK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C5C"/>
    <a:srgbClr val="5564D3"/>
    <a:srgbClr val="11897D"/>
    <a:srgbClr val="2A3990"/>
    <a:srgbClr val="4D4D4D"/>
    <a:srgbClr val="0F0102"/>
    <a:srgbClr val="D98027"/>
    <a:srgbClr val="808080"/>
    <a:srgbClr val="E74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68" autoAdjust="0"/>
  </p:normalViewPr>
  <p:slideViewPr>
    <p:cSldViewPr>
      <p:cViewPr varScale="1">
        <p:scale>
          <a:sx n="81" d="100"/>
          <a:sy n="81" d="100"/>
        </p:scale>
        <p:origin x="108" y="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50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3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1.xml"/><Relationship Id="rId53" Type="http://schemas.openxmlformats.org/officeDocument/2006/relationships/slide" Target="slides/slide9.xml"/><Relationship Id="rId58" Type="http://schemas.openxmlformats.org/officeDocument/2006/relationships/slide" Target="slides/slide14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17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4.xml"/><Relationship Id="rId56" Type="http://schemas.openxmlformats.org/officeDocument/2006/relationships/slide" Target="slides/slide12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2.xml"/><Relationship Id="rId59" Type="http://schemas.openxmlformats.org/officeDocument/2006/relationships/slide" Target="slides/slide15.xml"/><Relationship Id="rId67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0.xml"/><Relationship Id="rId62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5.xml"/><Relationship Id="rId57" Type="http://schemas.openxmlformats.org/officeDocument/2006/relationships/slide" Target="slides/slide13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8.xml"/><Relationship Id="rId60" Type="http://schemas.openxmlformats.org/officeDocument/2006/relationships/slide" Target="slides/slide16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6.xml"/><Relationship Id="rId55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33841C-1D41-4C64-A4B9-AFA77302E20F}" type="datetimeFigureOut">
              <a:rPr lang="pl-PL"/>
              <a:pPr>
                <a:defRPr/>
              </a:pPr>
              <a:t>27.03.2019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008C14-C066-4262-8DF9-72A5EB35547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8278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4E1357-CCDE-41B1-A2C8-8727157000AD}" type="datetimeFigureOut">
              <a:rPr lang="pl-PL"/>
              <a:pPr>
                <a:defRPr/>
              </a:pPr>
              <a:t>27.03.2019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02381B-77C1-47E8-AA95-561A59933F4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85423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8.png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11.png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14.png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4.xml"/><Relationship Id="rId4" Type="http://schemas.openxmlformats.org/officeDocument/2006/relationships/image" Target="../media/image17.png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6.xml"/><Relationship Id="rId4" Type="http://schemas.openxmlformats.org/officeDocument/2006/relationships/image" Target="../media/image20.pn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2.xml"/><Relationship Id="rId4" Type="http://schemas.openxmlformats.org/officeDocument/2006/relationships/image" Target="../media/image44.png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43.xml"/><Relationship Id="rId4" Type="http://schemas.openxmlformats.org/officeDocument/2006/relationships/image" Target="../media/image47.png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5317748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6475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60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47505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06674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262889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67324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212991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0479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58390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826500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9789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16326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1132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56249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3305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979748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3520350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01331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54009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35580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60885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1388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57861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19055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913443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81859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87388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3007597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4439478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58548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073034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243546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615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40656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56104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270611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062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68185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97151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0156449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9621906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74181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25704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5654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2682591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445947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76704102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914688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303497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091678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83795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2294753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951034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078845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872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0350127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18336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94710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4744412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912371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56948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990215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07330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1011952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536931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2745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461614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441353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791947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amka_slajd pomarańcz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7900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6BB54CF6-2CF0-4224-B416-6AACF3A0D2B4}" type="slidenum">
              <a:rPr lang="pl-PL" sz="1200" b="1" smtClean="0">
                <a:solidFill>
                  <a:srgbClr val="F36B23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F36B23"/>
              </a:solidFill>
            </a:endParaRPr>
          </a:p>
        </p:txBody>
      </p:sp>
      <p:sp>
        <p:nvSpPr>
          <p:cNvPr id="3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692150"/>
            <a:ext cx="7272288" cy="79216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F36B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43212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F36B2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F36B23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36B23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950857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624777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873157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amka_slajd żółt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7900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CC53F964-D04E-4997-A598-90338271AE1C}" type="slidenum">
              <a:rPr lang="pl-PL" sz="1200" b="1" smtClean="0">
                <a:solidFill>
                  <a:srgbClr val="FCB319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FCB319"/>
              </a:solidFill>
            </a:endParaRPr>
          </a:p>
        </p:txBody>
      </p:sp>
      <p:pic>
        <p:nvPicPr>
          <p:cNvPr id="7" name="Picture 3" descr="kreska pionow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692150"/>
            <a:ext cx="7272288" cy="79216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FCB31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43212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FCB31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FCB319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FCB319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FCB319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FCB319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FCB319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330561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141618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644097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amka_slajd róż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7900" cy="630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kreska pionow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4541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D9111DD2-DF12-4789-A2A1-BC6CF59B69ED}" type="slidenum">
              <a:rPr lang="pl-PL" sz="1200" b="1" smtClean="0">
                <a:solidFill>
                  <a:srgbClr val="EF5594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EF5594"/>
              </a:solidFill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0"/>
            <a:ext cx="7272288" cy="792087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EF55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6004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EF559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EF5594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EF5594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F5594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EF5594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EF5594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029302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583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283342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648418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mka_slajd fiolet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495425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378EF192-3813-4F61-9396-6AF9E2A1F78D}" type="slidenum">
              <a:rPr lang="pl-PL" sz="1200" b="1" smtClean="0">
                <a:solidFill>
                  <a:srgbClr val="424CA0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424CA0"/>
              </a:solidFill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424C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424CA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424CA0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424CA0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844500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886761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8174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mka_slajd turkusow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6BDC6487-B0D1-45F3-8602-7D123E6E933A}" type="slidenum">
              <a:rPr lang="pl-PL" sz="1200" b="1" smtClean="0">
                <a:solidFill>
                  <a:srgbClr val="49C7ED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49C7ED"/>
              </a:solidFill>
            </a:endParaRPr>
          </a:p>
        </p:txBody>
      </p:sp>
      <p:pic>
        <p:nvPicPr>
          <p:cNvPr id="9" name="Picture 5" descr="kreska pionow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kreska_slajd 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557338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49C7E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49C7E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49C7ED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49C7ED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49C7ED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49C7ED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49C7ED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246587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788716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023632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494741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537778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1718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257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988648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271655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79233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521016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20905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01424900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3362557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112851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923626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0427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460246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674573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8099375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441380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953865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189956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51378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0665134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40100495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70554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330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968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1401636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034971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920310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0261618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352844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563049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399901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2315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9508513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60351730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0803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874148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301249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53482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2053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9389012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19773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303038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892532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489152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533564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26088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779173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064052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524911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813508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830860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75511410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846692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602132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476096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88126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069802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80068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6458767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996150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220258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576565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652464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20934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934768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584088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913031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18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82197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011178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3001841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211293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212917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9858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416254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97127861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32677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903355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0746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88353361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731222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6361807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3421871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999716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766634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771843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126379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7963492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7000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40219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39985937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406593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22962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6374602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7444222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323155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6967330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814883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524271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8717898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2999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48962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077619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673983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7713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77109609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16674711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801920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656763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751628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422729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61666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592892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4400382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246119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40735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606311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9078971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5841534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131748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33037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26633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486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2026075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7846584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728957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459575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689722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515133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820173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1205747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27585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2302022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361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33084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3469569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4976768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8780586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998924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439220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848564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097096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65383402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5566312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235231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851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0156519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amka_slajd zielon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5865813"/>
            <a:ext cx="8248650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5911850"/>
            <a:ext cx="26988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kreska_slajd 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8650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CA8776DE-50C3-408D-B189-A0618838900B}" type="slidenum">
              <a:rPr lang="pl-PL" sz="1200" b="1" smtClean="0">
                <a:solidFill>
                  <a:srgbClr val="72BF44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72BF44"/>
              </a:solidFill>
            </a:endParaRPr>
          </a:p>
        </p:txBody>
      </p:sp>
      <p:sp>
        <p:nvSpPr>
          <p:cNvPr id="10" name="Prostokąt 9"/>
          <p:cNvSpPr/>
          <p:nvPr userDrawn="1"/>
        </p:nvSpPr>
        <p:spPr>
          <a:xfrm>
            <a:off x="5219700" y="765175"/>
            <a:ext cx="2376488" cy="7191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692150"/>
            <a:ext cx="7272288" cy="79216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9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432123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21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72BF44"/>
              </a:buClr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72BF44"/>
              </a:buClr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72BF44"/>
              </a:buClr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72BF44"/>
              </a:buClr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72BF44"/>
              </a:buCl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0191350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ramka_slajd czerwon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8597900" cy="630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kresk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22" b="-60022"/>
          <a:stretch>
            <a:fillRect/>
          </a:stretch>
        </p:blipFill>
        <p:spPr bwMode="auto">
          <a:xfrm>
            <a:off x="415925" y="5848350"/>
            <a:ext cx="8248650" cy="6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kreska pionowa_slajd 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6987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kreska_slajd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022" b="-60022"/>
          <a:stretch>
            <a:fillRect/>
          </a:stretch>
        </p:blipFill>
        <p:spPr bwMode="auto">
          <a:xfrm>
            <a:off x="395288" y="1538288"/>
            <a:ext cx="824865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E8BC3978-235A-4FFF-8D8C-C9F7A6DF896A}" type="slidenum">
              <a:rPr lang="pl-PL" sz="1200" b="1" smtClean="0">
                <a:solidFill>
                  <a:srgbClr val="ED1C24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ED1C24"/>
              </a:solidFill>
            </a:endParaRPr>
          </a:p>
        </p:txBody>
      </p:sp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ED1C2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ED1C24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ED1C2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ED1C2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ED1C2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ED1C24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9855499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229848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5904858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692909930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797646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8555950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8844504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103962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74850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8577738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1783453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627314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66915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74770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88130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4247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93292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32355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60892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371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ład niestandard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075AADEE-B4BD-422A-9E72-D4F5687AD49F}" type="slidenum">
              <a:rPr lang="pl-PL" sz="1200" b="1" smtClean="0">
                <a:solidFill>
                  <a:srgbClr val="11897D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11897D"/>
              </a:solidFill>
              <a:latin typeface="Arial" charset="0"/>
            </a:endParaRPr>
          </a:p>
        </p:txBody>
      </p:sp>
      <p:pic>
        <p:nvPicPr>
          <p:cNvPr id="9" name="Picture 10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277225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254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77225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tekstu 17"/>
          <p:cNvSpPr>
            <a:spLocks noGrp="1"/>
          </p:cNvSpPr>
          <p:nvPr>
            <p:ph type="body" sz="quarter" idx="10"/>
          </p:nvPr>
        </p:nvSpPr>
        <p:spPr>
          <a:xfrm>
            <a:off x="971600" y="548681"/>
            <a:ext cx="7272288" cy="864096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 b="0" baseline="0">
                <a:solidFill>
                  <a:srgbClr val="00AEE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8" name="Symbol zastępczy tekstu 17"/>
          <p:cNvSpPr>
            <a:spLocks noGrp="1"/>
          </p:cNvSpPr>
          <p:nvPr>
            <p:ph type="body" sz="quarter" idx="11"/>
          </p:nvPr>
        </p:nvSpPr>
        <p:spPr>
          <a:xfrm>
            <a:off x="1187624" y="5949280"/>
            <a:ext cx="7272288" cy="393101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1200" b="1">
                <a:solidFill>
                  <a:srgbClr val="00AEE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3" name="Symbol zastępczy tekstu 20"/>
          <p:cNvSpPr>
            <a:spLocks noGrp="1"/>
          </p:cNvSpPr>
          <p:nvPr>
            <p:ph type="body" sz="quarter" idx="12"/>
          </p:nvPr>
        </p:nvSpPr>
        <p:spPr>
          <a:xfrm>
            <a:off x="971550" y="2060575"/>
            <a:ext cx="7272338" cy="3455988"/>
          </a:xfrm>
          <a:prstGeom prst="rect">
            <a:avLst/>
          </a:prstGeom>
        </p:spPr>
        <p:txBody>
          <a:bodyPr/>
          <a:lstStyle>
            <a:lvl1pPr>
              <a:buClr>
                <a:srgbClr val="00AEEF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1pPr>
            <a:lvl2pPr>
              <a:buClr>
                <a:srgbClr val="00AEE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2pPr>
            <a:lvl3pPr>
              <a:buClr>
                <a:srgbClr val="00AEE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3pPr>
            <a:lvl4pPr>
              <a:buClr>
                <a:srgbClr val="00AEE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4pPr>
            <a:lvl5pPr>
              <a:buClr>
                <a:srgbClr val="00AEEF"/>
              </a:buClr>
              <a:buFont typeface="Arial" pitchFamily="34" charset="0"/>
              <a:buChar char="•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3560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5324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9743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002498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22656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03634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96434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9936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460702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579115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646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53035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63178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86136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6746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278097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88472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35372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00680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8043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306025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81236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8794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5609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21444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38411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95450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842887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95118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79128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19964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8899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45038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94994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573952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37799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38548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28881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33822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476197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87144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79207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70848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69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18529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4845589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49923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91024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0827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86663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99405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465035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2573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556401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137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2290239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2585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613170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704498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05243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384206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07967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49611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12825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716111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658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theme" Target="../theme/theme18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4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4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166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2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4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169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theme" Target="../theme/theme24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4" Type="http://schemas.openxmlformats.org/officeDocument/2006/relationships/image" Target="../media/image1.png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172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theme" Target="../theme/theme26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4" Type="http://schemas.openxmlformats.org/officeDocument/2006/relationships/image" Target="../media/image1.png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175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176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17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image" Target="../media/image22.png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image" Target="../media/image26.png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image" Target="../media/image25.png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image" Target="../media/image29.png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image" Target="../media/image28.pn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image" Target="../media/image30.png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image" Target="../media/image32.png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image" Target="../media/image31.png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9.xml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224.xml"/><Relationship Id="rId7" Type="http://schemas.openxmlformats.org/officeDocument/2006/relationships/slideLayout" Target="../slideLayouts/slideLayout228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223.xml"/><Relationship Id="rId1" Type="http://schemas.openxmlformats.org/officeDocument/2006/relationships/slideLayout" Target="../slideLayouts/slideLayout222.xml"/><Relationship Id="rId6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32.xml"/><Relationship Id="rId5" Type="http://schemas.openxmlformats.org/officeDocument/2006/relationships/slideLayout" Target="../slideLayouts/slideLayout226.xml"/><Relationship Id="rId15" Type="http://schemas.openxmlformats.org/officeDocument/2006/relationships/image" Target="../media/image35.png"/><Relationship Id="rId10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25.xml"/><Relationship Id="rId9" Type="http://schemas.openxmlformats.org/officeDocument/2006/relationships/slideLayout" Target="../slideLayouts/slideLayout230.xml"/><Relationship Id="rId14" Type="http://schemas.openxmlformats.org/officeDocument/2006/relationships/image" Target="../media/image34.pn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5" Type="http://schemas.openxmlformats.org/officeDocument/2006/relationships/image" Target="../media/image23.png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image" Target="../media/image22.png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245.xml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5" Type="http://schemas.openxmlformats.org/officeDocument/2006/relationships/image" Target="../media/image38.png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image" Target="../media/image37.png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2.xml"/><Relationship Id="rId13" Type="http://schemas.openxmlformats.org/officeDocument/2006/relationships/image" Target="../media/image39.png"/><Relationship Id="rId3" Type="http://schemas.openxmlformats.org/officeDocument/2006/relationships/slideLayout" Target="../slideLayouts/slideLayout257.xml"/><Relationship Id="rId7" Type="http://schemas.openxmlformats.org/officeDocument/2006/relationships/slideLayout" Target="../slideLayouts/slideLayout261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256.xml"/><Relationship Id="rId1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60.xml"/><Relationship Id="rId11" Type="http://schemas.openxmlformats.org/officeDocument/2006/relationships/slideLayout" Target="../slideLayouts/slideLayout265.xml"/><Relationship Id="rId5" Type="http://schemas.openxmlformats.org/officeDocument/2006/relationships/slideLayout" Target="../slideLayouts/slideLayout259.xml"/><Relationship Id="rId15" Type="http://schemas.openxmlformats.org/officeDocument/2006/relationships/image" Target="../media/image41.png"/><Relationship Id="rId10" Type="http://schemas.openxmlformats.org/officeDocument/2006/relationships/slideLayout" Target="../slideLayouts/slideLayout264.xml"/><Relationship Id="rId4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63.xml"/><Relationship Id="rId14" Type="http://schemas.openxmlformats.org/officeDocument/2006/relationships/image" Target="../media/image40.png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01.xml"/><Relationship Id="rId7" Type="http://schemas.openxmlformats.org/officeDocument/2006/relationships/slideLayout" Target="../slideLayouts/slideLayout305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300.xm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5" Type="http://schemas.openxmlformats.org/officeDocument/2006/relationships/slideLayout" Target="../slideLayouts/slideLayout303.xml"/><Relationship Id="rId10" Type="http://schemas.openxmlformats.org/officeDocument/2006/relationships/slideLayout" Target="../slideLayouts/slideLayout308.xm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310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31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381" r:id="rId1"/>
    <p:sldLayoutId id="2147488382" r:id="rId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A3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0243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52" r:id="rId1"/>
    <p:sldLayoutId id="2147488453" r:id="rId2"/>
    <p:sldLayoutId id="2147488454" r:id="rId3"/>
    <p:sldLayoutId id="2147488455" r:id="rId4"/>
    <p:sldLayoutId id="2147488456" r:id="rId5"/>
    <p:sldLayoutId id="2147488457" r:id="rId6"/>
    <p:sldLayoutId id="2147488458" r:id="rId7"/>
    <p:sldLayoutId id="2147488459" r:id="rId8"/>
    <p:sldLayoutId id="2147488460" r:id="rId9"/>
    <p:sldLayoutId id="2147488461" r:id="rId10"/>
    <p:sldLayoutId id="21474884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A3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1267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63" r:id="rId1"/>
    <p:sldLayoutId id="2147488464" r:id="rId2"/>
    <p:sldLayoutId id="2147488465" r:id="rId3"/>
    <p:sldLayoutId id="2147488466" r:id="rId4"/>
    <p:sldLayoutId id="2147488467" r:id="rId5"/>
    <p:sldLayoutId id="2147488468" r:id="rId6"/>
    <p:sldLayoutId id="2147488469" r:id="rId7"/>
    <p:sldLayoutId id="2147488470" r:id="rId8"/>
    <p:sldLayoutId id="2147488471" r:id="rId9"/>
    <p:sldLayoutId id="2147488472" r:id="rId10"/>
    <p:sldLayoutId id="21474884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2291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74" r:id="rId1"/>
    <p:sldLayoutId id="2147488475" r:id="rId2"/>
    <p:sldLayoutId id="2147488476" r:id="rId3"/>
    <p:sldLayoutId id="2147488477" r:id="rId4"/>
    <p:sldLayoutId id="2147488478" r:id="rId5"/>
    <p:sldLayoutId id="2147488479" r:id="rId6"/>
    <p:sldLayoutId id="2147488480" r:id="rId7"/>
    <p:sldLayoutId id="2147488481" r:id="rId8"/>
    <p:sldLayoutId id="2147488482" r:id="rId9"/>
    <p:sldLayoutId id="2147488483" r:id="rId10"/>
    <p:sldLayoutId id="21474884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A1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3315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85" r:id="rId1"/>
    <p:sldLayoutId id="2147488486" r:id="rId2"/>
    <p:sldLayoutId id="2147488487" r:id="rId3"/>
    <p:sldLayoutId id="2147488488" r:id="rId4"/>
    <p:sldLayoutId id="2147488489" r:id="rId5"/>
    <p:sldLayoutId id="2147488490" r:id="rId6"/>
    <p:sldLayoutId id="2147488491" r:id="rId7"/>
    <p:sldLayoutId id="2147488492" r:id="rId8"/>
    <p:sldLayoutId id="2147488493" r:id="rId9"/>
    <p:sldLayoutId id="2147488494" r:id="rId10"/>
    <p:sldLayoutId id="21474884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1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4339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96" r:id="rId1"/>
    <p:sldLayoutId id="2147488497" r:id="rId2"/>
    <p:sldLayoutId id="2147488498" r:id="rId3"/>
    <p:sldLayoutId id="2147488499" r:id="rId4"/>
    <p:sldLayoutId id="2147488500" r:id="rId5"/>
    <p:sldLayoutId id="2147488501" r:id="rId6"/>
    <p:sldLayoutId id="2147488502" r:id="rId7"/>
    <p:sldLayoutId id="2147488503" r:id="rId8"/>
    <p:sldLayoutId id="2147488504" r:id="rId9"/>
    <p:sldLayoutId id="2147488505" r:id="rId10"/>
    <p:sldLayoutId id="21474885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1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5363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07" r:id="rId1"/>
    <p:sldLayoutId id="2147488508" r:id="rId2"/>
    <p:sldLayoutId id="2147488509" r:id="rId3"/>
    <p:sldLayoutId id="2147488510" r:id="rId4"/>
    <p:sldLayoutId id="2147488511" r:id="rId5"/>
    <p:sldLayoutId id="2147488512" r:id="rId6"/>
    <p:sldLayoutId id="2147488513" r:id="rId7"/>
    <p:sldLayoutId id="2147488514" r:id="rId8"/>
    <p:sldLayoutId id="2147488515" r:id="rId9"/>
    <p:sldLayoutId id="2147488516" r:id="rId10"/>
    <p:sldLayoutId id="21474885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1C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6387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18" r:id="rId1"/>
    <p:sldLayoutId id="2147488519" r:id="rId2"/>
    <p:sldLayoutId id="2147488520" r:id="rId3"/>
    <p:sldLayoutId id="2147488521" r:id="rId4"/>
    <p:sldLayoutId id="2147488522" r:id="rId5"/>
    <p:sldLayoutId id="2147488523" r:id="rId6"/>
    <p:sldLayoutId id="2147488524" r:id="rId7"/>
    <p:sldLayoutId id="2147488525" r:id="rId8"/>
    <p:sldLayoutId id="2147488526" r:id="rId9"/>
    <p:sldLayoutId id="2147488527" r:id="rId10"/>
    <p:sldLayoutId id="21474885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1C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7411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29" r:id="rId1"/>
    <p:sldLayoutId id="2147488530" r:id="rId2"/>
    <p:sldLayoutId id="2147488531" r:id="rId3"/>
    <p:sldLayoutId id="2147488532" r:id="rId4"/>
    <p:sldLayoutId id="2147488533" r:id="rId5"/>
    <p:sldLayoutId id="2147488534" r:id="rId6"/>
    <p:sldLayoutId id="2147488535" r:id="rId7"/>
    <p:sldLayoutId id="2147488536" r:id="rId8"/>
    <p:sldLayoutId id="2147488537" r:id="rId9"/>
    <p:sldLayoutId id="2147488538" r:id="rId10"/>
    <p:sldLayoutId id="21474885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6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0" r:id="rId1"/>
    <p:sldLayoutId id="2147488696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6B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19459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051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83" r:id="rId1"/>
    <p:sldLayoutId id="2147488695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B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2" r:id="rId1"/>
    <p:sldLayoutId id="2147488697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B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1507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5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4" r:id="rId1"/>
    <p:sldLayoutId id="2147488698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5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3555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4C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6" r:id="rId1"/>
    <p:sldLayoutId id="2147488699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24C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5603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C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ramka_slajd z piktogramami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548" r:id="rId1"/>
    <p:sldLayoutId id="2147488700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9C7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7651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4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8675" name="Picture 5" descr="ramka_slajd z piktogramami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5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29699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5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075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84" r:id="rId1"/>
    <p:sldLayoutId id="2147488385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1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DB3DEBA6-C5E2-4420-9D9C-7756A5753017}" type="slidenum">
              <a:rPr lang="pl-PL" sz="1200" b="1" smtClean="0">
                <a:solidFill>
                  <a:srgbClr val="00AEEF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00AEEF"/>
              </a:solidFill>
            </a:endParaRPr>
          </a:p>
        </p:txBody>
      </p:sp>
      <p:sp>
        <p:nvSpPr>
          <p:cNvPr id="3072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0725" name="Picture 9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0" descr="2"/>
          <p:cNvPicPr>
            <a:picLocks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5911850"/>
            <a:ext cx="25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2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52" r:id="rId1"/>
    <p:sldLayoutId id="2147488553" r:id="rId2"/>
    <p:sldLayoutId id="2147488554" r:id="rId3"/>
    <p:sldLayoutId id="2147488555" r:id="rId4"/>
    <p:sldLayoutId id="2147488556" r:id="rId5"/>
    <p:sldLayoutId id="2147488557" r:id="rId6"/>
    <p:sldLayoutId id="2147488558" r:id="rId7"/>
    <p:sldLayoutId id="2147488559" r:id="rId8"/>
    <p:sldLayoutId id="2147488560" r:id="rId9"/>
    <p:sldLayoutId id="2147488561" r:id="rId10"/>
    <p:sldLayoutId id="21474885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F1A600DD-18BB-4F35-884F-01B5549BC4C3}" type="slidenum">
              <a:rPr lang="pl-PL" sz="1200" b="1" smtClean="0">
                <a:solidFill>
                  <a:srgbClr val="1B75BC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1B75BC"/>
              </a:solidFill>
              <a:latin typeface="Arial" charset="0"/>
            </a:endParaRPr>
          </a:p>
        </p:txBody>
      </p:sp>
      <p:sp>
        <p:nvSpPr>
          <p:cNvPr id="3174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1749" name="Picture 9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0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63" r:id="rId1"/>
    <p:sldLayoutId id="2147488564" r:id="rId2"/>
    <p:sldLayoutId id="2147488565" r:id="rId3"/>
    <p:sldLayoutId id="2147488566" r:id="rId4"/>
    <p:sldLayoutId id="2147488567" r:id="rId5"/>
    <p:sldLayoutId id="2147488568" r:id="rId6"/>
    <p:sldLayoutId id="2147488569" r:id="rId7"/>
    <p:sldLayoutId id="2147488570" r:id="rId8"/>
    <p:sldLayoutId id="2147488571" r:id="rId9"/>
    <p:sldLayoutId id="2147488572" r:id="rId10"/>
    <p:sldLayoutId id="214748857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15900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1110A2AA-1970-4455-B7E9-9E503FDB2112}" type="slidenum">
              <a:rPr lang="pl-PL" sz="1200" b="1" smtClean="0">
                <a:solidFill>
                  <a:srgbClr val="DA1C5C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DA1C5C"/>
              </a:solidFill>
              <a:latin typeface="Arial" charset="0"/>
            </a:endParaRPr>
          </a:p>
        </p:txBody>
      </p:sp>
      <p:sp>
        <p:nvSpPr>
          <p:cNvPr id="3277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2773" name="Picture 9" descr="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0" descr="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1" descr="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74" r:id="rId1"/>
    <p:sldLayoutId id="2147488575" r:id="rId2"/>
    <p:sldLayoutId id="2147488576" r:id="rId3"/>
    <p:sldLayoutId id="2147488577" r:id="rId4"/>
    <p:sldLayoutId id="2147488578" r:id="rId5"/>
    <p:sldLayoutId id="2147488579" r:id="rId6"/>
    <p:sldLayoutId id="2147488580" r:id="rId7"/>
    <p:sldLayoutId id="2147488581" r:id="rId8"/>
    <p:sldLayoutId id="2147488582" r:id="rId9"/>
    <p:sldLayoutId id="2147488583" r:id="rId10"/>
    <p:sldLayoutId id="21474885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DDDC47BE-B189-4ADE-9357-88DA3DECA37E}" type="slidenum">
              <a:rPr lang="pl-PL" sz="1200" b="1" smtClean="0">
                <a:solidFill>
                  <a:srgbClr val="00689E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00689E"/>
              </a:solidFill>
              <a:latin typeface="Arial" charset="0"/>
            </a:endParaRPr>
          </a:p>
        </p:txBody>
      </p:sp>
      <p:sp>
        <p:nvSpPr>
          <p:cNvPr id="3379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3797" name="Picture 9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0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85" r:id="rId1"/>
    <p:sldLayoutId id="2147488586" r:id="rId2"/>
    <p:sldLayoutId id="2147488587" r:id="rId3"/>
    <p:sldLayoutId id="2147488588" r:id="rId4"/>
    <p:sldLayoutId id="2147488589" r:id="rId5"/>
    <p:sldLayoutId id="2147488590" r:id="rId6"/>
    <p:sldLayoutId id="2147488591" r:id="rId7"/>
    <p:sldLayoutId id="2147488592" r:id="rId8"/>
    <p:sldLayoutId id="2147488593" r:id="rId9"/>
    <p:sldLayoutId id="2147488594" r:id="rId10"/>
    <p:sldLayoutId id="21474885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136EEF6B-7CFE-4E83-9E45-E5B890BF87DD}" type="slidenum">
              <a:rPr lang="pl-PL" sz="1200" b="1" smtClean="0">
                <a:solidFill>
                  <a:srgbClr val="155193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155193"/>
              </a:solidFill>
              <a:latin typeface="Arial" charset="0"/>
            </a:endParaRPr>
          </a:p>
        </p:txBody>
      </p:sp>
      <p:sp>
        <p:nvSpPr>
          <p:cNvPr id="3482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4821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12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3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596" r:id="rId1"/>
    <p:sldLayoutId id="2147488597" r:id="rId2"/>
    <p:sldLayoutId id="2147488598" r:id="rId3"/>
    <p:sldLayoutId id="2147488599" r:id="rId4"/>
    <p:sldLayoutId id="2147488600" r:id="rId5"/>
    <p:sldLayoutId id="2147488601" r:id="rId6"/>
    <p:sldLayoutId id="2147488602" r:id="rId7"/>
    <p:sldLayoutId id="2147488603" r:id="rId8"/>
    <p:sldLayoutId id="2147488604" r:id="rId9"/>
    <p:sldLayoutId id="2147488605" r:id="rId10"/>
    <p:sldLayoutId id="21474886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9" descr="C:\Users\Monika\Desktop\dane\Pisma i wizytówki\Prezentacje\Biuro Zamówień Publicznych\4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10" descr="C:\Users\Monika\Desktop\dane\Pisma i wizytówki\Prezentacje\Biuro Zamówień Publicznych\6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536700"/>
            <a:ext cx="8247062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fld id="{C6588D3F-E1AD-413C-B87D-3CCCE5AFD13F}" type="slidenum">
              <a:rPr lang="pl-PL" sz="1200" b="1" smtClean="0">
                <a:solidFill>
                  <a:srgbClr val="00AEEF"/>
                </a:solidFill>
              </a:rPr>
              <a:pPr algn="ctr" eaLnBrk="1" hangingPunct="1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00AEEF"/>
              </a:solidFill>
            </a:endParaRPr>
          </a:p>
        </p:txBody>
      </p:sp>
      <p:pic>
        <p:nvPicPr>
          <p:cNvPr id="35845" name="Picture 8" descr="C:\Users\Monika\Desktop\dane\Pisma i wizytówki\Prezentacje\Biuro Zamówień Publicznych\2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15" r="-50015"/>
          <a:stretch>
            <a:fillRect/>
          </a:stretch>
        </p:blipFill>
        <p:spPr bwMode="auto">
          <a:xfrm>
            <a:off x="1011238" y="5911850"/>
            <a:ext cx="603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0" descr="C:\Users\Monika\Desktop\dane\Pisma i wizytówki\Prezentacje\Biuro Zamówień Publicznych\6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0015" b="-50015"/>
          <a:stretch>
            <a:fillRect/>
          </a:stretch>
        </p:blipFill>
        <p:spPr bwMode="auto">
          <a:xfrm>
            <a:off x="417513" y="5846763"/>
            <a:ext cx="8247062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607" r:id="rId1"/>
    <p:sldLayoutId id="2147488608" r:id="rId2"/>
    <p:sldLayoutId id="2147488609" r:id="rId3"/>
    <p:sldLayoutId id="2147488610" r:id="rId4"/>
    <p:sldLayoutId id="2147488611" r:id="rId5"/>
    <p:sldLayoutId id="2147488612" r:id="rId6"/>
    <p:sldLayoutId id="2147488613" r:id="rId7"/>
    <p:sldLayoutId id="2147488614" r:id="rId8"/>
    <p:sldLayoutId id="2147488615" r:id="rId9"/>
    <p:sldLayoutId id="2147488616" r:id="rId10"/>
    <p:sldLayoutId id="21474886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74AF63DD-D131-4CF3-8FF1-1F2512225EB4}" type="slidenum">
              <a:rPr lang="pl-PL" sz="1200" b="1" smtClean="0">
                <a:solidFill>
                  <a:srgbClr val="0F0102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0F0102"/>
              </a:solidFill>
              <a:latin typeface="Arial" charset="0"/>
            </a:endParaRPr>
          </a:p>
        </p:txBody>
      </p:sp>
      <p:sp>
        <p:nvSpPr>
          <p:cNvPr id="3686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6869" name="Picture 9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0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76925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18" r:id="rId1"/>
    <p:sldLayoutId id="2147488619" r:id="rId2"/>
    <p:sldLayoutId id="2147488620" r:id="rId3"/>
    <p:sldLayoutId id="2147488621" r:id="rId4"/>
    <p:sldLayoutId id="2147488622" r:id="rId5"/>
    <p:sldLayoutId id="2147488623" r:id="rId6"/>
    <p:sldLayoutId id="2147488624" r:id="rId7"/>
    <p:sldLayoutId id="2147488625" r:id="rId8"/>
    <p:sldLayoutId id="2147488626" r:id="rId9"/>
    <p:sldLayoutId id="2147488627" r:id="rId10"/>
    <p:sldLayoutId id="21474886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0" descr="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6538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482600" y="5989638"/>
            <a:ext cx="512763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486D18A3-1316-4A99-8E7C-AE6A48BBEAF5}" type="slidenum">
              <a:rPr lang="pl-PL" sz="1200" b="1" smtClean="0">
                <a:solidFill>
                  <a:srgbClr val="4D4D4D"/>
                </a:solidFill>
                <a:latin typeface="Arial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pl-PL" sz="1200" b="1" dirty="0" smtClean="0">
              <a:solidFill>
                <a:srgbClr val="4D4D4D"/>
              </a:solidFill>
              <a:latin typeface="Arial" charset="0"/>
            </a:endParaRPr>
          </a:p>
        </p:txBody>
      </p:sp>
      <p:sp>
        <p:nvSpPr>
          <p:cNvPr id="3789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7893" name="Picture 8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1619250"/>
            <a:ext cx="8247063" cy="3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9" descr="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5911850"/>
            <a:ext cx="301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11" descr="6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" y="5865813"/>
            <a:ext cx="8247063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29" r:id="rId1"/>
    <p:sldLayoutId id="2147488630" r:id="rId2"/>
    <p:sldLayoutId id="2147488631" r:id="rId3"/>
    <p:sldLayoutId id="2147488632" r:id="rId4"/>
    <p:sldLayoutId id="2147488633" r:id="rId5"/>
    <p:sldLayoutId id="2147488634" r:id="rId6"/>
    <p:sldLayoutId id="2147488635" r:id="rId7"/>
    <p:sldLayoutId id="2147488636" r:id="rId8"/>
    <p:sldLayoutId id="2147488637" r:id="rId9"/>
    <p:sldLayoutId id="2147488638" r:id="rId10"/>
    <p:sldLayoutId id="21474886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ramka_slajd z piktogramam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8916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40" r:id="rId1"/>
    <p:sldLayoutId id="2147488641" r:id="rId2"/>
    <p:sldLayoutId id="2147488642" r:id="rId3"/>
    <p:sldLayoutId id="2147488643" r:id="rId4"/>
    <p:sldLayoutId id="2147488644" r:id="rId5"/>
    <p:sldLayoutId id="2147488645" r:id="rId6"/>
    <p:sldLayoutId id="2147488646" r:id="rId7"/>
    <p:sldLayoutId id="2147488647" r:id="rId8"/>
    <p:sldLayoutId id="2147488648" r:id="rId9"/>
    <p:sldLayoutId id="2147488649" r:id="rId10"/>
    <p:sldLayoutId id="21474886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39939" name="Picture 2" descr="C:\Users\Monika\Desktop\dane\Pisma i wizytówki\Prezentacje\Biuro Audytu Wewnętrznego\4biał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51" r:id="rId1"/>
    <p:sldLayoutId id="2147488652" r:id="rId2"/>
    <p:sldLayoutId id="2147488653" r:id="rId3"/>
    <p:sldLayoutId id="2147488654" r:id="rId4"/>
    <p:sldLayoutId id="2147488655" r:id="rId5"/>
    <p:sldLayoutId id="2147488656" r:id="rId6"/>
    <p:sldLayoutId id="2147488657" r:id="rId7"/>
    <p:sldLayoutId id="2147488658" r:id="rId8"/>
    <p:sldLayoutId id="2147488659" r:id="rId9"/>
    <p:sldLayoutId id="2147488660" r:id="rId10"/>
    <p:sldLayoutId id="2147488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8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4099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86" r:id="rId1"/>
    <p:sldLayoutId id="2147488387" r:id="rId2"/>
    <p:sldLayoutId id="2147488388" r:id="rId3"/>
    <p:sldLayoutId id="2147488389" r:id="rId4"/>
    <p:sldLayoutId id="2147488390" r:id="rId5"/>
    <p:sldLayoutId id="2147488391" r:id="rId6"/>
    <p:sldLayoutId id="2147488392" r:id="rId7"/>
    <p:sldLayoutId id="2147488393" r:id="rId8"/>
    <p:sldLayoutId id="2147488394" r:id="rId9"/>
    <p:sldLayoutId id="2147488395" r:id="rId10"/>
    <p:sldLayoutId id="21474883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ramka_slajd z piktogramam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40964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62" r:id="rId1"/>
    <p:sldLayoutId id="2147488663" r:id="rId2"/>
    <p:sldLayoutId id="2147488664" r:id="rId3"/>
    <p:sldLayoutId id="2147488665" r:id="rId4"/>
    <p:sldLayoutId id="2147488666" r:id="rId5"/>
    <p:sldLayoutId id="2147488667" r:id="rId6"/>
    <p:sldLayoutId id="2147488668" r:id="rId7"/>
    <p:sldLayoutId id="2147488669" r:id="rId8"/>
    <p:sldLayoutId id="2147488670" r:id="rId9"/>
    <p:sldLayoutId id="2147488671" r:id="rId10"/>
    <p:sldLayoutId id="21474886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41987" name="Picture 2" descr="C:\Users\Monika\Desktop\dane\Pisma i wizytówki\Prezentacje\Biuro Audytu Wewnętrznego\4biał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673" r:id="rId1"/>
    <p:sldLayoutId id="2147488674" r:id="rId2"/>
    <p:sldLayoutId id="2147488675" r:id="rId3"/>
    <p:sldLayoutId id="2147488676" r:id="rId4"/>
    <p:sldLayoutId id="2147488677" r:id="rId5"/>
    <p:sldLayoutId id="2147488678" r:id="rId6"/>
    <p:sldLayoutId id="2147488679" r:id="rId7"/>
    <p:sldLayoutId id="2147488680" r:id="rId8"/>
    <p:sldLayoutId id="2147488681" r:id="rId9"/>
    <p:sldLayoutId id="2147488682" r:id="rId10"/>
    <p:sldLayoutId id="2147488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0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70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55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704" r:id="rId1"/>
    <p:sldLayoutId id="2147488705" r:id="rId2"/>
    <p:sldLayoutId id="2147488706" r:id="rId3"/>
    <p:sldLayoutId id="2147488707" r:id="rId4"/>
    <p:sldLayoutId id="2147488708" r:id="rId5"/>
    <p:sldLayoutId id="2147488709" r:id="rId6"/>
    <p:sldLayoutId id="2147488710" r:id="rId7"/>
    <p:sldLayoutId id="2147488711" r:id="rId8"/>
    <p:sldLayoutId id="2147488712" r:id="rId9"/>
    <p:sldLayoutId id="2147488713" r:id="rId10"/>
    <p:sldLayoutId id="2147488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18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5123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397" r:id="rId1"/>
    <p:sldLayoutId id="2147488398" r:id="rId2"/>
    <p:sldLayoutId id="2147488399" r:id="rId3"/>
    <p:sldLayoutId id="2147488400" r:id="rId4"/>
    <p:sldLayoutId id="2147488401" r:id="rId5"/>
    <p:sldLayoutId id="2147488402" r:id="rId6"/>
    <p:sldLayoutId id="2147488403" r:id="rId7"/>
    <p:sldLayoutId id="2147488404" r:id="rId8"/>
    <p:sldLayoutId id="2147488405" r:id="rId9"/>
    <p:sldLayoutId id="2147488406" r:id="rId10"/>
    <p:sldLayoutId id="21474884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6147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08" r:id="rId1"/>
    <p:sldLayoutId id="2147488409" r:id="rId2"/>
    <p:sldLayoutId id="2147488410" r:id="rId3"/>
    <p:sldLayoutId id="2147488411" r:id="rId4"/>
    <p:sldLayoutId id="2147488412" r:id="rId5"/>
    <p:sldLayoutId id="2147488413" r:id="rId6"/>
    <p:sldLayoutId id="2147488414" r:id="rId7"/>
    <p:sldLayoutId id="2147488415" r:id="rId8"/>
    <p:sldLayoutId id="2147488416" r:id="rId9"/>
    <p:sldLayoutId id="2147488417" r:id="rId10"/>
    <p:sldLayoutId id="21474884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4E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7171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19" r:id="rId1"/>
    <p:sldLayoutId id="2147488420" r:id="rId2"/>
    <p:sldLayoutId id="2147488421" r:id="rId3"/>
    <p:sldLayoutId id="2147488422" r:id="rId4"/>
    <p:sldLayoutId id="2147488423" r:id="rId5"/>
    <p:sldLayoutId id="2147488424" r:id="rId6"/>
    <p:sldLayoutId id="2147488425" r:id="rId7"/>
    <p:sldLayoutId id="2147488426" r:id="rId8"/>
    <p:sldLayoutId id="2147488427" r:id="rId9"/>
    <p:sldLayoutId id="2147488428" r:id="rId10"/>
    <p:sldLayoutId id="21474884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75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8195" name="Picture 5" descr="ramka_slajd z piktogramami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0025"/>
            <a:ext cx="8594725" cy="634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30" r:id="rId1"/>
    <p:sldLayoutId id="2147488431" r:id="rId2"/>
    <p:sldLayoutId id="2147488432" r:id="rId3"/>
    <p:sldLayoutId id="2147488433" r:id="rId4"/>
    <p:sldLayoutId id="2147488434" r:id="rId5"/>
    <p:sldLayoutId id="2147488435" r:id="rId6"/>
    <p:sldLayoutId id="2147488436" r:id="rId7"/>
    <p:sldLayoutId id="2147488437" r:id="rId8"/>
    <p:sldLayoutId id="2147488438" r:id="rId9"/>
    <p:sldLayoutId id="2147488439" r:id="rId10"/>
    <p:sldLayoutId id="21474884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75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tytułu 8"/>
          <p:cNvSpPr>
            <a:spLocks noGrp="1"/>
          </p:cNvSpPr>
          <p:nvPr>
            <p:ph type="title"/>
          </p:nvPr>
        </p:nvSpPr>
        <p:spPr bwMode="auto">
          <a:xfrm>
            <a:off x="1042988" y="2133600"/>
            <a:ext cx="70580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pic>
        <p:nvPicPr>
          <p:cNvPr id="9219" name="Picture 2" descr="C:\Users\Monika\Desktop\dane\Pisma i wizytówki\Prezentacje\Biuro Audytu Wewnętrznego\4białe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38125"/>
            <a:ext cx="8594725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441" r:id="rId1"/>
    <p:sldLayoutId id="2147488442" r:id="rId2"/>
    <p:sldLayoutId id="2147488443" r:id="rId3"/>
    <p:sldLayoutId id="2147488444" r:id="rId4"/>
    <p:sldLayoutId id="2147488445" r:id="rId5"/>
    <p:sldLayoutId id="2147488446" r:id="rId6"/>
    <p:sldLayoutId id="2147488447" r:id="rId7"/>
    <p:sldLayoutId id="2147488448" r:id="rId8"/>
    <p:sldLayoutId id="2147488449" r:id="rId9"/>
    <p:sldLayoutId id="2147488450" r:id="rId10"/>
    <p:sldLayoutId id="21474884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313.xml"/><Relationship Id="rId1" Type="http://schemas.openxmlformats.org/officeDocument/2006/relationships/tags" Target="../tags/tag10.xml"/><Relationship Id="rId5" Type="http://schemas.openxmlformats.org/officeDocument/2006/relationships/image" Target="../media/image53.png"/><Relationship Id="rId4" Type="http://schemas.openxmlformats.org/officeDocument/2006/relationships/image" Target="../media/image5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3.xml"/><Relationship Id="rId1" Type="http://schemas.openxmlformats.org/officeDocument/2006/relationships/tags" Target="../tags/tag11.xml"/><Relationship Id="rId6" Type="http://schemas.openxmlformats.org/officeDocument/2006/relationships/image" Target="../media/image54.png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3.xml"/><Relationship Id="rId1" Type="http://schemas.openxmlformats.org/officeDocument/2006/relationships/tags" Target="../tags/tag12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3.xml"/><Relationship Id="rId1" Type="http://schemas.openxmlformats.org/officeDocument/2006/relationships/tags" Target="../tags/tag13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3.xml"/><Relationship Id="rId1" Type="http://schemas.openxmlformats.org/officeDocument/2006/relationships/tags" Target="../tags/tag14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3.xml"/><Relationship Id="rId1" Type="http://schemas.openxmlformats.org/officeDocument/2006/relationships/tags" Target="../tags/tag15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3.xml"/><Relationship Id="rId1" Type="http://schemas.openxmlformats.org/officeDocument/2006/relationships/tags" Target="../tags/tag16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3.xml"/><Relationship Id="rId1" Type="http://schemas.openxmlformats.org/officeDocument/2006/relationships/tags" Target="../tags/tag17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101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3.xml"/><Relationship Id="rId1" Type="http://schemas.openxmlformats.org/officeDocument/2006/relationships/tags" Target="../tags/tag2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3.xml"/><Relationship Id="rId1" Type="http://schemas.openxmlformats.org/officeDocument/2006/relationships/tags" Target="../tags/tag3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3.xml"/><Relationship Id="rId1" Type="http://schemas.openxmlformats.org/officeDocument/2006/relationships/tags" Target="../tags/tag4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3.xml"/><Relationship Id="rId1" Type="http://schemas.openxmlformats.org/officeDocument/2006/relationships/tags" Target="../tags/tag5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3.xml"/><Relationship Id="rId1" Type="http://schemas.openxmlformats.org/officeDocument/2006/relationships/tags" Target="../tags/tag6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3.xml"/><Relationship Id="rId1" Type="http://schemas.openxmlformats.org/officeDocument/2006/relationships/tags" Target="../tags/tag7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Layout" Target="../slideLayouts/slideLayout313.xml"/><Relationship Id="rId1" Type="http://schemas.openxmlformats.org/officeDocument/2006/relationships/tags" Target="../tags/tag8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313.xml"/><Relationship Id="rId1" Type="http://schemas.openxmlformats.org/officeDocument/2006/relationships/tags" Target="../tags/tag9.xml"/><Relationship Id="rId5" Type="http://schemas.openxmlformats.org/officeDocument/2006/relationships/image" Target="../media/image52.png"/><Relationship Id="rId4" Type="http://schemas.openxmlformats.org/officeDocument/2006/relationships/image" Target="../media/image5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3088" y="332656"/>
            <a:ext cx="8177212" cy="59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pl-PL" altLang="pl-PL" sz="3200" dirty="0">
              <a:solidFill>
                <a:schemeClr val="bg1"/>
              </a:solidFill>
              <a:latin typeface="Gabriola" pitchFamily="82" charset="0"/>
              <a:cs typeface="Segoe UI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89134" y="2118921"/>
            <a:ext cx="820891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l-PL" sz="3600" b="1" dirty="0" smtClean="0">
                <a:solidFill>
                  <a:schemeClr val="bg1"/>
                </a:solidFill>
              </a:rPr>
              <a:t>Kamień milowy 2018</a:t>
            </a:r>
          </a:p>
          <a:p>
            <a:pPr algn="ctr">
              <a:spcAft>
                <a:spcPts val="1200"/>
              </a:spcAft>
            </a:pPr>
            <a:r>
              <a:rPr lang="pl-PL" sz="3600" b="1" dirty="0" smtClean="0">
                <a:solidFill>
                  <a:schemeClr val="bg1"/>
                </a:solidFill>
              </a:rPr>
              <a:t>Bonusy</a:t>
            </a:r>
          </a:p>
          <a:p>
            <a:pPr algn="ctr">
              <a:spcAft>
                <a:spcPts val="1200"/>
              </a:spcAft>
            </a:pPr>
            <a:endParaRPr lang="pl-PL" sz="3600" b="1" dirty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endParaRPr lang="pl-PL" sz="3600" b="1" dirty="0">
              <a:solidFill>
                <a:schemeClr val="bg1"/>
              </a:solidFill>
            </a:endParaRPr>
          </a:p>
          <a:p>
            <a:pPr algn="ctr">
              <a:spcAft>
                <a:spcPts val="1200"/>
              </a:spcAft>
            </a:pPr>
            <a:r>
              <a:rPr lang="pl-PL" dirty="0" smtClean="0">
                <a:solidFill>
                  <a:schemeClr val="bg1"/>
                </a:solidFill>
              </a:rPr>
              <a:t>Uniejów, 28-29 marca 2019 roku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1663"/>
            <a:ext cx="9144000" cy="129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137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lang="pl-PL" sz="7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>
                <a:solidFill>
                  <a:srgbClr val="000000"/>
                </a:solidFill>
              </a:rPr>
              <a:t>BRAK SPEŁNIENIA CZWARTEGO WARUNKU – WYROK WSA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16" y="882891"/>
            <a:ext cx="6460981" cy="470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69667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lang="pl-PL" sz="7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>
                <a:solidFill>
                  <a:srgbClr val="000000"/>
                </a:solidFill>
              </a:rPr>
              <a:t>BONUSY W WOJEWÓDZTWIE ŁÓDZKIM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24904" y="843677"/>
            <a:ext cx="85675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dirty="0" smtClean="0">
              <a:solidFill>
                <a:srgbClr val="000000"/>
              </a:solidFill>
            </a:endParaRPr>
          </a:p>
          <a:p>
            <a:pPr algn="ctr"/>
            <a:r>
              <a:rPr lang="pl-PL" sz="2000" dirty="0">
                <a:solidFill>
                  <a:srgbClr val="000000"/>
                </a:solidFill>
              </a:rPr>
              <a:t>Lokalna Grupa Działania </a:t>
            </a:r>
            <a:r>
              <a:rPr lang="pl-PL" sz="2000" dirty="0" smtClean="0">
                <a:solidFill>
                  <a:srgbClr val="000000"/>
                </a:solidFill>
              </a:rPr>
              <a:t>„Kraina </a:t>
            </a:r>
            <a:r>
              <a:rPr lang="pl-PL" sz="2000" dirty="0">
                <a:solidFill>
                  <a:srgbClr val="000000"/>
                </a:solidFill>
              </a:rPr>
              <a:t>Wielkiego Łuku Warty"</a:t>
            </a:r>
            <a:endParaRPr lang="pl-PL" sz="2000" dirty="0" smtClean="0">
              <a:solidFill>
                <a:srgbClr val="000000"/>
              </a:solidFill>
            </a:endParaRPr>
          </a:p>
          <a:p>
            <a:pPr algn="ctr"/>
            <a:r>
              <a:rPr lang="pl-PL" sz="2800" b="1" dirty="0" smtClean="0">
                <a:solidFill>
                  <a:srgbClr val="000000"/>
                </a:solidFill>
              </a:rPr>
              <a:t>1 </a:t>
            </a:r>
            <a:r>
              <a:rPr lang="pl-PL" sz="2800" b="1" dirty="0" smtClean="0">
                <a:solidFill>
                  <a:srgbClr val="000000"/>
                </a:solidFill>
              </a:rPr>
              <a:t>380 </a:t>
            </a:r>
            <a:r>
              <a:rPr lang="pl-PL" sz="2800" b="1" dirty="0" smtClean="0">
                <a:solidFill>
                  <a:srgbClr val="000000"/>
                </a:solidFill>
              </a:rPr>
              <a:t>000 złotych</a:t>
            </a:r>
          </a:p>
          <a:p>
            <a:pPr algn="ctr"/>
            <a:endParaRPr lang="pl-PL" sz="2000" b="1" dirty="0">
              <a:solidFill>
                <a:srgbClr val="000000"/>
              </a:solidFill>
            </a:endParaRPr>
          </a:p>
          <a:p>
            <a:pPr algn="ctr"/>
            <a:r>
              <a:rPr lang="pl-PL" sz="2000" dirty="0">
                <a:solidFill>
                  <a:srgbClr val="000000"/>
                </a:solidFill>
              </a:rPr>
              <a:t>Lokalna Grupa Działania </a:t>
            </a:r>
            <a:r>
              <a:rPr lang="pl-PL" sz="2000" dirty="0" smtClean="0">
                <a:solidFill>
                  <a:srgbClr val="000000"/>
                </a:solidFill>
              </a:rPr>
              <a:t>„Dolina </a:t>
            </a:r>
            <a:r>
              <a:rPr lang="pl-PL" sz="2000" dirty="0">
                <a:solidFill>
                  <a:srgbClr val="000000"/>
                </a:solidFill>
              </a:rPr>
              <a:t>rzeki </a:t>
            </a:r>
            <a:r>
              <a:rPr lang="pl-PL" sz="2000" dirty="0" smtClean="0">
                <a:solidFill>
                  <a:srgbClr val="000000"/>
                </a:solidFill>
              </a:rPr>
              <a:t>Grabi”</a:t>
            </a:r>
          </a:p>
          <a:p>
            <a:pPr algn="ctr"/>
            <a:r>
              <a:rPr lang="pl-PL" sz="2800" b="1" dirty="0" smtClean="0">
                <a:solidFill>
                  <a:srgbClr val="000000"/>
                </a:solidFill>
              </a:rPr>
              <a:t>1 </a:t>
            </a:r>
            <a:r>
              <a:rPr lang="pl-PL" sz="2800" b="1" dirty="0" smtClean="0">
                <a:solidFill>
                  <a:srgbClr val="000000"/>
                </a:solidFill>
              </a:rPr>
              <a:t>040 </a:t>
            </a:r>
            <a:r>
              <a:rPr lang="pl-PL" sz="2800" b="1" dirty="0" smtClean="0">
                <a:solidFill>
                  <a:srgbClr val="000000"/>
                </a:solidFill>
              </a:rPr>
              <a:t>000 złotych</a:t>
            </a:r>
          </a:p>
          <a:p>
            <a:pPr algn="ctr"/>
            <a:endParaRPr lang="pl-PL" sz="2000" b="1" dirty="0">
              <a:solidFill>
                <a:srgbClr val="000000"/>
              </a:solidFill>
            </a:endParaRPr>
          </a:p>
          <a:p>
            <a:pPr algn="ctr"/>
            <a:r>
              <a:rPr lang="pl-PL" sz="2000" dirty="0" smtClean="0">
                <a:solidFill>
                  <a:srgbClr val="000000"/>
                </a:solidFill>
              </a:rPr>
              <a:t>Lokalna Grupa Działania „</a:t>
            </a:r>
            <a:r>
              <a:rPr lang="pl-PL" sz="2000" dirty="0">
                <a:solidFill>
                  <a:srgbClr val="000000"/>
                </a:solidFill>
              </a:rPr>
              <a:t>PRYM</a:t>
            </a:r>
            <a:r>
              <a:rPr lang="pl-PL" sz="2000" dirty="0" smtClean="0">
                <a:solidFill>
                  <a:srgbClr val="000000"/>
                </a:solidFill>
              </a:rPr>
              <a:t>”</a:t>
            </a:r>
          </a:p>
          <a:p>
            <a:pPr algn="ctr"/>
            <a:r>
              <a:rPr lang="pl-PL" sz="2800" b="1" dirty="0" smtClean="0">
                <a:solidFill>
                  <a:srgbClr val="000000"/>
                </a:solidFill>
              </a:rPr>
              <a:t>990 </a:t>
            </a:r>
            <a:r>
              <a:rPr lang="pl-PL" sz="2800" b="1" dirty="0" smtClean="0">
                <a:solidFill>
                  <a:srgbClr val="000000"/>
                </a:solidFill>
              </a:rPr>
              <a:t>000 złotych</a:t>
            </a:r>
            <a:endParaRPr lang="pl-PL" sz="2800" b="1" dirty="0">
              <a:solidFill>
                <a:srgbClr val="000000"/>
              </a:solidFill>
            </a:endParaRPr>
          </a:p>
          <a:p>
            <a:pPr algn="ctr"/>
            <a:endParaRPr lang="pl-PL" sz="2800" b="1" dirty="0" smtClean="0">
              <a:solidFill>
                <a:srgbClr val="000000"/>
              </a:solidFill>
            </a:endParaRPr>
          </a:p>
          <a:p>
            <a:pPr algn="ctr"/>
            <a:r>
              <a:rPr lang="pl-PL" sz="2000" dirty="0" smtClean="0">
                <a:solidFill>
                  <a:srgbClr val="000000"/>
                </a:solidFill>
              </a:rPr>
              <a:t>„Między </a:t>
            </a:r>
            <a:r>
              <a:rPr lang="pl-PL" sz="2000" dirty="0">
                <a:solidFill>
                  <a:srgbClr val="000000"/>
                </a:solidFill>
              </a:rPr>
              <a:t>Prosną a Wartą" - Lokalna Grupa </a:t>
            </a:r>
            <a:r>
              <a:rPr lang="pl-PL" sz="2000" dirty="0" smtClean="0">
                <a:solidFill>
                  <a:srgbClr val="000000"/>
                </a:solidFill>
              </a:rPr>
              <a:t>Działania</a:t>
            </a:r>
          </a:p>
          <a:p>
            <a:pPr algn="ctr"/>
            <a:r>
              <a:rPr lang="pl-PL" sz="2800" b="1" dirty="0" smtClean="0">
                <a:solidFill>
                  <a:srgbClr val="000000"/>
                </a:solidFill>
              </a:rPr>
              <a:t>620 </a:t>
            </a:r>
            <a:r>
              <a:rPr lang="pl-PL" sz="2800" b="1" dirty="0">
                <a:solidFill>
                  <a:srgbClr val="000000"/>
                </a:solidFill>
              </a:rPr>
              <a:t>000 złotych</a:t>
            </a:r>
          </a:p>
          <a:p>
            <a:pPr algn="ctr"/>
            <a:endParaRPr lang="pl-PL" sz="2800" b="1" dirty="0">
              <a:solidFill>
                <a:srgbClr val="000000"/>
              </a:solidFill>
            </a:endParaRPr>
          </a:p>
        </p:txBody>
      </p:sp>
      <p:pic>
        <p:nvPicPr>
          <p:cNvPr id="1027" name="Picture 3" descr="C:\Users\michal.kosmowski\AppData\Local\Microsoft\Windows\Temporary Internet Files\Content.IE5\WXEGUZTS\1200px-SNice.svg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514" y="4245803"/>
            <a:ext cx="1429966" cy="142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2850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lang="pl-PL" sz="7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i="1" u="sng" dirty="0" smtClean="0">
                <a:solidFill>
                  <a:srgbClr val="000000"/>
                </a:solidFill>
              </a:rPr>
              <a:t>BONUSY – DALSZE POSTĘPOWANIE</a:t>
            </a:r>
          </a:p>
        </p:txBody>
      </p:sp>
      <p:grpSp>
        <p:nvGrpSpPr>
          <p:cNvPr id="11" name="Symbol zastępczy zawartości 4"/>
          <p:cNvGrpSpPr/>
          <p:nvPr/>
        </p:nvGrpSpPr>
        <p:grpSpPr>
          <a:xfrm>
            <a:off x="612648" y="1924775"/>
            <a:ext cx="5538648" cy="3072676"/>
            <a:chOff x="612648" y="1924775"/>
            <a:chExt cx="5538648" cy="3072676"/>
          </a:xfrm>
        </p:grpSpPr>
        <p:sp>
          <p:nvSpPr>
            <p:cNvPr id="12" name="Dowolny kształt 11"/>
            <p:cNvSpPr/>
            <p:nvPr/>
          </p:nvSpPr>
          <p:spPr>
            <a:xfrm>
              <a:off x="612648" y="1924775"/>
              <a:ext cx="2910224" cy="1164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10222"/>
                <a:gd name="f7" fmla="val 1164088"/>
                <a:gd name="f8" fmla="val 2328178"/>
                <a:gd name="f9" fmla="val 582044"/>
                <a:gd name="f10" fmla="+- 0 0 -90"/>
                <a:gd name="f11" fmla="*/ f3 1 2910222"/>
                <a:gd name="f12" fmla="*/ f4 1 1164088"/>
                <a:gd name="f13" fmla="+- f7 0 f5"/>
                <a:gd name="f14" fmla="+- f6 0 f5"/>
                <a:gd name="f15" fmla="*/ f10 f0 1"/>
                <a:gd name="f16" fmla="*/ f14 1 2910222"/>
                <a:gd name="f17" fmla="*/ f13 1 1164088"/>
                <a:gd name="f18" fmla="*/ 0 f14 1"/>
                <a:gd name="f19" fmla="*/ 0 f13 1"/>
                <a:gd name="f20" fmla="*/ 2328178 f14 1"/>
                <a:gd name="f21" fmla="*/ 2910222 f14 1"/>
                <a:gd name="f22" fmla="*/ 582044 f13 1"/>
                <a:gd name="f23" fmla="*/ 1164088 f13 1"/>
                <a:gd name="f24" fmla="*/ 582044 f14 1"/>
                <a:gd name="f25" fmla="*/ f15 1 f2"/>
                <a:gd name="f26" fmla="*/ f18 1 2910222"/>
                <a:gd name="f27" fmla="*/ f19 1 1164088"/>
                <a:gd name="f28" fmla="*/ f20 1 2910222"/>
                <a:gd name="f29" fmla="*/ f21 1 2910222"/>
                <a:gd name="f30" fmla="*/ f22 1 1164088"/>
                <a:gd name="f31" fmla="*/ f23 1 1164088"/>
                <a:gd name="f32" fmla="*/ f24 1 2910222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2910222" h="1164088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FFFF"/>
            </a:solidFill>
            <a:ln w="25402">
              <a:solidFill>
                <a:srgbClr val="44884F"/>
              </a:solidFill>
              <a:prstDash val="solid"/>
              <a:miter/>
            </a:ln>
          </p:spPr>
          <p:txBody>
            <a:bodyPr vert="horz" wrap="square" lIns="638050" tIns="18672" rIns="600715" bIns="18672" anchor="ctr" anchorCtr="1" compatLnSpc="1"/>
            <a:lstStyle/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400" b="0" i="0" u="none" strike="noStrike" kern="0" cap="none" spc="0" baseline="0" dirty="0">
                  <a:solidFill>
                    <a:srgbClr val="000000"/>
                  </a:solidFill>
                  <a:uFillTx/>
                  <a:latin typeface="Tw Cen MT"/>
                </a:rPr>
                <a:t>Przekazanie przez </a:t>
              </a:r>
              <a:r>
                <a:rPr lang="pl-PL" sz="1400" b="0" i="0" u="none" strike="noStrike" kern="0" cap="none" spc="0" baseline="0" dirty="0" err="1">
                  <a:solidFill>
                    <a:srgbClr val="000000"/>
                  </a:solidFill>
                  <a:uFillTx/>
                  <a:latin typeface="Tw Cen MT"/>
                </a:rPr>
                <a:t>MRiRW</a:t>
              </a:r>
              <a:r>
                <a:rPr lang="pl-PL" sz="1400" b="0" i="0" u="none" strike="noStrike" kern="0" cap="none" spc="0" baseline="0" dirty="0">
                  <a:solidFill>
                    <a:srgbClr val="000000"/>
                  </a:solidFill>
                  <a:uFillTx/>
                  <a:latin typeface="Tw Cen MT"/>
                </a:rPr>
                <a:t> do SW instrukcji do ubiegania się przez LGD o podwyższenie budżetów (bonusy)</a:t>
              </a:r>
            </a:p>
          </p:txBody>
        </p:sp>
        <p:sp>
          <p:nvSpPr>
            <p:cNvPr id="13" name="Dowolny kształt 12"/>
            <p:cNvSpPr/>
            <p:nvPr/>
          </p:nvSpPr>
          <p:spPr>
            <a:xfrm>
              <a:off x="3228252" y="3833365"/>
              <a:ext cx="2910224" cy="1164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10222"/>
                <a:gd name="f7" fmla="val 1164088"/>
                <a:gd name="f8" fmla="val 2328178"/>
                <a:gd name="f9" fmla="val 582044"/>
                <a:gd name="f10" fmla="+- 0 0 -90"/>
                <a:gd name="f11" fmla="*/ f3 1 2910222"/>
                <a:gd name="f12" fmla="*/ f4 1 1164088"/>
                <a:gd name="f13" fmla="+- f7 0 f5"/>
                <a:gd name="f14" fmla="+- f6 0 f5"/>
                <a:gd name="f15" fmla="*/ f10 f0 1"/>
                <a:gd name="f16" fmla="*/ f14 1 2910222"/>
                <a:gd name="f17" fmla="*/ f13 1 1164088"/>
                <a:gd name="f18" fmla="*/ 0 f14 1"/>
                <a:gd name="f19" fmla="*/ 0 f13 1"/>
                <a:gd name="f20" fmla="*/ 2328178 f14 1"/>
                <a:gd name="f21" fmla="*/ 2910222 f14 1"/>
                <a:gd name="f22" fmla="*/ 582044 f13 1"/>
                <a:gd name="f23" fmla="*/ 1164088 f13 1"/>
                <a:gd name="f24" fmla="*/ 582044 f14 1"/>
                <a:gd name="f25" fmla="*/ f15 1 f2"/>
                <a:gd name="f26" fmla="*/ f18 1 2910222"/>
                <a:gd name="f27" fmla="*/ f19 1 1164088"/>
                <a:gd name="f28" fmla="*/ f20 1 2910222"/>
                <a:gd name="f29" fmla="*/ f21 1 2910222"/>
                <a:gd name="f30" fmla="*/ f22 1 1164088"/>
                <a:gd name="f31" fmla="*/ f23 1 1164088"/>
                <a:gd name="f32" fmla="*/ f24 1 2910222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2910222" h="1164088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FFFF"/>
            </a:solidFill>
            <a:ln w="25402">
              <a:solidFill>
                <a:srgbClr val="44884F"/>
              </a:solidFill>
              <a:prstDash val="solid"/>
              <a:miter/>
            </a:ln>
          </p:spPr>
          <p:txBody>
            <a:bodyPr vert="horz" wrap="square" lIns="646051" tIns="21332" rIns="603375" bIns="21332" anchor="ctr" anchorCtr="1" compatLnSpc="1"/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500" b="0" i="0" u="none" strike="noStrike" kern="1200" cap="none" spc="0" baseline="0">
                  <a:solidFill>
                    <a:srgbClr val="000000"/>
                  </a:solidFill>
                  <a:uFillTx/>
                  <a:latin typeface="Tw Cen MT"/>
                </a:rPr>
                <a:t>Przekazanie przez SW do MRiRW informacji o wysokości przyznanych bonusów</a:t>
              </a:r>
            </a:p>
          </p:txBody>
        </p:sp>
        <p:sp>
          <p:nvSpPr>
            <p:cNvPr id="14" name="Dowolny kształt 13"/>
            <p:cNvSpPr/>
            <p:nvPr/>
          </p:nvSpPr>
          <p:spPr>
            <a:xfrm>
              <a:off x="3241072" y="1924775"/>
              <a:ext cx="2910224" cy="1164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10222"/>
                <a:gd name="f7" fmla="val 1164088"/>
                <a:gd name="f8" fmla="val 2328178"/>
                <a:gd name="f9" fmla="val 582044"/>
                <a:gd name="f10" fmla="+- 0 0 -90"/>
                <a:gd name="f11" fmla="*/ f3 1 2910222"/>
                <a:gd name="f12" fmla="*/ f4 1 1164088"/>
                <a:gd name="f13" fmla="+- f7 0 f5"/>
                <a:gd name="f14" fmla="+- f6 0 f5"/>
                <a:gd name="f15" fmla="*/ f10 f0 1"/>
                <a:gd name="f16" fmla="*/ f14 1 2910222"/>
                <a:gd name="f17" fmla="*/ f13 1 1164088"/>
                <a:gd name="f18" fmla="*/ 0 f14 1"/>
                <a:gd name="f19" fmla="*/ 0 f13 1"/>
                <a:gd name="f20" fmla="*/ 2328178 f14 1"/>
                <a:gd name="f21" fmla="*/ 2910222 f14 1"/>
                <a:gd name="f22" fmla="*/ 582044 f13 1"/>
                <a:gd name="f23" fmla="*/ 1164088 f13 1"/>
                <a:gd name="f24" fmla="*/ 582044 f14 1"/>
                <a:gd name="f25" fmla="*/ f15 1 f2"/>
                <a:gd name="f26" fmla="*/ f18 1 2910222"/>
                <a:gd name="f27" fmla="*/ f19 1 1164088"/>
                <a:gd name="f28" fmla="*/ f20 1 2910222"/>
                <a:gd name="f29" fmla="*/ f21 1 2910222"/>
                <a:gd name="f30" fmla="*/ f22 1 1164088"/>
                <a:gd name="f31" fmla="*/ f23 1 1164088"/>
                <a:gd name="f32" fmla="*/ f24 1 2910222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2910222" h="1164088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FFFF"/>
            </a:solidFill>
            <a:ln w="25402">
              <a:solidFill>
                <a:srgbClr val="44884F"/>
              </a:solidFill>
              <a:prstDash val="solid"/>
              <a:miter/>
            </a:ln>
          </p:spPr>
          <p:txBody>
            <a:bodyPr vert="horz" wrap="square" lIns="630049" tIns="16002" rIns="598045" bIns="16002" anchor="ctr" anchorCtr="1" compatLnSpc="1"/>
            <a:lstStyle/>
            <a:p>
              <a:pPr marL="0" marR="0" lvl="0" indent="0" algn="ctr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>
                  <a:solidFill>
                    <a:srgbClr val="000000"/>
                  </a:solidFill>
                  <a:uFillTx/>
                  <a:latin typeface="Tw Cen MT"/>
                </a:rPr>
                <a:t>Zawnioskowanie przez LGD o bonusy</a:t>
              </a:r>
            </a:p>
          </p:txBody>
        </p:sp>
      </p:grpSp>
      <p:grpSp>
        <p:nvGrpSpPr>
          <p:cNvPr id="15" name="Symbol zastępczy zawartości 4"/>
          <p:cNvGrpSpPr/>
          <p:nvPr/>
        </p:nvGrpSpPr>
        <p:grpSpPr>
          <a:xfrm>
            <a:off x="609785" y="1921831"/>
            <a:ext cx="8099435" cy="3076772"/>
            <a:chOff x="609785" y="1921831"/>
            <a:chExt cx="8099435" cy="3076772"/>
          </a:xfrm>
        </p:grpSpPr>
        <p:sp>
          <p:nvSpPr>
            <p:cNvPr id="16" name="Dowolny kształt 15"/>
            <p:cNvSpPr/>
            <p:nvPr/>
          </p:nvSpPr>
          <p:spPr>
            <a:xfrm>
              <a:off x="5796134" y="1921831"/>
              <a:ext cx="2913086" cy="1165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13089"/>
                <a:gd name="f7" fmla="val 1165235"/>
                <a:gd name="f8" fmla="val 2330472"/>
                <a:gd name="f9" fmla="val 582618"/>
                <a:gd name="f10" fmla="+- 0 0 -90"/>
                <a:gd name="f11" fmla="*/ f3 1 2913089"/>
                <a:gd name="f12" fmla="*/ f4 1 1165235"/>
                <a:gd name="f13" fmla="+- f7 0 f5"/>
                <a:gd name="f14" fmla="+- f6 0 f5"/>
                <a:gd name="f15" fmla="*/ f10 f0 1"/>
                <a:gd name="f16" fmla="*/ f14 1 2913089"/>
                <a:gd name="f17" fmla="*/ f13 1 1165235"/>
                <a:gd name="f18" fmla="*/ 0 f14 1"/>
                <a:gd name="f19" fmla="*/ 0 f13 1"/>
                <a:gd name="f20" fmla="*/ 2330472 f14 1"/>
                <a:gd name="f21" fmla="*/ 2913089 f14 1"/>
                <a:gd name="f22" fmla="*/ 582618 f13 1"/>
                <a:gd name="f23" fmla="*/ 1165235 f13 1"/>
                <a:gd name="f24" fmla="*/ 582618 f14 1"/>
                <a:gd name="f25" fmla="*/ f15 1 f2"/>
                <a:gd name="f26" fmla="*/ f18 1 2913089"/>
                <a:gd name="f27" fmla="*/ f19 1 1165235"/>
                <a:gd name="f28" fmla="*/ f20 1 2913089"/>
                <a:gd name="f29" fmla="*/ f21 1 2913089"/>
                <a:gd name="f30" fmla="*/ f22 1 1165235"/>
                <a:gd name="f31" fmla="*/ f23 1 1165235"/>
                <a:gd name="f32" fmla="*/ f24 1 2913089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2913089" h="1165235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FFFF"/>
            </a:solidFill>
            <a:ln w="25402">
              <a:solidFill>
                <a:srgbClr val="44884F"/>
              </a:solidFill>
              <a:prstDash val="solid"/>
              <a:miter/>
            </a:ln>
          </p:spPr>
          <p:txBody>
            <a:bodyPr vert="horz" wrap="square" lIns="638626" tIns="18672" rIns="601282" bIns="18672" anchor="ctr" anchorCtr="1" compatLnSpc="1"/>
            <a:lstStyle/>
            <a:p>
              <a:pPr marL="0" marR="0" lvl="0" indent="0" algn="ctr" defTabSz="6223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>
                  <a:solidFill>
                    <a:srgbClr val="000000"/>
                  </a:solidFill>
                  <a:uFillTx/>
                  <a:latin typeface="Tw Cen MT"/>
                </a:rPr>
                <a:t>Weryfikacja „wniosków” przez SW</a:t>
              </a:r>
              <a:endParaRPr lang="pl-PL" sz="1600" b="1" i="0" u="none" strike="noStrike" kern="1200" cap="none" spc="0" baseline="0">
                <a:solidFill>
                  <a:srgbClr val="000000"/>
                </a:solidFill>
                <a:uFillTx/>
                <a:latin typeface="Tw Cen MT"/>
              </a:endParaRPr>
            </a:p>
          </p:txBody>
        </p:sp>
        <p:sp>
          <p:nvSpPr>
            <p:cNvPr id="17" name="Dowolny kształt 16"/>
            <p:cNvSpPr/>
            <p:nvPr/>
          </p:nvSpPr>
          <p:spPr>
            <a:xfrm>
              <a:off x="609785" y="3833365"/>
              <a:ext cx="2913086" cy="1165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13089"/>
                <a:gd name="f7" fmla="val 1165235"/>
                <a:gd name="f8" fmla="val 2330472"/>
                <a:gd name="f9" fmla="val 582618"/>
                <a:gd name="f10" fmla="+- 0 0 -90"/>
                <a:gd name="f11" fmla="*/ f3 1 2913089"/>
                <a:gd name="f12" fmla="*/ f4 1 1165235"/>
                <a:gd name="f13" fmla="+- f7 0 f5"/>
                <a:gd name="f14" fmla="+- f6 0 f5"/>
                <a:gd name="f15" fmla="*/ f10 f0 1"/>
                <a:gd name="f16" fmla="*/ f14 1 2913089"/>
                <a:gd name="f17" fmla="*/ f13 1 1165235"/>
                <a:gd name="f18" fmla="*/ 0 f14 1"/>
                <a:gd name="f19" fmla="*/ 0 f13 1"/>
                <a:gd name="f20" fmla="*/ 2330472 f14 1"/>
                <a:gd name="f21" fmla="*/ 2913089 f14 1"/>
                <a:gd name="f22" fmla="*/ 582618 f13 1"/>
                <a:gd name="f23" fmla="*/ 1165235 f13 1"/>
                <a:gd name="f24" fmla="*/ 582618 f14 1"/>
                <a:gd name="f25" fmla="*/ f15 1 f2"/>
                <a:gd name="f26" fmla="*/ f18 1 2913089"/>
                <a:gd name="f27" fmla="*/ f19 1 1165235"/>
                <a:gd name="f28" fmla="*/ f20 1 2913089"/>
                <a:gd name="f29" fmla="*/ f21 1 2913089"/>
                <a:gd name="f30" fmla="*/ f22 1 1165235"/>
                <a:gd name="f31" fmla="*/ f23 1 1165235"/>
                <a:gd name="f32" fmla="*/ f24 1 2913089"/>
                <a:gd name="f33" fmla="*/ f5 1 f16"/>
                <a:gd name="f34" fmla="*/ f6 1 f16"/>
                <a:gd name="f35" fmla="*/ f5 1 f17"/>
                <a:gd name="f36" fmla="*/ f7 1 f17"/>
                <a:gd name="f37" fmla="+- f25 0 f1"/>
                <a:gd name="f38" fmla="*/ f26 1 f16"/>
                <a:gd name="f39" fmla="*/ f27 1 f17"/>
                <a:gd name="f40" fmla="*/ f28 1 f16"/>
                <a:gd name="f41" fmla="*/ f29 1 f16"/>
                <a:gd name="f42" fmla="*/ f30 1 f17"/>
                <a:gd name="f43" fmla="*/ f31 1 f17"/>
                <a:gd name="f44" fmla="*/ f32 1 f16"/>
                <a:gd name="f45" fmla="*/ f33 f11 1"/>
                <a:gd name="f46" fmla="*/ f34 f11 1"/>
                <a:gd name="f47" fmla="*/ f36 f12 1"/>
                <a:gd name="f48" fmla="*/ f35 f12 1"/>
                <a:gd name="f49" fmla="*/ f38 f11 1"/>
                <a:gd name="f50" fmla="*/ f39 f12 1"/>
                <a:gd name="f51" fmla="*/ f40 f11 1"/>
                <a:gd name="f52" fmla="*/ f41 f11 1"/>
                <a:gd name="f53" fmla="*/ f42 f12 1"/>
                <a:gd name="f54" fmla="*/ f43 f12 1"/>
                <a:gd name="f55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52" y="f53"/>
                </a:cxn>
                <a:cxn ang="f37">
                  <a:pos x="f51" y="f54"/>
                </a:cxn>
                <a:cxn ang="f37">
                  <a:pos x="f49" y="f54"/>
                </a:cxn>
                <a:cxn ang="f37">
                  <a:pos x="f55" y="f53"/>
                </a:cxn>
                <a:cxn ang="f37">
                  <a:pos x="f49" y="f50"/>
                </a:cxn>
              </a:cxnLst>
              <a:rect l="f45" t="f48" r="f46" b="f47"/>
              <a:pathLst>
                <a:path w="2913089" h="1165235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FFFF"/>
            </a:solidFill>
            <a:ln w="25402">
              <a:solidFill>
                <a:srgbClr val="44884F"/>
              </a:solidFill>
              <a:prstDash val="solid"/>
              <a:miter/>
            </a:ln>
          </p:spPr>
          <p:txBody>
            <a:bodyPr vert="horz" wrap="square" lIns="646627" tIns="21332" rIns="603952" bIns="21332" anchor="ctr" anchorCtr="1" compatLnSpc="1"/>
            <a:lstStyle/>
            <a:p>
              <a:pPr marL="0" marR="0" lvl="0" indent="0" algn="ctr" defTabSz="711202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l-PL" sz="1600" b="0" i="0" u="none" strike="noStrike" kern="1200" cap="none" spc="0" baseline="0">
                  <a:solidFill>
                    <a:srgbClr val="000000"/>
                  </a:solidFill>
                  <a:uFillTx/>
                  <a:latin typeface="Tw Cen MT"/>
                </a:rPr>
                <a:t>Aneksowanie umów ramowych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6659204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lang="pl-PL" sz="7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i="1" u="sng" dirty="0" smtClean="0">
                <a:solidFill>
                  <a:srgbClr val="000000"/>
                </a:solidFill>
              </a:rPr>
              <a:t>ZASADY PRZYZNAWANIA BONUSÓW</a:t>
            </a:r>
          </a:p>
        </p:txBody>
      </p:sp>
      <p:sp>
        <p:nvSpPr>
          <p:cNvPr id="2" name="Prostokąt 1"/>
          <p:cNvSpPr/>
          <p:nvPr/>
        </p:nvSpPr>
        <p:spPr>
          <a:xfrm>
            <a:off x="395536" y="908720"/>
            <a:ext cx="8424936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dirty="0" smtClean="0"/>
              <a:t>SWŁ </a:t>
            </a:r>
            <a:r>
              <a:rPr lang="pl-PL" dirty="0"/>
              <a:t>informuje pisemnie wybrane LGD o możliwości zawnioskowania o dodatkowe środki w LSR</a:t>
            </a:r>
            <a:r>
              <a:rPr lang="pl-PL" dirty="0" smtClean="0"/>
              <a:t>.</a:t>
            </a:r>
          </a:p>
          <a:p>
            <a:pPr lvl="0" algn="just"/>
            <a:endParaRPr lang="pl-PL" dirty="0"/>
          </a:p>
          <a:p>
            <a:pPr lvl="0" algn="just"/>
            <a:r>
              <a:rPr lang="pl-PL" dirty="0"/>
              <a:t>LGD ubiega się o dodatkowe środki wnioskując </a:t>
            </a:r>
            <a:r>
              <a:rPr lang="pl-PL" b="1" dirty="0"/>
              <a:t>pisemnie</a:t>
            </a:r>
            <a:r>
              <a:rPr lang="pl-PL" dirty="0"/>
              <a:t> do </a:t>
            </a:r>
            <a:r>
              <a:rPr lang="pl-PL" dirty="0" smtClean="0"/>
              <a:t>SWŁ.</a:t>
            </a:r>
          </a:p>
          <a:p>
            <a:pPr lvl="0" algn="just"/>
            <a:endParaRPr lang="pl-PL" dirty="0"/>
          </a:p>
          <a:p>
            <a:pPr lvl="0" algn="just"/>
            <a:r>
              <a:rPr lang="pl-PL" dirty="0"/>
              <a:t>LGD wnioskując o dodatkowe środki przedstawia propozycję </a:t>
            </a:r>
            <a:r>
              <a:rPr lang="pl-PL" b="1" dirty="0"/>
              <a:t>aktualizacji planu działania LSR </a:t>
            </a:r>
            <a:r>
              <a:rPr lang="pl-PL" dirty="0"/>
              <a:t>wraz z </a:t>
            </a:r>
            <a:r>
              <a:rPr lang="pl-PL" b="1" dirty="0"/>
              <a:t>budżetem LSR </a:t>
            </a:r>
            <a:r>
              <a:rPr lang="pl-PL" dirty="0"/>
              <a:t>oraz </a:t>
            </a:r>
            <a:r>
              <a:rPr lang="pl-PL" b="1" dirty="0"/>
              <a:t>dodatkowymi wskaźnikami do osiągnięcia</a:t>
            </a:r>
            <a:r>
              <a:rPr lang="pl-PL" dirty="0"/>
              <a:t>. </a:t>
            </a:r>
          </a:p>
          <a:p>
            <a:pPr marL="0" lvl="0" indent="0" algn="just">
              <a:spcBef>
                <a:spcPts val="3000"/>
              </a:spcBef>
              <a:buNone/>
            </a:pPr>
            <a:r>
              <a:rPr lang="pl-PL" i="1" dirty="0"/>
              <a:t>W ramach dodatkowych środków mogą być realizowane zarówno </a:t>
            </a:r>
            <a:r>
              <a:rPr lang="pl-PL" b="1" i="1" dirty="0"/>
              <a:t>wskaźniki nowe</a:t>
            </a:r>
            <a:r>
              <a:rPr lang="pl-PL" i="1" dirty="0"/>
              <a:t>, jak i </a:t>
            </a:r>
            <a:r>
              <a:rPr lang="pl-PL" b="1" i="1" dirty="0"/>
              <a:t>wskaźniki obecne ze zwiększoną </a:t>
            </a:r>
            <a:r>
              <a:rPr lang="pl-PL" b="1" i="1" dirty="0" smtClean="0"/>
              <a:t>wartością.</a:t>
            </a:r>
          </a:p>
          <a:p>
            <a:pPr algn="just">
              <a:spcBef>
                <a:spcPts val="3000"/>
              </a:spcBef>
            </a:pP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Proponowane dodatkowe wskaźniki do osiągnięcia (nowe/zwiększone wartości obecnych) są następstwem przeprowadzonej </a:t>
            </a:r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aktualizacji diagnozy obszaru LSR</a:t>
            </a:r>
            <a:r>
              <a:rPr lang="pl-P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wykazującej, że proponowane dodatkowe wskaźniki wpisują się w nią i są racjonalne – LGD wnioskując przedstawia aktualizację diagnozy obszaru </a:t>
            </a:r>
            <a:r>
              <a:rPr lang="pl-PL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LSR.</a:t>
            </a:r>
            <a:endParaRPr lang="pl-PL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3000"/>
              </a:spcBef>
              <a:buNone/>
            </a:pPr>
            <a:endParaRPr lang="pl-PL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20135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lang="pl-PL" sz="7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i="1" u="sng" dirty="0" smtClean="0">
                <a:solidFill>
                  <a:srgbClr val="000000"/>
                </a:solidFill>
              </a:rPr>
              <a:t>ZASADY PRZYZNAWANIA BONUSÓW</a:t>
            </a:r>
          </a:p>
        </p:txBody>
      </p:sp>
      <p:sp>
        <p:nvSpPr>
          <p:cNvPr id="2" name="Prostokąt 1"/>
          <p:cNvSpPr/>
          <p:nvPr/>
        </p:nvSpPr>
        <p:spPr>
          <a:xfrm>
            <a:off x="395536" y="908720"/>
            <a:ext cx="8424936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dirty="0"/>
              <a:t>LGD może ubiegać się o dodatkowe środki jedynie na operacje dotyczące </a:t>
            </a:r>
            <a:r>
              <a:rPr lang="pl-PL" b="1" dirty="0"/>
              <a:t>rozwoju </a:t>
            </a:r>
            <a:r>
              <a:rPr lang="pl-PL" b="1" dirty="0" smtClean="0"/>
              <a:t>przedsiębiorczości</a:t>
            </a:r>
            <a:r>
              <a:rPr lang="pl-PL" dirty="0" smtClean="0"/>
              <a:t>:</a:t>
            </a:r>
          </a:p>
          <a:p>
            <a:pPr lvl="0" algn="just"/>
            <a:endParaRPr lang="pl-PL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podejmowanie </a:t>
            </a:r>
            <a:r>
              <a:rPr lang="pl-PL" dirty="0"/>
              <a:t>działalności gospodarczej (pkt </a:t>
            </a:r>
            <a:r>
              <a:rPr lang="pl-PL" dirty="0" smtClean="0"/>
              <a:t>2a),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rozwijanie działalności gospodarczej </a:t>
            </a:r>
            <a:r>
              <a:rPr lang="pl-PL" dirty="0"/>
              <a:t>(pkt 2c</a:t>
            </a:r>
            <a:r>
              <a:rPr lang="pl-PL" dirty="0" smtClean="0"/>
              <a:t>),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inkubatory </a:t>
            </a:r>
            <a:r>
              <a:rPr lang="pl-PL" dirty="0"/>
              <a:t>(pkt 2b</a:t>
            </a:r>
            <a:r>
              <a:rPr lang="pl-PL" dirty="0" smtClean="0"/>
              <a:t>),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wspieranie </a:t>
            </a:r>
            <a:r>
              <a:rPr lang="pl-PL" dirty="0"/>
              <a:t>współpracy między podmiotami wykonującymi działalność gospodarczą (pkt </a:t>
            </a:r>
            <a:r>
              <a:rPr lang="pl-PL" dirty="0" smtClean="0"/>
              <a:t>3),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 smtClean="0"/>
              <a:t>rozwój </a:t>
            </a:r>
            <a:r>
              <a:rPr lang="pl-PL" dirty="0"/>
              <a:t>rynków zbytu produktów i usług lokalnych, z wyłączeniem targowisk (pkt 4). </a:t>
            </a:r>
          </a:p>
          <a:p>
            <a:pPr marL="0" lvl="0" indent="0" algn="just">
              <a:spcBef>
                <a:spcPts val="3000"/>
              </a:spcBef>
              <a:buNone/>
            </a:pPr>
            <a:endParaRPr lang="pl-PL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79115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lang="pl-PL" sz="7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i="1" u="sng" dirty="0" smtClean="0">
                <a:solidFill>
                  <a:srgbClr val="000000"/>
                </a:solidFill>
              </a:rPr>
              <a:t>ZASADY PRZYZNAWANIA BONUSÓW</a:t>
            </a:r>
          </a:p>
        </p:txBody>
      </p:sp>
      <p:sp>
        <p:nvSpPr>
          <p:cNvPr id="2" name="Prostokąt 1"/>
          <p:cNvSpPr/>
          <p:nvPr/>
        </p:nvSpPr>
        <p:spPr>
          <a:xfrm>
            <a:off x="395536" y="908720"/>
            <a:ext cx="8424936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dirty="0"/>
              <a:t>LGD może ubiegać się o podwyższenie środków finansowych w </a:t>
            </a:r>
            <a:r>
              <a:rPr lang="pl-PL" dirty="0" smtClean="0"/>
              <a:t>wysokości</a:t>
            </a:r>
          </a:p>
          <a:p>
            <a:pPr lvl="0" algn="just"/>
            <a:endParaRPr lang="pl-PL" dirty="0" smtClean="0"/>
          </a:p>
          <a:p>
            <a:pPr lvl="0" algn="ctr"/>
            <a:r>
              <a:rPr lang="pl-PL" sz="2800" b="1" u="sng" dirty="0" smtClean="0"/>
              <a:t>do 11%</a:t>
            </a:r>
            <a:endParaRPr lang="pl-PL" sz="2800" dirty="0" smtClean="0"/>
          </a:p>
          <a:p>
            <a:pPr lvl="0" algn="just"/>
            <a:endParaRPr lang="pl-PL" dirty="0" smtClean="0"/>
          </a:p>
          <a:p>
            <a:pPr lvl="0" algn="just"/>
            <a:r>
              <a:rPr lang="pl-PL" dirty="0" smtClean="0"/>
              <a:t>wysokości </a:t>
            </a:r>
            <a:r>
              <a:rPr lang="pl-PL" dirty="0"/>
              <a:t>budżetu 19.2, z tym że kwota ta musi stanowić </a:t>
            </a:r>
            <a:r>
              <a:rPr lang="pl-PL" b="1" dirty="0"/>
              <a:t>wielokrotność kwoty </a:t>
            </a:r>
            <a:r>
              <a:rPr lang="pl-PL" b="1" dirty="0" smtClean="0"/>
              <a:t>10 </a:t>
            </a:r>
            <a:r>
              <a:rPr lang="pl-PL" b="1" dirty="0"/>
              <a:t>tys. zł</a:t>
            </a:r>
            <a:r>
              <a:rPr lang="pl-PL" dirty="0"/>
              <a:t>. </a:t>
            </a:r>
            <a:r>
              <a:rPr lang="pl-PL" dirty="0" smtClean="0"/>
              <a:t>(zaokrąglenie w dół).</a:t>
            </a:r>
            <a:endParaRPr lang="pl-PL" dirty="0"/>
          </a:p>
          <a:p>
            <a:pPr marL="0" lvl="0" indent="0" algn="just">
              <a:buNone/>
            </a:pPr>
            <a:endParaRPr lang="pl-PL" dirty="0"/>
          </a:p>
          <a:p>
            <a:pPr marL="0" lvl="0" indent="0" algn="just">
              <a:buNone/>
            </a:pPr>
            <a:r>
              <a:rPr lang="pl-PL" dirty="0" smtClean="0"/>
              <a:t>Przykładowo:</a:t>
            </a:r>
          </a:p>
          <a:p>
            <a:pPr marL="0" lvl="0" indent="0" algn="just">
              <a:buNone/>
            </a:pPr>
            <a:endParaRPr lang="pl-PL" dirty="0" smtClean="0"/>
          </a:p>
          <a:p>
            <a:pPr marL="0" lvl="0" indent="0" algn="just">
              <a:buNone/>
            </a:pPr>
            <a:r>
              <a:rPr lang="pl-PL" dirty="0" smtClean="0"/>
              <a:t>jeżeli </a:t>
            </a:r>
            <a:r>
              <a:rPr lang="pl-PL" dirty="0"/>
              <a:t>budżet LSR 19.2 wynosi 6,65 mln zł to LGD, pomimo że 11% jego budżetu wynosi  731,5 tys. zł, może ubiegać się o </a:t>
            </a:r>
            <a:r>
              <a:rPr lang="pl-PL" dirty="0" smtClean="0"/>
              <a:t>730 </a:t>
            </a:r>
            <a:r>
              <a:rPr lang="pl-PL" dirty="0"/>
              <a:t>tys. z</a:t>
            </a:r>
            <a:r>
              <a:rPr lang="pl-PL" dirty="0" smtClean="0"/>
              <a:t>ł.</a:t>
            </a:r>
            <a:endParaRPr lang="pl-PL" dirty="0"/>
          </a:p>
          <a:p>
            <a:pPr marL="0" lvl="0" indent="0" algn="just">
              <a:spcBef>
                <a:spcPts val="3000"/>
              </a:spcBef>
              <a:buNone/>
            </a:pPr>
            <a:endParaRPr lang="pl-PL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737675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lang="pl-PL" sz="7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i="1" u="sng" dirty="0" smtClean="0">
                <a:solidFill>
                  <a:srgbClr val="000000"/>
                </a:solidFill>
              </a:rPr>
              <a:t>ZASADY PRZYZNAWANIA BONUSÓW</a:t>
            </a:r>
          </a:p>
        </p:txBody>
      </p:sp>
      <p:sp>
        <p:nvSpPr>
          <p:cNvPr id="2" name="Prostokąt 1"/>
          <p:cNvSpPr/>
          <p:nvPr/>
        </p:nvSpPr>
        <p:spPr>
          <a:xfrm>
            <a:off x="395536" y="908720"/>
            <a:ext cx="8424936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dirty="0"/>
              <a:t>W toku oceny propozycji LGD, samorząd województwa może </a:t>
            </a:r>
            <a:r>
              <a:rPr lang="pl-PL" u="sng" dirty="0"/>
              <a:t>dwukrotnie</a:t>
            </a:r>
            <a:r>
              <a:rPr lang="pl-PL" dirty="0"/>
              <a:t> prosić LGD o </a:t>
            </a:r>
            <a:r>
              <a:rPr lang="pl-PL" u="sng" dirty="0"/>
              <a:t>dodatkowe informacje, wyjaśnienia, uzasadnienia przedstawionych propozycji</a:t>
            </a:r>
            <a:r>
              <a:rPr lang="pl-PL" dirty="0"/>
              <a:t>. Propozycja może ulegać modyfikacjom, również w zakresie wysokości środków, o jakie ubiega się LGD, z zastrzeżeniem zachowania zasady do 11% budżetu 19.2</a:t>
            </a:r>
            <a:r>
              <a:rPr lang="pl-PL" dirty="0" smtClean="0"/>
              <a:t>.</a:t>
            </a:r>
          </a:p>
          <a:p>
            <a:pPr lvl="0" algn="just"/>
            <a:endParaRPr lang="pl-PL" dirty="0" smtClean="0"/>
          </a:p>
          <a:p>
            <a:pPr marL="0" lvl="0" indent="0" algn="just">
              <a:buNone/>
            </a:pPr>
            <a:r>
              <a:rPr lang="pl-PL" dirty="0"/>
              <a:t>Samorząd województwa podczas oceny propozycji LGD ocenia: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/>
              <a:t>Czy proponowane podwyższenie budżetu LSR jest prawidłowej wysokości;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/>
              <a:t>Czy planowane operacje w ramach dodatkowych środków przeznaczone będą wyłącznie na rozwój przedsiębiorczości (pkt 2, 3 i 4 zakresu </a:t>
            </a:r>
            <a:br>
              <a:rPr lang="pl-PL" dirty="0"/>
            </a:br>
            <a:r>
              <a:rPr lang="pl-PL" dirty="0"/>
              <a:t>z rozporządzenia);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/>
              <a:t>Czy budżet i plan działania są w bezpośredni sposób powiązane </a:t>
            </a:r>
            <a:br>
              <a:rPr lang="pl-PL" dirty="0"/>
            </a:br>
            <a:r>
              <a:rPr lang="pl-PL" dirty="0"/>
              <a:t>z planowanymi dodatkowymi wskaźnikami do osiągnięcia;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/>
              <a:t>Czy planowane dodatkowe wskaźniki do osiągnięcia wpisują się </a:t>
            </a:r>
            <a:br>
              <a:rPr lang="pl-PL" dirty="0"/>
            </a:br>
            <a:r>
              <a:rPr lang="pl-PL" dirty="0"/>
              <a:t>w przedstawioną diagnozę obszaru;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dirty="0"/>
              <a:t>Czy proponowane wskaźniki prawidłowo przypisano do celów </a:t>
            </a:r>
            <a:br>
              <a:rPr lang="pl-PL" dirty="0"/>
            </a:br>
            <a:r>
              <a:rPr lang="pl-PL" dirty="0"/>
              <a:t>i przedsięwzięć.</a:t>
            </a:r>
          </a:p>
          <a:p>
            <a:pPr lvl="0" algn="just"/>
            <a:r>
              <a:rPr lang="pl-PL" dirty="0" smtClean="0"/>
              <a:t> </a:t>
            </a:r>
            <a:endParaRPr lang="pl-PL" dirty="0"/>
          </a:p>
          <a:p>
            <a:pPr marL="0" lvl="0" indent="0" algn="just">
              <a:spcBef>
                <a:spcPts val="3000"/>
              </a:spcBef>
              <a:buNone/>
            </a:pPr>
            <a:endParaRPr lang="pl-PL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83045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lang="pl-PL" sz="7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i="1" u="sng" dirty="0" smtClean="0">
                <a:solidFill>
                  <a:srgbClr val="000000"/>
                </a:solidFill>
              </a:rPr>
              <a:t>ZASADY PRZYZNAWANIA BONUSÓW</a:t>
            </a:r>
          </a:p>
        </p:txBody>
      </p:sp>
      <p:sp>
        <p:nvSpPr>
          <p:cNvPr id="2" name="Prostokąt 1"/>
          <p:cNvSpPr/>
          <p:nvPr/>
        </p:nvSpPr>
        <p:spPr>
          <a:xfrm>
            <a:off x="395536" y="908720"/>
            <a:ext cx="8424936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dirty="0" smtClean="0"/>
              <a:t> </a:t>
            </a:r>
            <a:endParaRPr lang="pl-PL" dirty="0"/>
          </a:p>
          <a:p>
            <a:pPr marL="0" lvl="0" indent="0" algn="just">
              <a:spcBef>
                <a:spcPts val="3000"/>
              </a:spcBef>
              <a:buNone/>
            </a:pPr>
            <a:endParaRPr lang="pl-PL" b="1" i="1" dirty="0"/>
          </a:p>
        </p:txBody>
      </p:sp>
      <p:sp>
        <p:nvSpPr>
          <p:cNvPr id="4" name="Prostokąt 3"/>
          <p:cNvSpPr/>
          <p:nvPr/>
        </p:nvSpPr>
        <p:spPr>
          <a:xfrm>
            <a:off x="323528" y="889844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dirty="0"/>
              <a:t>Ocena propozycji LGD leży w wyłącznej kompetencji samorządu województwa</a:t>
            </a:r>
            <a:r>
              <a:rPr lang="pl-PL" dirty="0" smtClean="0"/>
              <a:t>.</a:t>
            </a:r>
          </a:p>
          <a:p>
            <a:pPr lvl="0" algn="just"/>
            <a:endParaRPr lang="pl-PL" dirty="0" smtClean="0"/>
          </a:p>
          <a:p>
            <a:pPr lvl="0" algn="just"/>
            <a:r>
              <a:rPr lang="pl-PL" dirty="0" smtClean="0"/>
              <a:t>Ewentualne </a:t>
            </a:r>
            <a:r>
              <a:rPr lang="pl-PL" dirty="0"/>
              <a:t>spory pomiędzy LGD a samorządem województwa związane z przyznaniem dodatkowych środków rozstrzygane są na drodze sądowej.</a:t>
            </a:r>
          </a:p>
          <a:p>
            <a:pPr lvl="0" algn="just"/>
            <a:endParaRPr lang="pl-PL" dirty="0" smtClean="0"/>
          </a:p>
          <a:p>
            <a:pPr lvl="0" algn="just"/>
            <a:r>
              <a:rPr lang="pl-PL" dirty="0" smtClean="0"/>
              <a:t>Po </a:t>
            </a:r>
            <a:r>
              <a:rPr lang="pl-PL" dirty="0"/>
              <a:t>ocenie propozycji LGD, samorząd województwa informuje LGD </a:t>
            </a:r>
            <a:br>
              <a:rPr lang="pl-PL" dirty="0"/>
            </a:br>
            <a:r>
              <a:rPr lang="pl-PL" dirty="0"/>
              <a:t>o możliwości podpisania aneksów do umów ramowych, które należy podpisać w terminie </a:t>
            </a:r>
            <a:r>
              <a:rPr lang="pl-PL" b="1" u="sng" dirty="0"/>
              <a:t>do dnia 30 czerwca 2019 r.</a:t>
            </a:r>
          </a:p>
          <a:p>
            <a:pPr marL="0" lvl="0" indent="0" algn="just">
              <a:buNone/>
            </a:pPr>
            <a:endParaRPr lang="pl-PL" dirty="0"/>
          </a:p>
          <a:p>
            <a:pPr marL="0" lvl="0" indent="0" algn="just">
              <a:buNone/>
            </a:pPr>
            <a:r>
              <a:rPr lang="pl-PL" dirty="0"/>
              <a:t>Samorząd województwa po podpisaniu wszystkich aneksów informuje </a:t>
            </a:r>
            <a:r>
              <a:rPr lang="pl-PL" dirty="0" err="1"/>
              <a:t>MRiRW</a:t>
            </a:r>
            <a:r>
              <a:rPr lang="pl-PL" dirty="0"/>
              <a:t>, o wysokości kwot, o jakie poszczególne budżety LSR zostały danymi aneksami podwyższone oraz o wysokości kwot, o jaką każda LGD pierwotnie wnioskowała.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13297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3088" y="332656"/>
            <a:ext cx="8177212" cy="59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endParaRPr lang="pl-PL" altLang="pl-PL" sz="3200" dirty="0">
              <a:solidFill>
                <a:srgbClr val="FFFFFF"/>
              </a:solidFill>
              <a:latin typeface="Gabriola" pitchFamily="82" charset="0"/>
              <a:cs typeface="Segoe UI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89134" y="2118921"/>
            <a:ext cx="820891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l-PL" sz="3600" b="1" dirty="0" smtClean="0">
                <a:solidFill>
                  <a:srgbClr val="FFFFFF"/>
                </a:solidFill>
              </a:rPr>
              <a:t>Dziękuję</a:t>
            </a:r>
          </a:p>
          <a:p>
            <a:pPr algn="ctr">
              <a:spcAft>
                <a:spcPts val="1200"/>
              </a:spcAft>
            </a:pPr>
            <a:endParaRPr lang="pl-PL" sz="3600" b="1" dirty="0">
              <a:solidFill>
                <a:srgbClr val="FFFFFF"/>
              </a:solidFill>
            </a:endParaRPr>
          </a:p>
          <a:p>
            <a:pPr algn="ctr">
              <a:spcAft>
                <a:spcPts val="1200"/>
              </a:spcAft>
            </a:pPr>
            <a:endParaRPr lang="pl-PL" sz="3600" b="1" dirty="0">
              <a:solidFill>
                <a:srgbClr val="FFFFFF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1663"/>
            <a:ext cx="9144000" cy="129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413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lang="pl-PL" sz="7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>
                <a:solidFill>
                  <a:srgbClr val="000000"/>
                </a:solidFill>
              </a:rPr>
              <a:t>DRUGI ANEKS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24904" y="843677"/>
            <a:ext cx="856757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rgbClr val="000000"/>
                </a:solidFill>
              </a:rPr>
              <a:t>Jeżeli do 31 grudnia 2018 roku LGD:</a:t>
            </a:r>
            <a:endParaRPr lang="pl-PL" sz="2000" b="1" dirty="0">
              <a:solidFill>
                <a:srgbClr val="00000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dirty="0">
                <a:solidFill>
                  <a:srgbClr val="000000"/>
                </a:solidFill>
              </a:rPr>
              <a:t>osiągnie poziom co najmniej 60% każdego ze wskaźników produktu, który został przewidziany do realizacji w latach 2016 – </a:t>
            </a:r>
            <a:r>
              <a:rPr lang="pl-PL" dirty="0" smtClean="0">
                <a:solidFill>
                  <a:srgbClr val="000000"/>
                </a:solidFill>
              </a:rPr>
              <a:t>2018,</a:t>
            </a:r>
            <a:endParaRPr lang="pl-PL" sz="2000" b="1" dirty="0">
              <a:solidFill>
                <a:srgbClr val="00000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dirty="0">
                <a:solidFill>
                  <a:srgbClr val="000000"/>
                </a:solidFill>
              </a:rPr>
              <a:t>wykorzysta co najmniej 80% środków finansowych przeznaczonych na wsparcie realizacji operacji w ramach LSR w latach 2016-2018, a w przypadku, gdy LSR przewiduje finansowanie w ramach PROW, </a:t>
            </a:r>
            <a:r>
              <a:rPr lang="pl-PL" dirty="0" smtClean="0">
                <a:solidFill>
                  <a:srgbClr val="000000"/>
                </a:solidFill>
              </a:rPr>
              <a:t>dodatkowo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dirty="0" smtClean="0">
                <a:solidFill>
                  <a:srgbClr val="000000"/>
                </a:solidFill>
              </a:rPr>
              <a:t>wykorzysta </a:t>
            </a:r>
            <a:r>
              <a:rPr lang="pl-PL" dirty="0">
                <a:solidFill>
                  <a:srgbClr val="000000"/>
                </a:solidFill>
              </a:rPr>
              <a:t>40% środków finansowych przeznaczonych na utworzenie/utrzymanie miejsc pracy w ramach LSR,</a:t>
            </a:r>
            <a:endParaRPr lang="pl-PL" sz="2000" b="1" dirty="0">
              <a:solidFill>
                <a:srgbClr val="000000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u="sng" dirty="0">
                <a:solidFill>
                  <a:srgbClr val="000000"/>
                </a:solidFill>
              </a:rPr>
              <a:t>realizuje zobowiązania określone w niniejszej umowie </a:t>
            </a:r>
            <a:endParaRPr lang="pl-PL" sz="2000" b="1" u="sng" dirty="0">
              <a:solidFill>
                <a:srgbClr val="00000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pl-PL" dirty="0" smtClean="0">
                <a:solidFill>
                  <a:srgbClr val="000000"/>
                </a:solidFill>
              </a:rPr>
              <a:t>kwota </a:t>
            </a:r>
            <a:r>
              <a:rPr lang="pl-PL" dirty="0">
                <a:solidFill>
                  <a:srgbClr val="000000"/>
                </a:solidFill>
              </a:rPr>
              <a:t>określona w § 4 ust. 1 umowy w ramach danego </a:t>
            </a:r>
            <a:r>
              <a:rPr lang="pl-PL" dirty="0" smtClean="0">
                <a:solidFill>
                  <a:srgbClr val="000000"/>
                </a:solidFill>
              </a:rPr>
              <a:t>funduszu może </a:t>
            </a:r>
            <a:r>
              <a:rPr lang="pl-PL" dirty="0">
                <a:solidFill>
                  <a:srgbClr val="000000"/>
                </a:solidFill>
              </a:rPr>
              <a:t>zostać podwyższona maksymalnie o kwotę stanowiącą </a:t>
            </a:r>
            <a:r>
              <a:rPr lang="pl-PL" dirty="0" smtClean="0">
                <a:solidFill>
                  <a:srgbClr val="000000"/>
                </a:solidFill>
              </a:rPr>
              <a:t>60</a:t>
            </a:r>
            <a:r>
              <a:rPr lang="pl-PL" dirty="0">
                <a:solidFill>
                  <a:srgbClr val="000000"/>
                </a:solidFill>
              </a:rPr>
              <a:t>% kwoty środków, o których mowa w § 4 ust. 1 umowy, o ile dostępne są środki finansowe w ramach danego programu – proporcjonalnie do potrzeb zgłoszonych przez LGD</a:t>
            </a:r>
            <a:r>
              <a:rPr lang="pl-PL" dirty="0" smtClean="0">
                <a:solidFill>
                  <a:srgbClr val="000000"/>
                </a:solidFill>
              </a:rPr>
              <a:t>.</a:t>
            </a:r>
          </a:p>
          <a:p>
            <a:pPr marL="0" lvl="2" algn="just"/>
            <a:endParaRPr lang="pl-PL" dirty="0" smtClean="0">
              <a:solidFill>
                <a:srgbClr val="000000"/>
              </a:solidFill>
            </a:endParaRPr>
          </a:p>
          <a:p>
            <a:pPr marL="0" lvl="2" algn="just"/>
            <a:r>
              <a:rPr lang="pl-PL" dirty="0">
                <a:solidFill>
                  <a:srgbClr val="000000"/>
                </a:solidFill>
              </a:rPr>
              <a:t>Metodologia podwyższenia kwoty środków w ramach danego funduszu zostanie ustalona przez Instytucję Zarządzającą</a:t>
            </a:r>
            <a:endParaRPr lang="pl-PL" sz="2000" dirty="0">
              <a:solidFill>
                <a:srgbClr val="000000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 rot="1994818">
            <a:off x="7483118" y="659011"/>
            <a:ext cx="152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00"/>
                </a:solidFill>
              </a:rPr>
              <a:t>UMOWY</a:t>
            </a:r>
            <a:endParaRPr lang="pl-PL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44000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lang="pl-PL" sz="7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>
                <a:solidFill>
                  <a:srgbClr val="000000"/>
                </a:solidFill>
              </a:rPr>
              <a:t>OSIĄGNIĘCIE KAMIENIA MILOWEGO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2843804" y="862147"/>
            <a:ext cx="3456000" cy="32403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6294751" y="862147"/>
            <a:ext cx="2304000" cy="32403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2843804" y="2727207"/>
            <a:ext cx="4608000" cy="32403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7451804" y="2727207"/>
            <a:ext cx="1152000" cy="32403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2843804" y="3933056"/>
            <a:ext cx="2304000" cy="32403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5142751" y="3933056"/>
            <a:ext cx="3456000" cy="32403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2838751" y="1186183"/>
            <a:ext cx="3456000" cy="32403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26" name="Prostokąt 25"/>
          <p:cNvSpPr/>
          <p:nvPr/>
        </p:nvSpPr>
        <p:spPr>
          <a:xfrm>
            <a:off x="6294751" y="1188388"/>
            <a:ext cx="2304000" cy="32403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27" name="Prostokąt 26"/>
          <p:cNvSpPr/>
          <p:nvPr/>
        </p:nvSpPr>
        <p:spPr>
          <a:xfrm>
            <a:off x="2838751" y="1510219"/>
            <a:ext cx="3456000" cy="32403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6299804" y="1510219"/>
            <a:ext cx="2304000" cy="32403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03200" y="843677"/>
            <a:ext cx="85675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solidFill>
                  <a:srgbClr val="000000"/>
                </a:solidFill>
              </a:rPr>
              <a:t>Wskaźnik 1:                                                                  60%</a:t>
            </a:r>
          </a:p>
          <a:p>
            <a:pPr algn="just"/>
            <a:r>
              <a:rPr lang="pl-PL" sz="2000" dirty="0" smtClean="0">
                <a:solidFill>
                  <a:srgbClr val="000000"/>
                </a:solidFill>
              </a:rPr>
              <a:t>Wskaźnik 2:                                                                  60%</a:t>
            </a:r>
          </a:p>
          <a:p>
            <a:pPr algn="just"/>
            <a:r>
              <a:rPr lang="pl-PL" sz="2000" dirty="0" smtClean="0">
                <a:solidFill>
                  <a:srgbClr val="000000"/>
                </a:solidFill>
              </a:rPr>
              <a:t>Wskaźnik n:                                                                  60%</a:t>
            </a:r>
          </a:p>
          <a:p>
            <a:pPr algn="just"/>
            <a:endParaRPr lang="pl-PL" sz="2000" dirty="0" smtClean="0">
              <a:solidFill>
                <a:srgbClr val="000000"/>
              </a:solidFill>
            </a:endParaRPr>
          </a:p>
          <a:p>
            <a:pPr algn="just"/>
            <a:endParaRPr lang="pl-PL" sz="2000" dirty="0" smtClean="0">
              <a:solidFill>
                <a:srgbClr val="000000"/>
              </a:solidFill>
            </a:endParaRPr>
          </a:p>
          <a:p>
            <a:pPr algn="just"/>
            <a:endParaRPr lang="pl-PL" sz="2000" dirty="0">
              <a:solidFill>
                <a:srgbClr val="000000"/>
              </a:solidFill>
            </a:endParaRPr>
          </a:p>
          <a:p>
            <a:pPr algn="just"/>
            <a:r>
              <a:rPr lang="pl-PL" sz="2000" dirty="0" smtClean="0">
                <a:solidFill>
                  <a:srgbClr val="000000"/>
                </a:solidFill>
              </a:rPr>
              <a:t>Budżet 2018:                                                                                 80%</a:t>
            </a:r>
          </a:p>
          <a:p>
            <a:pPr algn="just"/>
            <a:endParaRPr lang="pl-PL" sz="2000" dirty="0" smtClean="0">
              <a:solidFill>
                <a:srgbClr val="000000"/>
              </a:solidFill>
            </a:endParaRPr>
          </a:p>
          <a:p>
            <a:pPr algn="just"/>
            <a:endParaRPr lang="pl-PL" sz="2000" dirty="0" smtClean="0">
              <a:solidFill>
                <a:srgbClr val="000000"/>
              </a:solidFill>
            </a:endParaRPr>
          </a:p>
          <a:p>
            <a:pPr algn="just"/>
            <a:endParaRPr lang="pl-PL" sz="2000" dirty="0">
              <a:solidFill>
                <a:srgbClr val="000000"/>
              </a:solidFill>
            </a:endParaRPr>
          </a:p>
          <a:p>
            <a:pPr algn="just"/>
            <a:r>
              <a:rPr lang="pl-PL" sz="2000" dirty="0" smtClean="0">
                <a:solidFill>
                  <a:srgbClr val="000000"/>
                </a:solidFill>
              </a:rPr>
              <a:t>Miejsca pracy </a:t>
            </a:r>
            <a:r>
              <a:rPr lang="pl-PL" sz="2000" b="1" u="sng" dirty="0" smtClean="0">
                <a:solidFill>
                  <a:srgbClr val="000000"/>
                </a:solidFill>
              </a:rPr>
              <a:t>ALL</a:t>
            </a:r>
            <a:r>
              <a:rPr lang="pl-PL" sz="2000" dirty="0" smtClean="0">
                <a:solidFill>
                  <a:srgbClr val="000000"/>
                </a:solidFill>
              </a:rPr>
              <a:t>:                                      40%</a:t>
            </a:r>
          </a:p>
          <a:p>
            <a:pPr algn="just"/>
            <a:endParaRPr lang="pl-PL" sz="2000" dirty="0">
              <a:solidFill>
                <a:srgbClr val="000000"/>
              </a:solidFill>
            </a:endParaRPr>
          </a:p>
          <a:p>
            <a:pPr algn="just"/>
            <a:endParaRPr lang="pl-PL" sz="2000" dirty="0" smtClean="0">
              <a:solidFill>
                <a:srgbClr val="000000"/>
              </a:solidFill>
            </a:endParaRPr>
          </a:p>
          <a:p>
            <a:pPr algn="just"/>
            <a:r>
              <a:rPr lang="pl-PL" sz="2000" dirty="0" smtClean="0">
                <a:solidFill>
                  <a:srgbClr val="000000"/>
                </a:solidFill>
              </a:rPr>
              <a:t>Zobowiązania określone w umowie ramowej!</a:t>
            </a:r>
          </a:p>
          <a:p>
            <a:pPr algn="just"/>
            <a:endParaRPr lang="pl-PL" sz="2000" b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25689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246985"/>
              </p:ext>
            </p:extLst>
          </p:nvPr>
        </p:nvGraphicFramePr>
        <p:xfrm>
          <a:off x="324896" y="843674"/>
          <a:ext cx="8447280" cy="47895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21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LGD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Liczba wskaźników z LSR</a:t>
                      </a:r>
                      <a:r>
                        <a:rPr lang="pl-PL" sz="11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Liczba wskaźników osiągniętych w 60%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90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Pilica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pl-PL" sz="11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pl-PL" sz="11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err="1" smtClean="0">
                          <a:latin typeface="Arial" pitchFamily="34" charset="0"/>
                          <a:cs typeface="Arial" pitchFamily="34" charset="0"/>
                        </a:rPr>
                        <a:t>Prosna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l-PL" sz="11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l-PL" sz="11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Łuk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pl-PL" sz="11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pl-PL" sz="11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Centrum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l-PL" sz="11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l-PL" sz="11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Ster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pl-PL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Prym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pl-PL" sz="11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pl-PL" sz="11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err="1" smtClean="0">
                          <a:latin typeface="Arial" pitchFamily="34" charset="0"/>
                          <a:cs typeface="Arial" pitchFamily="34" charset="0"/>
                        </a:rPr>
                        <a:t>Grabia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l-PL" sz="11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l-PL" sz="11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Jeziorsko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pl-PL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pl-PL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Buduj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pl-PL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pl-PL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Łowicz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pl-PL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pl-PL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Rawka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pl-PL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l-PL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Podkowa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pl-PL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pl-PL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Wieluń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pl-PL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l-PL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Gniazdo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pl-PL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pl-PL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Mroga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pl-PL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pl-PL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err="1" smtClean="0">
                          <a:latin typeface="Arial" pitchFamily="34" charset="0"/>
                          <a:cs typeface="Arial" pitchFamily="34" charset="0"/>
                        </a:rPr>
                        <a:t>Polcentrum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l-PL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l-PL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Łęczyca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pl-PL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l-PL" sz="11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lang="pl-PL" sz="7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>
                <a:solidFill>
                  <a:srgbClr val="000000"/>
                </a:solidFill>
              </a:rPr>
              <a:t>WARUNEK 1 - WSKAŹNIKI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40845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795712"/>
              </p:ext>
            </p:extLst>
          </p:nvPr>
        </p:nvGraphicFramePr>
        <p:xfrm>
          <a:off x="324894" y="843674"/>
          <a:ext cx="8447282" cy="478957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23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3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21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LGD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Wykorzystanie budżetu planowanego do 2018 roku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90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err="1" smtClean="0">
                          <a:latin typeface="Arial" pitchFamily="34" charset="0"/>
                          <a:cs typeface="Arial" pitchFamily="34" charset="0"/>
                        </a:rPr>
                        <a:t>Prosna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355,33%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Pilica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235,54%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Gniazdo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168,62%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Łowicz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142,00%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err="1" smtClean="0">
                          <a:latin typeface="Arial" pitchFamily="34" charset="0"/>
                          <a:cs typeface="Arial" pitchFamily="34" charset="0"/>
                        </a:rPr>
                        <a:t>Grabia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141,66%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Rawka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133,97%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Podkowa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119,39%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Łuk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116,88%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Buduj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115,96%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Centrum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105,96%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Ster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105,41%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Jeziorsko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95,78%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Prym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94,59%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Mroga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83,42%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Wieluń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68,15%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err="1" smtClean="0">
                          <a:latin typeface="Arial" pitchFamily="34" charset="0"/>
                          <a:cs typeface="Arial" pitchFamily="34" charset="0"/>
                        </a:rPr>
                        <a:t>Polcentrum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21,77%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Łęczyca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lang="pl-PL" sz="7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>
                <a:solidFill>
                  <a:srgbClr val="000000"/>
                </a:solidFill>
              </a:rPr>
              <a:t>WARUNEK 2 – BUDŻET 2018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1050913" y="4115162"/>
            <a:ext cx="926459" cy="341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22067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66392"/>
              </p:ext>
            </p:extLst>
          </p:nvPr>
        </p:nvGraphicFramePr>
        <p:xfrm>
          <a:off x="324894" y="843674"/>
          <a:ext cx="8447282" cy="483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23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3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219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LGD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Wykorzystanie budżetu planowanego na miejsca pracy do 2023 roku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90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Prym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99,97%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err="1" smtClean="0">
                          <a:latin typeface="Arial" pitchFamily="34" charset="0"/>
                          <a:cs typeface="Arial" pitchFamily="34" charset="0"/>
                        </a:rPr>
                        <a:t>Prosna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94,17%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err="1" smtClean="0">
                          <a:latin typeface="Arial" pitchFamily="34" charset="0"/>
                          <a:cs typeface="Arial" pitchFamily="34" charset="0"/>
                        </a:rPr>
                        <a:t>Grabia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87,64%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Rawka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85,57%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Mroga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83,53%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Centrum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83,07%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Wieluń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78,08%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Podkowa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77,14%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Jeziorsko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Buduj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70,25%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Ster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69,38%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Łowicz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64,01%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Łuk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57,79%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Gniazdo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49,78%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Pilica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34,74%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err="1" smtClean="0">
                          <a:latin typeface="Arial" pitchFamily="34" charset="0"/>
                          <a:cs typeface="Arial" pitchFamily="34" charset="0"/>
                        </a:rPr>
                        <a:t>Polcentrum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26,38%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3883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 smtClean="0">
                          <a:latin typeface="Arial" pitchFamily="34" charset="0"/>
                          <a:cs typeface="Arial" pitchFamily="34" charset="0"/>
                        </a:rPr>
                        <a:t>Łęczyca</a:t>
                      </a:r>
                      <a:endParaRPr lang="pl-PL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lang="pl-PL" sz="7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>
                <a:solidFill>
                  <a:srgbClr val="000000"/>
                </a:solidFill>
              </a:rPr>
              <a:t>WARUNEK 3 – BUDŻET NA MIEJSCA PRACY 2023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0347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lang="pl-PL" sz="7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>
                <a:solidFill>
                  <a:srgbClr val="000000"/>
                </a:solidFill>
              </a:rPr>
              <a:t>LGD, KTÓRE SPEŁNIŁY TRZY WARUNKI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24904" y="843677"/>
            <a:ext cx="856757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dirty="0" smtClean="0">
              <a:solidFill>
                <a:srgbClr val="000000"/>
              </a:solidFill>
            </a:endParaRPr>
          </a:p>
          <a:p>
            <a:pPr algn="ctr"/>
            <a:r>
              <a:rPr lang="pl-PL" smtClean="0">
                <a:solidFill>
                  <a:srgbClr val="000000"/>
                </a:solidFill>
              </a:rPr>
              <a:t>„Między Prosną a Wartą" - Lokalna Grupa Działania</a:t>
            </a:r>
          </a:p>
          <a:p>
            <a:pPr algn="ctr"/>
            <a:endParaRPr lang="pl-PL" smtClean="0">
              <a:solidFill>
                <a:srgbClr val="000000"/>
              </a:solidFill>
            </a:endParaRPr>
          </a:p>
          <a:p>
            <a:pPr algn="ctr"/>
            <a:endParaRPr lang="pl-PL" smtClean="0">
              <a:solidFill>
                <a:srgbClr val="000000"/>
              </a:solidFill>
            </a:endParaRPr>
          </a:p>
          <a:p>
            <a:pPr algn="ctr"/>
            <a:r>
              <a:rPr lang="pl-PL" smtClean="0">
                <a:solidFill>
                  <a:srgbClr val="000000"/>
                </a:solidFill>
              </a:rPr>
              <a:t>Lokalna Grupa Działania „Kraina Wielkiego Łuku Warty”</a:t>
            </a:r>
          </a:p>
          <a:p>
            <a:pPr algn="ctr"/>
            <a:endParaRPr lang="pl-PL" smtClean="0">
              <a:solidFill>
                <a:srgbClr val="000000"/>
              </a:solidFill>
            </a:endParaRPr>
          </a:p>
          <a:p>
            <a:pPr algn="ctr"/>
            <a:endParaRPr lang="pl-PL" smtClean="0">
              <a:solidFill>
                <a:srgbClr val="000000"/>
              </a:solidFill>
            </a:endParaRPr>
          </a:p>
          <a:p>
            <a:pPr algn="ctr"/>
            <a:r>
              <a:rPr lang="pl-PL" smtClean="0">
                <a:solidFill>
                  <a:srgbClr val="000000"/>
                </a:solidFill>
              </a:rPr>
              <a:t>Stowarzyszenie Rozwoju Gmin „CENTRUM”</a:t>
            </a:r>
          </a:p>
          <a:p>
            <a:pPr algn="ctr"/>
            <a:endParaRPr lang="pl-PL" smtClean="0">
              <a:solidFill>
                <a:srgbClr val="000000"/>
              </a:solidFill>
            </a:endParaRPr>
          </a:p>
          <a:p>
            <a:pPr algn="ctr"/>
            <a:endParaRPr lang="pl-PL" smtClean="0">
              <a:solidFill>
                <a:srgbClr val="000000"/>
              </a:solidFill>
            </a:endParaRPr>
          </a:p>
          <a:p>
            <a:pPr algn="ctr"/>
            <a:r>
              <a:rPr lang="pl-PL" smtClean="0">
                <a:solidFill>
                  <a:srgbClr val="000000"/>
                </a:solidFill>
              </a:rPr>
              <a:t>Lokalna Grupa Działania „PRYM”</a:t>
            </a:r>
          </a:p>
          <a:p>
            <a:pPr algn="ctr"/>
            <a:endParaRPr lang="pl-PL" smtClean="0">
              <a:solidFill>
                <a:srgbClr val="000000"/>
              </a:solidFill>
            </a:endParaRPr>
          </a:p>
          <a:p>
            <a:pPr algn="ctr"/>
            <a:endParaRPr lang="pl-PL" smtClean="0">
              <a:solidFill>
                <a:srgbClr val="000000"/>
              </a:solidFill>
            </a:endParaRPr>
          </a:p>
          <a:p>
            <a:pPr algn="ctr"/>
            <a:r>
              <a:rPr lang="pl-PL" smtClean="0">
                <a:solidFill>
                  <a:srgbClr val="000000"/>
                </a:solidFill>
              </a:rPr>
              <a:t>Lokalna Grupa Działania „Dolina rzeki Grabi"</a:t>
            </a:r>
            <a:endParaRPr lang="pl-PL" sz="20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77786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59" y="-1035496"/>
            <a:ext cx="6250082" cy="8088341"/>
          </a:xfrm>
          <a:prstGeom prst="rect">
            <a:avLst/>
          </a:prstGeom>
        </p:spPr>
      </p:pic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lang="pl-PL" sz="7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>
                <a:solidFill>
                  <a:srgbClr val="000000"/>
                </a:solidFill>
              </a:rPr>
              <a:t>WARUNEK 4 – ZOBOWIĄZANIA Z UMOWY RAMOWEJ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324904" y="843677"/>
            <a:ext cx="8567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Zobowiązania </a:t>
            </a:r>
            <a:r>
              <a:rPr lang="pl-PL" dirty="0"/>
              <a:t>LGD określone są w §5 umowy ramowej. Zasady </a:t>
            </a:r>
            <a:r>
              <a:rPr lang="pl-PL" dirty="0" smtClean="0"/>
              <a:t>realizacji zobowiązań </a:t>
            </a:r>
            <a:r>
              <a:rPr lang="pl-PL" dirty="0"/>
              <a:t>z punktu widzenia bonusów określone są w §8a umowy ramowej</a:t>
            </a:r>
            <a:r>
              <a:rPr lang="pl-PL" dirty="0" smtClean="0"/>
              <a:t>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67543" y="1499136"/>
            <a:ext cx="8304633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1200" b="1" dirty="0" smtClean="0"/>
              <a:t>§</a:t>
            </a:r>
            <a:r>
              <a:rPr lang="pl-PL" sz="1200" b="1" dirty="0"/>
              <a:t>8a ust. 5 umowy ramowej</a:t>
            </a:r>
            <a:r>
              <a:rPr lang="pl-PL" sz="1200" b="1" dirty="0" smtClean="0"/>
              <a:t>:</a:t>
            </a:r>
            <a:endParaRPr lang="pl-PL" sz="1200" b="1" dirty="0"/>
          </a:p>
          <a:p>
            <a:pPr algn="just"/>
            <a:r>
              <a:rPr lang="pl-PL" sz="1200" i="1" dirty="0"/>
              <a:t>Uznaje się, że LGD realizuje zobowiązanie, o którym mowa </a:t>
            </a:r>
            <a:r>
              <a:rPr lang="pl-PL" sz="1200" i="1" dirty="0" smtClean="0"/>
              <a:t>w §5 </a:t>
            </a:r>
            <a:r>
              <a:rPr lang="pl-PL" sz="1200" i="1" dirty="0"/>
              <a:t>ust. 1 pkt 10 w zakresie prawidłowego przeprowadzania postępowania w sprawie wyboru operacji realizujących cele LSR, jeżeli wnioskodawcom objętym danym postępowaniem nie odmówiono udzielenia wsparcia ze względu na stwierdzone przez Zarząd Województwa uchybienia, </a:t>
            </a:r>
            <a:r>
              <a:rPr lang="pl-PL" sz="1200" b="1" i="1" dirty="0"/>
              <a:t>stanowiące o braku zgodności z  przynajmniej jednym z wymogów</a:t>
            </a:r>
            <a:r>
              <a:rPr lang="pl-PL" sz="1200" i="1" dirty="0"/>
              <a:t>, o których mowa w art. 17 ust. 1 pkt 1 i ust. 2 ustawy RLKS, a w przypadku stwierdzenia innych uchybień – jeżeli spełnione są warunki, o których mowa w ust. 2 pkt 1 i 2</a:t>
            </a:r>
            <a:r>
              <a:rPr lang="pl-PL" sz="1200" i="1" dirty="0" smtClean="0"/>
              <a:t>.</a:t>
            </a:r>
            <a:endParaRPr lang="pl-PL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75993" y="2974926"/>
            <a:ext cx="3397598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3" algn="ctr"/>
            <a:r>
              <a:rPr lang="pl-PL" sz="1200" b="1" dirty="0"/>
              <a:t>§5 ust. 1 pkt 10 </a:t>
            </a:r>
            <a:r>
              <a:rPr lang="pl-PL" sz="1200" b="1" dirty="0" smtClean="0"/>
              <a:t>umowy ramowej:</a:t>
            </a:r>
          </a:p>
          <a:p>
            <a:pPr marL="0" lvl="3" algn="just"/>
            <a:r>
              <a:rPr lang="pl-PL" sz="1200" dirty="0" smtClean="0"/>
              <a:t>LGD zobowiązuje się do:</a:t>
            </a:r>
          </a:p>
          <a:p>
            <a:pPr marL="0" lvl="3" algn="just"/>
            <a:r>
              <a:rPr lang="pl-PL" sz="1200" dirty="0" smtClean="0"/>
              <a:t>terminowego </a:t>
            </a:r>
            <a:r>
              <a:rPr lang="pl-PL" sz="1200" dirty="0"/>
              <a:t>oraz prawidłowego przeprowadzania postępowania w sprawie wyboru operacji realizujących cele LSR, zgodnie z art. 21 – 23 ustawy RLKS, w tym dokonywania </a:t>
            </a:r>
            <a:r>
              <a:rPr lang="pl-PL" sz="1200" b="1" dirty="0"/>
              <a:t>wyboru operacji </a:t>
            </a:r>
            <a:r>
              <a:rPr lang="pl-PL" sz="1200" dirty="0"/>
              <a:t>lub </a:t>
            </a:r>
            <a:r>
              <a:rPr lang="pl-PL" sz="1200" dirty="0" err="1" smtClean="0"/>
              <a:t>grantobiorców</a:t>
            </a:r>
            <a:r>
              <a:rPr lang="pl-PL" sz="1200" dirty="0" smtClean="0"/>
              <a:t>, </a:t>
            </a:r>
            <a:r>
              <a:rPr lang="pl-PL" sz="1200" b="1" dirty="0"/>
              <a:t>zgodnie z wymogami </a:t>
            </a:r>
            <a:r>
              <a:rPr lang="pl-PL" sz="1200" dirty="0"/>
              <a:t>określonymi w art. 17 ust. 2 ustawy RLKS</a:t>
            </a:r>
            <a:r>
              <a:rPr lang="pl-PL" sz="1200" dirty="0" smtClean="0"/>
              <a:t>;</a:t>
            </a:r>
            <a:endParaRPr lang="pl-PL" sz="1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211960" y="3004210"/>
            <a:ext cx="4547604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3" algn="ctr"/>
            <a:r>
              <a:rPr lang="pl-PL" sz="1200" b="1" dirty="0" smtClean="0"/>
              <a:t>Art. 17 ust 1 pkt 1 i 2 Ustawy RLKS:</a:t>
            </a:r>
          </a:p>
          <a:p>
            <a:pPr marL="0" lvl="3" algn="just"/>
            <a:r>
              <a:rPr lang="pl-PL" sz="1200" dirty="0"/>
              <a:t>Wsparcie, o którym mowa w art. 35 ust. 1 lit. b rozporządzenia nr 1303/2013, nie przysługuje, jeżeli podczas dokonywania wyboru </a:t>
            </a:r>
            <a:r>
              <a:rPr lang="pl-PL" sz="1200" dirty="0" smtClean="0"/>
              <a:t>operacji:</a:t>
            </a:r>
          </a:p>
          <a:p>
            <a:pPr marL="228600" lvl="3" indent="-228600" algn="just">
              <a:buAutoNum type="arabicParenR"/>
            </a:pPr>
            <a:r>
              <a:rPr lang="pl-PL" sz="1200" dirty="0" smtClean="0"/>
              <a:t>nie </a:t>
            </a:r>
            <a:r>
              <a:rPr lang="pl-PL" sz="1200" dirty="0"/>
              <a:t>zastosowano określonych w LSR: </a:t>
            </a:r>
            <a:endParaRPr lang="pl-PL" sz="1200" dirty="0" smtClean="0"/>
          </a:p>
          <a:p>
            <a:pPr marL="0" lvl="3" algn="just"/>
            <a:r>
              <a:rPr lang="pl-PL" sz="1200" dirty="0"/>
              <a:t>	</a:t>
            </a:r>
            <a:r>
              <a:rPr lang="pl-PL" sz="1200" dirty="0" smtClean="0"/>
              <a:t>a</a:t>
            </a:r>
            <a:r>
              <a:rPr lang="pl-PL" sz="1200" dirty="0"/>
              <a:t>) procedury zapewniającej bezstronność </a:t>
            </a:r>
            <a:r>
              <a:rPr lang="pl-PL" sz="1200" dirty="0" smtClean="0"/>
              <a:t>	członków </a:t>
            </a:r>
            <a:r>
              <a:rPr lang="pl-PL" sz="1200" dirty="0"/>
              <a:t>rady </a:t>
            </a:r>
            <a:r>
              <a:rPr lang="pl-PL" sz="1200" dirty="0" smtClean="0"/>
              <a:t>lub</a:t>
            </a:r>
          </a:p>
          <a:p>
            <a:pPr marL="0" lvl="3" algn="just"/>
            <a:r>
              <a:rPr lang="pl-PL" sz="1200" dirty="0"/>
              <a:t>	</a:t>
            </a:r>
            <a:r>
              <a:rPr lang="pl-PL" sz="1200" dirty="0" smtClean="0"/>
              <a:t>b</a:t>
            </a:r>
            <a:r>
              <a:rPr lang="pl-PL" sz="1200" dirty="0"/>
              <a:t>) kryteriów wyboru operacji, </a:t>
            </a:r>
            <a:r>
              <a:rPr lang="pl-PL" sz="1200" dirty="0" smtClean="0"/>
              <a:t>lub</a:t>
            </a:r>
          </a:p>
          <a:p>
            <a:pPr marL="0" lvl="3" algn="just"/>
            <a:r>
              <a:rPr lang="pl-PL" sz="1200" dirty="0" smtClean="0"/>
              <a:t>2</a:t>
            </a:r>
            <a:r>
              <a:rPr lang="pl-PL" sz="1200" dirty="0"/>
              <a:t>) nie </a:t>
            </a:r>
            <a:r>
              <a:rPr lang="pl-PL" sz="1200" dirty="0" smtClean="0"/>
              <a:t>zachowano:</a:t>
            </a:r>
          </a:p>
          <a:p>
            <a:pPr marL="0" lvl="3" algn="just"/>
            <a:r>
              <a:rPr lang="pl-PL" sz="1200" dirty="0"/>
              <a:t>	</a:t>
            </a:r>
            <a:r>
              <a:rPr lang="pl-PL" sz="1200" dirty="0" smtClean="0"/>
              <a:t>a</a:t>
            </a:r>
            <a:r>
              <a:rPr lang="pl-PL" sz="1200" dirty="0"/>
              <a:t>) składu rady zgodnego z wymaganiami </a:t>
            </a:r>
            <a:r>
              <a:rPr lang="pl-PL" sz="1200" dirty="0" smtClean="0"/>
              <a:t>	określonymi </a:t>
            </a:r>
            <a:r>
              <a:rPr lang="pl-PL" sz="1200" dirty="0"/>
              <a:t>w art. 32 ust. 2 lit. b rozporządzenia nr </a:t>
            </a:r>
            <a:r>
              <a:rPr lang="pl-PL" sz="1200" dirty="0" smtClean="0"/>
              <a:t>	1303/2013</a:t>
            </a:r>
            <a:r>
              <a:rPr lang="pl-PL" sz="1200" dirty="0"/>
              <a:t>, </a:t>
            </a:r>
            <a:r>
              <a:rPr lang="pl-PL" sz="1200" dirty="0" smtClean="0"/>
              <a:t>lub</a:t>
            </a:r>
          </a:p>
          <a:p>
            <a:pPr marL="0" lvl="3" algn="just"/>
            <a:r>
              <a:rPr lang="pl-PL" sz="1200" dirty="0"/>
              <a:t>	</a:t>
            </a:r>
            <a:r>
              <a:rPr lang="pl-PL" sz="1200" dirty="0" smtClean="0"/>
              <a:t>b</a:t>
            </a:r>
            <a:r>
              <a:rPr lang="pl-PL" sz="1200" dirty="0"/>
              <a:t>) parytetu określonego w art. 34 ust. 3 lit. b </a:t>
            </a:r>
            <a:r>
              <a:rPr lang="pl-PL" sz="1200" dirty="0" smtClean="0"/>
              <a:t>	rozporządzenia </a:t>
            </a:r>
            <a:r>
              <a:rPr lang="pl-PL" sz="1200" dirty="0"/>
              <a:t>nr 1303/2013.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61827" y="4850869"/>
            <a:ext cx="3397598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3" algn="ctr"/>
            <a:r>
              <a:rPr lang="pl-PL" sz="1200" b="1" dirty="0" smtClean="0"/>
              <a:t>Art. 34 ust. 3 lit. b </a:t>
            </a:r>
            <a:r>
              <a:rPr lang="pl-PL" sz="1200" b="1" dirty="0" err="1" smtClean="0"/>
              <a:t>rozp</a:t>
            </a:r>
            <a:r>
              <a:rPr lang="pl-PL" sz="1200" b="1" dirty="0" smtClean="0"/>
              <a:t>. 1303/2013::</a:t>
            </a:r>
          </a:p>
          <a:p>
            <a:pPr marL="0" lvl="3" algn="just"/>
            <a:r>
              <a:rPr lang="pl-PL" sz="1200" dirty="0"/>
              <a:t>co najmniej 50 % głosów w decyzjach dotyczących wyboru pochodzi od partnerów niebędących instytucjami publicznymi</a:t>
            </a:r>
          </a:p>
        </p:txBody>
      </p:sp>
      <p:cxnSp>
        <p:nvCxnSpPr>
          <p:cNvPr id="8" name="Łącznik prosty ze strzałką 7"/>
          <p:cNvCxnSpPr>
            <a:endCxn id="5" idx="0"/>
          </p:cNvCxnSpPr>
          <p:nvPr/>
        </p:nvCxnSpPr>
        <p:spPr>
          <a:xfrm flipH="1">
            <a:off x="2174792" y="1844824"/>
            <a:ext cx="3333312" cy="11301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>
            <a:endCxn id="9" idx="0"/>
          </p:cNvCxnSpPr>
          <p:nvPr/>
        </p:nvCxnSpPr>
        <p:spPr>
          <a:xfrm flipH="1">
            <a:off x="6485762" y="2409875"/>
            <a:ext cx="1366729" cy="594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>
            <a:endCxn id="9" idx="1"/>
          </p:cNvCxnSpPr>
          <p:nvPr/>
        </p:nvCxnSpPr>
        <p:spPr>
          <a:xfrm flipV="1">
            <a:off x="1835696" y="4343038"/>
            <a:ext cx="2376264" cy="238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>
            <a:endCxn id="10" idx="3"/>
          </p:cNvCxnSpPr>
          <p:nvPr/>
        </p:nvCxnSpPr>
        <p:spPr>
          <a:xfrm flipH="1" flipV="1">
            <a:off x="3859425" y="5266368"/>
            <a:ext cx="1504663" cy="1068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467942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1" y="145217"/>
            <a:ext cx="8891439" cy="5659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9" y="5851512"/>
            <a:ext cx="8784064" cy="62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244592" y="6442502"/>
            <a:ext cx="66078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„Europejski Fundusz Rolny na rzecz Rozwoju Obszarów Wiejskich: Europa inwestująca w obszary wiejskie”.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Operacja współfinansowana ze środków Unii Europejskiej w ramach Schematu II Pomocy Technicznej Programu Rozwoju Obszarów Wiejskich na lata 2014–2020.</a:t>
            </a:r>
          </a:p>
          <a:p>
            <a:pPr algn="ctr">
              <a:defRPr/>
            </a:pPr>
            <a:r>
              <a:rPr lang="pl-PL" sz="7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Instytucja Zarządzająca PROW 2014–2020 – Minister Rolnictwa i Rozwoju Wsi. Materiał opracowany przez Urząd Marszałkowski Województwa Łódzkiego.  </a:t>
            </a:r>
            <a:endParaRPr lang="pl-PL" sz="7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24904" y="387142"/>
            <a:ext cx="844727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b="1" i="1" u="sng" dirty="0" smtClean="0">
                <a:solidFill>
                  <a:srgbClr val="000000"/>
                </a:solidFill>
              </a:rPr>
              <a:t>BRAK SPEŁNIENIA CZWARTEGO WARUNKU – PISMO OD SWŁ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14375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19810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KnBgefcZ0ub6tgdEtwp1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9KnBgefcZ0ub6tgdEtwp1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heme/theme1.xml><?xml version="1.0" encoding="utf-8"?>
<a:theme xmlns:a="http://schemas.openxmlformats.org/drawingml/2006/main" name="początk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2_czerwony">
  <a:themeElements>
    <a:clrScheme name="12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czerwony">
  <a:themeElements>
    <a:clrScheme name="13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czerwony">
  <a:themeElements>
    <a:clrScheme name="14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czerwony">
  <a:themeElements>
    <a:clrScheme name="15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_czerwony">
  <a:themeElements>
    <a:clrScheme name="16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7_czerwony">
  <a:themeElements>
    <a:clrScheme name="17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7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8_czerwony">
  <a:themeElements>
    <a:clrScheme name="18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8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9_czerwony">
  <a:themeElements>
    <a:clrScheme name="19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9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pomarańcz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pomarańcz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żółt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_żółt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róż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_róż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granat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1_granat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turkus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_turkus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końc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1_końc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21_czerwony">
  <a:themeElements>
    <a:clrScheme name="21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1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2_czerwony">
  <a:themeElements>
    <a:clrScheme name="22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2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2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3_czerwony">
  <a:themeElements>
    <a:clrScheme name="23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3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3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4_czerwony">
  <a:themeElements>
    <a:clrScheme name="24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4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4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5_czerwony">
  <a:themeElements>
    <a:clrScheme name="25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5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5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0_czerwony">
  <a:themeElements>
    <a:clrScheme name="20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0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26_czerwony">
  <a:themeElements>
    <a:clrScheme name="26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6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6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27_czerwony">
  <a:themeElements>
    <a:clrScheme name="27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7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7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_zielony">
  <a:themeElements>
    <a:clrScheme name="3_ziel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ziel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ziel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_zielony">
  <a:themeElements>
    <a:clrScheme name="4_ziel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ziel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ziel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czerwony">
  <a:themeElements>
    <a:clrScheme name="6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5_zielony">
  <a:themeElements>
    <a:clrScheme name="5_ziel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ziel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ziel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6_zielony">
  <a:themeElements>
    <a:clrScheme name="6_ziel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ziel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ziel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7_ziel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7_ziel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28_czerwo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8_czerwony">
      <a:majorFont>
        <a:latin typeface="Arial"/>
        <a:ea typeface=""/>
        <a:cs typeface="Arial"/>
      </a:majorFont>
      <a:minorFont>
        <a:latin typeface="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czerwony">
  <a:themeElements>
    <a:clrScheme name="7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czerwony">
  <a:themeElements>
    <a:clrScheme name="8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czerwony">
  <a:themeElements>
    <a:clrScheme name="9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czerwony">
  <a:themeElements>
    <a:clrScheme name="10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czerwony">
      <a:majorFont>
        <a:latin typeface="Arial"/>
        <a:ea typeface=""/>
        <a:cs typeface="Arial"/>
      </a:majorFont>
      <a:minorFont>
        <a:latin typeface="Calibri"/>
        <a:ea typeface=""/>
        <a:cs typeface="Arial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czerwony">
  <a:themeElements>
    <a:clrScheme name="11_czerwon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czerwony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czerwon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5228</TotalTime>
  <Words>1927</Words>
  <Application>Microsoft Office PowerPoint</Application>
  <PresentationFormat>Pokaz na ekranie (4:3)</PresentationFormat>
  <Paragraphs>306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44</vt:i4>
      </vt:variant>
      <vt:variant>
        <vt:lpstr>Tytuły slajdów</vt:lpstr>
      </vt:variant>
      <vt:variant>
        <vt:i4>18</vt:i4>
      </vt:variant>
    </vt:vector>
  </HeadingPairs>
  <TitlesOfParts>
    <vt:vector size="68" baseType="lpstr">
      <vt:lpstr>Arial</vt:lpstr>
      <vt:lpstr>Calibri</vt:lpstr>
      <vt:lpstr>Gabriola</vt:lpstr>
      <vt:lpstr>Segoe UI</vt:lpstr>
      <vt:lpstr>Tahoma</vt:lpstr>
      <vt:lpstr>Tw Cen MT</vt:lpstr>
      <vt:lpstr>początkowy</vt:lpstr>
      <vt:lpstr>1_czerwony</vt:lpstr>
      <vt:lpstr>3_czerwony</vt:lpstr>
      <vt:lpstr>6_czerwony</vt:lpstr>
      <vt:lpstr>7_czerwony</vt:lpstr>
      <vt:lpstr>8_czerwony</vt:lpstr>
      <vt:lpstr>9_czerwony</vt:lpstr>
      <vt:lpstr>10_czerwony</vt:lpstr>
      <vt:lpstr>11_czerwony</vt:lpstr>
      <vt:lpstr>12_czerwony</vt:lpstr>
      <vt:lpstr>13_czerwony</vt:lpstr>
      <vt:lpstr>14_czerwony</vt:lpstr>
      <vt:lpstr>15_czerwony</vt:lpstr>
      <vt:lpstr>16_czerwony</vt:lpstr>
      <vt:lpstr>17_czerwony</vt:lpstr>
      <vt:lpstr>18_czerwony</vt:lpstr>
      <vt:lpstr>19_czerwony</vt:lpstr>
      <vt:lpstr>pomarańczowy</vt:lpstr>
      <vt:lpstr>1_pomarańczowy</vt:lpstr>
      <vt:lpstr>żółty</vt:lpstr>
      <vt:lpstr>1_żółty</vt:lpstr>
      <vt:lpstr>różowy</vt:lpstr>
      <vt:lpstr>1_różowy</vt:lpstr>
      <vt:lpstr>granatowy</vt:lpstr>
      <vt:lpstr>1_granatowy</vt:lpstr>
      <vt:lpstr>turkusowy</vt:lpstr>
      <vt:lpstr>1_turkusowy</vt:lpstr>
      <vt:lpstr>końcowy</vt:lpstr>
      <vt:lpstr>1_końcowy</vt:lpstr>
      <vt:lpstr>21_czerwony</vt:lpstr>
      <vt:lpstr>22_czerwony</vt:lpstr>
      <vt:lpstr>23_czerwony</vt:lpstr>
      <vt:lpstr>24_czerwony</vt:lpstr>
      <vt:lpstr>25_czerwony</vt:lpstr>
      <vt:lpstr>20_czerwony</vt:lpstr>
      <vt:lpstr>26_czerwony</vt:lpstr>
      <vt:lpstr>27_czerwony</vt:lpstr>
      <vt:lpstr>3_zielony</vt:lpstr>
      <vt:lpstr>4_zielony</vt:lpstr>
      <vt:lpstr>5_zielony</vt:lpstr>
      <vt:lpstr>6_zielony</vt:lpstr>
      <vt:lpstr>7_zielony</vt:lpstr>
      <vt:lpstr>28_czerwony</vt:lpstr>
      <vt:lpstr>Projekt domyślny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Monika Kornacka</dc:creator>
  <cp:lastModifiedBy>Michał Kosmowski</cp:lastModifiedBy>
  <cp:revision>402</cp:revision>
  <cp:lastPrinted>2018-05-18T10:44:48Z</cp:lastPrinted>
  <dcterms:created xsi:type="dcterms:W3CDTF">2013-04-03T19:48:29Z</dcterms:created>
  <dcterms:modified xsi:type="dcterms:W3CDTF">2019-03-27T08:02:12Z</dcterms:modified>
</cp:coreProperties>
</file>