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  <p:sldMasterId id="2147483724" r:id="rId2"/>
    <p:sldMasterId id="2147483732" r:id="rId3"/>
  </p:sldMasterIdLst>
  <p:notesMasterIdLst>
    <p:notesMasterId r:id="rId54"/>
  </p:notesMasterIdLst>
  <p:handoutMasterIdLst>
    <p:handoutMasterId r:id="rId55"/>
  </p:handoutMasterIdLst>
  <p:sldIdLst>
    <p:sldId id="260" r:id="rId4"/>
    <p:sldId id="415" r:id="rId5"/>
    <p:sldId id="474" r:id="rId6"/>
    <p:sldId id="475" r:id="rId7"/>
    <p:sldId id="290" r:id="rId8"/>
    <p:sldId id="472" r:id="rId9"/>
    <p:sldId id="483" r:id="rId10"/>
    <p:sldId id="484" r:id="rId11"/>
    <p:sldId id="496" r:id="rId12"/>
    <p:sldId id="414" r:id="rId13"/>
    <p:sldId id="476" r:id="rId14"/>
    <p:sldId id="477" r:id="rId15"/>
    <p:sldId id="478" r:id="rId16"/>
    <p:sldId id="479" r:id="rId17"/>
    <p:sldId id="480" r:id="rId18"/>
    <p:sldId id="481" r:id="rId19"/>
    <p:sldId id="485" r:id="rId20"/>
    <p:sldId id="486" r:id="rId21"/>
    <p:sldId id="487" r:id="rId22"/>
    <p:sldId id="488" r:id="rId23"/>
    <p:sldId id="489" r:id="rId24"/>
    <p:sldId id="490" r:id="rId25"/>
    <p:sldId id="491" r:id="rId26"/>
    <p:sldId id="492" r:id="rId27"/>
    <p:sldId id="493" r:id="rId28"/>
    <p:sldId id="494" r:id="rId29"/>
    <p:sldId id="495" r:id="rId30"/>
    <p:sldId id="497" r:id="rId31"/>
    <p:sldId id="498" r:id="rId32"/>
    <p:sldId id="499" r:id="rId33"/>
    <p:sldId id="500" r:id="rId34"/>
    <p:sldId id="501" r:id="rId35"/>
    <p:sldId id="502" r:id="rId36"/>
    <p:sldId id="503" r:id="rId37"/>
    <p:sldId id="504" r:id="rId38"/>
    <p:sldId id="505" r:id="rId39"/>
    <p:sldId id="506" r:id="rId40"/>
    <p:sldId id="507" r:id="rId41"/>
    <p:sldId id="470" r:id="rId42"/>
    <p:sldId id="482" r:id="rId43"/>
    <p:sldId id="508" r:id="rId44"/>
    <p:sldId id="509" r:id="rId45"/>
    <p:sldId id="510" r:id="rId46"/>
    <p:sldId id="511" r:id="rId47"/>
    <p:sldId id="512" r:id="rId48"/>
    <p:sldId id="513" r:id="rId49"/>
    <p:sldId id="514" r:id="rId50"/>
    <p:sldId id="515" r:id="rId51"/>
    <p:sldId id="516" r:id="rId52"/>
    <p:sldId id="383" r:id="rId53"/>
  </p:sldIdLst>
  <p:sldSz cx="9144000" cy="6858000" type="screen4x3"/>
  <p:notesSz cx="6669088" cy="9926638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33CC33"/>
    <a:srgbClr val="FF99CC"/>
    <a:srgbClr val="FF6699"/>
    <a:srgbClr val="FF0066"/>
    <a:srgbClr val="DA1C5C"/>
    <a:srgbClr val="11897D"/>
    <a:srgbClr val="2A39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8" autoAdjust="0"/>
    <p:restoredTop sz="92910" autoAdjust="0"/>
  </p:normalViewPr>
  <p:slideViewPr>
    <p:cSldViewPr snapToGrid="0" showGuides="1">
      <p:cViewPr varScale="1">
        <p:scale>
          <a:sx n="79" d="100"/>
          <a:sy n="79" d="100"/>
        </p:scale>
        <p:origin x="90" y="4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5" d="100"/>
        <a:sy n="85" d="100"/>
      </p:scale>
      <p:origin x="0" y="0"/>
    </p:cViewPr>
  </p:sorterViewPr>
  <p:notesViewPr>
    <p:cSldViewPr snapToGrid="0" showGuides="1">
      <p:cViewPr varScale="1">
        <p:scale>
          <a:sx n="76" d="100"/>
          <a:sy n="76" d="100"/>
        </p:scale>
        <p:origin x="-2214" y="-96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heme" Target="theme/theme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viewProps" Target="view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88A839C-F14E-4715-A29A-F83E5D20011F}" type="datetimeFigureOut">
              <a:rPr lang="pl-PL"/>
              <a:pPr>
                <a:defRPr/>
              </a:pPr>
              <a:t>09.10.2018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90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6663" y="9428163"/>
            <a:ext cx="2890837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E1B29AC-4A18-432B-A452-ED4E6BF8EC7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3A478B2-12B1-4A2F-B483-4811062847F8}" type="datetimeFigureOut">
              <a:rPr lang="pl-PL"/>
              <a:pPr>
                <a:defRPr/>
              </a:pPr>
              <a:t>09.10.2018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90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776663" y="9428163"/>
            <a:ext cx="2890837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C5CF7A1-29B9-4ABF-96FE-7333673DC40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>
              <a:cs typeface="Arial" panose="020B0604020202020204" pitchFamily="34" charset="0"/>
            </a:endParaRPr>
          </a:p>
        </p:txBody>
      </p:sp>
      <p:sp>
        <p:nvSpPr>
          <p:cNvPr id="112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56A2365-1DE6-4F21-A1DB-AA8ED07D7DBE}" type="slidenum">
              <a:rPr lang="pl-PL" altLang="pl-PL" smtClean="0">
                <a:latin typeface="Calibri" panose="020F0502020204030204" pitchFamily="34" charset="0"/>
              </a:rPr>
              <a:pPr/>
              <a:t>5</a:t>
            </a:fld>
            <a:endParaRPr lang="pl-PL" altLang="pl-PL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608794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752078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049585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821922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376068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576366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99500318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859257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504487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950488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605184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9902282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20766707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40383939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944312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8788793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5216027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579093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77702259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809808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9917635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519427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516283314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70605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85684718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91769504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8088474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462054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83183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685714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158391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62511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74328985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9941530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A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8"/>
          <p:cNvSpPr>
            <a:spLocks noGrp="1"/>
          </p:cNvSpPr>
          <p:nvPr>
            <p:ph type="title"/>
          </p:nvPr>
        </p:nvSpPr>
        <p:spPr bwMode="auto">
          <a:xfrm>
            <a:off x="1042988" y="2133600"/>
            <a:ext cx="70580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pic>
        <p:nvPicPr>
          <p:cNvPr id="1027" name="Picture 5" descr="ramka_slajd z piktogramami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00025"/>
            <a:ext cx="8594725" cy="634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A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ymbol zastępczy tytułu 8"/>
          <p:cNvSpPr>
            <a:spLocks noGrp="1"/>
          </p:cNvSpPr>
          <p:nvPr>
            <p:ph type="title"/>
          </p:nvPr>
        </p:nvSpPr>
        <p:spPr bwMode="auto">
          <a:xfrm>
            <a:off x="1042988" y="2133600"/>
            <a:ext cx="70580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pic>
        <p:nvPicPr>
          <p:cNvPr id="2051" name="Picture 2" descr="C:\Users\Monika\Desktop\dane\Pisma i wizytówki\Prezentacje\Biuro Audytu Wewnętrznego\4białe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238125"/>
            <a:ext cx="8594725" cy="630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4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215900"/>
            <a:ext cx="8594725" cy="630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/>
          <p:cNvSpPr txBox="1">
            <a:spLocks noChangeArrowheads="1"/>
          </p:cNvSpPr>
          <p:nvPr userDrawn="1"/>
        </p:nvSpPr>
        <p:spPr bwMode="auto">
          <a:xfrm>
            <a:off x="482600" y="5989638"/>
            <a:ext cx="512763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fld id="{52B67D52-1FF0-49F8-A13C-0E51D83C4A31}" type="slidenum">
              <a:rPr lang="pl-PL" altLang="pl-PL" sz="1200" b="1" smtClean="0">
                <a:solidFill>
                  <a:srgbClr val="DA1C5C"/>
                </a:solidFill>
              </a:rPr>
              <a:pPr algn="ctr" eaLnBrk="1" hangingPunct="1">
                <a:spcBef>
                  <a:spcPct val="50000"/>
                </a:spcBef>
                <a:defRPr/>
              </a:pPr>
              <a:t>‹#›</a:t>
            </a:fld>
            <a:endParaRPr lang="pl-PL" altLang="pl-PL" sz="1200" b="1" smtClean="0">
              <a:solidFill>
                <a:srgbClr val="DA1C5C"/>
              </a:solidFill>
            </a:endParaRPr>
          </a:p>
        </p:txBody>
      </p:sp>
      <p:sp>
        <p:nvSpPr>
          <p:cNvPr id="3076" name="Symbol zastępczy tytułu 8"/>
          <p:cNvSpPr>
            <a:spLocks noGrp="1"/>
          </p:cNvSpPr>
          <p:nvPr>
            <p:ph type="title"/>
          </p:nvPr>
        </p:nvSpPr>
        <p:spPr bwMode="auto">
          <a:xfrm>
            <a:off x="1042988" y="2133600"/>
            <a:ext cx="70580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pic>
        <p:nvPicPr>
          <p:cNvPr id="3077" name="Picture 9" descr="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13" y="5911850"/>
            <a:ext cx="30162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0" descr="6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619250"/>
            <a:ext cx="8247063" cy="3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1" descr="6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5865813"/>
            <a:ext cx="8247063" cy="3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6.e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ytuł 4"/>
          <p:cNvSpPr>
            <a:spLocks noGrp="1"/>
          </p:cNvSpPr>
          <p:nvPr>
            <p:ph type="title"/>
          </p:nvPr>
        </p:nvSpPr>
        <p:spPr>
          <a:xfrm>
            <a:off x="1042988" y="811213"/>
            <a:ext cx="7058025" cy="3786187"/>
          </a:xfrm>
        </p:spPr>
        <p:txBody>
          <a:bodyPr>
            <a:spAutoFit/>
          </a:bodyPr>
          <a:lstStyle/>
          <a:p>
            <a:pPr algn="ctr" eaLnBrk="1" hangingPunct="1"/>
            <a:r>
              <a:rPr lang="pl-PL" altLang="pl-PL" b="0" dirty="0" smtClean="0"/>
              <a:t>ODNOWA WSI</a:t>
            </a:r>
            <a:br>
              <a:rPr lang="pl-PL" altLang="pl-PL" b="0" dirty="0" smtClean="0"/>
            </a:br>
            <a:r>
              <a:rPr lang="pl-PL" altLang="pl-PL" b="0" dirty="0" smtClean="0"/>
              <a:t/>
            </a:r>
            <a:br>
              <a:rPr lang="pl-PL" altLang="pl-PL" b="0" dirty="0" smtClean="0"/>
            </a:br>
            <a:r>
              <a:rPr lang="pl-PL" altLang="pl-PL" b="0" dirty="0" smtClean="0"/>
              <a:t>Podsumowanie naborów</a:t>
            </a:r>
            <a:br>
              <a:rPr lang="pl-PL" altLang="pl-PL" b="0" dirty="0" smtClean="0"/>
            </a:br>
            <a:r>
              <a:rPr lang="pl-PL" altLang="pl-PL" b="0" dirty="0" smtClean="0"/>
              <a:t/>
            </a:r>
            <a:br>
              <a:rPr lang="pl-PL" altLang="pl-PL" b="0" dirty="0" smtClean="0"/>
            </a:br>
            <a:r>
              <a:rPr lang="pl-PL" altLang="pl-PL" b="0" dirty="0" smtClean="0"/>
              <a:t/>
            </a:r>
            <a:br>
              <a:rPr lang="pl-PL" altLang="pl-PL" b="0" dirty="0" smtClean="0"/>
            </a:br>
            <a:endParaRPr lang="pl-PL" altLang="pl-PL" b="0" dirty="0" smtClean="0"/>
          </a:p>
        </p:txBody>
      </p:sp>
      <p:sp>
        <p:nvSpPr>
          <p:cNvPr id="6" name="Symbol zastępczy tytułu 8"/>
          <p:cNvSpPr txBox="1">
            <a:spLocks/>
          </p:cNvSpPr>
          <p:nvPr/>
        </p:nvSpPr>
        <p:spPr>
          <a:xfrm>
            <a:off x="468313" y="3300413"/>
            <a:ext cx="8207375" cy="7112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1600" dirty="0">
                <a:solidFill>
                  <a:schemeClr val="bg1"/>
                </a:solidFill>
                <a:ea typeface="+mj-ea"/>
              </a:rPr>
              <a:t>Łódź, </a:t>
            </a:r>
            <a:r>
              <a:rPr lang="pl-PL" sz="1600">
                <a:solidFill>
                  <a:schemeClr val="bg1"/>
                </a:solidFill>
                <a:ea typeface="+mj-ea"/>
              </a:rPr>
              <a:t>dnia 10 </a:t>
            </a:r>
            <a:r>
              <a:rPr lang="pl-PL" sz="1600" dirty="0">
                <a:solidFill>
                  <a:schemeClr val="bg1"/>
                </a:solidFill>
                <a:ea typeface="+mj-ea"/>
              </a:rPr>
              <a:t>października 2018 roku</a:t>
            </a:r>
          </a:p>
        </p:txBody>
      </p:sp>
      <p:sp>
        <p:nvSpPr>
          <p:cNvPr id="2" name="Prostokąt 1"/>
          <p:cNvSpPr/>
          <p:nvPr/>
        </p:nvSpPr>
        <p:spPr>
          <a:xfrm>
            <a:off x="3304032" y="4840224"/>
            <a:ext cx="5357191" cy="520810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202" y="4929671"/>
            <a:ext cx="5213901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9"/>
          <p:cNvSpPr txBox="1">
            <a:spLocks noChangeArrowheads="1"/>
          </p:cNvSpPr>
          <p:nvPr/>
        </p:nvSpPr>
        <p:spPr bwMode="auto">
          <a:xfrm>
            <a:off x="3303767" y="4140272"/>
            <a:ext cx="53591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8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8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</a:t>
            </a:r>
            <a:r>
              <a:rPr lang="pl-PL" altLang="pl-PL" sz="8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Technicznej</a:t>
            </a:r>
            <a:br>
              <a:rPr lang="pl-PL" altLang="pl-PL" sz="8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pl-PL" altLang="pl-PL" sz="8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„Krajowa </a:t>
            </a:r>
            <a:r>
              <a:rPr lang="pl-PL" altLang="pl-PL" sz="8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Sieć Obszarów Wiejskich” Programu Rozwoju Obszarów Wiejskich na lata 2014–2020.</a:t>
            </a:r>
          </a:p>
          <a:p>
            <a:pPr algn="ctr" eaLnBrk="1" hangingPunct="1"/>
            <a:r>
              <a:rPr lang="pl-PL" altLang="pl-PL" sz="8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</a:t>
            </a:r>
            <a:r>
              <a:rPr lang="pl-PL" altLang="pl-PL" sz="8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Wsi.</a:t>
            </a:r>
            <a:br>
              <a:rPr lang="pl-PL" altLang="pl-PL" sz="8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pl-PL" altLang="pl-PL" sz="800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Materiał </a:t>
            </a:r>
            <a:r>
              <a:rPr lang="pl-PL" altLang="pl-PL" sz="8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0" repeatCount="indefinite" autoRev="1" fill="remove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cw">
                                      <p:cBhvr override="childStyle">
                                        <p:cTn id="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44 L 0.47257 -0.0044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ytuł 4"/>
          <p:cNvSpPr>
            <a:spLocks noGrp="1"/>
          </p:cNvSpPr>
          <p:nvPr>
            <p:ph type="title"/>
          </p:nvPr>
        </p:nvSpPr>
        <p:spPr>
          <a:xfrm>
            <a:off x="539750" y="1427163"/>
            <a:ext cx="8064500" cy="2554287"/>
          </a:xfrm>
        </p:spPr>
        <p:txBody>
          <a:bodyPr>
            <a:spAutoFit/>
          </a:bodyPr>
          <a:lstStyle/>
          <a:p>
            <a:pPr algn="ctr" eaLnBrk="1" hangingPunct="1"/>
            <a:r>
              <a:rPr lang="pl-PL" altLang="pl-PL" b="0" smtClean="0"/>
              <a:t>Inwestycje w obiekty pełniące funkcje kulturalne</a:t>
            </a:r>
            <a:br>
              <a:rPr lang="pl-PL" altLang="pl-PL" b="0" smtClean="0"/>
            </a:br>
            <a:r>
              <a:rPr lang="pl-PL" altLang="pl-PL" b="0" smtClean="0"/>
              <a:t/>
            </a:r>
            <a:br>
              <a:rPr lang="pl-PL" altLang="pl-PL" b="0" smtClean="0"/>
            </a:br>
            <a:r>
              <a:rPr lang="pl-PL" altLang="pl-PL" b="0" smtClean="0"/>
              <a:t>Podpisanie umów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Bełchatów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Rozbudowa i przebudowa budynku Centrum Kultury i Sportu Gminy Bełchatów – Filia w Zdzieszulicach Dolnych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489 502 złotych</a:t>
            </a:r>
          </a:p>
        </p:txBody>
      </p:sp>
      <p:pic>
        <p:nvPicPr>
          <p:cNvPr id="17415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ierścień 4"/>
          <p:cNvSpPr/>
          <p:nvPr/>
        </p:nvSpPr>
        <p:spPr>
          <a:xfrm>
            <a:off x="1547813" y="539908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pic>
        <p:nvPicPr>
          <p:cNvPr id="1741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8" name="pole tekstowe 10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 err="1">
                <a:solidFill>
                  <a:schemeClr val="tx1"/>
                </a:solidFill>
              </a:rPr>
              <a:t>GOKiS</a:t>
            </a:r>
            <a:r>
              <a:rPr lang="pl-PL" sz="2800" b="1" dirty="0">
                <a:solidFill>
                  <a:schemeClr val="tx1"/>
                </a:solidFill>
              </a:rPr>
              <a:t> w Gminie Biała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Modernizacja budynku Gminnego Ośrodka Kultury i Sportu w Białej wraz z montażem windy dla osób niepełnosprawnych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168 668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Bełchatów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Bełchatów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Rozbudowa i przebudowa budynku Centrum Kultury i Sportu Gminy Bełchatów – Filia w Zdzieszulicach Dolnych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489 502 złotych</a:t>
            </a:r>
          </a:p>
        </p:txBody>
      </p:sp>
      <p:pic>
        <p:nvPicPr>
          <p:cNvPr id="18443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Pierścień 12"/>
          <p:cNvSpPr/>
          <p:nvPr/>
        </p:nvSpPr>
        <p:spPr>
          <a:xfrm>
            <a:off x="1547813" y="539908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4" name="Pierścień 13"/>
          <p:cNvSpPr/>
          <p:nvPr/>
        </p:nvSpPr>
        <p:spPr>
          <a:xfrm>
            <a:off x="666750" y="548798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" name="Owal 1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1844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8" name="pole tekstowe 16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677 -0.0388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47" y="-19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8" grpId="0" animBg="1"/>
      <p:bldP spid="9" grpId="0" animBg="1"/>
      <p:bldP spid="9" grpId="1" animBg="1"/>
      <p:bldP spid="10" grpId="0" animBg="1"/>
      <p:bldP spid="11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Brzeziny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Przebudowa budynku użyteczności publicznej wraz z zagospodarowaniem terenu dla potrzeb Gminnego Ośrodka Kultury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196 000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Bełchatów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 err="1">
                <a:solidFill>
                  <a:schemeClr val="tx1"/>
                </a:solidFill>
              </a:rPr>
              <a:t>GOKiS</a:t>
            </a:r>
            <a:r>
              <a:rPr lang="pl-PL" sz="2800" b="1" dirty="0">
                <a:solidFill>
                  <a:schemeClr val="tx1"/>
                </a:solidFill>
              </a:rPr>
              <a:t> w Gminie Biała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Modernizacja budynku Gminnego Ośrodka Kultury i Sportu w Białej wraz z montażem windy dla osób niepełnosprawnych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168 668 złotych</a:t>
            </a: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9145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 err="1">
                <a:solidFill>
                  <a:schemeClr val="tx1"/>
                </a:solidFill>
              </a:rPr>
              <a:t>GOKiS</a:t>
            </a:r>
            <a:r>
              <a:rPr lang="pl-PL" sz="1200" b="1" dirty="0">
                <a:solidFill>
                  <a:schemeClr val="tx1"/>
                </a:solidFill>
              </a:rPr>
              <a:t> w Gminie Biała</a:t>
            </a:r>
          </a:p>
        </p:txBody>
      </p:sp>
      <p:pic>
        <p:nvPicPr>
          <p:cNvPr id="19468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666750" y="548798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1908175" y="4724400"/>
            <a:ext cx="215900" cy="217488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pic>
        <p:nvPicPr>
          <p:cNvPr id="1947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4" name="pole tekstowe 19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78 -0.0106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-53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2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Chąśno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Przebudowa i rozbudowa w związku ze zmianą sposobu użytkowania budynku OSP na Dom Kultury w Chąśnie Drugim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499 976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Bełchatów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Brzeziny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Przebudowa budynku użyteczności publicznej wraz z zagospodarowaniem terenu dla potrzeb Gminnego Ośrodka Kultury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196 000 złotych</a:t>
            </a: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9145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 err="1">
                <a:solidFill>
                  <a:schemeClr val="tx1"/>
                </a:solidFill>
              </a:rPr>
              <a:t>GOKiS</a:t>
            </a:r>
            <a:r>
              <a:rPr lang="pl-PL" sz="1200" b="1" dirty="0">
                <a:solidFill>
                  <a:schemeClr val="tx1"/>
                </a:solidFill>
              </a:rPr>
              <a:t> w Gminie Biała</a:t>
            </a:r>
          </a:p>
        </p:txBody>
      </p:sp>
      <p:pic>
        <p:nvPicPr>
          <p:cNvPr id="20492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1908175" y="4724400"/>
            <a:ext cx="215900" cy="217488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2051050" y="416718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8" name="Prostokąt z rogami zaokrąglonymi po przekątnej 17"/>
          <p:cNvSpPr/>
          <p:nvPr/>
        </p:nvSpPr>
        <p:spPr>
          <a:xfrm>
            <a:off x="449263" y="21304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Brzeziny</a:t>
            </a: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2049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0" name="pole tekstowe 22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0185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92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Dmosin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Przebudowa i rozbudowa budynku świetlicy środowiskowej w Szczecinie i adaptacja oraz rozbudowa budynku w Ząbkach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706 268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Bełchatów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Chąśno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Przebudowa i rozbudowa w związku ze zmianą sposobu użytkowania budynku OSP na Dom Kultury w Chąśnie Drugim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499 976 złotych</a:t>
            </a: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9145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 err="1">
                <a:solidFill>
                  <a:schemeClr val="tx1"/>
                </a:solidFill>
              </a:rPr>
              <a:t>GOKiS</a:t>
            </a:r>
            <a:r>
              <a:rPr lang="pl-PL" sz="1200" b="1" dirty="0">
                <a:solidFill>
                  <a:schemeClr val="tx1"/>
                </a:solidFill>
              </a:rPr>
              <a:t> w Gminie Biała</a:t>
            </a:r>
          </a:p>
        </p:txBody>
      </p:sp>
      <p:pic>
        <p:nvPicPr>
          <p:cNvPr id="21516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2039938" y="4170363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2116138" y="423703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1931988" y="456088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8" name="Prostokąt z rogami zaokrąglonymi po przekątnej 17"/>
          <p:cNvSpPr/>
          <p:nvPr/>
        </p:nvSpPr>
        <p:spPr>
          <a:xfrm>
            <a:off x="449263" y="21304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Brzeziny</a:t>
            </a: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0" name="Prostokąt z rogami zaokrąglonymi po przekątnej 19"/>
          <p:cNvSpPr/>
          <p:nvPr/>
        </p:nvSpPr>
        <p:spPr>
          <a:xfrm>
            <a:off x="449263" y="23479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Chąśno</a:t>
            </a: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2152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6" name="pole tekstowe 24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0497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24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Domaniewice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Rozbudowa Gminnego Ośrodka Kultury w Domaniewicach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Bełchatów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Dmosin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Przebudowa i rozbudowa budynku świetlicy środowiskowej w Szczecinie i adaptacja oraz rozbudowa budynku w Ząbkach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706 268 złotych</a:t>
            </a: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9145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 err="1">
                <a:solidFill>
                  <a:schemeClr val="tx1"/>
                </a:solidFill>
              </a:rPr>
              <a:t>GOKiS</a:t>
            </a:r>
            <a:r>
              <a:rPr lang="pl-PL" sz="1200" b="1" dirty="0">
                <a:solidFill>
                  <a:schemeClr val="tx1"/>
                </a:solidFill>
              </a:rPr>
              <a:t> w Gminie Biała</a:t>
            </a:r>
          </a:p>
        </p:txBody>
      </p:sp>
      <p:pic>
        <p:nvPicPr>
          <p:cNvPr id="22540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1930400" y="456565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2005013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1930400" y="442118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8" name="Prostokąt z rogami zaokrąglonymi po przekątnej 17"/>
          <p:cNvSpPr/>
          <p:nvPr/>
        </p:nvSpPr>
        <p:spPr>
          <a:xfrm>
            <a:off x="449263" y="21304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Brzeziny</a:t>
            </a: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0" name="Prostokąt z rogami zaokrąglonymi po przekątnej 19"/>
          <p:cNvSpPr/>
          <p:nvPr/>
        </p:nvSpPr>
        <p:spPr>
          <a:xfrm>
            <a:off x="449263" y="23479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Chąśno</a:t>
            </a: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4" name="Prostokąt z rogami zaokrąglonymi po przekątnej 23"/>
          <p:cNvSpPr/>
          <p:nvPr/>
        </p:nvSpPr>
        <p:spPr>
          <a:xfrm>
            <a:off x="449263" y="25638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Dmosin</a:t>
            </a: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2255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2" name="pole tekstowe 26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081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407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i Miasto Drzewica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budynku świetlicy wiejskiej w miejscowości Werówka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Bełchatów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Domaniewice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Rozbudowa Gminnego Ośrodka Kultury w Domaniewicach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9145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 err="1">
                <a:solidFill>
                  <a:schemeClr val="tx1"/>
                </a:solidFill>
              </a:rPr>
              <a:t>GOKiS</a:t>
            </a:r>
            <a:r>
              <a:rPr lang="pl-PL" sz="1200" b="1" dirty="0">
                <a:solidFill>
                  <a:schemeClr val="tx1"/>
                </a:solidFill>
              </a:rPr>
              <a:t> w Gminie Biała</a:t>
            </a:r>
          </a:p>
        </p:txBody>
      </p:sp>
      <p:pic>
        <p:nvPicPr>
          <p:cNvPr id="23564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1928813" y="441325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2001838" y="448627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2522538" y="525303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8" name="Prostokąt z rogami zaokrąglonymi po przekątnej 17"/>
          <p:cNvSpPr/>
          <p:nvPr/>
        </p:nvSpPr>
        <p:spPr>
          <a:xfrm>
            <a:off x="449263" y="21304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Brzeziny</a:t>
            </a: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0" name="Prostokąt z rogami zaokrąglonymi po przekątnej 19"/>
          <p:cNvSpPr/>
          <p:nvPr/>
        </p:nvSpPr>
        <p:spPr>
          <a:xfrm>
            <a:off x="449263" y="23479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Chąśno</a:t>
            </a: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4" name="Prostokąt z rogami zaokrąglonymi po przekątnej 23"/>
          <p:cNvSpPr/>
          <p:nvPr/>
        </p:nvSpPr>
        <p:spPr>
          <a:xfrm>
            <a:off x="449263" y="25638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Dmosin</a:t>
            </a: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6" name="Prostokąt z rogami zaokrąglonymi po przekątnej 25"/>
          <p:cNvSpPr/>
          <p:nvPr/>
        </p:nvSpPr>
        <p:spPr>
          <a:xfrm>
            <a:off x="449263" y="27797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Domaniewice</a:t>
            </a: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2357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78" name="pole tekstowe 28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1145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57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Grabica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Wyposażenie sali widowiskowej i pracowni w Gminnym Centrum Kultury w Grabicy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Bełchatów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i Miasto Drzewica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budynku świetlicy wiejskiej w miejscowości Werówka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9145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 err="1">
                <a:solidFill>
                  <a:schemeClr val="tx1"/>
                </a:solidFill>
              </a:rPr>
              <a:t>GOKiS</a:t>
            </a:r>
            <a:r>
              <a:rPr lang="pl-PL" sz="1200" b="1" dirty="0">
                <a:solidFill>
                  <a:schemeClr val="tx1"/>
                </a:solidFill>
              </a:rPr>
              <a:t> w Gminie Biała</a:t>
            </a:r>
          </a:p>
        </p:txBody>
      </p:sp>
      <p:pic>
        <p:nvPicPr>
          <p:cNvPr id="24588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2522538" y="525303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2593975" y="53276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1646238" y="5210175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8" name="Prostokąt z rogami zaokrąglonymi po przekątnej 17"/>
          <p:cNvSpPr/>
          <p:nvPr/>
        </p:nvSpPr>
        <p:spPr>
          <a:xfrm>
            <a:off x="449263" y="21304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Brzeziny</a:t>
            </a: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0" name="Prostokąt z rogami zaokrąglonymi po przekątnej 19"/>
          <p:cNvSpPr/>
          <p:nvPr/>
        </p:nvSpPr>
        <p:spPr>
          <a:xfrm>
            <a:off x="449263" y="23479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Chąśno</a:t>
            </a: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4" name="Prostokąt z rogami zaokrąglonymi po przekątnej 23"/>
          <p:cNvSpPr/>
          <p:nvPr/>
        </p:nvSpPr>
        <p:spPr>
          <a:xfrm>
            <a:off x="449263" y="25638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Dmosin</a:t>
            </a: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6" name="Prostokąt z rogami zaokrąglonymi po przekątnej 25"/>
          <p:cNvSpPr/>
          <p:nvPr/>
        </p:nvSpPr>
        <p:spPr>
          <a:xfrm>
            <a:off x="449263" y="27797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Domaniewice</a:t>
            </a: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8" name="Prostokąt z rogami zaokrąglonymi po przekątnej 27"/>
          <p:cNvSpPr/>
          <p:nvPr/>
        </p:nvSpPr>
        <p:spPr>
          <a:xfrm>
            <a:off x="449263" y="29956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i Miasto Drzewica</a:t>
            </a: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2460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04" name="pole tekstowe 30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1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7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Inowłódz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świetlicy wiejskiej – „Sołtysówki” w miejscowości Spała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Bełchatów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Grabica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Wyposażenie sali widowiskowej i pracowni w Gminnym Centrum Kultury w Grabicy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9145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 err="1">
                <a:solidFill>
                  <a:schemeClr val="tx1"/>
                </a:solidFill>
              </a:rPr>
              <a:t>GOKiS</a:t>
            </a:r>
            <a:r>
              <a:rPr lang="pl-PL" sz="1200" b="1" dirty="0">
                <a:solidFill>
                  <a:schemeClr val="tx1"/>
                </a:solidFill>
              </a:rPr>
              <a:t> w Gminie Biała</a:t>
            </a:r>
          </a:p>
        </p:txBody>
      </p:sp>
      <p:pic>
        <p:nvPicPr>
          <p:cNvPr id="25612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1646238" y="5210175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2235200" y="511810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8" name="Prostokąt z rogami zaokrąglonymi po przekątnej 17"/>
          <p:cNvSpPr/>
          <p:nvPr/>
        </p:nvSpPr>
        <p:spPr>
          <a:xfrm>
            <a:off x="449263" y="21304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Brzeziny</a:t>
            </a: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0" name="Prostokąt z rogami zaokrąglonymi po przekątnej 19"/>
          <p:cNvSpPr/>
          <p:nvPr/>
        </p:nvSpPr>
        <p:spPr>
          <a:xfrm>
            <a:off x="449263" y="23479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Chąśno</a:t>
            </a: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4" name="Prostokąt z rogami zaokrąglonymi po przekątnej 23"/>
          <p:cNvSpPr/>
          <p:nvPr/>
        </p:nvSpPr>
        <p:spPr>
          <a:xfrm>
            <a:off x="449263" y="25638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Dmosin</a:t>
            </a: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6" name="Prostokąt z rogami zaokrąglonymi po przekątnej 25"/>
          <p:cNvSpPr/>
          <p:nvPr/>
        </p:nvSpPr>
        <p:spPr>
          <a:xfrm>
            <a:off x="449263" y="27797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Domaniewice</a:t>
            </a: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8" name="Prostokąt z rogami zaokrąglonymi po przekątnej 27"/>
          <p:cNvSpPr/>
          <p:nvPr/>
        </p:nvSpPr>
        <p:spPr>
          <a:xfrm>
            <a:off x="449263" y="29956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i Miasto Drzewica</a:t>
            </a: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0" name="Prostokąt z rogami zaokrąglonymi po przekątnej 29"/>
          <p:cNvSpPr/>
          <p:nvPr/>
        </p:nvSpPr>
        <p:spPr>
          <a:xfrm>
            <a:off x="449263" y="32115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Grabica</a:t>
            </a: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2562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30" name="pole tekstowe 32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1782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891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</a:t>
            </a:r>
          </a:p>
        </p:txBody>
      </p:sp>
      <p:sp>
        <p:nvSpPr>
          <p:cNvPr id="2" name="Zagięty narożnik 1"/>
          <p:cNvSpPr/>
          <p:nvPr/>
        </p:nvSpPr>
        <p:spPr>
          <a:xfrm rot="20631091">
            <a:off x="357768" y="1822943"/>
            <a:ext cx="4064764" cy="2376264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PROGRAM</a:t>
            </a:r>
          </a:p>
          <a:p>
            <a:pPr algn="ctr">
              <a:defRPr/>
            </a:pPr>
            <a:endParaRPr lang="pl-PL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Program Rozwoju Obszarów Wiejskich na lata 2014-2020</a:t>
            </a:r>
          </a:p>
        </p:txBody>
      </p:sp>
      <p:sp>
        <p:nvSpPr>
          <p:cNvPr id="5" name="Zagięty narożnik 4"/>
          <p:cNvSpPr/>
          <p:nvPr/>
        </p:nvSpPr>
        <p:spPr>
          <a:xfrm rot="20944066">
            <a:off x="1396210" y="3747512"/>
            <a:ext cx="3572600" cy="2232248"/>
          </a:xfrm>
          <a:prstGeom prst="foldedCorner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DZIAŁANIE</a:t>
            </a:r>
          </a:p>
          <a:p>
            <a:pPr algn="ctr">
              <a:defRPr/>
            </a:pPr>
            <a:endParaRPr lang="pl-PL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Podstawowe usługi i odnowa wsi na obszarach wiejskich</a:t>
            </a:r>
          </a:p>
        </p:txBody>
      </p:sp>
      <p:sp>
        <p:nvSpPr>
          <p:cNvPr id="6" name="Zagięty narożnik 5"/>
          <p:cNvSpPr/>
          <p:nvPr/>
        </p:nvSpPr>
        <p:spPr>
          <a:xfrm rot="198729">
            <a:off x="4279929" y="1003094"/>
            <a:ext cx="4190289" cy="2232248"/>
          </a:xfrm>
          <a:prstGeom prst="foldedCorner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PODDZIAŁANIE</a:t>
            </a:r>
          </a:p>
          <a:p>
            <a:pPr algn="ctr">
              <a:defRPr/>
            </a:pPr>
            <a:endParaRPr lang="pl-PL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Wsparcie inwestycji w tworzenie, ulepszanie i rozwijanie podstawowych usług lokalnych dla ludności wiejskiej,</a:t>
            </a:r>
            <a:b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 tym rekreacji i kultury, i powiązanej infrastruktury</a:t>
            </a:r>
            <a:endParaRPr lang="pl-PL" dirty="0"/>
          </a:p>
        </p:txBody>
      </p:sp>
      <p:sp>
        <p:nvSpPr>
          <p:cNvPr id="8" name="Zagięty narożnik 7"/>
          <p:cNvSpPr/>
          <p:nvPr/>
        </p:nvSpPr>
        <p:spPr>
          <a:xfrm rot="588414">
            <a:off x="4950195" y="3316213"/>
            <a:ext cx="3823670" cy="2232248"/>
          </a:xfrm>
          <a:prstGeom prst="foldedCorner">
            <a:avLst/>
          </a:prstGeom>
          <a:solidFill>
            <a:schemeClr val="accent5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TYP OPERACJI</a:t>
            </a:r>
          </a:p>
          <a:p>
            <a:pPr algn="ctr">
              <a:defRPr/>
            </a:pPr>
            <a:endParaRPr lang="pl-PL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Inwestycje w obiekty pełniące funkcje kulturalne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20212">
            <a:off x="344488" y="2266950"/>
            <a:ext cx="114776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pole tekstowe 9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Kodrąb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Rozbudowa i zmiana sposobu użytkowania istniejącego budynku strażnicy OSP na Gminny Ośrodek Kultury w Kodrębie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Bełchatów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Inowłódz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świetlicy wiejskiej – „Sołtysówki” w miejscowości Spała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9145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 err="1">
                <a:solidFill>
                  <a:schemeClr val="tx1"/>
                </a:solidFill>
              </a:rPr>
              <a:t>GOKiS</a:t>
            </a:r>
            <a:r>
              <a:rPr lang="pl-PL" sz="1200" b="1" dirty="0">
                <a:solidFill>
                  <a:schemeClr val="tx1"/>
                </a:solidFill>
              </a:rPr>
              <a:t> w Gminie Biała</a:t>
            </a:r>
          </a:p>
        </p:txBody>
      </p:sp>
      <p:pic>
        <p:nvPicPr>
          <p:cNvPr id="26636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2236788" y="511810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2306638" y="518953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1760538" y="5795963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8" name="Prostokąt z rogami zaokrąglonymi po przekątnej 17"/>
          <p:cNvSpPr/>
          <p:nvPr/>
        </p:nvSpPr>
        <p:spPr>
          <a:xfrm>
            <a:off x="449263" y="21304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Brzeziny</a:t>
            </a: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0" name="Prostokąt z rogami zaokrąglonymi po przekątnej 19"/>
          <p:cNvSpPr/>
          <p:nvPr/>
        </p:nvSpPr>
        <p:spPr>
          <a:xfrm>
            <a:off x="449263" y="23479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Chąśno</a:t>
            </a: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4" name="Prostokąt z rogami zaokrąglonymi po przekątnej 23"/>
          <p:cNvSpPr/>
          <p:nvPr/>
        </p:nvSpPr>
        <p:spPr>
          <a:xfrm>
            <a:off x="449263" y="25638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Dmosin</a:t>
            </a: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6" name="Prostokąt z rogami zaokrąglonymi po przekątnej 25"/>
          <p:cNvSpPr/>
          <p:nvPr/>
        </p:nvSpPr>
        <p:spPr>
          <a:xfrm>
            <a:off x="449263" y="27797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Domaniewice</a:t>
            </a: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8" name="Prostokąt z rogami zaokrąglonymi po przekątnej 27"/>
          <p:cNvSpPr/>
          <p:nvPr/>
        </p:nvSpPr>
        <p:spPr>
          <a:xfrm>
            <a:off x="449263" y="29956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i Miasto Drzewica</a:t>
            </a: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0" name="Prostokąt z rogami zaokrąglonymi po przekątnej 29"/>
          <p:cNvSpPr/>
          <p:nvPr/>
        </p:nvSpPr>
        <p:spPr>
          <a:xfrm>
            <a:off x="449263" y="32115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Grabica</a:t>
            </a: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2" name="Prostokąt z rogami zaokrąglonymi po przekątnej 31"/>
          <p:cNvSpPr/>
          <p:nvPr/>
        </p:nvSpPr>
        <p:spPr>
          <a:xfrm>
            <a:off x="449263" y="34274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Inowłódz</a:t>
            </a: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2665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56" name="pole tekstowe 34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08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04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3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Lubochnia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świetlicy wiejskiej w miejscowości Luboszewy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Bełchatów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Kodrąb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Rozbudowa i zmiana sposobu użytkowania istniejącego budynku strażnicy OSP na Gminny Ośrodek Kultury w Kodrębie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9145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 err="1">
                <a:solidFill>
                  <a:schemeClr val="tx1"/>
                </a:solidFill>
              </a:rPr>
              <a:t>GOKiS</a:t>
            </a:r>
            <a:r>
              <a:rPr lang="pl-PL" sz="1200" b="1" dirty="0">
                <a:solidFill>
                  <a:schemeClr val="tx1"/>
                </a:solidFill>
              </a:rPr>
              <a:t> w Gminie Biała</a:t>
            </a:r>
          </a:p>
        </p:txBody>
      </p:sp>
      <p:pic>
        <p:nvPicPr>
          <p:cNvPr id="27660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1754188" y="5795963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1830388" y="58689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2133600" y="5040313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8" name="Prostokąt z rogami zaokrąglonymi po przekątnej 17"/>
          <p:cNvSpPr/>
          <p:nvPr/>
        </p:nvSpPr>
        <p:spPr>
          <a:xfrm>
            <a:off x="449263" y="21304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Brzeziny</a:t>
            </a: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0" name="Prostokąt z rogami zaokrąglonymi po przekątnej 19"/>
          <p:cNvSpPr/>
          <p:nvPr/>
        </p:nvSpPr>
        <p:spPr>
          <a:xfrm>
            <a:off x="449263" y="23479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Chąśno</a:t>
            </a: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4" name="Prostokąt z rogami zaokrąglonymi po przekątnej 23"/>
          <p:cNvSpPr/>
          <p:nvPr/>
        </p:nvSpPr>
        <p:spPr>
          <a:xfrm>
            <a:off x="449263" y="25638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Dmosin</a:t>
            </a: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6" name="Prostokąt z rogami zaokrąglonymi po przekątnej 25"/>
          <p:cNvSpPr/>
          <p:nvPr/>
        </p:nvSpPr>
        <p:spPr>
          <a:xfrm>
            <a:off x="449263" y="27797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Domaniewice</a:t>
            </a: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8" name="Prostokąt z rogami zaokrąglonymi po przekątnej 27"/>
          <p:cNvSpPr/>
          <p:nvPr/>
        </p:nvSpPr>
        <p:spPr>
          <a:xfrm>
            <a:off x="449263" y="29956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i Miasto Drzewica</a:t>
            </a: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0" name="Prostokąt z rogami zaokrąglonymi po przekątnej 29"/>
          <p:cNvSpPr/>
          <p:nvPr/>
        </p:nvSpPr>
        <p:spPr>
          <a:xfrm>
            <a:off x="449263" y="32115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Grabica</a:t>
            </a: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2" name="Prostokąt z rogami zaokrąglonymi po przekątnej 31"/>
          <p:cNvSpPr/>
          <p:nvPr/>
        </p:nvSpPr>
        <p:spPr>
          <a:xfrm>
            <a:off x="449263" y="34274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Inowłódz</a:t>
            </a: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4" name="Prostokąt z rogami zaokrąglonymi po przekątnej 33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Kodrąb</a:t>
            </a: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2768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82" name="pole tekstowe 36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3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738188" y="765175"/>
            <a:ext cx="727233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Ładzice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Rozbudowa budynku w miejscowości Jedlno Drugie z przeznaczeniem na świetlicę wiejską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491 190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Bełchatów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Lubochnia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świetlicy wiejskiej w miejscowości Luboszewy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pic>
        <p:nvPicPr>
          <p:cNvPr id="28683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2128838" y="5038725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2205038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1406525" y="583088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grpSp>
        <p:nvGrpSpPr>
          <p:cNvPr id="2" name="Grupa 1"/>
          <p:cNvGrpSpPr>
            <a:grpSpLocks/>
          </p:cNvGrpSpPr>
          <p:nvPr/>
        </p:nvGrpSpPr>
        <p:grpSpPr bwMode="auto">
          <a:xfrm>
            <a:off x="449263" y="1914525"/>
            <a:ext cx="2339975" cy="1908175"/>
            <a:chOff x="450000" y="1915200"/>
            <a:chExt cx="2339975" cy="1907388"/>
          </a:xfrm>
        </p:grpSpPr>
        <p:sp>
          <p:nvSpPr>
            <p:cNvPr id="12" name="Prostokąt z rogami zaokrąglonymi po przekątnej 11"/>
            <p:cNvSpPr/>
            <p:nvPr/>
          </p:nvSpPr>
          <p:spPr>
            <a:xfrm>
              <a:off x="450000" y="1915200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 err="1">
                  <a:solidFill>
                    <a:schemeClr val="tx1"/>
                  </a:solidFill>
                </a:rPr>
                <a:t>GOKiS</a:t>
              </a:r>
              <a:r>
                <a:rPr lang="pl-PL" sz="1200" b="1" dirty="0">
                  <a:solidFill>
                    <a:schemeClr val="tx1"/>
                  </a:solidFill>
                </a:rPr>
                <a:t> w Gminie Biała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>
            <a:xfrm>
              <a:off x="450000" y="2131011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Brzeziny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>
            <a:xfrm>
              <a:off x="450000" y="2346822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Chąśno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>
            <a:xfrm>
              <a:off x="450000" y="2562633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Dmosin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50000" y="2778444"/>
              <a:ext cx="2339975" cy="180900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Domaniewice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50000" y="2995842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 Miasto Drzewica</a:t>
              </a:r>
            </a:p>
          </p:txBody>
        </p:sp>
        <p:sp>
          <p:nvSpPr>
            <p:cNvPr id="30" name="Prostokąt z rogami zaokrąglonymi po przekątnej 29"/>
            <p:cNvSpPr/>
            <p:nvPr/>
          </p:nvSpPr>
          <p:spPr>
            <a:xfrm>
              <a:off x="450000" y="3211653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Grabica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50000" y="3427464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Inowłódz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50000" y="3643275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Kodrąb</a:t>
              </a:r>
            </a:p>
          </p:txBody>
        </p:sp>
      </p:grp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6" name="Prostokąt z rogami zaokrąglonymi po przekątnej 35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Lubochnia</a:t>
            </a:r>
          </a:p>
        </p:txBody>
      </p: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2869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700" name="pole tekstowe 38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33333E-6 2.96296E-6 L -0.00017 -0.03125 " pathEditMode="relative" rAng="0" ptsTypes="AA">
                                      <p:cBhvr>
                                        <p:cTn id="25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8" grpId="0" animBg="1"/>
      <p:bldP spid="9" grpId="0" animBg="1"/>
      <p:bldP spid="9" grpId="1" animBg="1"/>
      <p:bldP spid="10" grpId="0" animBg="1"/>
      <p:bldP spid="11" grpId="0" animBg="1"/>
      <p:bldP spid="16" grpId="0" animBg="1"/>
      <p:bldP spid="3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738188" y="765175"/>
            <a:ext cx="727233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Mokrsko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Przebudowa budynku Domu Ludowo-Strażackiego w Ożarowie na potrzeby domu kultury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Ładzice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Rozbudowa budynku w miejscowości Jedlno Drugie z przeznaczeniem na świetlicę wiejską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491 190 złotych</a:t>
            </a:r>
          </a:p>
        </p:txBody>
      </p:sp>
      <p:pic>
        <p:nvPicPr>
          <p:cNvPr id="29706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1411288" y="5826125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1482725" y="58991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715963" y="567213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 err="1">
                <a:solidFill>
                  <a:schemeClr val="tx1"/>
                </a:solidFill>
              </a:rPr>
              <a:t>GOKiS</a:t>
            </a:r>
            <a:r>
              <a:rPr lang="pl-PL" sz="1200" b="1" dirty="0">
                <a:solidFill>
                  <a:schemeClr val="tx1"/>
                </a:solidFill>
              </a:rPr>
              <a:t> w Gminie Biała</a:t>
            </a:r>
          </a:p>
        </p:txBody>
      </p:sp>
      <p:grpSp>
        <p:nvGrpSpPr>
          <p:cNvPr id="13" name="Grupa 12"/>
          <p:cNvGrpSpPr>
            <a:grpSpLocks/>
          </p:cNvGrpSpPr>
          <p:nvPr/>
        </p:nvGrpSpPr>
        <p:grpSpPr bwMode="auto">
          <a:xfrm>
            <a:off x="449263" y="1914525"/>
            <a:ext cx="2339975" cy="1908175"/>
            <a:chOff x="450000" y="1915200"/>
            <a:chExt cx="2339975" cy="1907388"/>
          </a:xfrm>
        </p:grpSpPr>
        <p:sp>
          <p:nvSpPr>
            <p:cNvPr id="30" name="Prostokąt z rogami zaokrąglonymi po przekątnej 29"/>
            <p:cNvSpPr/>
            <p:nvPr/>
          </p:nvSpPr>
          <p:spPr>
            <a:xfrm>
              <a:off x="450000" y="2995842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Grabica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>
            <a:xfrm>
              <a:off x="450000" y="1915200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Brzeziny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>
            <a:xfrm>
              <a:off x="450000" y="2131011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Chąśno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>
            <a:xfrm>
              <a:off x="450000" y="2346822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Dmosin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50000" y="2562633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Domaniewice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50000" y="2778444"/>
              <a:ext cx="2339975" cy="180900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 Miasto Drzewica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50000" y="3211653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Inowłódz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50000" y="3427464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Kodrąb</a:t>
              </a:r>
            </a:p>
          </p:txBody>
        </p:sp>
        <p:sp>
          <p:nvSpPr>
            <p:cNvPr id="36" name="Prostokąt z rogami zaokrąglonymi po przekątnej 35"/>
            <p:cNvSpPr/>
            <p:nvPr/>
          </p:nvSpPr>
          <p:spPr>
            <a:xfrm>
              <a:off x="450000" y="3643275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Lubochnia</a:t>
              </a:r>
            </a:p>
          </p:txBody>
        </p:sp>
      </p:grp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8" name="Prostokąt z rogami zaokrąglonymi po przekątnej 37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Ładzice</a:t>
            </a:r>
          </a:p>
        </p:txBody>
      </p:sp>
      <p:sp>
        <p:nvSpPr>
          <p:cNvPr id="40" name="Owal 39"/>
          <p:cNvSpPr/>
          <p:nvPr/>
        </p:nvSpPr>
        <p:spPr>
          <a:xfrm>
            <a:off x="2195513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2972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25" name="pole tekstowe 40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33333E-6 2.96296E-6 L 0.00018 -0.03148 " pathEditMode="relative" rAng="0" ptsTypes="AA">
                                      <p:cBhvr>
                                        <p:cTn id="25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12" grpId="0" animBg="1"/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738188" y="765175"/>
            <a:ext cx="727233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Opoczno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świetlicy wiejskiej w miejscowości Sitowa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Mokrsko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Przebudowa budynku Domu Ludowo-Strażackiego w Ożarowie na potrzeby domu kultury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pic>
        <p:nvPicPr>
          <p:cNvPr id="30730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712788" y="567213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787400" y="57435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2439988" y="5426075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Brzeziny</a:t>
            </a:r>
          </a:p>
        </p:txBody>
      </p:sp>
      <p:grpSp>
        <p:nvGrpSpPr>
          <p:cNvPr id="13" name="Grupa 12"/>
          <p:cNvGrpSpPr>
            <a:grpSpLocks/>
          </p:cNvGrpSpPr>
          <p:nvPr/>
        </p:nvGrpSpPr>
        <p:grpSpPr bwMode="auto">
          <a:xfrm>
            <a:off x="449263" y="1914525"/>
            <a:ext cx="2339975" cy="1908175"/>
            <a:chOff x="450000" y="1915200"/>
            <a:chExt cx="2339975" cy="1907388"/>
          </a:xfrm>
        </p:grpSpPr>
        <p:sp>
          <p:nvSpPr>
            <p:cNvPr id="30" name="Prostokąt z rogami zaokrąglonymi po przekątnej 29"/>
            <p:cNvSpPr/>
            <p:nvPr/>
          </p:nvSpPr>
          <p:spPr>
            <a:xfrm>
              <a:off x="450000" y="2995842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Inowłódz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>
            <a:xfrm>
              <a:off x="450000" y="1915200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Chąśno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>
            <a:xfrm>
              <a:off x="450000" y="2131011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Dmosin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>
            <a:xfrm>
              <a:off x="450000" y="2346822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Domaniewice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50000" y="2562633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 Miasto Drzewica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50000" y="2778444"/>
              <a:ext cx="2339975" cy="180900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Grabica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50000" y="3211653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Kodrąb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50000" y="3427464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Lubochnia</a:t>
              </a:r>
            </a:p>
          </p:txBody>
        </p:sp>
        <p:sp>
          <p:nvSpPr>
            <p:cNvPr id="36" name="Prostokąt z rogami zaokrąglonymi po przekątnej 35"/>
            <p:cNvSpPr/>
            <p:nvPr/>
          </p:nvSpPr>
          <p:spPr>
            <a:xfrm>
              <a:off x="450000" y="3643275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Ładzice</a:t>
              </a:r>
            </a:p>
          </p:txBody>
        </p:sp>
      </p:grp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8" name="Prostokąt z rogami zaokrąglonymi po przekątnej 37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Mokrsko</a:t>
            </a:r>
          </a:p>
        </p:txBody>
      </p:sp>
      <p:sp>
        <p:nvSpPr>
          <p:cNvPr id="40" name="Owal 39"/>
          <p:cNvSpPr/>
          <p:nvPr/>
        </p:nvSpPr>
        <p:spPr>
          <a:xfrm>
            <a:off x="2195513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9" name="Owal 38"/>
          <p:cNvSpPr/>
          <p:nvPr/>
        </p:nvSpPr>
        <p:spPr>
          <a:xfrm>
            <a:off x="1482725" y="58975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3074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0" name="pole tekstowe 41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33333E-6 2.96296E-6 L 0.00018 -0.03148 " pathEditMode="relative" rAng="0" ptsTypes="AA">
                                      <p:cBhvr>
                                        <p:cTn id="25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12" grpId="0" animBg="1"/>
      <p:bldP spid="3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738188" y="765175"/>
            <a:ext cx="727233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Rawa Mazowiecka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świetlicy integracyjnej społeczności lokalnej w miejscowości Matyldów, gm. Rawa Mazowiecka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Opoczno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świetlicy wiejskiej w miejscowości Sitowa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pic>
        <p:nvPicPr>
          <p:cNvPr id="31754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2436813" y="5426075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2509838" y="549751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2384425" y="4848225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Chąśno</a:t>
            </a:r>
          </a:p>
        </p:txBody>
      </p:sp>
      <p:grpSp>
        <p:nvGrpSpPr>
          <p:cNvPr id="13" name="Grupa 12"/>
          <p:cNvGrpSpPr>
            <a:grpSpLocks/>
          </p:cNvGrpSpPr>
          <p:nvPr/>
        </p:nvGrpSpPr>
        <p:grpSpPr bwMode="auto">
          <a:xfrm>
            <a:off x="449263" y="1914525"/>
            <a:ext cx="2339975" cy="1908175"/>
            <a:chOff x="450000" y="1915200"/>
            <a:chExt cx="2339975" cy="1907388"/>
          </a:xfrm>
        </p:grpSpPr>
        <p:sp>
          <p:nvSpPr>
            <p:cNvPr id="30" name="Prostokąt z rogami zaokrąglonymi po przekątnej 29"/>
            <p:cNvSpPr/>
            <p:nvPr/>
          </p:nvSpPr>
          <p:spPr>
            <a:xfrm>
              <a:off x="450000" y="2995842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Kodrąb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>
            <a:xfrm>
              <a:off x="450000" y="1915200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Dmosin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>
            <a:xfrm>
              <a:off x="450000" y="2131011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Domaniewice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>
            <a:xfrm>
              <a:off x="450000" y="2346822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 Miasto Drzewica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50000" y="2562633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Grabica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50000" y="2778444"/>
              <a:ext cx="2339975" cy="180900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Inowłódz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50000" y="3211653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Lubochnia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50000" y="3427464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Ładzice</a:t>
              </a:r>
            </a:p>
          </p:txBody>
        </p:sp>
        <p:sp>
          <p:nvSpPr>
            <p:cNvPr id="36" name="Prostokąt z rogami zaokrąglonymi po przekątnej 35"/>
            <p:cNvSpPr/>
            <p:nvPr/>
          </p:nvSpPr>
          <p:spPr>
            <a:xfrm>
              <a:off x="450000" y="3643275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Mokrsko</a:t>
              </a:r>
            </a:p>
          </p:txBody>
        </p:sp>
      </p:grp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8" name="Prostokąt z rogami zaokrąglonymi po przekątnej 37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Opoczno</a:t>
            </a:r>
          </a:p>
        </p:txBody>
      </p:sp>
      <p:sp>
        <p:nvSpPr>
          <p:cNvPr id="40" name="Owal 39"/>
          <p:cNvSpPr/>
          <p:nvPr/>
        </p:nvSpPr>
        <p:spPr>
          <a:xfrm>
            <a:off x="2195513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9" name="Owal 38"/>
          <p:cNvSpPr/>
          <p:nvPr/>
        </p:nvSpPr>
        <p:spPr>
          <a:xfrm>
            <a:off x="1482725" y="58975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1" name="Owal 40"/>
          <p:cNvSpPr/>
          <p:nvPr/>
        </p:nvSpPr>
        <p:spPr>
          <a:xfrm>
            <a:off x="784225" y="57467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3177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75" name="pole tekstowe 42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33333E-6 2.96296E-6 L 0.00018 -0.03148 " pathEditMode="relative" rAng="0" ptsTypes="AA">
                                      <p:cBhvr>
                                        <p:cTn id="25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12" grpId="0" animBg="1"/>
      <p:bldP spid="3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738188" y="765175"/>
            <a:ext cx="727233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Regnów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świetlicy środowiskowej w miejscowości Rylsk z przeznaczeniem na Dom Kultury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209 216 złotych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Rawa Mazowiecka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świetlicy integracyjnej społeczności lokalnej w miejscowości Matyldów, gm. Rawa Mazowiecka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pic>
        <p:nvPicPr>
          <p:cNvPr id="32778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2384425" y="4849813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2457450" y="49212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2508250" y="483870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Dmosin</a:t>
            </a:r>
          </a:p>
        </p:txBody>
      </p:sp>
      <p:grpSp>
        <p:nvGrpSpPr>
          <p:cNvPr id="13" name="Grupa 12"/>
          <p:cNvGrpSpPr>
            <a:grpSpLocks/>
          </p:cNvGrpSpPr>
          <p:nvPr/>
        </p:nvGrpSpPr>
        <p:grpSpPr bwMode="auto">
          <a:xfrm>
            <a:off x="449263" y="1914525"/>
            <a:ext cx="2339975" cy="1908175"/>
            <a:chOff x="450000" y="1915200"/>
            <a:chExt cx="2339975" cy="1907388"/>
          </a:xfrm>
        </p:grpSpPr>
        <p:sp>
          <p:nvSpPr>
            <p:cNvPr id="30" name="Prostokąt z rogami zaokrąglonymi po przekątnej 29"/>
            <p:cNvSpPr/>
            <p:nvPr/>
          </p:nvSpPr>
          <p:spPr>
            <a:xfrm>
              <a:off x="450000" y="2995842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Lubochnia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>
            <a:xfrm>
              <a:off x="450000" y="1915200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Domaniewice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>
            <a:xfrm>
              <a:off x="450000" y="2131011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 Miasto Drzewica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>
            <a:xfrm>
              <a:off x="450000" y="2346822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Grabica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50000" y="2562633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Inowłódz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50000" y="2778444"/>
              <a:ext cx="2339975" cy="180900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Kodrąb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50000" y="3211653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Ładzice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50000" y="3427464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Mokrsko</a:t>
              </a:r>
            </a:p>
          </p:txBody>
        </p:sp>
        <p:sp>
          <p:nvSpPr>
            <p:cNvPr id="36" name="Prostokąt z rogami zaokrąglonymi po przekątnej 35"/>
            <p:cNvSpPr/>
            <p:nvPr/>
          </p:nvSpPr>
          <p:spPr>
            <a:xfrm>
              <a:off x="450000" y="3643275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Opoczno</a:t>
              </a:r>
            </a:p>
          </p:txBody>
        </p:sp>
      </p:grp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8" name="Prostokąt z rogami zaokrąglonymi po przekątnej 37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Rawa Mazowiecka</a:t>
            </a:r>
          </a:p>
        </p:txBody>
      </p:sp>
      <p:sp>
        <p:nvSpPr>
          <p:cNvPr id="40" name="Owal 39"/>
          <p:cNvSpPr/>
          <p:nvPr/>
        </p:nvSpPr>
        <p:spPr>
          <a:xfrm>
            <a:off x="2195513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9" name="Owal 38"/>
          <p:cNvSpPr/>
          <p:nvPr/>
        </p:nvSpPr>
        <p:spPr>
          <a:xfrm>
            <a:off x="1482725" y="58975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1" name="Owal 40"/>
          <p:cNvSpPr/>
          <p:nvPr/>
        </p:nvSpPr>
        <p:spPr>
          <a:xfrm>
            <a:off x="784225" y="57467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2" name="Owal 41"/>
          <p:cNvSpPr/>
          <p:nvPr/>
        </p:nvSpPr>
        <p:spPr>
          <a:xfrm>
            <a:off x="2511425" y="5502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3279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800" name="pole tekstowe 43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33333E-6 2.96296E-6 L 0.00018 -0.03148 " pathEditMode="relative" rAng="0" ptsTypes="AA">
                                      <p:cBhvr>
                                        <p:cTn id="25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12" grpId="0" animBg="1"/>
      <p:bldP spid="3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738188" y="765175"/>
            <a:ext cx="727233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Rzeczyca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świetlicy wiejskiej w Łęgu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361 115 złotych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Regnów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świetlicy środowiskowej w miejscowości Rylsk z przeznaczeniem na Dom Kultury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209 216 złotych</a:t>
            </a:r>
          </a:p>
        </p:txBody>
      </p:sp>
      <p:pic>
        <p:nvPicPr>
          <p:cNvPr id="33802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2509838" y="484505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2582863" y="49117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2424113" y="5045075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Domaniewice</a:t>
            </a:r>
          </a:p>
        </p:txBody>
      </p:sp>
      <p:grpSp>
        <p:nvGrpSpPr>
          <p:cNvPr id="13" name="Grupa 12"/>
          <p:cNvGrpSpPr>
            <a:grpSpLocks/>
          </p:cNvGrpSpPr>
          <p:nvPr/>
        </p:nvGrpSpPr>
        <p:grpSpPr bwMode="auto">
          <a:xfrm>
            <a:off x="449263" y="1914525"/>
            <a:ext cx="2339975" cy="1908175"/>
            <a:chOff x="450000" y="1915200"/>
            <a:chExt cx="2339975" cy="1907388"/>
          </a:xfrm>
        </p:grpSpPr>
        <p:sp>
          <p:nvSpPr>
            <p:cNvPr id="30" name="Prostokąt z rogami zaokrąglonymi po przekątnej 29"/>
            <p:cNvSpPr/>
            <p:nvPr/>
          </p:nvSpPr>
          <p:spPr>
            <a:xfrm>
              <a:off x="450000" y="2995842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Ładzice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>
            <a:xfrm>
              <a:off x="450000" y="1915200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 Miasto Drzewica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>
            <a:xfrm>
              <a:off x="450000" y="2131011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Grabica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>
            <a:xfrm>
              <a:off x="450000" y="2346822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Inowłódz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50000" y="2562633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Kodrąb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50000" y="2778444"/>
              <a:ext cx="2339975" cy="180900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Lubochnia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50000" y="3211653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Mokrsko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50000" y="3427464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Opoczno</a:t>
              </a:r>
            </a:p>
          </p:txBody>
        </p:sp>
        <p:sp>
          <p:nvSpPr>
            <p:cNvPr id="36" name="Prostokąt z rogami zaokrąglonymi po przekątnej 35"/>
            <p:cNvSpPr/>
            <p:nvPr/>
          </p:nvSpPr>
          <p:spPr>
            <a:xfrm>
              <a:off x="450000" y="3643275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Rawa Mazowiecka</a:t>
              </a:r>
            </a:p>
          </p:txBody>
        </p:sp>
      </p:grp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8" name="Prostokąt z rogami zaokrąglonymi po przekątnej 37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Regnów</a:t>
            </a:r>
          </a:p>
        </p:txBody>
      </p:sp>
      <p:sp>
        <p:nvSpPr>
          <p:cNvPr id="40" name="Owal 39"/>
          <p:cNvSpPr/>
          <p:nvPr/>
        </p:nvSpPr>
        <p:spPr>
          <a:xfrm>
            <a:off x="2195513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9" name="Owal 38"/>
          <p:cNvSpPr/>
          <p:nvPr/>
        </p:nvSpPr>
        <p:spPr>
          <a:xfrm>
            <a:off x="1482725" y="58975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1" name="Owal 40"/>
          <p:cNvSpPr/>
          <p:nvPr/>
        </p:nvSpPr>
        <p:spPr>
          <a:xfrm>
            <a:off x="784225" y="57467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2" name="Owal 41"/>
          <p:cNvSpPr/>
          <p:nvPr/>
        </p:nvSpPr>
        <p:spPr>
          <a:xfrm>
            <a:off x="2511425" y="5502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3" name="Owal 42"/>
          <p:cNvSpPr/>
          <p:nvPr/>
        </p:nvSpPr>
        <p:spPr>
          <a:xfrm>
            <a:off x="2452688" y="492283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3382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25" name="pole tekstowe 44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33333E-6 2.96296E-6 L 0.00018 -0.03148 " pathEditMode="relative" rAng="0" ptsTypes="AA">
                                      <p:cBhvr>
                                        <p:cTn id="25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12" grpId="0" animBg="1"/>
      <p:bldP spid="3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738188" y="765175"/>
            <a:ext cx="727233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Siemkowice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Przebudowa i zmiana sposobu użytkowania budynku szkoły podstawowej na świetlicę wiejską w Zmyślonej, Gmina Siemkowice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312 266 złotych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Rzeczyca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świetlicy wiejskiej w Łęgu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361 115 złotych</a:t>
            </a:r>
          </a:p>
        </p:txBody>
      </p:sp>
      <p:pic>
        <p:nvPicPr>
          <p:cNvPr id="34826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2419350" y="504190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2492375" y="51133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993775" y="5572125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i Miasto Drzewica</a:t>
            </a:r>
          </a:p>
        </p:txBody>
      </p:sp>
      <p:grpSp>
        <p:nvGrpSpPr>
          <p:cNvPr id="13" name="Grupa 12"/>
          <p:cNvGrpSpPr>
            <a:grpSpLocks/>
          </p:cNvGrpSpPr>
          <p:nvPr/>
        </p:nvGrpSpPr>
        <p:grpSpPr bwMode="auto">
          <a:xfrm>
            <a:off x="449263" y="1914525"/>
            <a:ext cx="2339975" cy="1908175"/>
            <a:chOff x="450000" y="1915200"/>
            <a:chExt cx="2339975" cy="1907388"/>
          </a:xfrm>
        </p:grpSpPr>
        <p:sp>
          <p:nvSpPr>
            <p:cNvPr id="30" name="Prostokąt z rogami zaokrąglonymi po przekątnej 29"/>
            <p:cNvSpPr/>
            <p:nvPr/>
          </p:nvSpPr>
          <p:spPr>
            <a:xfrm>
              <a:off x="450000" y="2995842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Mokrsko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>
            <a:xfrm>
              <a:off x="450000" y="1915200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Grabica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>
            <a:xfrm>
              <a:off x="450000" y="2131011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Inowłódz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>
            <a:xfrm>
              <a:off x="450000" y="2346822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Kodrąb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50000" y="2562633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Lubochnia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50000" y="2778444"/>
              <a:ext cx="2339975" cy="180900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Ładzice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50000" y="3211653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Opoczno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50000" y="3427464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Rawa Mazowiecka</a:t>
              </a:r>
            </a:p>
          </p:txBody>
        </p:sp>
        <p:sp>
          <p:nvSpPr>
            <p:cNvPr id="36" name="Prostokąt z rogami zaokrąglonymi po przekątnej 35"/>
            <p:cNvSpPr/>
            <p:nvPr/>
          </p:nvSpPr>
          <p:spPr>
            <a:xfrm>
              <a:off x="450000" y="3643275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Regnów</a:t>
              </a:r>
            </a:p>
          </p:txBody>
        </p:sp>
      </p:grp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8" name="Prostokąt z rogami zaokrąglonymi po przekątnej 37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Rzeczyca</a:t>
            </a:r>
          </a:p>
        </p:txBody>
      </p:sp>
      <p:sp>
        <p:nvSpPr>
          <p:cNvPr id="40" name="Owal 39"/>
          <p:cNvSpPr/>
          <p:nvPr/>
        </p:nvSpPr>
        <p:spPr>
          <a:xfrm>
            <a:off x="2195513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9" name="Owal 38"/>
          <p:cNvSpPr/>
          <p:nvPr/>
        </p:nvSpPr>
        <p:spPr>
          <a:xfrm>
            <a:off x="1482725" y="58975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1" name="Owal 40"/>
          <p:cNvSpPr/>
          <p:nvPr/>
        </p:nvSpPr>
        <p:spPr>
          <a:xfrm>
            <a:off x="784225" y="57467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2" name="Owal 41"/>
          <p:cNvSpPr/>
          <p:nvPr/>
        </p:nvSpPr>
        <p:spPr>
          <a:xfrm>
            <a:off x="2511425" y="5502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3" name="Owal 42"/>
          <p:cNvSpPr/>
          <p:nvPr/>
        </p:nvSpPr>
        <p:spPr>
          <a:xfrm>
            <a:off x="2452688" y="492283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4" name="Owal 43"/>
          <p:cNvSpPr/>
          <p:nvPr/>
        </p:nvSpPr>
        <p:spPr>
          <a:xfrm>
            <a:off x="2578100" y="49180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3484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50" name="pole tekstowe 45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33333E-6 2.96296E-6 L 0.00018 -0.03148 " pathEditMode="relative" rAng="0" ptsTypes="AA">
                                      <p:cBhvr>
                                        <p:cTn id="25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12" grpId="0" animBg="1"/>
      <p:bldP spid="3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738188" y="765175"/>
            <a:ext cx="727233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Sławno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budynku świetlicy wiejskiej z infrastrukturą techniczną w miejscowości Antoninów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Siemkowice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Przebudowa i zmiana sposobu użytkowania budynku szkoły podstawowej na świetlicę wiejską w Zmyślonej, Gmina Siemkowice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312 266 złotych</a:t>
            </a:r>
          </a:p>
        </p:txBody>
      </p:sp>
      <p:pic>
        <p:nvPicPr>
          <p:cNvPr id="35850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1000125" y="557053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1073150" y="56419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2274888" y="531018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Grabica</a:t>
            </a:r>
          </a:p>
        </p:txBody>
      </p:sp>
      <p:grpSp>
        <p:nvGrpSpPr>
          <p:cNvPr id="13" name="Grupa 12"/>
          <p:cNvGrpSpPr>
            <a:grpSpLocks/>
          </p:cNvGrpSpPr>
          <p:nvPr/>
        </p:nvGrpSpPr>
        <p:grpSpPr bwMode="auto">
          <a:xfrm>
            <a:off x="449263" y="1914525"/>
            <a:ext cx="2339975" cy="1908175"/>
            <a:chOff x="450000" y="1915200"/>
            <a:chExt cx="2339975" cy="1907388"/>
          </a:xfrm>
        </p:grpSpPr>
        <p:sp>
          <p:nvSpPr>
            <p:cNvPr id="30" name="Prostokąt z rogami zaokrąglonymi po przekątnej 29"/>
            <p:cNvSpPr/>
            <p:nvPr/>
          </p:nvSpPr>
          <p:spPr>
            <a:xfrm>
              <a:off x="450000" y="2995842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Opoczno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>
            <a:xfrm>
              <a:off x="450000" y="1915200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Inowłódz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>
            <a:xfrm>
              <a:off x="450000" y="2131011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Kodrąb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>
            <a:xfrm>
              <a:off x="450000" y="2346822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Lubochnia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50000" y="2562633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Ładzice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50000" y="2778444"/>
              <a:ext cx="2339975" cy="180900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Mokrsko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50000" y="3211653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Rawa Mazowiecka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50000" y="3427464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Regnów</a:t>
              </a:r>
            </a:p>
          </p:txBody>
        </p:sp>
        <p:sp>
          <p:nvSpPr>
            <p:cNvPr id="36" name="Prostokąt z rogami zaokrąglonymi po przekątnej 35"/>
            <p:cNvSpPr/>
            <p:nvPr/>
          </p:nvSpPr>
          <p:spPr>
            <a:xfrm>
              <a:off x="450000" y="3643275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Rzeczyca</a:t>
              </a:r>
            </a:p>
          </p:txBody>
        </p:sp>
      </p:grp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8" name="Prostokąt z rogami zaokrąglonymi po przekątnej 37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Siemkowice</a:t>
            </a:r>
          </a:p>
        </p:txBody>
      </p:sp>
      <p:sp>
        <p:nvSpPr>
          <p:cNvPr id="40" name="Owal 39"/>
          <p:cNvSpPr/>
          <p:nvPr/>
        </p:nvSpPr>
        <p:spPr>
          <a:xfrm>
            <a:off x="2195513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9" name="Owal 38"/>
          <p:cNvSpPr/>
          <p:nvPr/>
        </p:nvSpPr>
        <p:spPr>
          <a:xfrm>
            <a:off x="1482725" y="58975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1" name="Owal 40"/>
          <p:cNvSpPr/>
          <p:nvPr/>
        </p:nvSpPr>
        <p:spPr>
          <a:xfrm>
            <a:off x="784225" y="57467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2" name="Owal 41"/>
          <p:cNvSpPr/>
          <p:nvPr/>
        </p:nvSpPr>
        <p:spPr>
          <a:xfrm>
            <a:off x="2511425" y="5502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3" name="Owal 42"/>
          <p:cNvSpPr/>
          <p:nvPr/>
        </p:nvSpPr>
        <p:spPr>
          <a:xfrm>
            <a:off x="2452688" y="492283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4" name="Owal 43"/>
          <p:cNvSpPr/>
          <p:nvPr/>
        </p:nvSpPr>
        <p:spPr>
          <a:xfrm>
            <a:off x="2578100" y="49180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5" name="Owal 44"/>
          <p:cNvSpPr/>
          <p:nvPr/>
        </p:nvSpPr>
        <p:spPr>
          <a:xfrm>
            <a:off x="2492375" y="511651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3587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75" name="pole tekstowe 46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33333E-6 2.96296E-6 L 0.00018 -0.03148 " pathEditMode="relative" rAng="0" ptsTypes="AA">
                                      <p:cBhvr>
                                        <p:cTn id="25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12" grpId="0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</a:t>
            </a:r>
          </a:p>
        </p:txBody>
      </p:sp>
      <p:sp>
        <p:nvSpPr>
          <p:cNvPr id="2" name="Zagięty narożnik 1"/>
          <p:cNvSpPr/>
          <p:nvPr/>
        </p:nvSpPr>
        <p:spPr>
          <a:xfrm rot="20631091">
            <a:off x="357768" y="1822943"/>
            <a:ext cx="4064764" cy="2376264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PROGRAM</a:t>
            </a:r>
          </a:p>
          <a:p>
            <a:pPr algn="ctr">
              <a:defRPr/>
            </a:pPr>
            <a:endParaRPr lang="pl-PL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Program Rozwoju Obszarów Wiejskich na lata 2014-2020</a:t>
            </a:r>
          </a:p>
        </p:txBody>
      </p:sp>
      <p:sp>
        <p:nvSpPr>
          <p:cNvPr id="5" name="Zagięty narożnik 4"/>
          <p:cNvSpPr/>
          <p:nvPr/>
        </p:nvSpPr>
        <p:spPr>
          <a:xfrm rot="20944066">
            <a:off x="1396210" y="3747512"/>
            <a:ext cx="3572600" cy="2232248"/>
          </a:xfrm>
          <a:prstGeom prst="foldedCorner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DZIAŁANIE</a:t>
            </a:r>
          </a:p>
          <a:p>
            <a:pPr algn="ctr">
              <a:defRPr/>
            </a:pPr>
            <a:endParaRPr lang="pl-PL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Podstawowe usługi i odnowa wsi na obszarach wiejskich</a:t>
            </a:r>
          </a:p>
        </p:txBody>
      </p:sp>
      <p:sp>
        <p:nvSpPr>
          <p:cNvPr id="6" name="Zagięty narożnik 5"/>
          <p:cNvSpPr/>
          <p:nvPr/>
        </p:nvSpPr>
        <p:spPr>
          <a:xfrm rot="198729">
            <a:off x="4279929" y="1003094"/>
            <a:ext cx="4190289" cy="2232248"/>
          </a:xfrm>
          <a:prstGeom prst="foldedCorner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PODDZIAŁANIE</a:t>
            </a:r>
          </a:p>
          <a:p>
            <a:pPr algn="ctr">
              <a:defRPr/>
            </a:pPr>
            <a:endParaRPr lang="pl-PL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Wsparcie inwestycji w tworzenie, ulepszanie i rozwijanie podstawowych usług lokalnych dla ludności wiejskiej,</a:t>
            </a:r>
            <a:b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 tym rekreacji i kultury, i powiązanej infrastruktury</a:t>
            </a:r>
            <a:endParaRPr lang="pl-PL" dirty="0"/>
          </a:p>
        </p:txBody>
      </p:sp>
      <p:sp>
        <p:nvSpPr>
          <p:cNvPr id="8" name="Zagięty narożnik 7"/>
          <p:cNvSpPr/>
          <p:nvPr/>
        </p:nvSpPr>
        <p:spPr>
          <a:xfrm rot="588414">
            <a:off x="4950195" y="3316213"/>
            <a:ext cx="3823670" cy="2232248"/>
          </a:xfrm>
          <a:prstGeom prst="foldedCorner">
            <a:avLst/>
          </a:prstGeom>
          <a:solidFill>
            <a:schemeClr val="accent5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TYP OPERACJI</a:t>
            </a:r>
          </a:p>
          <a:p>
            <a:pPr algn="ctr">
              <a:defRPr/>
            </a:pPr>
            <a:endParaRPr lang="pl-PL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Kształtowanie przestrzeni publicznej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20212">
            <a:off x="344488" y="2266950"/>
            <a:ext cx="114776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pole tekstowe 10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738188" y="765175"/>
            <a:ext cx="727233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Stryków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Tradycja i nowoczesność łączą pokolenia w świetlicy w Starym Imielniku – przebudowa obiektu i utworzenie świetlicy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Sławno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budynku świetlicy wiejskiej z infrastrukturą techniczną w miejscowości Antoninów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pic>
        <p:nvPicPr>
          <p:cNvPr id="36874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2271713" y="530860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2344738" y="53863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1717675" y="462280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Inowłódz</a:t>
            </a:r>
          </a:p>
        </p:txBody>
      </p:sp>
      <p:grpSp>
        <p:nvGrpSpPr>
          <p:cNvPr id="13" name="Grupa 12"/>
          <p:cNvGrpSpPr>
            <a:grpSpLocks/>
          </p:cNvGrpSpPr>
          <p:nvPr/>
        </p:nvGrpSpPr>
        <p:grpSpPr bwMode="auto">
          <a:xfrm>
            <a:off x="449263" y="1914525"/>
            <a:ext cx="2339975" cy="1908175"/>
            <a:chOff x="450000" y="1915200"/>
            <a:chExt cx="2339975" cy="1907388"/>
          </a:xfrm>
        </p:grpSpPr>
        <p:sp>
          <p:nvSpPr>
            <p:cNvPr id="30" name="Prostokąt z rogami zaokrąglonymi po przekątnej 29"/>
            <p:cNvSpPr/>
            <p:nvPr/>
          </p:nvSpPr>
          <p:spPr>
            <a:xfrm>
              <a:off x="450000" y="2995842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Rawa Mazowiecka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>
            <a:xfrm>
              <a:off x="450000" y="1915200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Kodrąb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>
            <a:xfrm>
              <a:off x="450000" y="2131011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Lubochnia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>
            <a:xfrm>
              <a:off x="450000" y="2346822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Ładzice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50000" y="2562633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Mokrsko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50000" y="2778444"/>
              <a:ext cx="2339975" cy="180900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Opoczno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50000" y="3211653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Regnów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50000" y="3427464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Rzeczyca</a:t>
              </a:r>
            </a:p>
          </p:txBody>
        </p:sp>
        <p:sp>
          <p:nvSpPr>
            <p:cNvPr id="36" name="Prostokąt z rogami zaokrąglonymi po przekątnej 35"/>
            <p:cNvSpPr/>
            <p:nvPr/>
          </p:nvSpPr>
          <p:spPr>
            <a:xfrm>
              <a:off x="450000" y="3643275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Siemkowice</a:t>
              </a:r>
            </a:p>
          </p:txBody>
        </p:sp>
      </p:grp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8" name="Prostokąt z rogami zaokrąglonymi po przekątnej 37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Sławno</a:t>
            </a:r>
          </a:p>
        </p:txBody>
      </p:sp>
      <p:sp>
        <p:nvSpPr>
          <p:cNvPr id="40" name="Owal 39"/>
          <p:cNvSpPr/>
          <p:nvPr/>
        </p:nvSpPr>
        <p:spPr>
          <a:xfrm>
            <a:off x="2195513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9" name="Owal 38"/>
          <p:cNvSpPr/>
          <p:nvPr/>
        </p:nvSpPr>
        <p:spPr>
          <a:xfrm>
            <a:off x="1482725" y="58975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1" name="Owal 40"/>
          <p:cNvSpPr/>
          <p:nvPr/>
        </p:nvSpPr>
        <p:spPr>
          <a:xfrm>
            <a:off x="784225" y="57467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2" name="Owal 41"/>
          <p:cNvSpPr/>
          <p:nvPr/>
        </p:nvSpPr>
        <p:spPr>
          <a:xfrm>
            <a:off x="2511425" y="5502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3" name="Owal 42"/>
          <p:cNvSpPr/>
          <p:nvPr/>
        </p:nvSpPr>
        <p:spPr>
          <a:xfrm>
            <a:off x="2452688" y="492283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4" name="Owal 43"/>
          <p:cNvSpPr/>
          <p:nvPr/>
        </p:nvSpPr>
        <p:spPr>
          <a:xfrm>
            <a:off x="2578100" y="49180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5" name="Owal 44"/>
          <p:cNvSpPr/>
          <p:nvPr/>
        </p:nvSpPr>
        <p:spPr>
          <a:xfrm>
            <a:off x="2492375" y="511651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6" name="Owal 45"/>
          <p:cNvSpPr/>
          <p:nvPr/>
        </p:nvSpPr>
        <p:spPr>
          <a:xfrm>
            <a:off x="1073150" y="56451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3689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00" name="pole tekstowe 47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33333E-6 2.96296E-6 L 0.00018 -0.03148 " pathEditMode="relative" rAng="0" ptsTypes="AA">
                                      <p:cBhvr>
                                        <p:cTn id="25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12" grpId="0" animBg="1"/>
      <p:bldP spid="3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738188" y="765175"/>
            <a:ext cx="727233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Sulejów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Utworzenie ośrodka edukacji artystycznej, kulturalnej i regionalnej w gminie Sulejów – budowa świetlicy wiejskiej w standardzie plus energetycznym w miejscowości Klementynów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Stryków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Tradycja i nowoczesność łączą pokolenia w świetlicy w Starym Imielniku – przebudowa obiektu i utworzenie świetlicy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pic>
        <p:nvPicPr>
          <p:cNvPr id="37898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1719263" y="463550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1792288" y="47132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1908175" y="543560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Kodrąb</a:t>
            </a:r>
          </a:p>
        </p:txBody>
      </p:sp>
      <p:grpSp>
        <p:nvGrpSpPr>
          <p:cNvPr id="13" name="Grupa 12"/>
          <p:cNvGrpSpPr>
            <a:grpSpLocks/>
          </p:cNvGrpSpPr>
          <p:nvPr/>
        </p:nvGrpSpPr>
        <p:grpSpPr bwMode="auto">
          <a:xfrm>
            <a:off x="449263" y="1914525"/>
            <a:ext cx="2339975" cy="1908175"/>
            <a:chOff x="450000" y="1915200"/>
            <a:chExt cx="2339975" cy="1907388"/>
          </a:xfrm>
        </p:grpSpPr>
        <p:sp>
          <p:nvSpPr>
            <p:cNvPr id="30" name="Prostokąt z rogami zaokrąglonymi po przekątnej 29"/>
            <p:cNvSpPr/>
            <p:nvPr/>
          </p:nvSpPr>
          <p:spPr>
            <a:xfrm>
              <a:off x="450000" y="2995842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Regnów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>
            <a:xfrm>
              <a:off x="450000" y="1915200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Lubochnia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>
            <a:xfrm>
              <a:off x="450000" y="2131011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Ładzice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>
            <a:xfrm>
              <a:off x="450000" y="2346822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Mokrsko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50000" y="2562633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Opoczno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50000" y="2778444"/>
              <a:ext cx="2339975" cy="180900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Rawa Mazowiecka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50000" y="3211653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Rzeczyca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50000" y="3427464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Siemkowice</a:t>
              </a:r>
            </a:p>
          </p:txBody>
        </p:sp>
        <p:sp>
          <p:nvSpPr>
            <p:cNvPr id="36" name="Prostokąt z rogami zaokrąglonymi po przekątnej 35"/>
            <p:cNvSpPr/>
            <p:nvPr/>
          </p:nvSpPr>
          <p:spPr>
            <a:xfrm>
              <a:off x="450000" y="3643275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Sławno</a:t>
              </a:r>
            </a:p>
          </p:txBody>
        </p:sp>
      </p:grp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8" name="Prostokąt z rogami zaokrąglonymi po przekątnej 37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Stryków</a:t>
            </a:r>
          </a:p>
        </p:txBody>
      </p:sp>
      <p:sp>
        <p:nvSpPr>
          <p:cNvPr id="40" name="Owal 39"/>
          <p:cNvSpPr/>
          <p:nvPr/>
        </p:nvSpPr>
        <p:spPr>
          <a:xfrm>
            <a:off x="2195513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9" name="Owal 38"/>
          <p:cNvSpPr/>
          <p:nvPr/>
        </p:nvSpPr>
        <p:spPr>
          <a:xfrm>
            <a:off x="1482725" y="58975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1" name="Owal 40"/>
          <p:cNvSpPr/>
          <p:nvPr/>
        </p:nvSpPr>
        <p:spPr>
          <a:xfrm>
            <a:off x="784225" y="57467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2" name="Owal 41"/>
          <p:cNvSpPr/>
          <p:nvPr/>
        </p:nvSpPr>
        <p:spPr>
          <a:xfrm>
            <a:off x="2511425" y="5502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3" name="Owal 42"/>
          <p:cNvSpPr/>
          <p:nvPr/>
        </p:nvSpPr>
        <p:spPr>
          <a:xfrm>
            <a:off x="2452688" y="492283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4" name="Owal 43"/>
          <p:cNvSpPr/>
          <p:nvPr/>
        </p:nvSpPr>
        <p:spPr>
          <a:xfrm>
            <a:off x="2578100" y="49180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5" name="Owal 44"/>
          <p:cNvSpPr/>
          <p:nvPr/>
        </p:nvSpPr>
        <p:spPr>
          <a:xfrm>
            <a:off x="2492375" y="511651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6" name="Owal 45"/>
          <p:cNvSpPr/>
          <p:nvPr/>
        </p:nvSpPr>
        <p:spPr>
          <a:xfrm>
            <a:off x="1073150" y="56451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9" name="Owal 48"/>
          <p:cNvSpPr/>
          <p:nvPr/>
        </p:nvSpPr>
        <p:spPr>
          <a:xfrm>
            <a:off x="2343150" y="53863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3792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25" name="pole tekstowe 47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33333E-6 2.96296E-6 L 0.00018 -0.03148 " pathEditMode="relative" rAng="0" ptsTypes="AA">
                                      <p:cBhvr>
                                        <p:cTn id="25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12" grpId="0" animBg="1"/>
      <p:bldP spid="3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738188" y="765175"/>
            <a:ext cx="727233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Tomaszów Mazowiecki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obiektu pełniącego funkcje kulturalne w miejscowości Wiaderno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Sulejów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Utworzenie ośrodka edukacji artystycznej, kulturalnej i regionalnej w gminie Sulejów – budowa świetlicy wiejskiej w standardzie plus energetycznym w miejscowości Klementynów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pic>
        <p:nvPicPr>
          <p:cNvPr id="38922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1905000" y="5432425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1978025" y="55054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2076450" y="5184775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Lubochnia</a:t>
            </a:r>
          </a:p>
        </p:txBody>
      </p:sp>
      <p:grpSp>
        <p:nvGrpSpPr>
          <p:cNvPr id="13" name="Grupa 12"/>
          <p:cNvGrpSpPr>
            <a:grpSpLocks/>
          </p:cNvGrpSpPr>
          <p:nvPr/>
        </p:nvGrpSpPr>
        <p:grpSpPr bwMode="auto">
          <a:xfrm>
            <a:off x="449263" y="1914525"/>
            <a:ext cx="2339975" cy="1908175"/>
            <a:chOff x="450000" y="1915200"/>
            <a:chExt cx="2339975" cy="1907388"/>
          </a:xfrm>
        </p:grpSpPr>
        <p:sp>
          <p:nvSpPr>
            <p:cNvPr id="30" name="Prostokąt z rogami zaokrąglonymi po przekątnej 29"/>
            <p:cNvSpPr/>
            <p:nvPr/>
          </p:nvSpPr>
          <p:spPr>
            <a:xfrm>
              <a:off x="450000" y="2995842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Rzeczyca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>
            <a:xfrm>
              <a:off x="450000" y="1915200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Ładzice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>
            <a:xfrm>
              <a:off x="450000" y="2131011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Mokrsko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>
            <a:xfrm>
              <a:off x="450000" y="2346822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Opoczno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50000" y="2562633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Rawa Mazowiecka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50000" y="2778444"/>
              <a:ext cx="2339975" cy="180900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Regnów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50000" y="3211653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Siemkowice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50000" y="3427464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Sławno</a:t>
              </a:r>
            </a:p>
          </p:txBody>
        </p:sp>
        <p:sp>
          <p:nvSpPr>
            <p:cNvPr id="36" name="Prostokąt z rogami zaokrąglonymi po przekątnej 35"/>
            <p:cNvSpPr/>
            <p:nvPr/>
          </p:nvSpPr>
          <p:spPr>
            <a:xfrm>
              <a:off x="450000" y="3643275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Stryków</a:t>
              </a:r>
            </a:p>
          </p:txBody>
        </p:sp>
      </p:grp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8" name="Prostokąt z rogami zaokrąglonymi po przekątnej 37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Sulejów</a:t>
            </a:r>
          </a:p>
        </p:txBody>
      </p:sp>
      <p:sp>
        <p:nvSpPr>
          <p:cNvPr id="40" name="Owal 39"/>
          <p:cNvSpPr/>
          <p:nvPr/>
        </p:nvSpPr>
        <p:spPr>
          <a:xfrm>
            <a:off x="2195513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9" name="Owal 38"/>
          <p:cNvSpPr/>
          <p:nvPr/>
        </p:nvSpPr>
        <p:spPr>
          <a:xfrm>
            <a:off x="1482725" y="58975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1" name="Owal 40"/>
          <p:cNvSpPr/>
          <p:nvPr/>
        </p:nvSpPr>
        <p:spPr>
          <a:xfrm>
            <a:off x="784225" y="57467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2" name="Owal 41"/>
          <p:cNvSpPr/>
          <p:nvPr/>
        </p:nvSpPr>
        <p:spPr>
          <a:xfrm>
            <a:off x="2511425" y="5502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3" name="Owal 42"/>
          <p:cNvSpPr/>
          <p:nvPr/>
        </p:nvSpPr>
        <p:spPr>
          <a:xfrm>
            <a:off x="2452688" y="492283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4" name="Owal 43"/>
          <p:cNvSpPr/>
          <p:nvPr/>
        </p:nvSpPr>
        <p:spPr>
          <a:xfrm>
            <a:off x="2578100" y="49180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5" name="Owal 44"/>
          <p:cNvSpPr/>
          <p:nvPr/>
        </p:nvSpPr>
        <p:spPr>
          <a:xfrm>
            <a:off x="2492375" y="511651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6" name="Owal 45"/>
          <p:cNvSpPr/>
          <p:nvPr/>
        </p:nvSpPr>
        <p:spPr>
          <a:xfrm>
            <a:off x="1073150" y="56451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9" name="Owal 48"/>
          <p:cNvSpPr/>
          <p:nvPr/>
        </p:nvSpPr>
        <p:spPr>
          <a:xfrm>
            <a:off x="2343150" y="53863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7" name="Owal 46"/>
          <p:cNvSpPr/>
          <p:nvPr/>
        </p:nvSpPr>
        <p:spPr>
          <a:xfrm>
            <a:off x="1795463" y="47085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3894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50" name="pole tekstowe 49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33333E-6 2.96296E-6 L 0.00018 -0.03148 " pathEditMode="relative" rAng="0" ptsTypes="AA">
                                      <p:cBhvr>
                                        <p:cTn id="25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12" grpId="0" animBg="1"/>
      <p:bldP spid="3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738188" y="765175"/>
            <a:ext cx="727233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Uniejów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Rozwój instytucji kultury w Uniejowie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Tomaszów Mazowiecki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obiektu pełniącego funkcje kulturalne w miejscowości Wiaderno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pic>
        <p:nvPicPr>
          <p:cNvPr id="39946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2076450" y="5178425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2149475" y="52514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1003300" y="447198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Ładzice</a:t>
            </a:r>
          </a:p>
        </p:txBody>
      </p:sp>
      <p:grpSp>
        <p:nvGrpSpPr>
          <p:cNvPr id="13" name="Grupa 12"/>
          <p:cNvGrpSpPr>
            <a:grpSpLocks/>
          </p:cNvGrpSpPr>
          <p:nvPr/>
        </p:nvGrpSpPr>
        <p:grpSpPr bwMode="auto">
          <a:xfrm>
            <a:off x="449263" y="1914525"/>
            <a:ext cx="2339975" cy="1908175"/>
            <a:chOff x="450000" y="1915200"/>
            <a:chExt cx="2339975" cy="1907388"/>
          </a:xfrm>
        </p:grpSpPr>
        <p:sp>
          <p:nvSpPr>
            <p:cNvPr id="30" name="Prostokąt z rogami zaokrąglonymi po przekątnej 29"/>
            <p:cNvSpPr/>
            <p:nvPr/>
          </p:nvSpPr>
          <p:spPr>
            <a:xfrm>
              <a:off x="450000" y="2995842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Siemkowice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>
            <a:xfrm>
              <a:off x="450000" y="1915200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Mokrsko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>
            <a:xfrm>
              <a:off x="450000" y="2131011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Opoczno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>
            <a:xfrm>
              <a:off x="450000" y="2346822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Rawa Mazowiecka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50000" y="2562633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Regnów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50000" y="2778444"/>
              <a:ext cx="2339975" cy="180900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Rzeczyca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50000" y="3211653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Sławno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50000" y="3427464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Stryków</a:t>
              </a:r>
            </a:p>
          </p:txBody>
        </p:sp>
        <p:sp>
          <p:nvSpPr>
            <p:cNvPr id="36" name="Prostokąt z rogami zaokrąglonymi po przekątnej 35"/>
            <p:cNvSpPr/>
            <p:nvPr/>
          </p:nvSpPr>
          <p:spPr>
            <a:xfrm>
              <a:off x="450000" y="3643275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Sulejów</a:t>
              </a:r>
            </a:p>
          </p:txBody>
        </p:sp>
      </p:grp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8" name="Prostokąt z rogami zaokrąglonymi po przekątnej 37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Tomaszów Mazowiecki</a:t>
            </a:r>
          </a:p>
        </p:txBody>
      </p:sp>
      <p:sp>
        <p:nvSpPr>
          <p:cNvPr id="40" name="Owal 39"/>
          <p:cNvSpPr/>
          <p:nvPr/>
        </p:nvSpPr>
        <p:spPr>
          <a:xfrm>
            <a:off x="2195513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9" name="Owal 38"/>
          <p:cNvSpPr/>
          <p:nvPr/>
        </p:nvSpPr>
        <p:spPr>
          <a:xfrm>
            <a:off x="1482725" y="58975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1" name="Owal 40"/>
          <p:cNvSpPr/>
          <p:nvPr/>
        </p:nvSpPr>
        <p:spPr>
          <a:xfrm>
            <a:off x="784225" y="57467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2" name="Owal 41"/>
          <p:cNvSpPr/>
          <p:nvPr/>
        </p:nvSpPr>
        <p:spPr>
          <a:xfrm>
            <a:off x="2511425" y="5502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3" name="Owal 42"/>
          <p:cNvSpPr/>
          <p:nvPr/>
        </p:nvSpPr>
        <p:spPr>
          <a:xfrm>
            <a:off x="2452688" y="492283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4" name="Owal 43"/>
          <p:cNvSpPr/>
          <p:nvPr/>
        </p:nvSpPr>
        <p:spPr>
          <a:xfrm>
            <a:off x="2578100" y="49180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5" name="Owal 44"/>
          <p:cNvSpPr/>
          <p:nvPr/>
        </p:nvSpPr>
        <p:spPr>
          <a:xfrm>
            <a:off x="2492375" y="511651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6" name="Owal 45"/>
          <p:cNvSpPr/>
          <p:nvPr/>
        </p:nvSpPr>
        <p:spPr>
          <a:xfrm>
            <a:off x="1073150" y="56451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9" name="Owal 48"/>
          <p:cNvSpPr/>
          <p:nvPr/>
        </p:nvSpPr>
        <p:spPr>
          <a:xfrm>
            <a:off x="2343150" y="53863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7" name="Owal 46"/>
          <p:cNvSpPr/>
          <p:nvPr/>
        </p:nvSpPr>
        <p:spPr>
          <a:xfrm>
            <a:off x="1795463" y="47085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8" name="Owal 47"/>
          <p:cNvSpPr/>
          <p:nvPr/>
        </p:nvSpPr>
        <p:spPr>
          <a:xfrm>
            <a:off x="1966913" y="55054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3997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75" name="pole tekstowe 50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33333E-6 2.96296E-6 L 0.00018 -0.03148 " pathEditMode="relative" rAng="0" ptsTypes="AA">
                                      <p:cBhvr>
                                        <p:cTn id="25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12" grpId="0" animBg="1"/>
      <p:bldP spid="3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738188" y="765175"/>
            <a:ext cx="727233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i Miasto Warta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Przebudowa budynku użyteczności publicznej na obiekt pełniący funkcje kulturalne w miejscowości Jeziorsko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Uniejów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8138" y="2411413"/>
            <a:ext cx="5761037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Rozwój instytucji kultury w Uniejowie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pic>
        <p:nvPicPr>
          <p:cNvPr id="40970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1009650" y="446405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1082675" y="45370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827088" y="4714875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Mokrsko</a:t>
            </a:r>
          </a:p>
        </p:txBody>
      </p:sp>
      <p:grpSp>
        <p:nvGrpSpPr>
          <p:cNvPr id="13" name="Grupa 12"/>
          <p:cNvGrpSpPr>
            <a:grpSpLocks/>
          </p:cNvGrpSpPr>
          <p:nvPr/>
        </p:nvGrpSpPr>
        <p:grpSpPr bwMode="auto">
          <a:xfrm>
            <a:off x="449263" y="1914525"/>
            <a:ext cx="2339975" cy="1908175"/>
            <a:chOff x="450000" y="1915200"/>
            <a:chExt cx="2339975" cy="1907388"/>
          </a:xfrm>
        </p:grpSpPr>
        <p:sp>
          <p:nvSpPr>
            <p:cNvPr id="30" name="Prostokąt z rogami zaokrąglonymi po przekątnej 29"/>
            <p:cNvSpPr/>
            <p:nvPr/>
          </p:nvSpPr>
          <p:spPr>
            <a:xfrm>
              <a:off x="450000" y="2995842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Sławno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>
            <a:xfrm>
              <a:off x="450000" y="1915200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Opoczno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>
            <a:xfrm>
              <a:off x="450000" y="2131011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Rawa Mazowiecka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>
            <a:xfrm>
              <a:off x="450000" y="2346822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Regnów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50000" y="2562633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Rzeczyca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50000" y="2778444"/>
              <a:ext cx="2339975" cy="180900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Siemkowice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50000" y="3211653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Stryków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50000" y="3427464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Sulejów</a:t>
              </a:r>
            </a:p>
          </p:txBody>
        </p:sp>
        <p:sp>
          <p:nvSpPr>
            <p:cNvPr id="36" name="Prostokąt z rogami zaokrąglonymi po przekątnej 35"/>
            <p:cNvSpPr/>
            <p:nvPr/>
          </p:nvSpPr>
          <p:spPr>
            <a:xfrm>
              <a:off x="450000" y="3643275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Tomaszów Mazowiecki</a:t>
              </a:r>
            </a:p>
          </p:txBody>
        </p:sp>
      </p:grp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8" name="Prostokąt z rogami zaokrąglonymi po przekątnej 37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Uniejów</a:t>
            </a:r>
          </a:p>
        </p:txBody>
      </p:sp>
      <p:sp>
        <p:nvSpPr>
          <p:cNvPr id="40" name="Owal 39"/>
          <p:cNvSpPr/>
          <p:nvPr/>
        </p:nvSpPr>
        <p:spPr>
          <a:xfrm>
            <a:off x="2195513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9" name="Owal 38"/>
          <p:cNvSpPr/>
          <p:nvPr/>
        </p:nvSpPr>
        <p:spPr>
          <a:xfrm>
            <a:off x="1482725" y="58975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1" name="Owal 40"/>
          <p:cNvSpPr/>
          <p:nvPr/>
        </p:nvSpPr>
        <p:spPr>
          <a:xfrm>
            <a:off x="784225" y="57467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2" name="Owal 41"/>
          <p:cNvSpPr/>
          <p:nvPr/>
        </p:nvSpPr>
        <p:spPr>
          <a:xfrm>
            <a:off x="2511425" y="5502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3" name="Owal 42"/>
          <p:cNvSpPr/>
          <p:nvPr/>
        </p:nvSpPr>
        <p:spPr>
          <a:xfrm>
            <a:off x="2452688" y="492283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4" name="Owal 43"/>
          <p:cNvSpPr/>
          <p:nvPr/>
        </p:nvSpPr>
        <p:spPr>
          <a:xfrm>
            <a:off x="2578100" y="49180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5" name="Owal 44"/>
          <p:cNvSpPr/>
          <p:nvPr/>
        </p:nvSpPr>
        <p:spPr>
          <a:xfrm>
            <a:off x="2492375" y="511651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6" name="Owal 45"/>
          <p:cNvSpPr/>
          <p:nvPr/>
        </p:nvSpPr>
        <p:spPr>
          <a:xfrm>
            <a:off x="1073150" y="56451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9" name="Owal 48"/>
          <p:cNvSpPr/>
          <p:nvPr/>
        </p:nvSpPr>
        <p:spPr>
          <a:xfrm>
            <a:off x="2343150" y="53863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7" name="Owal 46"/>
          <p:cNvSpPr/>
          <p:nvPr/>
        </p:nvSpPr>
        <p:spPr>
          <a:xfrm>
            <a:off x="1795463" y="47085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8" name="Owal 47"/>
          <p:cNvSpPr/>
          <p:nvPr/>
        </p:nvSpPr>
        <p:spPr>
          <a:xfrm>
            <a:off x="1966913" y="55054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50" name="Owal 49"/>
          <p:cNvSpPr/>
          <p:nvPr/>
        </p:nvSpPr>
        <p:spPr>
          <a:xfrm>
            <a:off x="2144713" y="52546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4099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0" name="pole tekstowe 51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33333E-6 2.96296E-6 L 0.00018 -0.03148 " pathEditMode="relative" rAng="0" ptsTypes="AA">
                                      <p:cBhvr>
                                        <p:cTn id="25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12" grpId="0" animBg="1"/>
      <p:bldP spid="3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738188" y="765175"/>
            <a:ext cx="727233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Żarnów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Doposażenie ogólnodostępnej świetlicy wiejskiej w Miedznej Murowanej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87 535 złotych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i Miasto Warta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Przebudowa budynku użyteczności publicznej na obiekt pełniący funkcje kulturalne w miejscowości Jeziorsko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pic>
        <p:nvPicPr>
          <p:cNvPr id="41994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823913" y="471328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896938" y="478631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2347913" y="5464175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Opoczno</a:t>
            </a:r>
          </a:p>
        </p:txBody>
      </p:sp>
      <p:grpSp>
        <p:nvGrpSpPr>
          <p:cNvPr id="13" name="Grupa 12"/>
          <p:cNvGrpSpPr>
            <a:grpSpLocks/>
          </p:cNvGrpSpPr>
          <p:nvPr/>
        </p:nvGrpSpPr>
        <p:grpSpPr bwMode="auto">
          <a:xfrm>
            <a:off x="449263" y="1914525"/>
            <a:ext cx="2339975" cy="1908175"/>
            <a:chOff x="450000" y="1915200"/>
            <a:chExt cx="2339975" cy="1907388"/>
          </a:xfrm>
        </p:grpSpPr>
        <p:sp>
          <p:nvSpPr>
            <p:cNvPr id="30" name="Prostokąt z rogami zaokrąglonymi po przekątnej 29"/>
            <p:cNvSpPr/>
            <p:nvPr/>
          </p:nvSpPr>
          <p:spPr>
            <a:xfrm>
              <a:off x="450000" y="2995842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Stryków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>
            <a:xfrm>
              <a:off x="450000" y="1915200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Rawa Mazowiecka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>
            <a:xfrm>
              <a:off x="450000" y="2131011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Regnów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>
            <a:xfrm>
              <a:off x="450000" y="2346822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Rzeczyca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50000" y="2562633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Siemkowice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50000" y="2778444"/>
              <a:ext cx="2339975" cy="180900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Sławno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50000" y="3211653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Sulejów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50000" y="3427464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Tomaszów Mazowiecki</a:t>
              </a:r>
            </a:p>
          </p:txBody>
        </p:sp>
        <p:sp>
          <p:nvSpPr>
            <p:cNvPr id="36" name="Prostokąt z rogami zaokrąglonymi po przekątnej 35"/>
            <p:cNvSpPr/>
            <p:nvPr/>
          </p:nvSpPr>
          <p:spPr>
            <a:xfrm>
              <a:off x="450000" y="3643275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Uniejów</a:t>
              </a:r>
            </a:p>
          </p:txBody>
        </p:sp>
      </p:grp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8" name="Prostokąt z rogami zaokrąglonymi po przekątnej 37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i Miasto Warta</a:t>
            </a:r>
          </a:p>
        </p:txBody>
      </p:sp>
      <p:sp>
        <p:nvSpPr>
          <p:cNvPr id="40" name="Owal 39"/>
          <p:cNvSpPr/>
          <p:nvPr/>
        </p:nvSpPr>
        <p:spPr>
          <a:xfrm>
            <a:off x="2195513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9" name="Owal 38"/>
          <p:cNvSpPr/>
          <p:nvPr/>
        </p:nvSpPr>
        <p:spPr>
          <a:xfrm>
            <a:off x="1482725" y="58975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1" name="Owal 40"/>
          <p:cNvSpPr/>
          <p:nvPr/>
        </p:nvSpPr>
        <p:spPr>
          <a:xfrm>
            <a:off x="784225" y="57467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2" name="Owal 41"/>
          <p:cNvSpPr/>
          <p:nvPr/>
        </p:nvSpPr>
        <p:spPr>
          <a:xfrm>
            <a:off x="2511425" y="5502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3" name="Owal 42"/>
          <p:cNvSpPr/>
          <p:nvPr/>
        </p:nvSpPr>
        <p:spPr>
          <a:xfrm>
            <a:off x="2452688" y="492283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4" name="Owal 43"/>
          <p:cNvSpPr/>
          <p:nvPr/>
        </p:nvSpPr>
        <p:spPr>
          <a:xfrm>
            <a:off x="2578100" y="49180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5" name="Owal 44"/>
          <p:cNvSpPr/>
          <p:nvPr/>
        </p:nvSpPr>
        <p:spPr>
          <a:xfrm>
            <a:off x="2492375" y="511651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6" name="Owal 45"/>
          <p:cNvSpPr/>
          <p:nvPr/>
        </p:nvSpPr>
        <p:spPr>
          <a:xfrm>
            <a:off x="1073150" y="56451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9" name="Owal 48"/>
          <p:cNvSpPr/>
          <p:nvPr/>
        </p:nvSpPr>
        <p:spPr>
          <a:xfrm>
            <a:off x="2343150" y="53863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7" name="Owal 46"/>
          <p:cNvSpPr/>
          <p:nvPr/>
        </p:nvSpPr>
        <p:spPr>
          <a:xfrm>
            <a:off x="1795463" y="47085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8" name="Owal 47"/>
          <p:cNvSpPr/>
          <p:nvPr/>
        </p:nvSpPr>
        <p:spPr>
          <a:xfrm>
            <a:off x="1966913" y="55054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50" name="Owal 49"/>
          <p:cNvSpPr/>
          <p:nvPr/>
        </p:nvSpPr>
        <p:spPr>
          <a:xfrm>
            <a:off x="2144713" y="52546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51" name="Owal 50"/>
          <p:cNvSpPr/>
          <p:nvPr/>
        </p:nvSpPr>
        <p:spPr>
          <a:xfrm>
            <a:off x="1085850" y="45339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4202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025" name="pole tekstowe 52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33333E-6 2.96296E-6 L 0.00018 -0.03148 " pathEditMode="relative" rAng="0" ptsTypes="AA">
                                      <p:cBhvr>
                                        <p:cTn id="25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12" grpId="0" animBg="1"/>
      <p:bldP spid="3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738188" y="765175"/>
            <a:ext cx="727233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Żelechlinek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Domu Ludowego w Bukowcu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Żarnów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Doposażenie ogólnodostępnej świetlicy wiejskiej w Miedznej Murowanej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87 535 złotych</a:t>
            </a:r>
          </a:p>
        </p:txBody>
      </p:sp>
      <p:pic>
        <p:nvPicPr>
          <p:cNvPr id="43018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2343150" y="5465763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2416175" y="55387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ierścień 16"/>
          <p:cNvSpPr/>
          <p:nvPr/>
        </p:nvSpPr>
        <p:spPr>
          <a:xfrm>
            <a:off x="2157413" y="488315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Rawa Mazowiecka</a:t>
            </a:r>
          </a:p>
        </p:txBody>
      </p:sp>
      <p:grpSp>
        <p:nvGrpSpPr>
          <p:cNvPr id="13" name="Grupa 12"/>
          <p:cNvGrpSpPr>
            <a:grpSpLocks/>
          </p:cNvGrpSpPr>
          <p:nvPr/>
        </p:nvGrpSpPr>
        <p:grpSpPr bwMode="auto">
          <a:xfrm>
            <a:off x="449263" y="1914525"/>
            <a:ext cx="2339975" cy="1908175"/>
            <a:chOff x="450000" y="1915200"/>
            <a:chExt cx="2339975" cy="1907388"/>
          </a:xfrm>
        </p:grpSpPr>
        <p:sp>
          <p:nvSpPr>
            <p:cNvPr id="30" name="Prostokąt z rogami zaokrąglonymi po przekątnej 29"/>
            <p:cNvSpPr/>
            <p:nvPr/>
          </p:nvSpPr>
          <p:spPr>
            <a:xfrm>
              <a:off x="450000" y="2995842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Sulejów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>
            <a:xfrm>
              <a:off x="450000" y="1915200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Regnów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>
            <a:xfrm>
              <a:off x="450000" y="2131011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Rzeczyca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>
            <a:xfrm>
              <a:off x="450000" y="2346822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Siemkowice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50000" y="2562633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Sławno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50000" y="2778444"/>
              <a:ext cx="2339975" cy="180900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Stryków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50000" y="3211653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Tomaszów Mazowiecki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50000" y="3427464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Uniejów</a:t>
              </a:r>
            </a:p>
          </p:txBody>
        </p:sp>
        <p:sp>
          <p:nvSpPr>
            <p:cNvPr id="36" name="Prostokąt z rogami zaokrąglonymi po przekątnej 35"/>
            <p:cNvSpPr/>
            <p:nvPr/>
          </p:nvSpPr>
          <p:spPr>
            <a:xfrm>
              <a:off x="450000" y="3643275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 Miasto Warta</a:t>
              </a:r>
            </a:p>
          </p:txBody>
        </p:sp>
      </p:grp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8" name="Prostokąt z rogami zaokrąglonymi po przekątnej 37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Żarnów</a:t>
            </a:r>
          </a:p>
        </p:txBody>
      </p:sp>
      <p:sp>
        <p:nvSpPr>
          <p:cNvPr id="40" name="Owal 39"/>
          <p:cNvSpPr/>
          <p:nvPr/>
        </p:nvSpPr>
        <p:spPr>
          <a:xfrm>
            <a:off x="2195513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9" name="Owal 38"/>
          <p:cNvSpPr/>
          <p:nvPr/>
        </p:nvSpPr>
        <p:spPr>
          <a:xfrm>
            <a:off x="1482725" y="58975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1" name="Owal 40"/>
          <p:cNvSpPr/>
          <p:nvPr/>
        </p:nvSpPr>
        <p:spPr>
          <a:xfrm>
            <a:off x="784225" y="57467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2" name="Owal 41"/>
          <p:cNvSpPr/>
          <p:nvPr/>
        </p:nvSpPr>
        <p:spPr>
          <a:xfrm>
            <a:off x="2511425" y="5502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3" name="Owal 42"/>
          <p:cNvSpPr/>
          <p:nvPr/>
        </p:nvSpPr>
        <p:spPr>
          <a:xfrm>
            <a:off x="2452688" y="492283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4" name="Owal 43"/>
          <p:cNvSpPr/>
          <p:nvPr/>
        </p:nvSpPr>
        <p:spPr>
          <a:xfrm>
            <a:off x="2578100" y="49180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5" name="Owal 44"/>
          <p:cNvSpPr/>
          <p:nvPr/>
        </p:nvSpPr>
        <p:spPr>
          <a:xfrm>
            <a:off x="2492375" y="511651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6" name="Owal 45"/>
          <p:cNvSpPr/>
          <p:nvPr/>
        </p:nvSpPr>
        <p:spPr>
          <a:xfrm>
            <a:off x="1073150" y="56451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9" name="Owal 48"/>
          <p:cNvSpPr/>
          <p:nvPr/>
        </p:nvSpPr>
        <p:spPr>
          <a:xfrm>
            <a:off x="2343150" y="53863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7" name="Owal 46"/>
          <p:cNvSpPr/>
          <p:nvPr/>
        </p:nvSpPr>
        <p:spPr>
          <a:xfrm>
            <a:off x="1795463" y="47085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8" name="Owal 47"/>
          <p:cNvSpPr/>
          <p:nvPr/>
        </p:nvSpPr>
        <p:spPr>
          <a:xfrm>
            <a:off x="1966913" y="55054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50" name="Owal 49"/>
          <p:cNvSpPr/>
          <p:nvPr/>
        </p:nvSpPr>
        <p:spPr>
          <a:xfrm>
            <a:off x="2144713" y="52546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51" name="Owal 50"/>
          <p:cNvSpPr/>
          <p:nvPr/>
        </p:nvSpPr>
        <p:spPr>
          <a:xfrm>
            <a:off x="1085850" y="45339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52" name="Owal 51"/>
          <p:cNvSpPr/>
          <p:nvPr/>
        </p:nvSpPr>
        <p:spPr>
          <a:xfrm>
            <a:off x="893763" y="478790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4304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50" name="pole tekstowe 53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33333E-6 2.96296E-6 L 0.00018 -0.03148 " pathEditMode="relative" rAng="0" ptsTypes="AA">
                                      <p:cBhvr>
                                        <p:cTn id="25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6" grpId="0" animBg="1"/>
      <p:bldP spid="12" grpId="0" animBg="1"/>
      <p:bldP spid="3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738188" y="765175"/>
            <a:ext cx="727233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Żelechlinek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Budowa Domu Ludowego w Bukowcu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pic>
        <p:nvPicPr>
          <p:cNvPr id="44039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5" name="Pierścień 14"/>
          <p:cNvSpPr/>
          <p:nvPr/>
        </p:nvSpPr>
        <p:spPr>
          <a:xfrm>
            <a:off x="2152650" y="488473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2225675" y="49530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Regnów</a:t>
            </a:r>
          </a:p>
        </p:txBody>
      </p:sp>
      <p:grpSp>
        <p:nvGrpSpPr>
          <p:cNvPr id="13" name="Grupa 12"/>
          <p:cNvGrpSpPr>
            <a:grpSpLocks/>
          </p:cNvGrpSpPr>
          <p:nvPr/>
        </p:nvGrpSpPr>
        <p:grpSpPr bwMode="auto">
          <a:xfrm>
            <a:off x="449263" y="1914525"/>
            <a:ext cx="2339975" cy="1908175"/>
            <a:chOff x="450000" y="1915200"/>
            <a:chExt cx="2339975" cy="1907388"/>
          </a:xfrm>
        </p:grpSpPr>
        <p:sp>
          <p:nvSpPr>
            <p:cNvPr id="30" name="Prostokąt z rogami zaokrąglonymi po przekątnej 29"/>
            <p:cNvSpPr/>
            <p:nvPr/>
          </p:nvSpPr>
          <p:spPr>
            <a:xfrm>
              <a:off x="450000" y="2995842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Tomaszów Mazowiecki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>
            <a:xfrm>
              <a:off x="450000" y="1915200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Rzeczyca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>
            <a:xfrm>
              <a:off x="450000" y="2131011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Siemkowice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>
            <a:xfrm>
              <a:off x="450000" y="2346822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Sławno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50000" y="2562633"/>
              <a:ext cx="2339975" cy="17931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Stryków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50000" y="2778444"/>
              <a:ext cx="2339975" cy="180900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Sulejów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50000" y="3211653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Uniejów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50000" y="3427464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 Miasto Warta</a:t>
              </a:r>
            </a:p>
          </p:txBody>
        </p:sp>
        <p:sp>
          <p:nvSpPr>
            <p:cNvPr id="36" name="Prostokąt z rogami zaokrąglonymi po przekątnej 35"/>
            <p:cNvSpPr/>
            <p:nvPr/>
          </p:nvSpPr>
          <p:spPr>
            <a:xfrm>
              <a:off x="450000" y="3643275"/>
              <a:ext cx="2339975" cy="179313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Żarnów</a:t>
              </a:r>
            </a:p>
          </p:txBody>
        </p:sp>
      </p:grp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8" name="Prostokąt z rogami zaokrąglonymi po przekątnej 37"/>
          <p:cNvSpPr/>
          <p:nvPr/>
        </p:nvSpPr>
        <p:spPr>
          <a:xfrm>
            <a:off x="449263" y="36433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Żelechlinek</a:t>
            </a:r>
          </a:p>
        </p:txBody>
      </p:sp>
      <p:sp>
        <p:nvSpPr>
          <p:cNvPr id="40" name="Owal 39"/>
          <p:cNvSpPr/>
          <p:nvPr/>
        </p:nvSpPr>
        <p:spPr>
          <a:xfrm>
            <a:off x="2195513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9" name="Owal 38"/>
          <p:cNvSpPr/>
          <p:nvPr/>
        </p:nvSpPr>
        <p:spPr>
          <a:xfrm>
            <a:off x="1482725" y="58975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1" name="Owal 40"/>
          <p:cNvSpPr/>
          <p:nvPr/>
        </p:nvSpPr>
        <p:spPr>
          <a:xfrm>
            <a:off x="784225" y="57467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2" name="Owal 41"/>
          <p:cNvSpPr/>
          <p:nvPr/>
        </p:nvSpPr>
        <p:spPr>
          <a:xfrm>
            <a:off x="2511425" y="5502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3" name="Owal 42"/>
          <p:cNvSpPr/>
          <p:nvPr/>
        </p:nvSpPr>
        <p:spPr>
          <a:xfrm>
            <a:off x="2452688" y="492283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4" name="Owal 43"/>
          <p:cNvSpPr/>
          <p:nvPr/>
        </p:nvSpPr>
        <p:spPr>
          <a:xfrm>
            <a:off x="2578100" y="49180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5" name="Owal 44"/>
          <p:cNvSpPr/>
          <p:nvPr/>
        </p:nvSpPr>
        <p:spPr>
          <a:xfrm>
            <a:off x="2492375" y="511651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6" name="Owal 45"/>
          <p:cNvSpPr/>
          <p:nvPr/>
        </p:nvSpPr>
        <p:spPr>
          <a:xfrm>
            <a:off x="1073150" y="56451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9" name="Owal 48"/>
          <p:cNvSpPr/>
          <p:nvPr/>
        </p:nvSpPr>
        <p:spPr>
          <a:xfrm>
            <a:off x="2343150" y="53863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7" name="Owal 46"/>
          <p:cNvSpPr/>
          <p:nvPr/>
        </p:nvSpPr>
        <p:spPr>
          <a:xfrm>
            <a:off x="1795463" y="47085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8" name="Owal 47"/>
          <p:cNvSpPr/>
          <p:nvPr/>
        </p:nvSpPr>
        <p:spPr>
          <a:xfrm>
            <a:off x="1966913" y="55054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50" name="Owal 49"/>
          <p:cNvSpPr/>
          <p:nvPr/>
        </p:nvSpPr>
        <p:spPr>
          <a:xfrm>
            <a:off x="2144713" y="52546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51" name="Owal 50"/>
          <p:cNvSpPr/>
          <p:nvPr/>
        </p:nvSpPr>
        <p:spPr>
          <a:xfrm>
            <a:off x="1085850" y="45339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52" name="Owal 51"/>
          <p:cNvSpPr/>
          <p:nvPr/>
        </p:nvSpPr>
        <p:spPr>
          <a:xfrm>
            <a:off x="893763" y="478790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53" name="Owal 52"/>
          <p:cNvSpPr/>
          <p:nvPr/>
        </p:nvSpPr>
        <p:spPr>
          <a:xfrm>
            <a:off x="2408238" y="554037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4407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71" name="pole tekstowe 54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6 0.2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33333E-6 2.96296E-6 L 0.00018 -0.03148 " pathEditMode="relative" rAng="0" ptsTypes="AA">
                                      <p:cBhvr>
                                        <p:cTn id="25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1" grpId="0" animBg="1"/>
      <p:bldP spid="16" grpId="0" animBg="1"/>
      <p:bldP spid="12" grpId="0" animBg="1"/>
      <p:bldP spid="3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pole tekstowe 80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  <p:pic>
        <p:nvPicPr>
          <p:cNvPr id="4505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4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415925" y="214313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1400" kern="0" dirty="0" smtClean="0">
                <a:solidFill>
                  <a:srgbClr val="DA1C5C"/>
                </a:solidFill>
                <a:latin typeface="Arial" charset="0"/>
              </a:rPr>
              <a:t>Inwestycje w obiekty pełniące funkcje kulturalne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44037" name="Obraz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763" y="-127000"/>
            <a:ext cx="7361237" cy="71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wal 13"/>
          <p:cNvSpPr/>
          <p:nvPr/>
        </p:nvSpPr>
        <p:spPr>
          <a:xfrm>
            <a:off x="1620838" y="547846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6" name="Owal 15"/>
          <p:cNvSpPr/>
          <p:nvPr/>
        </p:nvSpPr>
        <p:spPr>
          <a:xfrm>
            <a:off x="2225675" y="49530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9" name="Owal 18"/>
          <p:cNvSpPr/>
          <p:nvPr/>
        </p:nvSpPr>
        <p:spPr>
          <a:xfrm>
            <a:off x="738188" y="5559425"/>
            <a:ext cx="71437" cy="730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979613" y="47974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112963" y="42481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2001838" y="46370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003425" y="4486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2593975" y="53260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1717675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5" name="Owal 34"/>
          <p:cNvSpPr/>
          <p:nvPr/>
        </p:nvSpPr>
        <p:spPr>
          <a:xfrm>
            <a:off x="2308225" y="51895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grpSp>
        <p:nvGrpSpPr>
          <p:cNvPr id="2" name="Grupa 1"/>
          <p:cNvGrpSpPr>
            <a:grpSpLocks/>
          </p:cNvGrpSpPr>
          <p:nvPr/>
        </p:nvGrpSpPr>
        <p:grpSpPr bwMode="auto">
          <a:xfrm>
            <a:off x="449263" y="1698625"/>
            <a:ext cx="2339975" cy="2124075"/>
            <a:chOff x="449263" y="1698625"/>
            <a:chExt cx="2339975" cy="2124075"/>
          </a:xfrm>
        </p:grpSpPr>
        <p:sp>
          <p:nvSpPr>
            <p:cNvPr id="12" name="Prostokąt z rogami zaokrąglonymi po przekątnej 11"/>
            <p:cNvSpPr/>
            <p:nvPr/>
          </p:nvSpPr>
          <p:spPr>
            <a:xfrm>
              <a:off x="449263" y="1698625"/>
              <a:ext cx="2339975" cy="179388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Rzeczyca</a:t>
              </a:r>
            </a:p>
          </p:txBody>
        </p:sp>
        <p:sp>
          <p:nvSpPr>
            <p:cNvPr id="30" name="Prostokąt z rogami zaokrąglonymi po przekątnej 29"/>
            <p:cNvSpPr/>
            <p:nvPr/>
          </p:nvSpPr>
          <p:spPr bwMode="auto">
            <a:xfrm>
              <a:off x="449263" y="2995613"/>
              <a:ext cx="2339975" cy="179387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Uniejów</a:t>
              </a:r>
            </a:p>
          </p:txBody>
        </p:sp>
        <p:sp>
          <p:nvSpPr>
            <p:cNvPr id="18" name="Prostokąt z rogami zaokrąglonymi po przekątnej 17"/>
            <p:cNvSpPr/>
            <p:nvPr/>
          </p:nvSpPr>
          <p:spPr bwMode="auto">
            <a:xfrm>
              <a:off x="449263" y="1914525"/>
              <a:ext cx="2339975" cy="179388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Siemkowice</a:t>
              </a:r>
            </a:p>
          </p:txBody>
        </p:sp>
        <p:sp>
          <p:nvSpPr>
            <p:cNvPr id="20" name="Prostokąt z rogami zaokrąglonymi po przekątnej 19"/>
            <p:cNvSpPr/>
            <p:nvPr/>
          </p:nvSpPr>
          <p:spPr bwMode="auto">
            <a:xfrm>
              <a:off x="449263" y="2130425"/>
              <a:ext cx="2339975" cy="179388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Sławno</a:t>
              </a:r>
            </a:p>
          </p:txBody>
        </p:sp>
        <p:sp>
          <p:nvSpPr>
            <p:cNvPr id="24" name="Prostokąt z rogami zaokrąglonymi po przekątnej 23"/>
            <p:cNvSpPr/>
            <p:nvPr/>
          </p:nvSpPr>
          <p:spPr bwMode="auto">
            <a:xfrm>
              <a:off x="449263" y="2346325"/>
              <a:ext cx="2339975" cy="179388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Stryków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 bwMode="auto">
            <a:xfrm>
              <a:off x="449263" y="2562225"/>
              <a:ext cx="2339975" cy="179388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Sulejów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 bwMode="auto">
            <a:xfrm>
              <a:off x="449263" y="2778125"/>
              <a:ext cx="2339975" cy="180975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Tomaszów Mazowiecki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 bwMode="auto">
            <a:xfrm>
              <a:off x="449263" y="3211513"/>
              <a:ext cx="2339975" cy="179387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 Miasto Warta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 bwMode="auto">
            <a:xfrm>
              <a:off x="449263" y="3427413"/>
              <a:ext cx="2339975" cy="179387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Żarnów</a:t>
              </a:r>
            </a:p>
          </p:txBody>
        </p:sp>
        <p:sp>
          <p:nvSpPr>
            <p:cNvPr id="36" name="Prostokąt z rogami zaokrąglonymi po przekątnej 35"/>
            <p:cNvSpPr/>
            <p:nvPr/>
          </p:nvSpPr>
          <p:spPr bwMode="auto">
            <a:xfrm>
              <a:off x="449263" y="3643313"/>
              <a:ext cx="2339975" cy="179387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Żelechlinek</a:t>
              </a:r>
            </a:p>
          </p:txBody>
        </p:sp>
      </p:grpSp>
      <p:sp>
        <p:nvSpPr>
          <p:cNvPr id="37" name="Owal 36"/>
          <p:cNvSpPr/>
          <p:nvPr/>
        </p:nvSpPr>
        <p:spPr>
          <a:xfrm>
            <a:off x="1825625" y="58689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0" name="Owal 39"/>
          <p:cNvSpPr/>
          <p:nvPr/>
        </p:nvSpPr>
        <p:spPr>
          <a:xfrm>
            <a:off x="2195513" y="51117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9" name="Owal 38"/>
          <p:cNvSpPr/>
          <p:nvPr/>
        </p:nvSpPr>
        <p:spPr>
          <a:xfrm>
            <a:off x="1482725" y="589756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1" name="Owal 40"/>
          <p:cNvSpPr/>
          <p:nvPr/>
        </p:nvSpPr>
        <p:spPr>
          <a:xfrm>
            <a:off x="784225" y="57467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2" name="Owal 41"/>
          <p:cNvSpPr/>
          <p:nvPr/>
        </p:nvSpPr>
        <p:spPr>
          <a:xfrm>
            <a:off x="2511425" y="55022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3" name="Owal 42"/>
          <p:cNvSpPr/>
          <p:nvPr/>
        </p:nvSpPr>
        <p:spPr>
          <a:xfrm>
            <a:off x="2452688" y="492283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4" name="Owal 43"/>
          <p:cNvSpPr/>
          <p:nvPr/>
        </p:nvSpPr>
        <p:spPr>
          <a:xfrm>
            <a:off x="2578100" y="491807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5" name="Owal 44"/>
          <p:cNvSpPr/>
          <p:nvPr/>
        </p:nvSpPr>
        <p:spPr>
          <a:xfrm>
            <a:off x="2492375" y="511651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6" name="Owal 45"/>
          <p:cNvSpPr/>
          <p:nvPr/>
        </p:nvSpPr>
        <p:spPr>
          <a:xfrm>
            <a:off x="1073150" y="56451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9" name="Owal 48"/>
          <p:cNvSpPr/>
          <p:nvPr/>
        </p:nvSpPr>
        <p:spPr>
          <a:xfrm>
            <a:off x="2343150" y="53863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7" name="Owal 46"/>
          <p:cNvSpPr/>
          <p:nvPr/>
        </p:nvSpPr>
        <p:spPr>
          <a:xfrm>
            <a:off x="1795463" y="47085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8" name="Owal 47"/>
          <p:cNvSpPr/>
          <p:nvPr/>
        </p:nvSpPr>
        <p:spPr>
          <a:xfrm>
            <a:off x="1966913" y="550545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50" name="Owal 49"/>
          <p:cNvSpPr/>
          <p:nvPr/>
        </p:nvSpPr>
        <p:spPr>
          <a:xfrm>
            <a:off x="2144713" y="525462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51" name="Owal 50"/>
          <p:cNvSpPr/>
          <p:nvPr/>
        </p:nvSpPr>
        <p:spPr>
          <a:xfrm>
            <a:off x="1085850" y="45339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52" name="Owal 51"/>
          <p:cNvSpPr/>
          <p:nvPr/>
        </p:nvSpPr>
        <p:spPr>
          <a:xfrm>
            <a:off x="893763" y="4787900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53" name="Owal 52"/>
          <p:cNvSpPr/>
          <p:nvPr/>
        </p:nvSpPr>
        <p:spPr>
          <a:xfrm>
            <a:off x="2408238" y="554037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397000" y="3595688"/>
            <a:ext cx="1450975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Żelechlinek</a:t>
            </a:r>
          </a:p>
        </p:txBody>
      </p:sp>
      <p:sp>
        <p:nvSpPr>
          <p:cNvPr id="54" name="pole tekstowe 53"/>
          <p:cNvSpPr txBox="1"/>
          <p:nvPr/>
        </p:nvSpPr>
        <p:spPr>
          <a:xfrm>
            <a:off x="1511300" y="3384550"/>
            <a:ext cx="1452563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Żarnów</a:t>
            </a:r>
          </a:p>
        </p:txBody>
      </p:sp>
      <p:sp>
        <p:nvSpPr>
          <p:cNvPr id="55" name="pole tekstowe 54"/>
          <p:cNvSpPr txBox="1"/>
          <p:nvPr/>
        </p:nvSpPr>
        <p:spPr>
          <a:xfrm>
            <a:off x="1836738" y="3168650"/>
            <a:ext cx="14509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Warta</a:t>
            </a:r>
          </a:p>
        </p:txBody>
      </p:sp>
      <p:sp>
        <p:nvSpPr>
          <p:cNvPr id="56" name="pole tekstowe 55"/>
          <p:cNvSpPr txBox="1"/>
          <p:nvPr/>
        </p:nvSpPr>
        <p:spPr>
          <a:xfrm>
            <a:off x="1476375" y="2952750"/>
            <a:ext cx="14509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Uniejów</a:t>
            </a:r>
          </a:p>
        </p:txBody>
      </p:sp>
      <p:sp>
        <p:nvSpPr>
          <p:cNvPr id="57" name="pole tekstowe 56"/>
          <p:cNvSpPr txBox="1"/>
          <p:nvPr/>
        </p:nvSpPr>
        <p:spPr>
          <a:xfrm>
            <a:off x="1044575" y="2735263"/>
            <a:ext cx="1450975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Tomaszów M</a:t>
            </a:r>
          </a:p>
        </p:txBody>
      </p:sp>
      <p:sp>
        <p:nvSpPr>
          <p:cNvPr id="58" name="pole tekstowe 57"/>
          <p:cNvSpPr txBox="1"/>
          <p:nvPr/>
        </p:nvSpPr>
        <p:spPr>
          <a:xfrm>
            <a:off x="1511300" y="2519363"/>
            <a:ext cx="1452563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Sulejów</a:t>
            </a:r>
          </a:p>
        </p:txBody>
      </p:sp>
      <p:sp>
        <p:nvSpPr>
          <p:cNvPr id="59" name="pole tekstowe 58"/>
          <p:cNvSpPr txBox="1"/>
          <p:nvPr/>
        </p:nvSpPr>
        <p:spPr>
          <a:xfrm>
            <a:off x="1498600" y="2306638"/>
            <a:ext cx="14509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Stryków</a:t>
            </a:r>
          </a:p>
        </p:txBody>
      </p:sp>
      <p:sp>
        <p:nvSpPr>
          <p:cNvPr id="60" name="pole tekstowe 59"/>
          <p:cNvSpPr txBox="1"/>
          <p:nvPr/>
        </p:nvSpPr>
        <p:spPr>
          <a:xfrm>
            <a:off x="1522413" y="2081213"/>
            <a:ext cx="14509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Sławno</a:t>
            </a:r>
          </a:p>
        </p:txBody>
      </p:sp>
      <p:sp>
        <p:nvSpPr>
          <p:cNvPr id="61" name="pole tekstowe 60"/>
          <p:cNvSpPr txBox="1"/>
          <p:nvPr/>
        </p:nvSpPr>
        <p:spPr>
          <a:xfrm>
            <a:off x="1376363" y="1868488"/>
            <a:ext cx="14509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Siemkowice</a:t>
            </a:r>
          </a:p>
        </p:txBody>
      </p:sp>
      <p:sp>
        <p:nvSpPr>
          <p:cNvPr id="62" name="pole tekstowe 61"/>
          <p:cNvSpPr txBox="1"/>
          <p:nvPr/>
        </p:nvSpPr>
        <p:spPr>
          <a:xfrm>
            <a:off x="1484313" y="1643063"/>
            <a:ext cx="14509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Rzeczyca</a:t>
            </a:r>
          </a:p>
        </p:txBody>
      </p:sp>
      <p:sp>
        <p:nvSpPr>
          <p:cNvPr id="64" name="pole tekstowe 63"/>
          <p:cNvSpPr txBox="1"/>
          <p:nvPr/>
        </p:nvSpPr>
        <p:spPr>
          <a:xfrm>
            <a:off x="2098675" y="1644650"/>
            <a:ext cx="1450975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Regnów</a:t>
            </a:r>
          </a:p>
        </p:txBody>
      </p:sp>
      <p:sp>
        <p:nvSpPr>
          <p:cNvPr id="65" name="pole tekstowe 64"/>
          <p:cNvSpPr txBox="1"/>
          <p:nvPr/>
        </p:nvSpPr>
        <p:spPr>
          <a:xfrm>
            <a:off x="433388" y="1649413"/>
            <a:ext cx="1450975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Rawa M</a:t>
            </a:r>
          </a:p>
        </p:txBody>
      </p:sp>
      <p:sp>
        <p:nvSpPr>
          <p:cNvPr id="66" name="pole tekstowe 65"/>
          <p:cNvSpPr txBox="1"/>
          <p:nvPr/>
        </p:nvSpPr>
        <p:spPr>
          <a:xfrm>
            <a:off x="403225" y="2074863"/>
            <a:ext cx="1450975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Opoczno</a:t>
            </a:r>
          </a:p>
        </p:txBody>
      </p:sp>
      <p:sp>
        <p:nvSpPr>
          <p:cNvPr id="67" name="pole tekstowe 66"/>
          <p:cNvSpPr txBox="1"/>
          <p:nvPr/>
        </p:nvSpPr>
        <p:spPr>
          <a:xfrm>
            <a:off x="2052638" y="2947988"/>
            <a:ext cx="1450975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Mokrsko</a:t>
            </a:r>
          </a:p>
        </p:txBody>
      </p:sp>
      <p:sp>
        <p:nvSpPr>
          <p:cNvPr id="68" name="pole tekstowe 67"/>
          <p:cNvSpPr txBox="1"/>
          <p:nvPr/>
        </p:nvSpPr>
        <p:spPr>
          <a:xfrm>
            <a:off x="433388" y="3603625"/>
            <a:ext cx="1450975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Ładzice</a:t>
            </a:r>
          </a:p>
        </p:txBody>
      </p:sp>
      <p:sp>
        <p:nvSpPr>
          <p:cNvPr id="69" name="pole tekstowe 68"/>
          <p:cNvSpPr txBox="1"/>
          <p:nvPr/>
        </p:nvSpPr>
        <p:spPr>
          <a:xfrm>
            <a:off x="376238" y="2951163"/>
            <a:ext cx="1450975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Lubochnia</a:t>
            </a:r>
          </a:p>
        </p:txBody>
      </p:sp>
      <p:sp>
        <p:nvSpPr>
          <p:cNvPr id="70" name="pole tekstowe 69"/>
          <p:cNvSpPr txBox="1"/>
          <p:nvPr/>
        </p:nvSpPr>
        <p:spPr>
          <a:xfrm>
            <a:off x="2079625" y="2300288"/>
            <a:ext cx="1450975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Kodrąb</a:t>
            </a:r>
          </a:p>
        </p:txBody>
      </p:sp>
      <p:sp>
        <p:nvSpPr>
          <p:cNvPr id="71" name="pole tekstowe 70"/>
          <p:cNvSpPr txBox="1"/>
          <p:nvPr/>
        </p:nvSpPr>
        <p:spPr>
          <a:xfrm>
            <a:off x="422275" y="2517775"/>
            <a:ext cx="1450975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Inowłódz</a:t>
            </a:r>
          </a:p>
        </p:txBody>
      </p:sp>
      <p:sp>
        <p:nvSpPr>
          <p:cNvPr id="72" name="pole tekstowe 71"/>
          <p:cNvSpPr txBox="1"/>
          <p:nvPr/>
        </p:nvSpPr>
        <p:spPr>
          <a:xfrm>
            <a:off x="387350" y="1865313"/>
            <a:ext cx="1450975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Grabica</a:t>
            </a:r>
          </a:p>
        </p:txBody>
      </p:sp>
      <p:sp>
        <p:nvSpPr>
          <p:cNvPr id="73" name="pole tekstowe 72"/>
          <p:cNvSpPr txBox="1"/>
          <p:nvPr/>
        </p:nvSpPr>
        <p:spPr>
          <a:xfrm>
            <a:off x="2033588" y="2082800"/>
            <a:ext cx="1450975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Drzewica</a:t>
            </a:r>
          </a:p>
        </p:txBody>
      </p:sp>
      <p:sp>
        <p:nvSpPr>
          <p:cNvPr id="74" name="pole tekstowe 73"/>
          <p:cNvSpPr txBox="1"/>
          <p:nvPr/>
        </p:nvSpPr>
        <p:spPr>
          <a:xfrm>
            <a:off x="433388" y="3786188"/>
            <a:ext cx="1450975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Domaniewice</a:t>
            </a:r>
          </a:p>
        </p:txBody>
      </p:sp>
      <p:sp>
        <p:nvSpPr>
          <p:cNvPr id="75" name="pole tekstowe 74"/>
          <p:cNvSpPr txBox="1"/>
          <p:nvPr/>
        </p:nvSpPr>
        <p:spPr>
          <a:xfrm>
            <a:off x="2159000" y="1865313"/>
            <a:ext cx="1450975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Dmosin</a:t>
            </a:r>
          </a:p>
        </p:txBody>
      </p:sp>
      <p:sp>
        <p:nvSpPr>
          <p:cNvPr id="76" name="pole tekstowe 75"/>
          <p:cNvSpPr txBox="1"/>
          <p:nvPr/>
        </p:nvSpPr>
        <p:spPr>
          <a:xfrm>
            <a:off x="2090738" y="2517775"/>
            <a:ext cx="1450975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Chąśno</a:t>
            </a:r>
          </a:p>
        </p:txBody>
      </p:sp>
      <p:sp>
        <p:nvSpPr>
          <p:cNvPr id="77" name="pole tekstowe 76"/>
          <p:cNvSpPr txBox="1"/>
          <p:nvPr/>
        </p:nvSpPr>
        <p:spPr>
          <a:xfrm>
            <a:off x="422275" y="2300288"/>
            <a:ext cx="1450975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Brzeziny</a:t>
            </a:r>
          </a:p>
        </p:txBody>
      </p:sp>
      <p:sp>
        <p:nvSpPr>
          <p:cNvPr id="78" name="pole tekstowe 77"/>
          <p:cNvSpPr txBox="1"/>
          <p:nvPr/>
        </p:nvSpPr>
        <p:spPr>
          <a:xfrm>
            <a:off x="2147888" y="2735263"/>
            <a:ext cx="1450975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Biała</a:t>
            </a:r>
          </a:p>
        </p:txBody>
      </p:sp>
      <p:sp>
        <p:nvSpPr>
          <p:cNvPr id="79" name="pole tekstowe 78"/>
          <p:cNvSpPr txBox="1"/>
          <p:nvPr/>
        </p:nvSpPr>
        <p:spPr>
          <a:xfrm>
            <a:off x="365125" y="2735263"/>
            <a:ext cx="1450975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Bełchatów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7037E-7 L 0.43385 -0.24537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84" y="-12269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23" presetClass="exit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750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6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7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44444E-6 L 0.60416 -0.1081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08" y="-5417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62257 0.24514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28" y="12245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07407E-6 L 0.15069 -0.09422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35" y="-4722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44444E-6 L 0.23733 -0.21319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58" y="-10671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48148E-6 L 0.61545 0.18472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64" y="9236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5.55112E-17 L 0.52448 0.28403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15" y="1419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46406 -0.02199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94" y="-1111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64045 0.31968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4" y="15972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0.24514 0.47732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57" y="23866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67708 0.25533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54" y="12755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65365 0.17338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74" y="8657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85185E-6 L 0.78073 0.11944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28" y="5972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481E-6 L 0.79531 0.3574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757" y="1787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 L 0.06615 0.34005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9" y="16991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85185E-6 L 0.49704 0.30116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44" y="15046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96296E-6 L 0.72448 0.09283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15" y="463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L 0.4382 0.46944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10" y="23472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0.7382 0.18773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10" y="9375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037E-7 L 0.58577 0.30116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88" y="15046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59259E-6 L 0.64583 0.28287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92" y="14144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22222E-6 L 0.63073 -0.32546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28" y="-16273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037E-7 L 0.45955 0.01296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69" y="648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48148E-6 L 0.49948 -0.24398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65" y="-12199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L 0.6283 0.03935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06" y="1968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48148E-6 L 0.05329 0.30602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6" y="15301"/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0.50573 0.26273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78" y="1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6" grpId="1" animBg="1"/>
      <p:bldP spid="19" grpId="0" animBg="1"/>
      <p:bldP spid="23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40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9" grpId="0" animBg="1"/>
      <p:bldP spid="47" grpId="0" animBg="1"/>
      <p:bldP spid="48" grpId="0" animBg="1"/>
      <p:bldP spid="50" grpId="0" animBg="1"/>
      <p:bldP spid="51" grpId="0" animBg="1"/>
      <p:bldP spid="52" grpId="0" animBg="1"/>
      <p:bldP spid="53" grpId="0" animBg="1"/>
      <p:bldP spid="4" grpId="0"/>
      <p:bldP spid="4" grpId="1"/>
      <p:bldP spid="54" grpId="0"/>
      <p:bldP spid="54" grpId="1"/>
      <p:bldP spid="55" grpId="0"/>
      <p:bldP spid="55" grpId="1"/>
      <p:bldP spid="56" grpId="0"/>
      <p:bldP spid="56" grpId="1"/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1" grpId="0"/>
      <p:bldP spid="61" grpId="1"/>
      <p:bldP spid="62" grpId="0"/>
      <p:bldP spid="62" grpId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2" grpId="1"/>
      <p:bldP spid="73" grpId="0"/>
      <p:bldP spid="73" grpId="1"/>
      <p:bldP spid="74" grpId="0"/>
      <p:bldP spid="74" grpId="1"/>
      <p:bldP spid="75" grpId="0"/>
      <p:bldP spid="75" grpId="1"/>
      <p:bldP spid="76" grpId="0"/>
      <p:bldP spid="76" grpId="1"/>
      <p:bldP spid="77" grpId="0"/>
      <p:bldP spid="77" grpId="1"/>
      <p:bldP spid="78" grpId="0"/>
      <p:bldP spid="78" grpId="1"/>
      <p:bldP spid="79" grpId="0"/>
      <p:bldP spid="79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4"/>
          <p:cNvSpPr>
            <a:spLocks noGrp="1"/>
          </p:cNvSpPr>
          <p:nvPr>
            <p:ph type="title"/>
          </p:nvPr>
        </p:nvSpPr>
        <p:spPr>
          <a:xfrm>
            <a:off x="539750" y="1427163"/>
            <a:ext cx="8064500" cy="2554287"/>
          </a:xfrm>
        </p:spPr>
        <p:txBody>
          <a:bodyPr>
            <a:spAutoFit/>
          </a:bodyPr>
          <a:lstStyle/>
          <a:p>
            <a:pPr algn="ctr" eaLnBrk="1" hangingPunct="1"/>
            <a:r>
              <a:rPr lang="pl-PL" altLang="pl-PL" b="0" smtClean="0"/>
              <a:t>Kształtowanie przestrzeni publicznej</a:t>
            </a:r>
            <a:br>
              <a:rPr lang="pl-PL" altLang="pl-PL" b="0" smtClean="0"/>
            </a:br>
            <a:r>
              <a:rPr lang="pl-PL" altLang="pl-PL" b="0" smtClean="0"/>
              <a:t/>
            </a:r>
            <a:br>
              <a:rPr lang="pl-PL" altLang="pl-PL" b="0" smtClean="0"/>
            </a:br>
            <a:r>
              <a:rPr lang="pl-PL" altLang="pl-PL" b="0" smtClean="0"/>
              <a:t>Podsumowanie naboru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</a:t>
            </a:r>
          </a:p>
        </p:txBody>
      </p:sp>
      <p:pic>
        <p:nvPicPr>
          <p:cNvPr id="9219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88" y="1831975"/>
            <a:ext cx="6578600" cy="386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Prostokąt 1"/>
          <p:cNvSpPr>
            <a:spLocks noChangeArrowheads="1"/>
          </p:cNvSpPr>
          <p:nvPr/>
        </p:nvSpPr>
        <p:spPr bwMode="auto">
          <a:xfrm>
            <a:off x="395288" y="1628775"/>
            <a:ext cx="8280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588" indent="-15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171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 2" panose="05020102010507070707" pitchFamily="18" charset="2"/>
              <a:buNone/>
            </a:pPr>
            <a:r>
              <a:rPr lang="pl-PL" altLang="pl-PL" sz="2000">
                <a:solidFill>
                  <a:srgbClr val="000000"/>
                </a:solidFill>
              </a:rPr>
              <a:t>Termin naborów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cxnSp>
        <p:nvCxnSpPr>
          <p:cNvPr id="5" name="Łącznik prosty 4"/>
          <p:cNvCxnSpPr/>
          <p:nvPr/>
        </p:nvCxnSpPr>
        <p:spPr>
          <a:xfrm flipV="1">
            <a:off x="4284663" y="2133600"/>
            <a:ext cx="71437" cy="714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chemat blokowy: proces alternatywny 9"/>
          <p:cNvSpPr/>
          <p:nvPr/>
        </p:nvSpPr>
        <p:spPr>
          <a:xfrm>
            <a:off x="3276600" y="2843213"/>
            <a:ext cx="4283075" cy="144462"/>
          </a:xfrm>
          <a:prstGeom prst="flowChartAlternateProcess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2" name="Schemat blokowy: proces alternatywny 11"/>
          <p:cNvSpPr/>
          <p:nvPr/>
        </p:nvSpPr>
        <p:spPr>
          <a:xfrm>
            <a:off x="1511300" y="3067050"/>
            <a:ext cx="6048375" cy="144463"/>
          </a:xfrm>
          <a:prstGeom prst="flowChartAlternateProcess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3" name="Schemat blokowy: proces alternatywny 12"/>
          <p:cNvSpPr/>
          <p:nvPr/>
        </p:nvSpPr>
        <p:spPr>
          <a:xfrm>
            <a:off x="1511300" y="3294063"/>
            <a:ext cx="6048375" cy="144462"/>
          </a:xfrm>
          <a:prstGeom prst="flowChartAlternateProcess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4" name="Schemat blokowy: proces alternatywny 13"/>
          <p:cNvSpPr/>
          <p:nvPr/>
        </p:nvSpPr>
        <p:spPr>
          <a:xfrm>
            <a:off x="1511300" y="3517900"/>
            <a:ext cx="6048375" cy="142875"/>
          </a:xfrm>
          <a:prstGeom prst="flowChartAlternateProcess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5" name="Schemat blokowy: proces alternatywny 14"/>
          <p:cNvSpPr/>
          <p:nvPr/>
        </p:nvSpPr>
        <p:spPr>
          <a:xfrm>
            <a:off x="1511300" y="3736975"/>
            <a:ext cx="1692275" cy="144463"/>
          </a:xfrm>
          <a:prstGeom prst="flowChartAlternateProcess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6" name="Schemat blokowy: proces alternatywny 15"/>
          <p:cNvSpPr/>
          <p:nvPr/>
        </p:nvSpPr>
        <p:spPr>
          <a:xfrm>
            <a:off x="3276600" y="3959225"/>
            <a:ext cx="4283075" cy="144463"/>
          </a:xfrm>
          <a:prstGeom prst="flowChartAlternateProcess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7" name="Schemat blokowy: proces alternatywny 16"/>
          <p:cNvSpPr/>
          <p:nvPr/>
        </p:nvSpPr>
        <p:spPr>
          <a:xfrm>
            <a:off x="1511300" y="4186238"/>
            <a:ext cx="6048375" cy="144462"/>
          </a:xfrm>
          <a:prstGeom prst="flowChartAlternateProcess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8" name="Schemat blokowy: proces alternatywny 17"/>
          <p:cNvSpPr/>
          <p:nvPr/>
        </p:nvSpPr>
        <p:spPr>
          <a:xfrm>
            <a:off x="1511300" y="4410075"/>
            <a:ext cx="6048375" cy="144463"/>
          </a:xfrm>
          <a:prstGeom prst="flowChartAlternateProcess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9" name="Schemat blokowy: proces alternatywny 18"/>
          <p:cNvSpPr/>
          <p:nvPr/>
        </p:nvSpPr>
        <p:spPr>
          <a:xfrm>
            <a:off x="1511300" y="4633913"/>
            <a:ext cx="6048375" cy="142875"/>
          </a:xfrm>
          <a:prstGeom prst="flowChartAlternateProcess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0" name="Schemat blokowy: proces alternatywny 19"/>
          <p:cNvSpPr/>
          <p:nvPr/>
        </p:nvSpPr>
        <p:spPr>
          <a:xfrm>
            <a:off x="1511300" y="4856163"/>
            <a:ext cx="3455988" cy="144462"/>
          </a:xfrm>
          <a:prstGeom prst="flowChartAlternateProcess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923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4" name="pole tekstowe 22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6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7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78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6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4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9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41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62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2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Burzenin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Zagospodarowanie przestrzeni publicznej w centrum Burzenina przy Urzędzie Gminy Burzenin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209 829 złotych</a:t>
            </a:r>
          </a:p>
        </p:txBody>
      </p:sp>
      <p:pic>
        <p:nvPicPr>
          <p:cNvPr id="47111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ierścień 4"/>
          <p:cNvSpPr/>
          <p:nvPr/>
        </p:nvSpPr>
        <p:spPr>
          <a:xfrm>
            <a:off x="976313" y="5205413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pic>
        <p:nvPicPr>
          <p:cNvPr id="4711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4" name="pole tekstowe 9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Inowłódz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Zagospodarowanie terenu wokół PSP Inowłódz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Burzenin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Burzenin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Zagospodarowanie przestrzeni publicznej w centrum Burzenina przy Urzędzie Gminy Burzenin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209 829 złotych</a:t>
            </a:r>
          </a:p>
        </p:txBody>
      </p:sp>
      <p:pic>
        <p:nvPicPr>
          <p:cNvPr id="48139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Pierścień 12"/>
          <p:cNvSpPr/>
          <p:nvPr/>
        </p:nvSpPr>
        <p:spPr>
          <a:xfrm>
            <a:off x="979488" y="521335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" name="Owal 1"/>
          <p:cNvSpPr/>
          <p:nvPr/>
        </p:nvSpPr>
        <p:spPr>
          <a:xfrm>
            <a:off x="1052513" y="5281613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6" name="Pierścień 15"/>
          <p:cNvSpPr/>
          <p:nvPr/>
        </p:nvSpPr>
        <p:spPr>
          <a:xfrm>
            <a:off x="2295525" y="5140325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pic>
        <p:nvPicPr>
          <p:cNvPr id="4814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4" name="pole tekstowe 16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677 -0.0388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47" y="-19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8" grpId="0" animBg="1"/>
      <p:bldP spid="9" grpId="0" animBg="1"/>
      <p:bldP spid="9" grpId="1" animBg="1"/>
      <p:bldP spid="10" grpId="0" animBg="1"/>
      <p:bldP spid="11" grpId="0" animBg="1"/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Pątnów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Zagospodarowanie przestrzeni publicznej polegającej na budowie parkingu dla 58 stanowisk z dwoma zjazdami z drogi powiatowej, budowie siłowni zewnętrznej, rozbudowie placu zabaw, budowie ciągów pieszo-jezdnych i małej architektury – I etap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Burzenin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Inowłódz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Zagospodarowanie terenu wokół PSP Inowłódz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9145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Inowłódz</a:t>
            </a:r>
          </a:p>
        </p:txBody>
      </p:sp>
      <p:pic>
        <p:nvPicPr>
          <p:cNvPr id="49164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Pierścień 18"/>
          <p:cNvSpPr/>
          <p:nvPr/>
        </p:nvSpPr>
        <p:spPr>
          <a:xfrm>
            <a:off x="2298700" y="513715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0" name="Owal 19"/>
          <p:cNvSpPr/>
          <p:nvPr/>
        </p:nvSpPr>
        <p:spPr>
          <a:xfrm>
            <a:off x="2370138" y="52085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Pierścień 22"/>
          <p:cNvSpPr/>
          <p:nvPr/>
        </p:nvSpPr>
        <p:spPr>
          <a:xfrm>
            <a:off x="838200" y="575945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4" name="Owal 23"/>
          <p:cNvSpPr/>
          <p:nvPr/>
        </p:nvSpPr>
        <p:spPr>
          <a:xfrm>
            <a:off x="1054100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4916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70" name="pole tekstowe 17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278 -0.0106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9" y="-53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12" grpId="0" animBg="1"/>
      <p:bldP spid="2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Przedbórz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Poprawa atrakcyjności turystycznej terenów </a:t>
            </a:r>
            <a:r>
              <a:rPr lang="pl-PL" sz="2400" dirty="0" err="1">
                <a:solidFill>
                  <a:schemeClr val="tx1"/>
                </a:solidFill>
              </a:rPr>
              <a:t>nadpilicznych</a:t>
            </a:r>
            <a:r>
              <a:rPr lang="pl-PL" sz="2400" dirty="0">
                <a:solidFill>
                  <a:schemeClr val="tx1"/>
                </a:solidFill>
              </a:rPr>
              <a:t> wraz z rewitalizacją parku przy ul. Krakowskiej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Burzenin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Pątnów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Zagospodarowanie przestrzeni publicznej polegającej na budowie parkingu dla 58 stanowisk z dwoma zjazdami z drogi powiatowej, budowie siłowni zewnętrznej, rozbudowie placu zabaw, budowie ciągów pieszo-jezdnych i małej architektury – I etap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9145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Inowłódz</a:t>
            </a:r>
          </a:p>
        </p:txBody>
      </p:sp>
      <p:pic>
        <p:nvPicPr>
          <p:cNvPr id="50188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Pierścień 18"/>
          <p:cNvSpPr/>
          <p:nvPr/>
        </p:nvSpPr>
        <p:spPr>
          <a:xfrm>
            <a:off x="836613" y="575945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0" name="Owal 19"/>
          <p:cNvSpPr/>
          <p:nvPr/>
        </p:nvSpPr>
        <p:spPr>
          <a:xfrm>
            <a:off x="908050" y="582612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Pierścień 22"/>
          <p:cNvSpPr/>
          <p:nvPr/>
        </p:nvSpPr>
        <p:spPr>
          <a:xfrm>
            <a:off x="2058988" y="584993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4" name="Owal 23"/>
          <p:cNvSpPr/>
          <p:nvPr/>
        </p:nvSpPr>
        <p:spPr>
          <a:xfrm>
            <a:off x="1054100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rostokąt z rogami zaokrąglonymi po przekątnej 16"/>
          <p:cNvSpPr/>
          <p:nvPr/>
        </p:nvSpPr>
        <p:spPr>
          <a:xfrm>
            <a:off x="449263" y="21304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Pątnów</a:t>
            </a:r>
          </a:p>
        </p:txBody>
      </p:sp>
      <p:sp>
        <p:nvSpPr>
          <p:cNvPr id="25" name="Owal 24"/>
          <p:cNvSpPr/>
          <p:nvPr/>
        </p:nvSpPr>
        <p:spPr>
          <a:xfrm>
            <a:off x="2371725" y="520382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5019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6" name="pole tekstowe 26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L -0.45937 0.0196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34" y="10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20" grpId="0" animBg="1"/>
      <p:bldP spid="1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Rozprza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Zagospodarowanie przestrzeni publicznej w Rynku Piastowskim w Rozprzy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175 671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Burzenin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Przedbórz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Poprawa atrakcyjności turystycznej terenów </a:t>
            </a:r>
            <a:r>
              <a:rPr lang="pl-PL" sz="2400" dirty="0" err="1">
                <a:solidFill>
                  <a:schemeClr val="tx1"/>
                </a:solidFill>
              </a:rPr>
              <a:t>nadpilicznych</a:t>
            </a:r>
            <a:r>
              <a:rPr lang="pl-PL" sz="2400" dirty="0">
                <a:solidFill>
                  <a:schemeClr val="tx1"/>
                </a:solidFill>
              </a:rPr>
              <a:t> wraz z rewitalizacją parku przy ul. Krakowskiej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500 000 złotych</a:t>
            </a: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9145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Inowłódz</a:t>
            </a:r>
          </a:p>
        </p:txBody>
      </p:sp>
      <p:pic>
        <p:nvPicPr>
          <p:cNvPr id="512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Pierścień 18"/>
          <p:cNvSpPr/>
          <p:nvPr/>
        </p:nvSpPr>
        <p:spPr>
          <a:xfrm>
            <a:off x="2049463" y="584200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0" name="Owal 19"/>
          <p:cNvSpPr/>
          <p:nvPr/>
        </p:nvSpPr>
        <p:spPr>
          <a:xfrm>
            <a:off x="2127250" y="591502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Pierścień 22"/>
          <p:cNvSpPr/>
          <p:nvPr/>
        </p:nvSpPr>
        <p:spPr>
          <a:xfrm>
            <a:off x="1804988" y="5487988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4" name="Owal 23"/>
          <p:cNvSpPr/>
          <p:nvPr/>
        </p:nvSpPr>
        <p:spPr>
          <a:xfrm>
            <a:off x="1054100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rostokąt z rogami zaokrąglonymi po przekątnej 16"/>
          <p:cNvSpPr/>
          <p:nvPr/>
        </p:nvSpPr>
        <p:spPr>
          <a:xfrm>
            <a:off x="449263" y="21304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Pątnów</a:t>
            </a:r>
          </a:p>
        </p:txBody>
      </p:sp>
      <p:sp>
        <p:nvSpPr>
          <p:cNvPr id="25" name="Owal 24"/>
          <p:cNvSpPr/>
          <p:nvPr/>
        </p:nvSpPr>
        <p:spPr>
          <a:xfrm>
            <a:off x="2371725" y="520382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6" name="Prostokąt z rogami zaokrąglonymi po przekątnej 25"/>
          <p:cNvSpPr/>
          <p:nvPr/>
        </p:nvSpPr>
        <p:spPr>
          <a:xfrm>
            <a:off x="449263" y="23479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Przedbórz</a:t>
            </a:r>
          </a:p>
        </p:txBody>
      </p:sp>
      <p:sp>
        <p:nvSpPr>
          <p:cNvPr id="27" name="Owal 26"/>
          <p:cNvSpPr/>
          <p:nvPr/>
        </p:nvSpPr>
        <p:spPr>
          <a:xfrm>
            <a:off x="914400" y="58229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5122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2" name="pole tekstowe 28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4983 0.0525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00" y="26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20" grpId="0" animBg="1"/>
      <p:bldP spid="2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Tomaszów Mazowiecki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Kształtowanie przestrzeni publicznej przy ul. Wesołej w miejscowości Smardzewice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298 685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Burzenin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Rozprza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Zagospodarowanie przestrzeni publicznej w Rynku Piastowskim w Rozprzy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175 671 złotych</a:t>
            </a: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9145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Inowłódz</a:t>
            </a:r>
          </a:p>
        </p:txBody>
      </p:sp>
      <p:pic>
        <p:nvPicPr>
          <p:cNvPr id="52236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Pierścień 18"/>
          <p:cNvSpPr/>
          <p:nvPr/>
        </p:nvSpPr>
        <p:spPr>
          <a:xfrm>
            <a:off x="1798638" y="5483225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0" name="Owal 19"/>
          <p:cNvSpPr/>
          <p:nvPr/>
        </p:nvSpPr>
        <p:spPr>
          <a:xfrm>
            <a:off x="1870075" y="55562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Pierścień 22"/>
          <p:cNvSpPr/>
          <p:nvPr/>
        </p:nvSpPr>
        <p:spPr>
          <a:xfrm>
            <a:off x="2090738" y="522605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4" name="Owal 23"/>
          <p:cNvSpPr/>
          <p:nvPr/>
        </p:nvSpPr>
        <p:spPr>
          <a:xfrm>
            <a:off x="1054100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rostokąt z rogami zaokrąglonymi po przekątnej 16"/>
          <p:cNvSpPr/>
          <p:nvPr/>
        </p:nvSpPr>
        <p:spPr>
          <a:xfrm>
            <a:off x="449263" y="21304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Pątnów</a:t>
            </a:r>
          </a:p>
        </p:txBody>
      </p:sp>
      <p:sp>
        <p:nvSpPr>
          <p:cNvPr id="25" name="Owal 24"/>
          <p:cNvSpPr/>
          <p:nvPr/>
        </p:nvSpPr>
        <p:spPr>
          <a:xfrm>
            <a:off x="2371725" y="520382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6" name="Prostokąt z rogami zaokrąglonymi po przekątnej 25"/>
          <p:cNvSpPr/>
          <p:nvPr/>
        </p:nvSpPr>
        <p:spPr>
          <a:xfrm>
            <a:off x="449263" y="23479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Przedbórz</a:t>
            </a:r>
          </a:p>
        </p:txBody>
      </p:sp>
      <p:sp>
        <p:nvSpPr>
          <p:cNvPr id="27" name="Owal 26"/>
          <p:cNvSpPr/>
          <p:nvPr/>
        </p:nvSpPr>
        <p:spPr>
          <a:xfrm>
            <a:off x="914400" y="58229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8" name="Prostokąt z rogami zaokrąglonymi po przekątnej 27"/>
          <p:cNvSpPr/>
          <p:nvPr/>
        </p:nvSpPr>
        <p:spPr>
          <a:xfrm>
            <a:off x="449263" y="25638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Rozprza</a:t>
            </a:r>
          </a:p>
        </p:txBody>
      </p:sp>
      <p:sp>
        <p:nvSpPr>
          <p:cNvPr id="29" name="Owal 28"/>
          <p:cNvSpPr/>
          <p:nvPr/>
        </p:nvSpPr>
        <p:spPr>
          <a:xfrm>
            <a:off x="2124075" y="59134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5224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48" name="pole tekstowe 30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173 0.0840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87" y="419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20" grpId="0" animBg="1"/>
      <p:bldP spid="2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Uniejów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Kształtowanie przestrzeni publicznej w Gminie Uniejów w miejscowościach: </a:t>
            </a:r>
            <a:r>
              <a:rPr lang="pl-PL" sz="2400" dirty="0" err="1">
                <a:solidFill>
                  <a:schemeClr val="tx1"/>
                </a:solidFill>
              </a:rPr>
              <a:t>Spycimierz</a:t>
            </a:r>
            <a:r>
              <a:rPr lang="pl-PL" sz="2400" dirty="0">
                <a:solidFill>
                  <a:schemeClr val="tx1"/>
                </a:solidFill>
              </a:rPr>
              <a:t>, Uniejów </a:t>
            </a:r>
            <a:r>
              <a:rPr lang="pl-PL" sz="2400">
                <a:solidFill>
                  <a:schemeClr val="tx1"/>
                </a:solidFill>
              </a:rPr>
              <a:t>i Wilamów</a:t>
            </a:r>
            <a:endParaRPr lang="pl-PL" sz="2400" dirty="0">
              <a:solidFill>
                <a:schemeClr val="tx1"/>
              </a:solidFill>
            </a:endParaRP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1 500 000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Burzenin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Tomaszów Mazowiecki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Kształtowanie przestrzeni publicznej przy ul. Wesołej w miejscowości Smardzewice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298 685 złotych</a:t>
            </a: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9145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Inowłódz</a:t>
            </a:r>
          </a:p>
        </p:txBody>
      </p:sp>
      <p:pic>
        <p:nvPicPr>
          <p:cNvPr id="53260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Pierścień 18"/>
          <p:cNvSpPr/>
          <p:nvPr/>
        </p:nvSpPr>
        <p:spPr>
          <a:xfrm>
            <a:off x="2090738" y="522605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0" name="Owal 19"/>
          <p:cNvSpPr/>
          <p:nvPr/>
        </p:nvSpPr>
        <p:spPr>
          <a:xfrm>
            <a:off x="2162175" y="529431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Pierścień 22"/>
          <p:cNvSpPr/>
          <p:nvPr/>
        </p:nvSpPr>
        <p:spPr>
          <a:xfrm>
            <a:off x="1009650" y="4424363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4" name="Owal 23"/>
          <p:cNvSpPr/>
          <p:nvPr/>
        </p:nvSpPr>
        <p:spPr>
          <a:xfrm>
            <a:off x="1054100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rostokąt z rogami zaokrąglonymi po przekątnej 16"/>
          <p:cNvSpPr/>
          <p:nvPr/>
        </p:nvSpPr>
        <p:spPr>
          <a:xfrm>
            <a:off x="449263" y="21304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Pątnów</a:t>
            </a:r>
          </a:p>
        </p:txBody>
      </p:sp>
      <p:sp>
        <p:nvSpPr>
          <p:cNvPr id="25" name="Owal 24"/>
          <p:cNvSpPr/>
          <p:nvPr/>
        </p:nvSpPr>
        <p:spPr>
          <a:xfrm>
            <a:off x="2371725" y="520382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6" name="Prostokąt z rogami zaokrąglonymi po przekątnej 25"/>
          <p:cNvSpPr/>
          <p:nvPr/>
        </p:nvSpPr>
        <p:spPr>
          <a:xfrm>
            <a:off x="449263" y="23479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Przedbórz</a:t>
            </a:r>
          </a:p>
        </p:txBody>
      </p:sp>
      <p:sp>
        <p:nvSpPr>
          <p:cNvPr id="27" name="Owal 26"/>
          <p:cNvSpPr/>
          <p:nvPr/>
        </p:nvSpPr>
        <p:spPr>
          <a:xfrm>
            <a:off x="914400" y="58229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8" name="Prostokąt z rogami zaokrąglonymi po przekątnej 27"/>
          <p:cNvSpPr/>
          <p:nvPr/>
        </p:nvSpPr>
        <p:spPr>
          <a:xfrm>
            <a:off x="449263" y="25638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Rozprza</a:t>
            </a:r>
          </a:p>
        </p:txBody>
      </p:sp>
      <p:sp>
        <p:nvSpPr>
          <p:cNvPr id="29" name="Owal 28"/>
          <p:cNvSpPr/>
          <p:nvPr/>
        </p:nvSpPr>
        <p:spPr>
          <a:xfrm>
            <a:off x="2124075" y="59134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0" name="Prostokąt z rogami zaokrąglonymi po przekątnej 29"/>
          <p:cNvSpPr/>
          <p:nvPr/>
        </p:nvSpPr>
        <p:spPr>
          <a:xfrm>
            <a:off x="449263" y="27797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Tomaszów Mazowiecki</a:t>
            </a:r>
          </a:p>
        </p:txBody>
      </p:sp>
      <p:sp>
        <p:nvSpPr>
          <p:cNvPr id="31" name="Owal 30"/>
          <p:cNvSpPr/>
          <p:nvPr/>
        </p:nvSpPr>
        <p:spPr>
          <a:xfrm>
            <a:off x="1870075" y="55514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5327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74" name="pole tekstowe 32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173 0.1129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87" y="564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20" grpId="0" animBg="1"/>
      <p:bldP spid="3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z rogami zaokrąglonymi po przekątnej 3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Żarnów</a:t>
            </a:r>
          </a:p>
        </p:txBody>
      </p:sp>
      <p:sp>
        <p:nvSpPr>
          <p:cNvPr id="21" name="Prostokąt z rogami zaokrąglonymi po przekątnej 20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Renowacja rynku w Żarnowie</a:t>
            </a:r>
          </a:p>
        </p:txBody>
      </p:sp>
      <p:sp>
        <p:nvSpPr>
          <p:cNvPr id="22" name="Prostokąt z rogami zaokrąglonymi po przekątnej 21"/>
          <p:cNvSpPr/>
          <p:nvPr/>
        </p:nvSpPr>
        <p:spPr>
          <a:xfrm>
            <a:off x="2879725" y="5218113"/>
            <a:ext cx="5761038" cy="5032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329 760 złotych</a:t>
            </a:r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Burzenin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Uniejów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Kształtowanie przestrzeni publicznej w Gminie Uniejów w miejscowościach: </a:t>
            </a:r>
            <a:r>
              <a:rPr lang="pl-PL" sz="2400" dirty="0" err="1">
                <a:solidFill>
                  <a:schemeClr val="tx1"/>
                </a:solidFill>
              </a:rPr>
              <a:t>Spycimierz</a:t>
            </a:r>
            <a:r>
              <a:rPr lang="pl-PL" sz="2400" dirty="0">
                <a:solidFill>
                  <a:schemeClr val="tx1"/>
                </a:solidFill>
              </a:rPr>
              <a:t>, Uniejów i Wilamów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1 500 000 złotych</a:t>
            </a: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9145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Inowłódz</a:t>
            </a:r>
          </a:p>
        </p:txBody>
      </p:sp>
      <p:pic>
        <p:nvPicPr>
          <p:cNvPr id="54284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Pierścień 18"/>
          <p:cNvSpPr/>
          <p:nvPr/>
        </p:nvSpPr>
        <p:spPr>
          <a:xfrm>
            <a:off x="1011238" y="4419600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0" name="Owal 19"/>
          <p:cNvSpPr/>
          <p:nvPr/>
        </p:nvSpPr>
        <p:spPr>
          <a:xfrm>
            <a:off x="1076325" y="4494213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3" name="Pierścień 22"/>
          <p:cNvSpPr/>
          <p:nvPr/>
        </p:nvSpPr>
        <p:spPr>
          <a:xfrm>
            <a:off x="2247900" y="5592763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4" name="Owal 23"/>
          <p:cNvSpPr/>
          <p:nvPr/>
        </p:nvSpPr>
        <p:spPr>
          <a:xfrm>
            <a:off x="1054100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rostokąt z rogami zaokrąglonymi po przekątnej 16"/>
          <p:cNvSpPr/>
          <p:nvPr/>
        </p:nvSpPr>
        <p:spPr>
          <a:xfrm>
            <a:off x="449263" y="21304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Pątnów</a:t>
            </a:r>
          </a:p>
        </p:txBody>
      </p:sp>
      <p:sp>
        <p:nvSpPr>
          <p:cNvPr id="25" name="Owal 24"/>
          <p:cNvSpPr/>
          <p:nvPr/>
        </p:nvSpPr>
        <p:spPr>
          <a:xfrm>
            <a:off x="2371725" y="520382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6" name="Prostokąt z rogami zaokrąglonymi po przekątnej 25"/>
          <p:cNvSpPr/>
          <p:nvPr/>
        </p:nvSpPr>
        <p:spPr>
          <a:xfrm>
            <a:off x="449263" y="23479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Przedbórz</a:t>
            </a:r>
          </a:p>
        </p:txBody>
      </p:sp>
      <p:sp>
        <p:nvSpPr>
          <p:cNvPr id="27" name="Owal 26"/>
          <p:cNvSpPr/>
          <p:nvPr/>
        </p:nvSpPr>
        <p:spPr>
          <a:xfrm>
            <a:off x="914400" y="58229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8" name="Prostokąt z rogami zaokrąglonymi po przekątnej 27"/>
          <p:cNvSpPr/>
          <p:nvPr/>
        </p:nvSpPr>
        <p:spPr>
          <a:xfrm>
            <a:off x="449263" y="25638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Rozprza</a:t>
            </a:r>
          </a:p>
        </p:txBody>
      </p:sp>
      <p:sp>
        <p:nvSpPr>
          <p:cNvPr id="29" name="Owal 28"/>
          <p:cNvSpPr/>
          <p:nvPr/>
        </p:nvSpPr>
        <p:spPr>
          <a:xfrm>
            <a:off x="2124075" y="59134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0" name="Prostokąt z rogami zaokrąglonymi po przekątnej 29"/>
          <p:cNvSpPr/>
          <p:nvPr/>
        </p:nvSpPr>
        <p:spPr>
          <a:xfrm>
            <a:off x="449263" y="27797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Tomaszów Mazowiecki</a:t>
            </a:r>
          </a:p>
        </p:txBody>
      </p:sp>
      <p:sp>
        <p:nvSpPr>
          <p:cNvPr id="31" name="Owal 30"/>
          <p:cNvSpPr/>
          <p:nvPr/>
        </p:nvSpPr>
        <p:spPr>
          <a:xfrm>
            <a:off x="1870075" y="55514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2" name="Prostokąt z rogami zaokrąglonymi po przekątnej 31"/>
          <p:cNvSpPr/>
          <p:nvPr/>
        </p:nvSpPr>
        <p:spPr>
          <a:xfrm>
            <a:off x="449263" y="29956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Uniejów</a:t>
            </a:r>
          </a:p>
        </p:txBody>
      </p:sp>
      <p:sp>
        <p:nvSpPr>
          <p:cNvPr id="33" name="Owal 32"/>
          <p:cNvSpPr/>
          <p:nvPr/>
        </p:nvSpPr>
        <p:spPr>
          <a:xfrm>
            <a:off x="2162175" y="529272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5429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300" name="pole tekstowe 34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347 0.1469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74" y="733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9" grpId="0" animBg="1"/>
      <p:bldP spid="9" grpId="1" animBg="1"/>
      <p:bldP spid="10" grpId="0" animBg="1"/>
      <p:bldP spid="11" grpId="0" animBg="1"/>
      <p:bldP spid="20" grpId="0" animBg="1"/>
      <p:bldP spid="3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 – podpisanie umowy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11638" y="5526088"/>
            <a:ext cx="792162" cy="17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8" name="Prostokąt z rogami zaokrąglonymi po przekątnej 7"/>
          <p:cNvSpPr/>
          <p:nvPr/>
        </p:nvSpPr>
        <p:spPr>
          <a:xfrm>
            <a:off x="449263" y="16986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Burzenin</a:t>
            </a: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2879725" y="1800225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Gmina Żarnów</a:t>
            </a: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879725" y="2411413"/>
            <a:ext cx="5761038" cy="270033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Renowacja rynku w Żarnowie</a:t>
            </a:r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879725" y="5219700"/>
            <a:ext cx="5761038" cy="50323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C00000"/>
                </a:solidFill>
              </a:rPr>
              <a:t>329 760 złotych</a:t>
            </a:r>
          </a:p>
        </p:txBody>
      </p:sp>
      <p:sp>
        <p:nvSpPr>
          <p:cNvPr id="12" name="Prostokąt z rogami zaokrąglonymi po przekątnej 11"/>
          <p:cNvSpPr/>
          <p:nvPr/>
        </p:nvSpPr>
        <p:spPr>
          <a:xfrm>
            <a:off x="449263" y="19145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Inowłódz</a:t>
            </a:r>
          </a:p>
        </p:txBody>
      </p:sp>
      <p:pic>
        <p:nvPicPr>
          <p:cNvPr id="55305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Pierścień 18"/>
          <p:cNvSpPr/>
          <p:nvPr/>
        </p:nvSpPr>
        <p:spPr>
          <a:xfrm>
            <a:off x="2243138" y="5580063"/>
            <a:ext cx="215900" cy="21590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0" name="Owal 19"/>
          <p:cNvSpPr/>
          <p:nvPr/>
        </p:nvSpPr>
        <p:spPr>
          <a:xfrm>
            <a:off x="2314575" y="56530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4" name="Owal 23"/>
          <p:cNvSpPr/>
          <p:nvPr/>
        </p:nvSpPr>
        <p:spPr>
          <a:xfrm>
            <a:off x="1054100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17" name="Prostokąt z rogami zaokrąglonymi po przekątnej 16"/>
          <p:cNvSpPr/>
          <p:nvPr/>
        </p:nvSpPr>
        <p:spPr>
          <a:xfrm>
            <a:off x="449263" y="2130425"/>
            <a:ext cx="2339975" cy="179388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Pątnów</a:t>
            </a:r>
          </a:p>
        </p:txBody>
      </p:sp>
      <p:sp>
        <p:nvSpPr>
          <p:cNvPr id="25" name="Owal 24"/>
          <p:cNvSpPr/>
          <p:nvPr/>
        </p:nvSpPr>
        <p:spPr>
          <a:xfrm>
            <a:off x="2371725" y="520382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6" name="Prostokąt z rogami zaokrąglonymi po przekątnej 25"/>
          <p:cNvSpPr/>
          <p:nvPr/>
        </p:nvSpPr>
        <p:spPr>
          <a:xfrm>
            <a:off x="449263" y="23479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Przedbórz</a:t>
            </a:r>
          </a:p>
        </p:txBody>
      </p:sp>
      <p:sp>
        <p:nvSpPr>
          <p:cNvPr id="27" name="Owal 26"/>
          <p:cNvSpPr/>
          <p:nvPr/>
        </p:nvSpPr>
        <p:spPr>
          <a:xfrm>
            <a:off x="914400" y="58229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8" name="Prostokąt z rogami zaokrąglonymi po przekątnej 27"/>
          <p:cNvSpPr/>
          <p:nvPr/>
        </p:nvSpPr>
        <p:spPr>
          <a:xfrm>
            <a:off x="449263" y="25638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Rozprza</a:t>
            </a:r>
          </a:p>
        </p:txBody>
      </p:sp>
      <p:sp>
        <p:nvSpPr>
          <p:cNvPr id="29" name="Owal 28"/>
          <p:cNvSpPr/>
          <p:nvPr/>
        </p:nvSpPr>
        <p:spPr>
          <a:xfrm>
            <a:off x="2124075" y="59134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0" name="Prostokąt z rogami zaokrąglonymi po przekątnej 29"/>
          <p:cNvSpPr/>
          <p:nvPr/>
        </p:nvSpPr>
        <p:spPr>
          <a:xfrm>
            <a:off x="449263" y="27797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Tomaszów Mazowiecki</a:t>
            </a:r>
          </a:p>
        </p:txBody>
      </p:sp>
      <p:sp>
        <p:nvSpPr>
          <p:cNvPr id="31" name="Owal 30"/>
          <p:cNvSpPr/>
          <p:nvPr/>
        </p:nvSpPr>
        <p:spPr>
          <a:xfrm>
            <a:off x="1870075" y="55514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2" name="Prostokąt z rogami zaokrąglonymi po przekątnej 31"/>
          <p:cNvSpPr/>
          <p:nvPr/>
        </p:nvSpPr>
        <p:spPr>
          <a:xfrm>
            <a:off x="449263" y="29956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Uniejów</a:t>
            </a:r>
          </a:p>
        </p:txBody>
      </p:sp>
      <p:sp>
        <p:nvSpPr>
          <p:cNvPr id="33" name="Owal 32"/>
          <p:cNvSpPr/>
          <p:nvPr/>
        </p:nvSpPr>
        <p:spPr>
          <a:xfrm>
            <a:off x="2162175" y="529272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4" name="Prostokąt z rogami zaokrąglonymi po przekątnej 33"/>
          <p:cNvSpPr/>
          <p:nvPr/>
        </p:nvSpPr>
        <p:spPr>
          <a:xfrm>
            <a:off x="449263" y="3211513"/>
            <a:ext cx="2339975" cy="179387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chemeClr val="tx1"/>
                </a:solidFill>
              </a:rPr>
              <a:t>Gmina Żarnów</a:t>
            </a:r>
          </a:p>
        </p:txBody>
      </p:sp>
      <p:sp>
        <p:nvSpPr>
          <p:cNvPr id="35" name="Owal 34"/>
          <p:cNvSpPr/>
          <p:nvPr/>
        </p:nvSpPr>
        <p:spPr>
          <a:xfrm>
            <a:off x="1087438" y="44973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5532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22" name="pole tekstowe 36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45347 0.1810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74" y="90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2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1" grpId="0" animBg="1"/>
      <p:bldP spid="20" grpId="0" animBg="1"/>
      <p:bldP spid="3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pole tekstowe 37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  <p:pic>
        <p:nvPicPr>
          <p:cNvPr id="5632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887788"/>
            <a:ext cx="2535237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wal 23"/>
          <p:cNvSpPr/>
          <p:nvPr/>
        </p:nvSpPr>
        <p:spPr>
          <a:xfrm>
            <a:off x="1054100" y="528320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5" name="Owal 24"/>
          <p:cNvSpPr/>
          <p:nvPr/>
        </p:nvSpPr>
        <p:spPr>
          <a:xfrm>
            <a:off x="2371725" y="520382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7" name="Owal 26"/>
          <p:cNvSpPr/>
          <p:nvPr/>
        </p:nvSpPr>
        <p:spPr>
          <a:xfrm>
            <a:off x="914400" y="5822950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29" name="Owal 28"/>
          <p:cNvSpPr/>
          <p:nvPr/>
        </p:nvSpPr>
        <p:spPr>
          <a:xfrm>
            <a:off x="2124075" y="591343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1870075" y="5551488"/>
            <a:ext cx="71438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3" name="Owal 32"/>
          <p:cNvSpPr/>
          <p:nvPr/>
        </p:nvSpPr>
        <p:spPr>
          <a:xfrm>
            <a:off x="2162175" y="5292725"/>
            <a:ext cx="71438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grpSp>
        <p:nvGrpSpPr>
          <p:cNvPr id="2" name="Grupa 1"/>
          <p:cNvGrpSpPr>
            <a:grpSpLocks/>
          </p:cNvGrpSpPr>
          <p:nvPr/>
        </p:nvGrpSpPr>
        <p:grpSpPr bwMode="auto">
          <a:xfrm>
            <a:off x="449263" y="1698625"/>
            <a:ext cx="2339975" cy="1692275"/>
            <a:chOff x="449263" y="1698625"/>
            <a:chExt cx="2340712" cy="1691963"/>
          </a:xfrm>
        </p:grpSpPr>
        <p:sp>
          <p:nvSpPr>
            <p:cNvPr id="8" name="Prostokąt z rogami zaokrąglonymi po przekątnej 7"/>
            <p:cNvSpPr/>
            <p:nvPr/>
          </p:nvSpPr>
          <p:spPr>
            <a:xfrm>
              <a:off x="449263" y="1698625"/>
              <a:ext cx="2340712" cy="179355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Burzenin</a:t>
              </a:r>
            </a:p>
          </p:txBody>
        </p:sp>
        <p:sp>
          <p:nvSpPr>
            <p:cNvPr id="12" name="Prostokąt z rogami zaokrąglonymi po przekątnej 11"/>
            <p:cNvSpPr/>
            <p:nvPr/>
          </p:nvSpPr>
          <p:spPr>
            <a:xfrm>
              <a:off x="449263" y="1914485"/>
              <a:ext cx="2340712" cy="179355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Inowłódz</a:t>
              </a:r>
            </a:p>
          </p:txBody>
        </p:sp>
        <p:sp>
          <p:nvSpPr>
            <p:cNvPr id="17" name="Prostokąt z rogami zaokrąglonymi po przekątnej 16"/>
            <p:cNvSpPr/>
            <p:nvPr/>
          </p:nvSpPr>
          <p:spPr>
            <a:xfrm>
              <a:off x="449263" y="2131933"/>
              <a:ext cx="2340712" cy="17935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Pątnów</a:t>
              </a:r>
            </a:p>
          </p:txBody>
        </p:sp>
        <p:sp>
          <p:nvSpPr>
            <p:cNvPr id="26" name="Prostokąt z rogami zaokrąglonymi po przekątnej 25"/>
            <p:cNvSpPr/>
            <p:nvPr/>
          </p:nvSpPr>
          <p:spPr>
            <a:xfrm>
              <a:off x="449263" y="2347793"/>
              <a:ext cx="2340712" cy="17935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Przedbórz</a:t>
              </a:r>
            </a:p>
          </p:txBody>
        </p:sp>
        <p:sp>
          <p:nvSpPr>
            <p:cNvPr id="28" name="Prostokąt z rogami zaokrąglonymi po przekątnej 27"/>
            <p:cNvSpPr/>
            <p:nvPr/>
          </p:nvSpPr>
          <p:spPr>
            <a:xfrm>
              <a:off x="449263" y="2563653"/>
              <a:ext cx="2340712" cy="17935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Rozprza</a:t>
              </a:r>
            </a:p>
          </p:txBody>
        </p:sp>
        <p:sp>
          <p:nvSpPr>
            <p:cNvPr id="30" name="Prostokąt z rogami zaokrąglonymi po przekątnej 29"/>
            <p:cNvSpPr/>
            <p:nvPr/>
          </p:nvSpPr>
          <p:spPr>
            <a:xfrm>
              <a:off x="449263" y="2779514"/>
              <a:ext cx="2340712" cy="17935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Tomaszów Mazowiecki</a:t>
              </a:r>
            </a:p>
          </p:txBody>
        </p:sp>
        <p:sp>
          <p:nvSpPr>
            <p:cNvPr id="32" name="Prostokąt z rogami zaokrąglonymi po przekątnej 31"/>
            <p:cNvSpPr/>
            <p:nvPr/>
          </p:nvSpPr>
          <p:spPr>
            <a:xfrm>
              <a:off x="449263" y="2995374"/>
              <a:ext cx="2340712" cy="17935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Uniejów</a:t>
              </a:r>
            </a:p>
          </p:txBody>
        </p:sp>
        <p:sp>
          <p:nvSpPr>
            <p:cNvPr id="34" name="Prostokąt z rogami zaokrąglonymi po przekątnej 33"/>
            <p:cNvSpPr/>
            <p:nvPr/>
          </p:nvSpPr>
          <p:spPr>
            <a:xfrm>
              <a:off x="449263" y="3211234"/>
              <a:ext cx="2340712" cy="179354"/>
            </a:xfrm>
            <a:prstGeom prst="round2Diag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200" b="1" dirty="0">
                  <a:solidFill>
                    <a:schemeClr val="tx1"/>
                  </a:solidFill>
                </a:rPr>
                <a:t>Gmina Żarnów</a:t>
              </a:r>
            </a:p>
          </p:txBody>
        </p:sp>
      </p:grpSp>
      <p:sp>
        <p:nvSpPr>
          <p:cNvPr id="35" name="Owal 34"/>
          <p:cNvSpPr/>
          <p:nvPr/>
        </p:nvSpPr>
        <p:spPr>
          <a:xfrm>
            <a:off x="1087438" y="4497388"/>
            <a:ext cx="71437" cy="7143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sp>
        <p:nvSpPr>
          <p:cNvPr id="39" name="Owal 38"/>
          <p:cNvSpPr/>
          <p:nvPr/>
        </p:nvSpPr>
        <p:spPr>
          <a:xfrm>
            <a:off x="2316163" y="5654675"/>
            <a:ext cx="71437" cy="714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rgbClr val="FFC000"/>
              </a:solidFill>
            </a:endParaRPr>
          </a:p>
        </p:txBody>
      </p:sp>
      <p:pic>
        <p:nvPicPr>
          <p:cNvPr id="41" name="Obraz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763" y="-127000"/>
            <a:ext cx="7362825" cy="711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pole tekstowe 41"/>
          <p:cNvSpPr txBox="1"/>
          <p:nvPr/>
        </p:nvSpPr>
        <p:spPr>
          <a:xfrm>
            <a:off x="1511300" y="3152775"/>
            <a:ext cx="1452563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Żarnów</a:t>
            </a:r>
          </a:p>
        </p:txBody>
      </p:sp>
      <p:sp>
        <p:nvSpPr>
          <p:cNvPr id="43" name="pole tekstowe 42"/>
          <p:cNvSpPr txBox="1"/>
          <p:nvPr/>
        </p:nvSpPr>
        <p:spPr>
          <a:xfrm>
            <a:off x="1492250" y="2951163"/>
            <a:ext cx="1452563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Uniejów</a:t>
            </a:r>
          </a:p>
        </p:txBody>
      </p:sp>
      <p:sp>
        <p:nvSpPr>
          <p:cNvPr id="44" name="pole tekstowe 43"/>
          <p:cNvSpPr txBox="1"/>
          <p:nvPr/>
        </p:nvSpPr>
        <p:spPr>
          <a:xfrm>
            <a:off x="1035050" y="2733675"/>
            <a:ext cx="1452563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Tomaszów M</a:t>
            </a:r>
          </a:p>
        </p:txBody>
      </p:sp>
      <p:sp>
        <p:nvSpPr>
          <p:cNvPr id="45" name="pole tekstowe 44"/>
          <p:cNvSpPr txBox="1"/>
          <p:nvPr/>
        </p:nvSpPr>
        <p:spPr>
          <a:xfrm>
            <a:off x="1503363" y="2516188"/>
            <a:ext cx="1452562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Rozprza</a:t>
            </a:r>
          </a:p>
        </p:txBody>
      </p:sp>
      <p:sp>
        <p:nvSpPr>
          <p:cNvPr id="46" name="pole tekstowe 45"/>
          <p:cNvSpPr txBox="1"/>
          <p:nvPr/>
        </p:nvSpPr>
        <p:spPr>
          <a:xfrm>
            <a:off x="1435100" y="2298700"/>
            <a:ext cx="1452563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Przedbórz</a:t>
            </a:r>
          </a:p>
        </p:txBody>
      </p:sp>
      <p:sp>
        <p:nvSpPr>
          <p:cNvPr id="47" name="pole tekstowe 46"/>
          <p:cNvSpPr txBox="1"/>
          <p:nvPr/>
        </p:nvSpPr>
        <p:spPr>
          <a:xfrm>
            <a:off x="1514475" y="2082800"/>
            <a:ext cx="1452563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Pątnów</a:t>
            </a:r>
          </a:p>
        </p:txBody>
      </p:sp>
      <p:sp>
        <p:nvSpPr>
          <p:cNvPr id="48" name="pole tekstowe 47"/>
          <p:cNvSpPr txBox="1"/>
          <p:nvPr/>
        </p:nvSpPr>
        <p:spPr>
          <a:xfrm>
            <a:off x="1457325" y="1865313"/>
            <a:ext cx="1452563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Inowłódz</a:t>
            </a:r>
          </a:p>
        </p:txBody>
      </p:sp>
      <p:sp>
        <p:nvSpPr>
          <p:cNvPr id="49" name="pole tekstowe 48"/>
          <p:cNvSpPr txBox="1"/>
          <p:nvPr/>
        </p:nvSpPr>
        <p:spPr>
          <a:xfrm>
            <a:off x="1470025" y="1647825"/>
            <a:ext cx="1452563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b="1" dirty="0">
                <a:latin typeface="+mn-lt"/>
              </a:rPr>
              <a:t>Burzenin</a:t>
            </a:r>
          </a:p>
        </p:txBody>
      </p:sp>
      <p:sp>
        <p:nvSpPr>
          <p:cNvPr id="50" name="Symbol zastępczy tekstu 4"/>
          <p:cNvSpPr txBox="1">
            <a:spLocks/>
          </p:cNvSpPr>
          <p:nvPr/>
        </p:nvSpPr>
        <p:spPr bwMode="auto">
          <a:xfrm>
            <a:off x="415925" y="214313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1400" kern="0" dirty="0" smtClean="0">
                <a:solidFill>
                  <a:srgbClr val="DA1C5C"/>
                </a:solidFill>
                <a:latin typeface="Arial" charset="0"/>
              </a:rPr>
              <a:t>Kształtowanie przestrzeni publicznej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7037E-7 L 0.43385 -0.24537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84" y="-1226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3" presetClass="exit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7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29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11111E-6 L 0.62413 0.2717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98" y="1358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96296E-6 L 0.23994 -0.21389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97" y="-10694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0 L 0.625 0.1662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50" y="831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0.49757 0.3129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78" y="15648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07407E-6 L 0.57622 0.51644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02" y="2581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0.1901 0.50625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97" y="25301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037E-7 L 0.64756 0.25278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78" y="12639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33333E-6 L 0.21112 0.3395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56" y="1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9" grpId="0" animBg="1"/>
      <p:bldP spid="42" grpId="0"/>
      <p:bldP spid="42" grpId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rostokąt zaokrąglony 47"/>
          <p:cNvSpPr/>
          <p:nvPr/>
        </p:nvSpPr>
        <p:spPr>
          <a:xfrm>
            <a:off x="2592388" y="2519363"/>
            <a:ext cx="576262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3" name="Prostokąt zaokrąglony 52"/>
          <p:cNvSpPr/>
          <p:nvPr/>
        </p:nvSpPr>
        <p:spPr>
          <a:xfrm>
            <a:off x="3168650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2" name="Prostokąt zaokrąglony 51"/>
          <p:cNvSpPr/>
          <p:nvPr/>
        </p:nvSpPr>
        <p:spPr>
          <a:xfrm>
            <a:off x="374332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1" name="Prostokąt zaokrąglony 50"/>
          <p:cNvSpPr/>
          <p:nvPr/>
        </p:nvSpPr>
        <p:spPr>
          <a:xfrm>
            <a:off x="4895850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0" name="Prostokąt zaokrąglony 49"/>
          <p:cNvSpPr/>
          <p:nvPr/>
        </p:nvSpPr>
        <p:spPr>
          <a:xfrm>
            <a:off x="5472113" y="2519363"/>
            <a:ext cx="576262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49" name="Prostokąt zaokrąglony 48"/>
          <p:cNvSpPr/>
          <p:nvPr/>
        </p:nvSpPr>
        <p:spPr>
          <a:xfrm>
            <a:off x="604837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42" name="Prostokąt zaokrąglony 41"/>
          <p:cNvSpPr/>
          <p:nvPr/>
        </p:nvSpPr>
        <p:spPr>
          <a:xfrm>
            <a:off x="2592388" y="2519363"/>
            <a:ext cx="576262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7" name="Prostokąt zaokrąglony 46"/>
          <p:cNvSpPr/>
          <p:nvPr/>
        </p:nvSpPr>
        <p:spPr>
          <a:xfrm>
            <a:off x="3168650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6" name="Prostokąt zaokrąglony 45"/>
          <p:cNvSpPr/>
          <p:nvPr/>
        </p:nvSpPr>
        <p:spPr>
          <a:xfrm>
            <a:off x="374332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5" name="Prostokąt zaokrąglony 44"/>
          <p:cNvSpPr/>
          <p:nvPr/>
        </p:nvSpPr>
        <p:spPr>
          <a:xfrm>
            <a:off x="4895850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4" name="Prostokąt zaokrąglony 43"/>
          <p:cNvSpPr/>
          <p:nvPr/>
        </p:nvSpPr>
        <p:spPr>
          <a:xfrm>
            <a:off x="5472113" y="2519363"/>
            <a:ext cx="576262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3" name="Prostokąt zaokrąglony 42"/>
          <p:cNvSpPr/>
          <p:nvPr/>
        </p:nvSpPr>
        <p:spPr>
          <a:xfrm>
            <a:off x="604837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9" name="Prostokąt zaokrąglony 38"/>
          <p:cNvSpPr/>
          <p:nvPr/>
        </p:nvSpPr>
        <p:spPr>
          <a:xfrm>
            <a:off x="604837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Prostokąt zaokrąglony 37"/>
          <p:cNvSpPr/>
          <p:nvPr/>
        </p:nvSpPr>
        <p:spPr>
          <a:xfrm>
            <a:off x="5472113" y="2519363"/>
            <a:ext cx="576262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0" name="Prostokąt zaokrąglony 39"/>
          <p:cNvSpPr/>
          <p:nvPr/>
        </p:nvSpPr>
        <p:spPr>
          <a:xfrm>
            <a:off x="4895850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2" name="Prostokąt zaokrąglony 21"/>
          <p:cNvSpPr/>
          <p:nvPr/>
        </p:nvSpPr>
        <p:spPr>
          <a:xfrm>
            <a:off x="374332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1" name="Prostokąt zaokrąglony 40"/>
          <p:cNvSpPr/>
          <p:nvPr/>
        </p:nvSpPr>
        <p:spPr>
          <a:xfrm>
            <a:off x="3168650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1" name="Prostokąt zaokrąglony 20"/>
          <p:cNvSpPr/>
          <p:nvPr/>
        </p:nvSpPr>
        <p:spPr>
          <a:xfrm>
            <a:off x="2592388" y="2519363"/>
            <a:ext cx="576262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Prostokąt zaokrąglony 36"/>
          <p:cNvSpPr/>
          <p:nvPr/>
        </p:nvSpPr>
        <p:spPr>
          <a:xfrm>
            <a:off x="3168650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6" name="Prostokąt zaokrąglony 35"/>
          <p:cNvSpPr/>
          <p:nvPr/>
        </p:nvSpPr>
        <p:spPr>
          <a:xfrm>
            <a:off x="4895850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9" name="Prostokąt zaokrąglony 18"/>
          <p:cNvSpPr/>
          <p:nvPr/>
        </p:nvSpPr>
        <p:spPr>
          <a:xfrm>
            <a:off x="5472113" y="2519363"/>
            <a:ext cx="576262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5" name="Prostokąt zaokrąglony 34"/>
          <p:cNvSpPr/>
          <p:nvPr/>
        </p:nvSpPr>
        <p:spPr>
          <a:xfrm>
            <a:off x="604837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4" name="Prostokąt zaokrąglony 33"/>
          <p:cNvSpPr/>
          <p:nvPr/>
        </p:nvSpPr>
        <p:spPr>
          <a:xfrm>
            <a:off x="3168650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2" name="Prostokąt zaokrąglony 31"/>
          <p:cNvSpPr/>
          <p:nvPr/>
        </p:nvSpPr>
        <p:spPr>
          <a:xfrm>
            <a:off x="4895850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3" name="Prostokąt zaokrąglony 32"/>
          <p:cNvSpPr/>
          <p:nvPr/>
        </p:nvSpPr>
        <p:spPr>
          <a:xfrm>
            <a:off x="604837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1" name="Prostokąt zaokrąglony 30"/>
          <p:cNvSpPr/>
          <p:nvPr/>
        </p:nvSpPr>
        <p:spPr>
          <a:xfrm>
            <a:off x="3168650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0" name="Prostokąt zaokrąglony 29"/>
          <p:cNvSpPr/>
          <p:nvPr/>
        </p:nvSpPr>
        <p:spPr>
          <a:xfrm>
            <a:off x="604837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9" name="Prostokąt zaokrąglony 28"/>
          <p:cNvSpPr/>
          <p:nvPr/>
        </p:nvSpPr>
        <p:spPr>
          <a:xfrm>
            <a:off x="3168650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8" name="Prostokąt zaokrąglony 27"/>
          <p:cNvSpPr/>
          <p:nvPr/>
        </p:nvSpPr>
        <p:spPr>
          <a:xfrm>
            <a:off x="604837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7" name="Prostokąt zaokrąglony 26"/>
          <p:cNvSpPr/>
          <p:nvPr/>
        </p:nvSpPr>
        <p:spPr>
          <a:xfrm>
            <a:off x="3168650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6" name="Prostokąt zaokrąglony 25"/>
          <p:cNvSpPr/>
          <p:nvPr/>
        </p:nvSpPr>
        <p:spPr>
          <a:xfrm>
            <a:off x="604837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604837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24" name="Prostokąt zaokrąglony 23"/>
          <p:cNvSpPr/>
          <p:nvPr/>
        </p:nvSpPr>
        <p:spPr>
          <a:xfrm>
            <a:off x="3168650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0275" name="Symbol zastępczy tekstu 4"/>
          <p:cNvSpPr>
            <a:spLocks noGrp="1"/>
          </p:cNvSpPr>
          <p:nvPr>
            <p:ph type="body" sz="quarter" idx="4294967295"/>
          </p:nvPr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pl-PL" altLang="pl-PL" sz="2400" smtClean="0">
                <a:solidFill>
                  <a:srgbClr val="DA1C5C"/>
                </a:solidFill>
                <a:latin typeface="Arial" panose="020B0604020202020204" pitchFamily="34" charset="0"/>
              </a:rPr>
              <a:t>Inwestycje w obiekty pełniące funkcje kulturalne</a:t>
            </a:r>
          </a:p>
        </p:txBody>
      </p:sp>
      <p:pic>
        <p:nvPicPr>
          <p:cNvPr id="10276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5922963"/>
            <a:ext cx="30162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Prostokąt 2"/>
          <p:cNvSpPr>
            <a:spLocks noChangeArrowheads="1"/>
          </p:cNvSpPr>
          <p:nvPr/>
        </p:nvSpPr>
        <p:spPr bwMode="auto">
          <a:xfrm>
            <a:off x="468313" y="1709738"/>
            <a:ext cx="8239125" cy="35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8585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1400" dirty="0" smtClean="0"/>
              <a:t>Limit środków w województwie łódzkim:</a:t>
            </a:r>
          </a:p>
          <a:p>
            <a:pPr algn="ctr" eaLnBrk="1" hangingPunct="1">
              <a:defRPr/>
            </a:pPr>
            <a:endParaRPr lang="pl-PL" altLang="pl-PL" sz="1400" dirty="0" smtClean="0"/>
          </a:p>
          <a:p>
            <a:pPr algn="ctr" eaLnBrk="1" hangingPunct="1">
              <a:defRPr/>
            </a:pPr>
            <a:r>
              <a:rPr lang="pl-PL" altLang="pl-PL" sz="1400" dirty="0" smtClean="0"/>
              <a:t>EURO</a:t>
            </a:r>
          </a:p>
          <a:p>
            <a:pPr algn="ctr" eaLnBrk="1" hangingPunct="1">
              <a:defRPr/>
            </a:pPr>
            <a:endParaRPr lang="pl-PL" altLang="pl-PL" sz="1400" dirty="0" smtClean="0"/>
          </a:p>
          <a:p>
            <a:pPr algn="ctr" eaLnBrk="1" hangingPunct="1">
              <a:defRPr/>
            </a:pPr>
            <a:endParaRPr lang="pl-PL" altLang="pl-PL" sz="1400" dirty="0" smtClean="0"/>
          </a:p>
          <a:p>
            <a:pPr algn="ctr" eaLnBrk="1" hangingPunct="1">
              <a:defRPr/>
            </a:pPr>
            <a:endParaRPr lang="pl-PL" altLang="pl-PL" sz="1400" dirty="0" smtClean="0"/>
          </a:p>
          <a:p>
            <a:pPr algn="ctr" eaLnBrk="1" hangingPunct="1">
              <a:defRPr/>
            </a:pPr>
            <a:endParaRPr lang="pl-PL" altLang="pl-PL" sz="1400" dirty="0" smtClean="0"/>
          </a:p>
          <a:p>
            <a:pPr algn="ctr" eaLnBrk="1" hangingPunct="1">
              <a:defRPr/>
            </a:pPr>
            <a:endParaRPr lang="pl-PL" altLang="pl-PL" sz="1400" dirty="0" smtClean="0"/>
          </a:p>
          <a:p>
            <a:pPr algn="ctr" eaLnBrk="1" hangingPunct="1">
              <a:defRPr/>
            </a:pPr>
            <a:endParaRPr lang="pl-PL" altLang="pl-PL" sz="1050" dirty="0" smtClean="0"/>
          </a:p>
          <a:p>
            <a:pPr algn="ctr" eaLnBrk="1" hangingPunct="1">
              <a:defRPr/>
            </a:pPr>
            <a:r>
              <a:rPr lang="pl-PL" altLang="pl-PL" sz="1400" dirty="0" smtClean="0"/>
              <a:t>PLN</a:t>
            </a:r>
          </a:p>
          <a:p>
            <a:pPr algn="ctr" eaLnBrk="1" hangingPunct="1">
              <a:defRPr/>
            </a:pPr>
            <a:endParaRPr lang="pl-PL" altLang="pl-PL" sz="1400" dirty="0"/>
          </a:p>
          <a:p>
            <a:pPr algn="ctr" eaLnBrk="1" hangingPunct="1">
              <a:defRPr/>
            </a:pPr>
            <a:endParaRPr lang="pl-PL" altLang="pl-PL" sz="1400" dirty="0" smtClean="0"/>
          </a:p>
          <a:p>
            <a:pPr algn="ctr" eaLnBrk="1" hangingPunct="1">
              <a:defRPr/>
            </a:pPr>
            <a:endParaRPr lang="pl-PL" altLang="pl-PL" sz="1400" dirty="0"/>
          </a:p>
          <a:p>
            <a:pPr algn="ctr" eaLnBrk="1" hangingPunct="1">
              <a:defRPr/>
            </a:pPr>
            <a:endParaRPr lang="pl-PL" altLang="pl-PL" sz="1400" dirty="0" smtClean="0"/>
          </a:p>
          <a:p>
            <a:pPr algn="ctr" eaLnBrk="1" hangingPunct="1">
              <a:defRPr/>
            </a:pPr>
            <a:endParaRPr lang="pl-PL" altLang="pl-PL" sz="1400" dirty="0"/>
          </a:p>
          <a:p>
            <a:pPr algn="ctr" eaLnBrk="1" hangingPunct="1">
              <a:defRPr/>
            </a:pPr>
            <a:r>
              <a:rPr lang="pl-PL" altLang="pl-PL" sz="1400" dirty="0" smtClean="0"/>
              <a:t>według kursu z dnia 27 września 2018 roku: 1 euro = 4,2779 zł</a:t>
            </a:r>
            <a:endParaRPr lang="pl-PL" altLang="pl-PL" sz="2000" dirty="0" smtClean="0"/>
          </a:p>
        </p:txBody>
      </p:sp>
      <p:sp>
        <p:nvSpPr>
          <p:cNvPr id="11" name="Prostokąt zaokrąglony 10"/>
          <p:cNvSpPr/>
          <p:nvPr/>
        </p:nvSpPr>
        <p:spPr>
          <a:xfrm>
            <a:off x="4895850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7" name="Prostokąt zaokrąglony 16"/>
          <p:cNvSpPr/>
          <p:nvPr/>
        </p:nvSpPr>
        <p:spPr>
          <a:xfrm>
            <a:off x="4319588" y="2519363"/>
            <a:ext cx="576262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>
                <a:solidFill>
                  <a:schemeClr val="tx1"/>
                </a:solidFill>
              </a:rPr>
              <a:t>0</a:t>
            </a:r>
            <a:endParaRPr lang="pl-PL" sz="4400" dirty="0">
              <a:solidFill>
                <a:schemeClr val="tx1"/>
              </a:solidFill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604837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23" name="Prostokąt zaokrąglony 22"/>
          <p:cNvSpPr/>
          <p:nvPr/>
        </p:nvSpPr>
        <p:spPr>
          <a:xfrm>
            <a:off x="3168650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54" name="Prostokąt zaokrąglony 53"/>
          <p:cNvSpPr/>
          <p:nvPr/>
        </p:nvSpPr>
        <p:spPr>
          <a:xfrm>
            <a:off x="4319588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5" name="Prostokąt zaokrąglony 54"/>
          <p:cNvSpPr/>
          <p:nvPr/>
        </p:nvSpPr>
        <p:spPr>
          <a:xfrm>
            <a:off x="2016125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6" name="Prostokąt zaokrąglony 55"/>
          <p:cNvSpPr/>
          <p:nvPr/>
        </p:nvSpPr>
        <p:spPr>
          <a:xfrm>
            <a:off x="2592388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7" name="Prostokąt zaokrąglony 56"/>
          <p:cNvSpPr/>
          <p:nvPr/>
        </p:nvSpPr>
        <p:spPr>
          <a:xfrm>
            <a:off x="3168650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8" name="Prostokąt zaokrąglony 57"/>
          <p:cNvSpPr/>
          <p:nvPr/>
        </p:nvSpPr>
        <p:spPr>
          <a:xfrm>
            <a:off x="3743325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9" name="Prostokąt zaokrąglony 58"/>
          <p:cNvSpPr/>
          <p:nvPr/>
        </p:nvSpPr>
        <p:spPr>
          <a:xfrm>
            <a:off x="6048375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60" name="Prostokąt zaokrąglony 59"/>
          <p:cNvSpPr/>
          <p:nvPr/>
        </p:nvSpPr>
        <p:spPr>
          <a:xfrm>
            <a:off x="5472113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61" name="Prostokąt zaokrąglony 60"/>
          <p:cNvSpPr/>
          <p:nvPr/>
        </p:nvSpPr>
        <p:spPr>
          <a:xfrm>
            <a:off x="4895850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62" name="Łącznik prosty 61"/>
          <p:cNvCxnSpPr/>
          <p:nvPr/>
        </p:nvCxnSpPr>
        <p:spPr>
          <a:xfrm flipV="1">
            <a:off x="3165475" y="2335213"/>
            <a:ext cx="0" cy="2301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y 67"/>
          <p:cNvCxnSpPr/>
          <p:nvPr/>
        </p:nvCxnSpPr>
        <p:spPr>
          <a:xfrm flipV="1">
            <a:off x="4895850" y="2335213"/>
            <a:ext cx="0" cy="2301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68"/>
          <p:cNvCxnSpPr/>
          <p:nvPr/>
        </p:nvCxnSpPr>
        <p:spPr>
          <a:xfrm flipV="1">
            <a:off x="3173413" y="3784600"/>
            <a:ext cx="0" cy="228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Łącznik prosty 69"/>
          <p:cNvCxnSpPr/>
          <p:nvPr/>
        </p:nvCxnSpPr>
        <p:spPr>
          <a:xfrm flipV="1">
            <a:off x="4902200" y="3789363"/>
            <a:ext cx="0" cy="228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Prostokąt zaokrąglony 65"/>
          <p:cNvSpPr/>
          <p:nvPr/>
        </p:nvSpPr>
        <p:spPr>
          <a:xfrm>
            <a:off x="2016125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7" name="Prostokąt zaokrąglony 66"/>
          <p:cNvSpPr/>
          <p:nvPr/>
        </p:nvSpPr>
        <p:spPr>
          <a:xfrm>
            <a:off x="2592388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2" name="Prostokąt zaokrąglony 71"/>
          <p:cNvSpPr/>
          <p:nvPr/>
        </p:nvSpPr>
        <p:spPr>
          <a:xfrm>
            <a:off x="3168650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3" name="Prostokąt zaokrąglony 72"/>
          <p:cNvSpPr/>
          <p:nvPr/>
        </p:nvSpPr>
        <p:spPr>
          <a:xfrm>
            <a:off x="3743325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4" name="Prostokąt zaokrąglony 73"/>
          <p:cNvSpPr/>
          <p:nvPr/>
        </p:nvSpPr>
        <p:spPr>
          <a:xfrm>
            <a:off x="4319588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5" name="Prostokąt zaokrąglony 74"/>
          <p:cNvSpPr/>
          <p:nvPr/>
        </p:nvSpPr>
        <p:spPr>
          <a:xfrm>
            <a:off x="4895850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6" name="Prostokąt zaokrąglony 75"/>
          <p:cNvSpPr/>
          <p:nvPr/>
        </p:nvSpPr>
        <p:spPr>
          <a:xfrm>
            <a:off x="5472113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7" name="Prostokąt zaokrąglony 76"/>
          <p:cNvSpPr/>
          <p:nvPr/>
        </p:nvSpPr>
        <p:spPr>
          <a:xfrm>
            <a:off x="6048375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8" name="Prostokąt zaokrąglony 77"/>
          <p:cNvSpPr/>
          <p:nvPr/>
        </p:nvSpPr>
        <p:spPr>
          <a:xfrm>
            <a:off x="2592388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9" name="Prostokąt zaokrąglony 78"/>
          <p:cNvSpPr/>
          <p:nvPr/>
        </p:nvSpPr>
        <p:spPr>
          <a:xfrm>
            <a:off x="3168650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0" name="Prostokąt zaokrąglony 79"/>
          <p:cNvSpPr/>
          <p:nvPr/>
        </p:nvSpPr>
        <p:spPr>
          <a:xfrm>
            <a:off x="3743325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1" name="Prostokąt zaokrąglony 80"/>
          <p:cNvSpPr/>
          <p:nvPr/>
        </p:nvSpPr>
        <p:spPr>
          <a:xfrm>
            <a:off x="4319588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2" name="Prostokąt zaokrąglony 81"/>
          <p:cNvSpPr/>
          <p:nvPr/>
        </p:nvSpPr>
        <p:spPr>
          <a:xfrm>
            <a:off x="4895850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Prostokąt zaokrąglony 82"/>
          <p:cNvSpPr/>
          <p:nvPr/>
        </p:nvSpPr>
        <p:spPr>
          <a:xfrm>
            <a:off x="5472113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4" name="Prostokąt zaokrąglony 83"/>
          <p:cNvSpPr/>
          <p:nvPr/>
        </p:nvSpPr>
        <p:spPr>
          <a:xfrm>
            <a:off x="6048375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5" name="Prostokąt zaokrąglony 84"/>
          <p:cNvSpPr/>
          <p:nvPr/>
        </p:nvSpPr>
        <p:spPr>
          <a:xfrm>
            <a:off x="3168650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6" name="Prostokąt zaokrąglony 85"/>
          <p:cNvSpPr/>
          <p:nvPr/>
        </p:nvSpPr>
        <p:spPr>
          <a:xfrm>
            <a:off x="3743325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Prostokąt zaokrąglony 86"/>
          <p:cNvSpPr/>
          <p:nvPr/>
        </p:nvSpPr>
        <p:spPr>
          <a:xfrm>
            <a:off x="4319588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8" name="Prostokąt zaokrąglony 87"/>
          <p:cNvSpPr/>
          <p:nvPr/>
        </p:nvSpPr>
        <p:spPr>
          <a:xfrm>
            <a:off x="4895850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9" name="Prostokąt zaokrąglony 88"/>
          <p:cNvSpPr/>
          <p:nvPr/>
        </p:nvSpPr>
        <p:spPr>
          <a:xfrm>
            <a:off x="5472113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90" name="Prostokąt zaokrąglony 89"/>
          <p:cNvSpPr/>
          <p:nvPr/>
        </p:nvSpPr>
        <p:spPr>
          <a:xfrm>
            <a:off x="6048375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91" name="Prostokąt zaokrąglony 90"/>
          <p:cNvSpPr/>
          <p:nvPr/>
        </p:nvSpPr>
        <p:spPr>
          <a:xfrm>
            <a:off x="3168650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92" name="Prostokąt zaokrąglony 91"/>
          <p:cNvSpPr/>
          <p:nvPr/>
        </p:nvSpPr>
        <p:spPr>
          <a:xfrm>
            <a:off x="3743325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93" name="Prostokąt zaokrąglony 92"/>
          <p:cNvSpPr/>
          <p:nvPr/>
        </p:nvSpPr>
        <p:spPr>
          <a:xfrm>
            <a:off x="4895850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94" name="Prostokąt zaokrąglony 93"/>
          <p:cNvSpPr/>
          <p:nvPr/>
        </p:nvSpPr>
        <p:spPr>
          <a:xfrm>
            <a:off x="5472113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95" name="Prostokąt zaokrąglony 94"/>
          <p:cNvSpPr/>
          <p:nvPr/>
        </p:nvSpPr>
        <p:spPr>
          <a:xfrm>
            <a:off x="3743325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96" name="Prostokąt zaokrąglony 95"/>
          <p:cNvSpPr/>
          <p:nvPr/>
        </p:nvSpPr>
        <p:spPr>
          <a:xfrm>
            <a:off x="4895850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97" name="Prostokąt zaokrąglony 96"/>
          <p:cNvSpPr/>
          <p:nvPr/>
        </p:nvSpPr>
        <p:spPr>
          <a:xfrm>
            <a:off x="5472113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98" name="Prostokąt zaokrąglony 97"/>
          <p:cNvSpPr/>
          <p:nvPr/>
        </p:nvSpPr>
        <p:spPr>
          <a:xfrm>
            <a:off x="3743325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99" name="Prostokąt zaokrąglony 98"/>
          <p:cNvSpPr/>
          <p:nvPr/>
        </p:nvSpPr>
        <p:spPr>
          <a:xfrm>
            <a:off x="4895850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00" name="Prostokąt zaokrąglony 99"/>
          <p:cNvSpPr/>
          <p:nvPr/>
        </p:nvSpPr>
        <p:spPr>
          <a:xfrm>
            <a:off x="5472113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01" name="Prostokąt zaokrąglony 100"/>
          <p:cNvSpPr/>
          <p:nvPr/>
        </p:nvSpPr>
        <p:spPr>
          <a:xfrm>
            <a:off x="3743325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02" name="Prostokąt zaokrąglony 101"/>
          <p:cNvSpPr/>
          <p:nvPr/>
        </p:nvSpPr>
        <p:spPr>
          <a:xfrm>
            <a:off x="4895850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03" name="Prostokąt zaokrąglony 102"/>
          <p:cNvSpPr/>
          <p:nvPr/>
        </p:nvSpPr>
        <p:spPr>
          <a:xfrm>
            <a:off x="5472113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04" name="Prostokąt zaokrąglony 103"/>
          <p:cNvSpPr/>
          <p:nvPr/>
        </p:nvSpPr>
        <p:spPr>
          <a:xfrm>
            <a:off x="3743325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05" name="Prostokąt zaokrąglony 104"/>
          <p:cNvSpPr/>
          <p:nvPr/>
        </p:nvSpPr>
        <p:spPr>
          <a:xfrm>
            <a:off x="3743325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0330" name="pole tekstowe 107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  <p:sp>
        <p:nvSpPr>
          <p:cNvPr id="2" name="Prostokąt 1"/>
          <p:cNvSpPr/>
          <p:nvPr/>
        </p:nvSpPr>
        <p:spPr>
          <a:xfrm>
            <a:off x="6837363" y="5924550"/>
            <a:ext cx="222250" cy="4556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033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9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9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8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6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6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6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6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6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6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7" presetClass="entr" presetSubtype="1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6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6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6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6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7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7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7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7" presetClass="entr" presetSubtype="1" fill="hold" grpId="0" nodeType="withEffect">
                                  <p:stCondLst>
                                    <p:cond delay="72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36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6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6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6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7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7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7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7" presetClass="entr" presetSubtype="1" fill="hold" grpId="0" nodeType="withEffect">
                                  <p:stCondLst>
                                    <p:cond delay="108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36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6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6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6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17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17" presetClass="entr" presetSubtype="1" fill="hold" grpId="0" nodeType="withEffect">
                                  <p:stCondLst>
                                    <p:cond delay="144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36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6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6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6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17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17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17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17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17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17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17" presetClass="entr" presetSubtype="1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17" presetClass="entr" presetSubtype="1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17" presetClass="entr" presetSubtype="1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17" presetClass="entr" presetSubtype="1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8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8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8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8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9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9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9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9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17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9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9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9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9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4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4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4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4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17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4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4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4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4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17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4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4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4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4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17" presetClass="entr" presetSubtype="1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4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4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4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4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17" presetClass="entr" presetSubtype="1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2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2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2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17" presetClass="entr" presetSubtype="1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2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2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2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2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1" presetID="17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2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2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2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2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17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2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2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2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2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3" presetID="17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2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2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2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2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9" presetID="17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2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2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2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17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2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2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2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2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1" presetID="17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2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2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2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2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3" presetID="17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6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6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6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6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9" presetID="17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6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6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6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6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6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6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6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1" presetID="17" presetClass="entr" presetSubtype="1" fill="hold" grpId="0" nodeType="withEffect">
                                  <p:stCondLst>
                                    <p:cond delay="154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3" dur="26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26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26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26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7" presetID="17" presetClass="entr" presetSubtype="1" fill="hold" grpId="0" nodeType="withEffect">
                                  <p:stCondLst>
                                    <p:cond delay="129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9" dur="26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26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26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26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3" presetID="17" presetClass="entr" presetSubtype="1" fill="hold" grpId="0" nodeType="withEffect">
                                  <p:stCondLst>
                                    <p:cond delay="103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5" dur="26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26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26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26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9" presetID="17" presetClass="entr" presetSubtype="1" fill="hold" grpId="0" nodeType="withEffect">
                                  <p:stCondLst>
                                    <p:cond delay="77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1" dur="26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26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26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26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5" presetID="17" presetClass="entr" presetSubtype="1" fill="hold" grpId="0" nodeType="withEffect">
                                  <p:stCondLst>
                                    <p:cond delay="51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7" dur="26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26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26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26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1" presetID="17" presetClass="entr" presetSubtype="1" fill="hold" grpId="0" nodeType="withEffect">
                                  <p:stCondLst>
                                    <p:cond delay="26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3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9" dur="26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26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26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26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3" presetID="17" presetClass="entr" presetSubtype="1" fill="hold" grpId="0" nodeType="withEffect">
                                  <p:stCondLst>
                                    <p:cond delay="154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5" dur="26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26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26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26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9" presetID="17" presetClass="entr" presetSubtype="1" fill="hold" grpId="0" nodeType="withEffect">
                                  <p:stCondLst>
                                    <p:cond delay="129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1" dur="26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26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26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26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5" presetID="17" presetClass="entr" presetSubtype="1" fill="hold" grpId="0" nodeType="withEffect">
                                  <p:stCondLst>
                                    <p:cond delay="103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7" dur="26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26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26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26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1" presetID="17" presetClass="entr" presetSubtype="1" fill="hold" grpId="0" nodeType="withEffect">
                                  <p:stCondLst>
                                    <p:cond delay="77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3" dur="26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26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26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26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7" presetID="17" presetClass="entr" presetSubtype="1" fill="hold" grpId="0" nodeType="withEffect">
                                  <p:stCondLst>
                                    <p:cond delay="51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9" dur="26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26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26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26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3" presetID="17" presetClass="entr" presetSubtype="1" fill="hold" grpId="0" nodeType="withEffect">
                                  <p:stCondLst>
                                    <p:cond delay="26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5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1" dur="26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26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26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26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5" presetID="17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7" dur="6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6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6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6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1" presetID="17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3" dur="6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6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6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6" dur="6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9" dur="6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6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1" dur="6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6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39" grpId="0" animBg="1"/>
      <p:bldP spid="38" grpId="0" animBg="1"/>
      <p:bldP spid="40" grpId="0" animBg="1"/>
      <p:bldP spid="22" grpId="0" animBg="1"/>
      <p:bldP spid="41" grpId="0" animBg="1"/>
      <p:bldP spid="21" grpId="0" animBg="1"/>
      <p:bldP spid="37" grpId="0" animBg="1"/>
      <p:bldP spid="36" grpId="0" animBg="1"/>
      <p:bldP spid="19" grpId="0" animBg="1"/>
      <p:bldP spid="35" grpId="0" animBg="1"/>
      <p:bldP spid="34" grpId="0" animBg="1"/>
      <p:bldP spid="32" grpId="0" animBg="1"/>
      <p:bldP spid="33" grpId="0" animBg="1"/>
      <p:bldP spid="31" grpId="0" animBg="1"/>
      <p:bldP spid="30" grpId="0" animBg="1"/>
      <p:bldP spid="29" grpId="0" animBg="1"/>
      <p:bldP spid="28" grpId="0" animBg="1"/>
      <p:bldP spid="27" grpId="0" animBg="1"/>
      <p:bldP spid="26" grpId="0" animBg="1"/>
      <p:bldP spid="25" grpId="0" animBg="1"/>
      <p:bldP spid="24" grpId="0" animBg="1"/>
      <p:bldP spid="11" grpId="0" animBg="1"/>
      <p:bldP spid="20" grpId="0" animBg="1"/>
      <p:bldP spid="23" grpId="0" animBg="1"/>
      <p:bldP spid="66" grpId="0" animBg="1"/>
      <p:bldP spid="67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ytuł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l-PL" altLang="pl-PL" b="0" smtClean="0"/>
              <a:t>DZIĘKUJĘ ZA UWAGĘ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rostokąt zaokrąglony 52"/>
          <p:cNvSpPr/>
          <p:nvPr/>
        </p:nvSpPr>
        <p:spPr>
          <a:xfrm>
            <a:off x="3168650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2" name="Prostokąt zaokrąglony 51"/>
          <p:cNvSpPr/>
          <p:nvPr/>
        </p:nvSpPr>
        <p:spPr>
          <a:xfrm>
            <a:off x="374332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1" name="Prostokąt zaokrąglony 50"/>
          <p:cNvSpPr/>
          <p:nvPr/>
        </p:nvSpPr>
        <p:spPr>
          <a:xfrm>
            <a:off x="4895850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0" name="Prostokąt zaokrąglony 49"/>
          <p:cNvSpPr/>
          <p:nvPr/>
        </p:nvSpPr>
        <p:spPr>
          <a:xfrm>
            <a:off x="5472113" y="2519363"/>
            <a:ext cx="576262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49" name="Prostokąt zaokrąglony 48"/>
          <p:cNvSpPr/>
          <p:nvPr/>
        </p:nvSpPr>
        <p:spPr>
          <a:xfrm>
            <a:off x="604837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2295" name="Symbol zastępczy tekstu 4"/>
          <p:cNvSpPr>
            <a:spLocks noGrp="1"/>
          </p:cNvSpPr>
          <p:nvPr>
            <p:ph type="body" sz="quarter" idx="4294967295"/>
          </p:nvPr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pl-PL" altLang="pl-PL" sz="2400" smtClean="0">
                <a:solidFill>
                  <a:srgbClr val="DA1C5C"/>
                </a:solidFill>
                <a:latin typeface="Arial" panose="020B0604020202020204" pitchFamily="34" charset="0"/>
              </a:rPr>
              <a:t>Kształtowanie przestrzeni publicznej</a:t>
            </a:r>
          </a:p>
        </p:txBody>
      </p:sp>
      <p:pic>
        <p:nvPicPr>
          <p:cNvPr id="12296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5922963"/>
            <a:ext cx="30162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Prostokąt 2"/>
          <p:cNvSpPr>
            <a:spLocks noChangeArrowheads="1"/>
          </p:cNvSpPr>
          <p:nvPr/>
        </p:nvSpPr>
        <p:spPr bwMode="auto">
          <a:xfrm>
            <a:off x="468313" y="1709738"/>
            <a:ext cx="8239125" cy="344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8585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1400"/>
              <a:t>Limit środków w województwie łódzkim:</a:t>
            </a:r>
          </a:p>
          <a:p>
            <a:pPr algn="ctr" eaLnBrk="1" hangingPunct="1"/>
            <a:endParaRPr lang="pl-PL" altLang="pl-PL" sz="1400"/>
          </a:p>
          <a:p>
            <a:pPr algn="ctr" eaLnBrk="1" hangingPunct="1"/>
            <a:r>
              <a:rPr lang="pl-PL" altLang="pl-PL" sz="1400"/>
              <a:t>EURO</a:t>
            </a:r>
          </a:p>
          <a:p>
            <a:pPr algn="ctr" eaLnBrk="1" hangingPunct="1"/>
            <a:endParaRPr lang="pl-PL" altLang="pl-PL" sz="1400"/>
          </a:p>
          <a:p>
            <a:pPr algn="ctr" eaLnBrk="1" hangingPunct="1"/>
            <a:endParaRPr lang="pl-PL" altLang="pl-PL" sz="1400"/>
          </a:p>
          <a:p>
            <a:pPr algn="ctr" eaLnBrk="1" hangingPunct="1"/>
            <a:endParaRPr lang="pl-PL" altLang="pl-PL" sz="1400"/>
          </a:p>
          <a:p>
            <a:pPr algn="ctr" eaLnBrk="1" hangingPunct="1"/>
            <a:endParaRPr lang="pl-PL" altLang="pl-PL" sz="1400"/>
          </a:p>
          <a:p>
            <a:pPr algn="ctr" eaLnBrk="1" hangingPunct="1"/>
            <a:endParaRPr lang="pl-PL" altLang="pl-PL" sz="1400"/>
          </a:p>
          <a:p>
            <a:pPr algn="ctr" eaLnBrk="1" hangingPunct="1"/>
            <a:endParaRPr lang="pl-PL" altLang="pl-PL" sz="1000"/>
          </a:p>
          <a:p>
            <a:pPr algn="ctr" eaLnBrk="1" hangingPunct="1"/>
            <a:r>
              <a:rPr lang="pl-PL" altLang="pl-PL" sz="1400"/>
              <a:t>PLN</a:t>
            </a:r>
          </a:p>
          <a:p>
            <a:pPr algn="ctr" eaLnBrk="1" hangingPunct="1"/>
            <a:endParaRPr lang="pl-PL" altLang="pl-PL" sz="1400"/>
          </a:p>
          <a:p>
            <a:pPr algn="ctr" eaLnBrk="1" hangingPunct="1"/>
            <a:endParaRPr lang="pl-PL" altLang="pl-PL" sz="1400"/>
          </a:p>
          <a:p>
            <a:pPr algn="ctr" eaLnBrk="1" hangingPunct="1"/>
            <a:endParaRPr lang="pl-PL" altLang="pl-PL" sz="1400"/>
          </a:p>
          <a:p>
            <a:pPr algn="ctr" eaLnBrk="1" hangingPunct="1"/>
            <a:endParaRPr lang="pl-PL" altLang="pl-PL" sz="1400"/>
          </a:p>
          <a:p>
            <a:pPr algn="ctr" eaLnBrk="1" hangingPunct="1"/>
            <a:endParaRPr lang="pl-PL" altLang="pl-PL" sz="1400"/>
          </a:p>
          <a:p>
            <a:pPr algn="ctr" eaLnBrk="1" hangingPunct="1"/>
            <a:r>
              <a:rPr lang="pl-PL" altLang="pl-PL" sz="1400"/>
              <a:t>według kursu z dnia 27 września 2018 roku: 1 euro = 4,2779 zł</a:t>
            </a:r>
            <a:endParaRPr lang="pl-PL" altLang="pl-PL" sz="2000"/>
          </a:p>
        </p:txBody>
      </p:sp>
      <p:sp>
        <p:nvSpPr>
          <p:cNvPr id="17" name="Prostokąt zaokrąglony 16"/>
          <p:cNvSpPr/>
          <p:nvPr/>
        </p:nvSpPr>
        <p:spPr>
          <a:xfrm>
            <a:off x="4319588" y="2519363"/>
            <a:ext cx="576262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>
                <a:solidFill>
                  <a:schemeClr val="tx1"/>
                </a:solidFill>
              </a:rPr>
              <a:t>0</a:t>
            </a:r>
            <a:endParaRPr lang="pl-PL" sz="4400" dirty="0">
              <a:solidFill>
                <a:schemeClr val="tx1"/>
              </a:solidFill>
            </a:endParaRPr>
          </a:p>
        </p:txBody>
      </p:sp>
      <p:sp>
        <p:nvSpPr>
          <p:cNvPr id="54" name="Prostokąt zaokrąglony 53"/>
          <p:cNvSpPr/>
          <p:nvPr/>
        </p:nvSpPr>
        <p:spPr>
          <a:xfrm>
            <a:off x="4319588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6" name="Prostokąt zaokrąglony 55"/>
          <p:cNvSpPr/>
          <p:nvPr/>
        </p:nvSpPr>
        <p:spPr>
          <a:xfrm>
            <a:off x="2592388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7" name="Prostokąt zaokrąglony 56"/>
          <p:cNvSpPr/>
          <p:nvPr/>
        </p:nvSpPr>
        <p:spPr>
          <a:xfrm>
            <a:off x="3168650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8" name="Prostokąt zaokrąglony 57"/>
          <p:cNvSpPr/>
          <p:nvPr/>
        </p:nvSpPr>
        <p:spPr>
          <a:xfrm>
            <a:off x="3743325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9" name="Prostokąt zaokrąglony 58"/>
          <p:cNvSpPr/>
          <p:nvPr/>
        </p:nvSpPr>
        <p:spPr>
          <a:xfrm>
            <a:off x="6048375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60" name="Prostokąt zaokrąglony 59"/>
          <p:cNvSpPr/>
          <p:nvPr/>
        </p:nvSpPr>
        <p:spPr>
          <a:xfrm>
            <a:off x="5472113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61" name="Prostokąt zaokrąglony 60"/>
          <p:cNvSpPr/>
          <p:nvPr/>
        </p:nvSpPr>
        <p:spPr>
          <a:xfrm>
            <a:off x="4895850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64" name="Prostokąt zaokrąglony 63"/>
          <p:cNvSpPr/>
          <p:nvPr/>
        </p:nvSpPr>
        <p:spPr>
          <a:xfrm>
            <a:off x="3168650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5" name="Prostokąt zaokrąglony 64"/>
          <p:cNvSpPr/>
          <p:nvPr/>
        </p:nvSpPr>
        <p:spPr>
          <a:xfrm>
            <a:off x="3743325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6" name="Prostokąt zaokrąglony 65"/>
          <p:cNvSpPr/>
          <p:nvPr/>
        </p:nvSpPr>
        <p:spPr>
          <a:xfrm>
            <a:off x="4319588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7" name="Prostokąt zaokrąglony 66"/>
          <p:cNvSpPr/>
          <p:nvPr/>
        </p:nvSpPr>
        <p:spPr>
          <a:xfrm>
            <a:off x="4895850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8" name="Prostokąt zaokrąglony 67"/>
          <p:cNvSpPr/>
          <p:nvPr/>
        </p:nvSpPr>
        <p:spPr>
          <a:xfrm>
            <a:off x="5472113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9" name="Prostokąt zaokrąglony 68"/>
          <p:cNvSpPr/>
          <p:nvPr/>
        </p:nvSpPr>
        <p:spPr>
          <a:xfrm>
            <a:off x="6048375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0" name="Prostokąt zaokrąglony 69"/>
          <p:cNvSpPr/>
          <p:nvPr/>
        </p:nvSpPr>
        <p:spPr>
          <a:xfrm>
            <a:off x="3168650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1" name="Prostokąt zaokrąglony 70"/>
          <p:cNvSpPr/>
          <p:nvPr/>
        </p:nvSpPr>
        <p:spPr>
          <a:xfrm>
            <a:off x="374332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2" name="Prostokąt zaokrąglony 71"/>
          <p:cNvSpPr/>
          <p:nvPr/>
        </p:nvSpPr>
        <p:spPr>
          <a:xfrm>
            <a:off x="4319588" y="2519363"/>
            <a:ext cx="576262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3" name="Prostokąt zaokrąglony 72"/>
          <p:cNvSpPr/>
          <p:nvPr/>
        </p:nvSpPr>
        <p:spPr>
          <a:xfrm>
            <a:off x="4895850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4" name="Prostokąt zaokrąglony 73"/>
          <p:cNvSpPr/>
          <p:nvPr/>
        </p:nvSpPr>
        <p:spPr>
          <a:xfrm>
            <a:off x="604837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5" name="Prostokąt zaokrąglony 74"/>
          <p:cNvSpPr/>
          <p:nvPr/>
        </p:nvSpPr>
        <p:spPr>
          <a:xfrm>
            <a:off x="3168650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76" name="Prostokąt zaokrąglony 75"/>
          <p:cNvSpPr/>
          <p:nvPr/>
        </p:nvSpPr>
        <p:spPr>
          <a:xfrm>
            <a:off x="374332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77" name="Prostokąt zaokrąglony 76"/>
          <p:cNvSpPr/>
          <p:nvPr/>
        </p:nvSpPr>
        <p:spPr>
          <a:xfrm>
            <a:off x="4319588" y="2519363"/>
            <a:ext cx="576262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78" name="Prostokąt zaokrąglony 77"/>
          <p:cNvSpPr/>
          <p:nvPr/>
        </p:nvSpPr>
        <p:spPr>
          <a:xfrm>
            <a:off x="4895850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79" name="Prostokąt zaokrąglony 78"/>
          <p:cNvSpPr/>
          <p:nvPr/>
        </p:nvSpPr>
        <p:spPr>
          <a:xfrm>
            <a:off x="604837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0" name="Prostokąt zaokrąglony 79"/>
          <p:cNvSpPr/>
          <p:nvPr/>
        </p:nvSpPr>
        <p:spPr>
          <a:xfrm>
            <a:off x="3168650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1" name="Prostokąt zaokrąglony 80"/>
          <p:cNvSpPr/>
          <p:nvPr/>
        </p:nvSpPr>
        <p:spPr>
          <a:xfrm>
            <a:off x="374332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2" name="Prostokąt zaokrąglony 81"/>
          <p:cNvSpPr/>
          <p:nvPr/>
        </p:nvSpPr>
        <p:spPr>
          <a:xfrm>
            <a:off x="4895850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3" name="Prostokąt zaokrąglony 82"/>
          <p:cNvSpPr/>
          <p:nvPr/>
        </p:nvSpPr>
        <p:spPr>
          <a:xfrm>
            <a:off x="3168650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4" name="Prostokąt zaokrąglony 83"/>
          <p:cNvSpPr/>
          <p:nvPr/>
        </p:nvSpPr>
        <p:spPr>
          <a:xfrm>
            <a:off x="3743325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5" name="Prostokąt zaokrąglony 84"/>
          <p:cNvSpPr/>
          <p:nvPr/>
        </p:nvSpPr>
        <p:spPr>
          <a:xfrm>
            <a:off x="4895850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Prostokąt zaokrąglony 85"/>
          <p:cNvSpPr/>
          <p:nvPr/>
        </p:nvSpPr>
        <p:spPr>
          <a:xfrm>
            <a:off x="3168650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87" name="Prostokąt zaokrąglony 86"/>
          <p:cNvSpPr/>
          <p:nvPr/>
        </p:nvSpPr>
        <p:spPr>
          <a:xfrm>
            <a:off x="3743325" y="2519363"/>
            <a:ext cx="574675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88" name="Prostokąt zaokrąglony 87"/>
          <p:cNvSpPr/>
          <p:nvPr/>
        </p:nvSpPr>
        <p:spPr>
          <a:xfrm>
            <a:off x="3168650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9" name="Prostokąt zaokrąglony 88"/>
          <p:cNvSpPr/>
          <p:nvPr/>
        </p:nvSpPr>
        <p:spPr>
          <a:xfrm>
            <a:off x="3743325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90" name="Prostokąt zaokrąglony 89"/>
          <p:cNvSpPr/>
          <p:nvPr/>
        </p:nvSpPr>
        <p:spPr>
          <a:xfrm>
            <a:off x="3168650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91" name="Prostokąt zaokrąglony 90"/>
          <p:cNvSpPr/>
          <p:nvPr/>
        </p:nvSpPr>
        <p:spPr>
          <a:xfrm>
            <a:off x="3168650" y="2519363"/>
            <a:ext cx="576263" cy="792162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9</a:t>
            </a:r>
          </a:p>
        </p:txBody>
      </p:sp>
      <p:cxnSp>
        <p:nvCxnSpPr>
          <p:cNvPr id="92" name="Łącznik prosty 91"/>
          <p:cNvCxnSpPr/>
          <p:nvPr/>
        </p:nvCxnSpPr>
        <p:spPr>
          <a:xfrm flipV="1">
            <a:off x="3175000" y="3794125"/>
            <a:ext cx="0" cy="2301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Łącznik prosty 92"/>
          <p:cNvCxnSpPr/>
          <p:nvPr/>
        </p:nvCxnSpPr>
        <p:spPr>
          <a:xfrm flipV="1">
            <a:off x="4903788" y="3794125"/>
            <a:ext cx="0" cy="2301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Łącznik prosty 93"/>
          <p:cNvCxnSpPr/>
          <p:nvPr/>
        </p:nvCxnSpPr>
        <p:spPr>
          <a:xfrm flipV="1">
            <a:off x="4894263" y="2374900"/>
            <a:ext cx="0" cy="2301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Prostokąt zaokrąglony 61"/>
          <p:cNvSpPr/>
          <p:nvPr/>
        </p:nvSpPr>
        <p:spPr>
          <a:xfrm>
            <a:off x="2592388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3" name="Prostokąt zaokrąglony 62"/>
          <p:cNvSpPr/>
          <p:nvPr/>
        </p:nvSpPr>
        <p:spPr>
          <a:xfrm>
            <a:off x="3168650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5" name="Prostokąt zaokrąglony 94"/>
          <p:cNvSpPr/>
          <p:nvPr/>
        </p:nvSpPr>
        <p:spPr>
          <a:xfrm>
            <a:off x="3743325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6" name="Prostokąt zaokrąglony 95"/>
          <p:cNvSpPr/>
          <p:nvPr/>
        </p:nvSpPr>
        <p:spPr>
          <a:xfrm>
            <a:off x="4319588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7" name="Prostokąt zaokrąglony 96"/>
          <p:cNvSpPr/>
          <p:nvPr/>
        </p:nvSpPr>
        <p:spPr>
          <a:xfrm>
            <a:off x="4895850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8" name="Prostokąt zaokrąglony 97"/>
          <p:cNvSpPr/>
          <p:nvPr/>
        </p:nvSpPr>
        <p:spPr>
          <a:xfrm>
            <a:off x="5472113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9" name="Prostokąt zaokrąglony 98"/>
          <p:cNvSpPr/>
          <p:nvPr/>
        </p:nvSpPr>
        <p:spPr>
          <a:xfrm>
            <a:off x="6048375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0" name="Prostokąt zaokrąglony 99"/>
          <p:cNvSpPr/>
          <p:nvPr/>
        </p:nvSpPr>
        <p:spPr>
          <a:xfrm>
            <a:off x="2592388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1" name="Prostokąt zaokrąglony 100"/>
          <p:cNvSpPr/>
          <p:nvPr/>
        </p:nvSpPr>
        <p:spPr>
          <a:xfrm>
            <a:off x="3743325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2" name="Prostokąt zaokrąglony 101"/>
          <p:cNvSpPr/>
          <p:nvPr/>
        </p:nvSpPr>
        <p:spPr>
          <a:xfrm>
            <a:off x="4319588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3" name="Prostokąt zaokrąglony 102"/>
          <p:cNvSpPr/>
          <p:nvPr/>
        </p:nvSpPr>
        <p:spPr>
          <a:xfrm>
            <a:off x="4895850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4" name="Prostokąt zaokrąglony 103"/>
          <p:cNvSpPr/>
          <p:nvPr/>
        </p:nvSpPr>
        <p:spPr>
          <a:xfrm>
            <a:off x="5472113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5" name="Prostokąt zaokrąglony 104"/>
          <p:cNvSpPr/>
          <p:nvPr/>
        </p:nvSpPr>
        <p:spPr>
          <a:xfrm>
            <a:off x="2592388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6" name="Prostokąt zaokrąglony 105"/>
          <p:cNvSpPr/>
          <p:nvPr/>
        </p:nvSpPr>
        <p:spPr>
          <a:xfrm>
            <a:off x="3743325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7" name="Prostokąt zaokrąglony 106"/>
          <p:cNvSpPr/>
          <p:nvPr/>
        </p:nvSpPr>
        <p:spPr>
          <a:xfrm>
            <a:off x="4319588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8" name="Prostokąt zaokrąglony 107"/>
          <p:cNvSpPr/>
          <p:nvPr/>
        </p:nvSpPr>
        <p:spPr>
          <a:xfrm>
            <a:off x="4895850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9" name="Prostokąt zaokrąglony 108"/>
          <p:cNvSpPr/>
          <p:nvPr/>
        </p:nvSpPr>
        <p:spPr>
          <a:xfrm>
            <a:off x="5472113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0" name="Prostokąt zaokrąglony 109"/>
          <p:cNvSpPr/>
          <p:nvPr/>
        </p:nvSpPr>
        <p:spPr>
          <a:xfrm>
            <a:off x="2592388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1" name="Prostokąt zaokrąglony 110"/>
          <p:cNvSpPr/>
          <p:nvPr/>
        </p:nvSpPr>
        <p:spPr>
          <a:xfrm>
            <a:off x="3743325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2" name="Prostokąt zaokrąglony 111"/>
          <p:cNvSpPr/>
          <p:nvPr/>
        </p:nvSpPr>
        <p:spPr>
          <a:xfrm>
            <a:off x="4319588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3" name="Prostokąt zaokrąglony 112"/>
          <p:cNvSpPr/>
          <p:nvPr/>
        </p:nvSpPr>
        <p:spPr>
          <a:xfrm>
            <a:off x="4895850" y="3959225"/>
            <a:ext cx="576263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4" name="Prostokąt zaokrąglony 113"/>
          <p:cNvSpPr/>
          <p:nvPr/>
        </p:nvSpPr>
        <p:spPr>
          <a:xfrm>
            <a:off x="5472113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6" name="Prostokąt zaokrąglony 115"/>
          <p:cNvSpPr/>
          <p:nvPr/>
        </p:nvSpPr>
        <p:spPr>
          <a:xfrm>
            <a:off x="3743325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17" name="Prostokąt zaokrąglony 116"/>
          <p:cNvSpPr/>
          <p:nvPr/>
        </p:nvSpPr>
        <p:spPr>
          <a:xfrm>
            <a:off x="4895850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18" name="Prostokąt zaokrąglony 117"/>
          <p:cNvSpPr/>
          <p:nvPr/>
        </p:nvSpPr>
        <p:spPr>
          <a:xfrm>
            <a:off x="5472113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19" name="Prostokąt zaokrąglony 118"/>
          <p:cNvSpPr/>
          <p:nvPr/>
        </p:nvSpPr>
        <p:spPr>
          <a:xfrm>
            <a:off x="3743325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20" name="Prostokąt zaokrąglony 119"/>
          <p:cNvSpPr/>
          <p:nvPr/>
        </p:nvSpPr>
        <p:spPr>
          <a:xfrm>
            <a:off x="5472113" y="3959225"/>
            <a:ext cx="574675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21" name="Prostokąt zaokrąglony 120"/>
          <p:cNvSpPr/>
          <p:nvPr/>
        </p:nvSpPr>
        <p:spPr>
          <a:xfrm>
            <a:off x="5472113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23" name="Prostokąt zaokrąglony 122"/>
          <p:cNvSpPr/>
          <p:nvPr/>
        </p:nvSpPr>
        <p:spPr>
          <a:xfrm>
            <a:off x="5472113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24" name="Prostokąt zaokrąglony 123"/>
          <p:cNvSpPr/>
          <p:nvPr/>
        </p:nvSpPr>
        <p:spPr>
          <a:xfrm>
            <a:off x="5472113" y="3959225"/>
            <a:ext cx="576262" cy="79216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44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26" name="Prostokąt 125"/>
          <p:cNvSpPr/>
          <p:nvPr/>
        </p:nvSpPr>
        <p:spPr>
          <a:xfrm>
            <a:off x="6837363" y="5924550"/>
            <a:ext cx="222250" cy="4556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236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69" name="pole tekstowe 124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6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6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6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6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6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6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6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6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6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8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8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8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6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1" fill="hold" grpId="0" nodeType="withEffect">
                                  <p:stCondLst>
                                    <p:cond delay="26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6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7" presetClass="entr" presetSubtype="1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6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6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6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6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7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6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7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7" presetClass="entr" presetSubtype="1" fill="hold" grpId="0" nodeType="withEffect">
                                  <p:stCondLst>
                                    <p:cond delay="51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6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6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6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6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7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7" presetClass="entr" presetSubtype="1" fill="hold" grpId="0" nodeType="withEffect">
                                  <p:stCondLst>
                                    <p:cond delay="72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36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6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6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6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7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6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7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7" presetClass="entr" presetSubtype="1" fill="hold" grpId="0" nodeType="withEffect">
                                  <p:stCondLst>
                                    <p:cond delay="77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6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6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6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6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17" presetClass="entr" presetSubtype="1" fill="hold" grpId="0" nodeType="withEffect">
                                  <p:stCondLst>
                                    <p:cond delay="108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36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6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6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6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17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2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17" presetClass="entr" presetSubtype="1" fill="hold" grpId="0" nodeType="withEffect">
                                  <p:stCondLst>
                                    <p:cond delay="103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6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6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6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6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17" presetClass="entr" presetSubtype="1" fill="hold" grpId="0" nodeType="withEffect">
                                  <p:stCondLst>
                                    <p:cond delay="144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36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6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6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6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17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2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17" presetClass="entr" presetSubtype="1" fill="hold" grpId="0" nodeType="withEffect">
                                  <p:stCondLst>
                                    <p:cond delay="129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17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2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17" presetClass="entr" presetSubtype="1" fill="hold" grpId="0" nodeType="withEffect">
                                  <p:stCondLst>
                                    <p:cond delay="154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26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6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6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6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17" presetClass="entr" presetSubtype="1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17" presetClass="entr" presetSubtype="1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2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17" presetClass="entr" presetSubtype="1" fill="hold" grpId="0" nodeType="click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4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4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4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4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17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4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4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4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4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17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4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4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4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4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4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4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4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4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8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8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8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8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17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3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3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3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17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3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3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3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3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17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3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3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3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3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17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3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3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3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17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3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3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3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3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3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3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3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3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1" presetID="17" presetClass="entr" presetSubtype="1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4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4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4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4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17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4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4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4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4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3" presetID="17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4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4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4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4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4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4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4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4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17" presetClass="entr" presetSubtype="1" fill="hold" grpId="0" nodeType="withEffect">
                                  <p:stCondLst>
                                    <p:cond delay="144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36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36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36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36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1" presetID="17" presetClass="entr" presetSubtype="1" fill="hold" grpId="0" nodeType="withEffect">
                                  <p:stCondLst>
                                    <p:cond delay="108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36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36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36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36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7" presetID="17" presetClass="entr" presetSubtype="1" fill="hold" grpId="0" nodeType="withEffect">
                                  <p:stCondLst>
                                    <p:cond delay="72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36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36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36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36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3" presetID="17" presetClass="entr" presetSubtype="1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36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36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36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36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36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36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36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36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5" presetID="17" presetClass="entr" presetSubtype="1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2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2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2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2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1" presetID="17" presetClass="entr" presetSubtype="1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3" dur="2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2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2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2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7" presetID="17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9" dur="2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2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2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2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3" presetID="17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5" dur="2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2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2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2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9" presetID="17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1" dur="2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2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2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2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5" presetID="17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7" dur="2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2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2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2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1" presetID="17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3" dur="2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2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2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2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7" presetID="17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9" dur="2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2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2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2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5" dur="2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2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2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2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1" dur="18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18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18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8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62" grpId="0" animBg="1"/>
      <p:bldP spid="63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3" grpId="0" animBg="1"/>
      <p:bldP spid="1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</a:t>
            </a: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468313" y="2952750"/>
            <a:ext cx="81359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l-PL" altLang="pl-PL"/>
              <a:t>Ilość złożonych wniosków</a:t>
            </a:r>
          </a:p>
        </p:txBody>
      </p:sp>
      <p:sp>
        <p:nvSpPr>
          <p:cNvPr id="9" name="Zagięty narożnik 8"/>
          <p:cNvSpPr/>
          <p:nvPr/>
        </p:nvSpPr>
        <p:spPr>
          <a:xfrm rot="21189925">
            <a:off x="135052" y="1709843"/>
            <a:ext cx="3823670" cy="691307"/>
          </a:xfrm>
          <a:prstGeom prst="foldedCorner">
            <a:avLst/>
          </a:prstGeom>
          <a:solidFill>
            <a:schemeClr val="accent5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Inwestycje w obiekty pełniące funkcje kulturalne</a:t>
            </a:r>
            <a:endParaRPr lang="pl-PL" dirty="0"/>
          </a:p>
        </p:txBody>
      </p:sp>
      <p:sp>
        <p:nvSpPr>
          <p:cNvPr id="10" name="Zagięty narożnik 9"/>
          <p:cNvSpPr/>
          <p:nvPr/>
        </p:nvSpPr>
        <p:spPr>
          <a:xfrm rot="481864">
            <a:off x="5034092" y="1748461"/>
            <a:ext cx="3823670" cy="698513"/>
          </a:xfrm>
          <a:prstGeom prst="foldedCorner">
            <a:avLst/>
          </a:prstGeom>
          <a:solidFill>
            <a:schemeClr val="accent5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Kształtowanie przestrzeni publicznej</a:t>
            </a:r>
            <a:endParaRPr lang="pl-PL" dirty="0"/>
          </a:p>
        </p:txBody>
      </p:sp>
      <p:sp>
        <p:nvSpPr>
          <p:cNvPr id="14" name="Owal 13"/>
          <p:cNvSpPr/>
          <p:nvPr/>
        </p:nvSpPr>
        <p:spPr>
          <a:xfrm>
            <a:off x="1511300" y="2519363"/>
            <a:ext cx="1225550" cy="12255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4800" dirty="0">
                <a:solidFill>
                  <a:schemeClr val="tx1"/>
                </a:solidFill>
              </a:rPr>
              <a:t>43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5" name="Owal 14"/>
          <p:cNvSpPr/>
          <p:nvPr/>
        </p:nvSpPr>
        <p:spPr>
          <a:xfrm>
            <a:off x="6300788" y="2519363"/>
            <a:ext cx="1223962" cy="12255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4800" dirty="0">
                <a:solidFill>
                  <a:schemeClr val="tx1"/>
                </a:solidFill>
              </a:rPr>
              <a:t>17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6" name="pole tekstowe 15"/>
          <p:cNvSpPr txBox="1">
            <a:spLocks noChangeArrowheads="1"/>
          </p:cNvSpPr>
          <p:nvPr/>
        </p:nvSpPr>
        <p:spPr bwMode="auto">
          <a:xfrm>
            <a:off x="431800" y="3490913"/>
            <a:ext cx="8280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l-PL" altLang="pl-PL"/>
              <a:t>Wnioskowana kwota wsparcia</a:t>
            </a:r>
          </a:p>
        </p:txBody>
      </p:sp>
      <p:sp>
        <p:nvSpPr>
          <p:cNvPr id="17" name="Wstęga w górę 16"/>
          <p:cNvSpPr/>
          <p:nvPr/>
        </p:nvSpPr>
        <p:spPr>
          <a:xfrm>
            <a:off x="431800" y="3887788"/>
            <a:ext cx="3816350" cy="720725"/>
          </a:xfrm>
          <a:prstGeom prst="ribbon2">
            <a:avLst>
              <a:gd name="adj1" fmla="val 22453"/>
              <a:gd name="adj2" fmla="val 75000"/>
            </a:avLst>
          </a:prstGeom>
          <a:noFill/>
          <a:ln cap="flat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18 645 787 PLN</a:t>
            </a:r>
          </a:p>
        </p:txBody>
      </p:sp>
      <p:sp>
        <p:nvSpPr>
          <p:cNvPr id="18" name="Wstęga w górę 17"/>
          <p:cNvSpPr/>
          <p:nvPr/>
        </p:nvSpPr>
        <p:spPr>
          <a:xfrm>
            <a:off x="4787900" y="3887788"/>
            <a:ext cx="3816350" cy="720725"/>
          </a:xfrm>
          <a:prstGeom prst="ribbon2">
            <a:avLst>
              <a:gd name="adj1" fmla="val 22453"/>
              <a:gd name="adj2" fmla="val 75000"/>
            </a:avLst>
          </a:prstGeom>
          <a:noFill/>
          <a:ln cap="flat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7 677 270 PLN</a:t>
            </a:r>
          </a:p>
        </p:txBody>
      </p:sp>
      <p:sp>
        <p:nvSpPr>
          <p:cNvPr id="19" name="pole tekstowe 18"/>
          <p:cNvSpPr txBox="1">
            <a:spLocks noChangeArrowheads="1"/>
          </p:cNvSpPr>
          <p:nvPr/>
        </p:nvSpPr>
        <p:spPr bwMode="auto">
          <a:xfrm>
            <a:off x="468313" y="5003800"/>
            <a:ext cx="81359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l-PL" altLang="pl-PL"/>
              <a:t>Wykorzystanie limitu środków</a:t>
            </a:r>
          </a:p>
        </p:txBody>
      </p:sp>
      <p:sp>
        <p:nvSpPr>
          <p:cNvPr id="21" name="Owal 20"/>
          <p:cNvSpPr/>
          <p:nvPr/>
        </p:nvSpPr>
        <p:spPr>
          <a:xfrm>
            <a:off x="1511300" y="4572000"/>
            <a:ext cx="1225550" cy="12239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149%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2" name="Owal 21"/>
          <p:cNvSpPr/>
          <p:nvPr/>
        </p:nvSpPr>
        <p:spPr>
          <a:xfrm>
            <a:off x="6300788" y="4557713"/>
            <a:ext cx="1223962" cy="12255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184%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3" name="Owal 22"/>
          <p:cNvSpPr/>
          <p:nvPr/>
        </p:nvSpPr>
        <p:spPr>
          <a:xfrm>
            <a:off x="1511300" y="2519363"/>
            <a:ext cx="1225550" cy="1225550"/>
          </a:xfrm>
          <a:prstGeom prst="ellipse">
            <a:avLst/>
          </a:prstGeom>
          <a:noFill/>
          <a:ln>
            <a:solidFill>
              <a:srgbClr val="FF0000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4800" dirty="0">
                <a:solidFill>
                  <a:schemeClr val="bg1">
                    <a:lumMod val="75000"/>
                  </a:schemeClr>
                </a:solidFill>
              </a:rPr>
              <a:t>43</a:t>
            </a:r>
            <a:endParaRPr lang="pl-PL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4" name="Owal 23"/>
          <p:cNvSpPr/>
          <p:nvPr/>
        </p:nvSpPr>
        <p:spPr>
          <a:xfrm>
            <a:off x="6300788" y="2519363"/>
            <a:ext cx="1223962" cy="1225550"/>
          </a:xfrm>
          <a:prstGeom prst="ellipse">
            <a:avLst/>
          </a:prstGeom>
          <a:noFill/>
          <a:ln>
            <a:solidFill>
              <a:srgbClr val="FF0000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4800" dirty="0">
                <a:solidFill>
                  <a:schemeClr val="bg1">
                    <a:lumMod val="75000"/>
                  </a:schemeClr>
                </a:solidFill>
              </a:rPr>
              <a:t>17</a:t>
            </a:r>
            <a:endParaRPr lang="pl-PL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" name="pole tekstowe 24"/>
          <p:cNvSpPr txBox="1"/>
          <p:nvPr/>
        </p:nvSpPr>
        <p:spPr>
          <a:xfrm>
            <a:off x="468313" y="2952750"/>
            <a:ext cx="8135937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Ilość złożonych wniosków</a:t>
            </a:r>
          </a:p>
        </p:txBody>
      </p:sp>
      <p:sp>
        <p:nvSpPr>
          <p:cNvPr id="26" name="pole tekstowe 25"/>
          <p:cNvSpPr txBox="1"/>
          <p:nvPr/>
        </p:nvSpPr>
        <p:spPr>
          <a:xfrm>
            <a:off x="431800" y="3492500"/>
            <a:ext cx="828040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Wnioskowana kwota wsparcia</a:t>
            </a:r>
          </a:p>
        </p:txBody>
      </p:sp>
      <p:sp>
        <p:nvSpPr>
          <p:cNvPr id="27" name="Wstęga w górę 26"/>
          <p:cNvSpPr/>
          <p:nvPr/>
        </p:nvSpPr>
        <p:spPr>
          <a:xfrm>
            <a:off x="431800" y="3887788"/>
            <a:ext cx="3816350" cy="720725"/>
          </a:xfrm>
          <a:prstGeom prst="ribbon2">
            <a:avLst>
              <a:gd name="adj1" fmla="val 22453"/>
              <a:gd name="adj2" fmla="val 75000"/>
            </a:avLst>
          </a:prstGeom>
          <a:noFill/>
          <a:ln cap="flat">
            <a:solidFill>
              <a:srgbClr val="FF0000">
                <a:alpha val="3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bg1">
                    <a:lumMod val="75000"/>
                  </a:schemeClr>
                </a:solidFill>
              </a:rPr>
              <a:t>18 645 787 PLN</a:t>
            </a:r>
          </a:p>
        </p:txBody>
      </p:sp>
      <p:sp>
        <p:nvSpPr>
          <p:cNvPr id="28" name="Wstęga w górę 27"/>
          <p:cNvSpPr/>
          <p:nvPr/>
        </p:nvSpPr>
        <p:spPr>
          <a:xfrm>
            <a:off x="4787900" y="3887788"/>
            <a:ext cx="3816350" cy="720725"/>
          </a:xfrm>
          <a:prstGeom prst="ribbon2">
            <a:avLst>
              <a:gd name="adj1" fmla="val 22453"/>
              <a:gd name="adj2" fmla="val 75000"/>
            </a:avLst>
          </a:prstGeom>
          <a:noFill/>
          <a:ln cap="flat">
            <a:solidFill>
              <a:srgbClr val="FF0000">
                <a:alpha val="3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bg1">
                    <a:lumMod val="75000"/>
                  </a:schemeClr>
                </a:solidFill>
              </a:rPr>
              <a:t>7 677 270 PLN</a:t>
            </a:r>
          </a:p>
        </p:txBody>
      </p:sp>
      <p:sp>
        <p:nvSpPr>
          <p:cNvPr id="29" name="pole tekstowe 28"/>
          <p:cNvSpPr txBox="1"/>
          <p:nvPr/>
        </p:nvSpPr>
        <p:spPr>
          <a:xfrm>
            <a:off x="468313" y="5003800"/>
            <a:ext cx="813593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Wykorzystanie limitu środków</a:t>
            </a:r>
          </a:p>
        </p:txBody>
      </p:sp>
      <p:sp>
        <p:nvSpPr>
          <p:cNvPr id="30" name="Owal 29"/>
          <p:cNvSpPr/>
          <p:nvPr/>
        </p:nvSpPr>
        <p:spPr>
          <a:xfrm>
            <a:off x="1511300" y="4572000"/>
            <a:ext cx="1225550" cy="1223963"/>
          </a:xfrm>
          <a:prstGeom prst="ellipse">
            <a:avLst/>
          </a:prstGeom>
          <a:noFill/>
          <a:ln>
            <a:solidFill>
              <a:srgbClr val="FF0000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bg1">
                    <a:lumMod val="75000"/>
                  </a:schemeClr>
                </a:solidFill>
              </a:rPr>
              <a:t>149%</a:t>
            </a:r>
            <a:endParaRPr lang="pl-PL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1" name="Owal 30"/>
          <p:cNvSpPr/>
          <p:nvPr/>
        </p:nvSpPr>
        <p:spPr>
          <a:xfrm>
            <a:off x="6300788" y="4572000"/>
            <a:ext cx="1223962" cy="1223963"/>
          </a:xfrm>
          <a:prstGeom prst="ellipse">
            <a:avLst/>
          </a:prstGeom>
          <a:noFill/>
          <a:ln>
            <a:solidFill>
              <a:srgbClr val="FF0000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bg1">
                    <a:lumMod val="75000"/>
                  </a:schemeClr>
                </a:solidFill>
              </a:rPr>
              <a:t>184%</a:t>
            </a:r>
            <a:endParaRPr lang="pl-PL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333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6" name="pole tekstowe 33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4" grpId="0" animBg="1"/>
      <p:bldP spid="14" grpId="1" animBg="1"/>
      <p:bldP spid="15" grpId="0" animBg="1"/>
      <p:bldP spid="15" grpId="1" animBg="1"/>
      <p:bldP spid="16" grpId="0"/>
      <p:bldP spid="16" grpId="1"/>
      <p:bldP spid="17" grpId="0" animBg="1"/>
      <p:bldP spid="17" grpId="1" animBg="1"/>
      <p:bldP spid="18" grpId="0" animBg="1"/>
      <p:bldP spid="18" grpId="1" animBg="1"/>
      <p:bldP spid="19" grpId="0"/>
      <p:bldP spid="19" grpId="1"/>
      <p:bldP spid="21" grpId="0" animBg="1"/>
      <p:bldP spid="21" grpId="1" animBg="1"/>
      <p:bldP spid="22" grpId="0" animBg="1"/>
      <p:bldP spid="22" grpId="1" animBg="1"/>
      <p:bldP spid="23" grpId="0" animBg="1"/>
      <p:bldP spid="24" grpId="0" animBg="1"/>
      <p:bldP spid="25" grpId="0"/>
      <p:bldP spid="26" grpId="0"/>
      <p:bldP spid="27" grpId="0" animBg="1"/>
      <p:bldP spid="28" grpId="0" animBg="1"/>
      <p:bldP spid="29" grpId="0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wal 30"/>
          <p:cNvSpPr/>
          <p:nvPr/>
        </p:nvSpPr>
        <p:spPr>
          <a:xfrm>
            <a:off x="6300788" y="4572000"/>
            <a:ext cx="1223962" cy="1223963"/>
          </a:xfrm>
          <a:prstGeom prst="ellipse">
            <a:avLst/>
          </a:prstGeom>
          <a:noFill/>
          <a:ln>
            <a:solidFill>
              <a:srgbClr val="FF0000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bg1">
                    <a:lumMod val="75000"/>
                  </a:schemeClr>
                </a:solidFill>
              </a:rPr>
              <a:t>184%</a:t>
            </a:r>
            <a:endParaRPr lang="pl-PL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" name="Owal 29"/>
          <p:cNvSpPr/>
          <p:nvPr/>
        </p:nvSpPr>
        <p:spPr>
          <a:xfrm>
            <a:off x="1511300" y="4572000"/>
            <a:ext cx="1225550" cy="1223963"/>
          </a:xfrm>
          <a:prstGeom prst="ellipse">
            <a:avLst/>
          </a:prstGeom>
          <a:noFill/>
          <a:ln>
            <a:solidFill>
              <a:srgbClr val="FF0000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bg1">
                    <a:lumMod val="75000"/>
                  </a:schemeClr>
                </a:solidFill>
              </a:rPr>
              <a:t>149%</a:t>
            </a:r>
            <a:endParaRPr lang="pl-PL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9" name="pole tekstowe 28"/>
          <p:cNvSpPr txBox="1"/>
          <p:nvPr/>
        </p:nvSpPr>
        <p:spPr>
          <a:xfrm>
            <a:off x="468313" y="5003800"/>
            <a:ext cx="813593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Wykorzystanie limitu środków</a:t>
            </a:r>
          </a:p>
        </p:txBody>
      </p:sp>
      <p:sp>
        <p:nvSpPr>
          <p:cNvPr id="28" name="Wstęga w górę 27"/>
          <p:cNvSpPr/>
          <p:nvPr/>
        </p:nvSpPr>
        <p:spPr>
          <a:xfrm>
            <a:off x="4787900" y="3887788"/>
            <a:ext cx="3816350" cy="720725"/>
          </a:xfrm>
          <a:prstGeom prst="ribbon2">
            <a:avLst>
              <a:gd name="adj1" fmla="val 22453"/>
              <a:gd name="adj2" fmla="val 75000"/>
            </a:avLst>
          </a:prstGeom>
          <a:noFill/>
          <a:ln cap="flat">
            <a:solidFill>
              <a:srgbClr val="FF0000">
                <a:alpha val="3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bg1">
                    <a:lumMod val="75000"/>
                  </a:schemeClr>
                </a:solidFill>
              </a:rPr>
              <a:t>7 677 270 PLN</a:t>
            </a:r>
          </a:p>
        </p:txBody>
      </p:sp>
      <p:sp>
        <p:nvSpPr>
          <p:cNvPr id="26" name="pole tekstowe 25"/>
          <p:cNvSpPr txBox="1"/>
          <p:nvPr/>
        </p:nvSpPr>
        <p:spPr>
          <a:xfrm>
            <a:off x="431800" y="3492500"/>
            <a:ext cx="828040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Wnioskowana kwota wsparcia</a:t>
            </a:r>
          </a:p>
        </p:txBody>
      </p:sp>
      <p:sp>
        <p:nvSpPr>
          <p:cNvPr id="27" name="Wstęga w górę 26"/>
          <p:cNvSpPr/>
          <p:nvPr/>
        </p:nvSpPr>
        <p:spPr>
          <a:xfrm>
            <a:off x="431800" y="3887788"/>
            <a:ext cx="3816350" cy="720725"/>
          </a:xfrm>
          <a:prstGeom prst="ribbon2">
            <a:avLst>
              <a:gd name="adj1" fmla="val 22453"/>
              <a:gd name="adj2" fmla="val 75000"/>
            </a:avLst>
          </a:prstGeom>
          <a:noFill/>
          <a:ln cap="flat">
            <a:solidFill>
              <a:srgbClr val="FF0000">
                <a:alpha val="3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bg1">
                    <a:lumMod val="75000"/>
                  </a:schemeClr>
                </a:solidFill>
              </a:rPr>
              <a:t>18 645 787 PLN</a:t>
            </a:r>
          </a:p>
        </p:txBody>
      </p:sp>
      <p:sp>
        <p:nvSpPr>
          <p:cNvPr id="24" name="Owal 23"/>
          <p:cNvSpPr/>
          <p:nvPr/>
        </p:nvSpPr>
        <p:spPr>
          <a:xfrm>
            <a:off x="6300788" y="2519363"/>
            <a:ext cx="1223962" cy="1225550"/>
          </a:xfrm>
          <a:prstGeom prst="ellipse">
            <a:avLst/>
          </a:prstGeom>
          <a:noFill/>
          <a:ln>
            <a:solidFill>
              <a:srgbClr val="FF0000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4800" dirty="0">
                <a:solidFill>
                  <a:schemeClr val="bg1">
                    <a:lumMod val="75000"/>
                  </a:schemeClr>
                </a:solidFill>
              </a:rPr>
              <a:t>17</a:t>
            </a:r>
            <a:endParaRPr lang="pl-PL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" name="pole tekstowe 24"/>
          <p:cNvSpPr txBox="1"/>
          <p:nvPr/>
        </p:nvSpPr>
        <p:spPr>
          <a:xfrm>
            <a:off x="468313" y="2952750"/>
            <a:ext cx="8135937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Ilość złożonych wniosków</a:t>
            </a:r>
          </a:p>
        </p:txBody>
      </p:sp>
      <p:sp>
        <p:nvSpPr>
          <p:cNvPr id="23" name="Owal 22"/>
          <p:cNvSpPr/>
          <p:nvPr/>
        </p:nvSpPr>
        <p:spPr>
          <a:xfrm>
            <a:off x="1511300" y="2519363"/>
            <a:ext cx="1225550" cy="1225550"/>
          </a:xfrm>
          <a:prstGeom prst="ellipse">
            <a:avLst/>
          </a:prstGeom>
          <a:noFill/>
          <a:ln>
            <a:solidFill>
              <a:srgbClr val="FF0000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4800" dirty="0">
                <a:solidFill>
                  <a:schemeClr val="bg1">
                    <a:lumMod val="75000"/>
                  </a:schemeClr>
                </a:solidFill>
              </a:rPr>
              <a:t>43</a:t>
            </a:r>
            <a:endParaRPr lang="pl-PL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</a:t>
            </a: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468313" y="2952750"/>
            <a:ext cx="81359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l-PL" altLang="pl-PL"/>
              <a:t>Ilość podpisywanych umów</a:t>
            </a:r>
          </a:p>
        </p:txBody>
      </p:sp>
      <p:sp>
        <p:nvSpPr>
          <p:cNvPr id="9" name="Zagięty narożnik 8"/>
          <p:cNvSpPr/>
          <p:nvPr/>
        </p:nvSpPr>
        <p:spPr>
          <a:xfrm rot="21189925">
            <a:off x="135052" y="1709843"/>
            <a:ext cx="3823670" cy="691307"/>
          </a:xfrm>
          <a:prstGeom prst="foldedCorner">
            <a:avLst/>
          </a:prstGeom>
          <a:solidFill>
            <a:schemeClr val="accent5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Inwestycje w obiekty pełniące funkcje kulturalne</a:t>
            </a:r>
            <a:endParaRPr lang="pl-PL" dirty="0"/>
          </a:p>
        </p:txBody>
      </p:sp>
      <p:sp>
        <p:nvSpPr>
          <p:cNvPr id="10" name="Zagięty narożnik 9"/>
          <p:cNvSpPr/>
          <p:nvPr/>
        </p:nvSpPr>
        <p:spPr>
          <a:xfrm rot="481864">
            <a:off x="5034092" y="1748461"/>
            <a:ext cx="3823670" cy="698513"/>
          </a:xfrm>
          <a:prstGeom prst="foldedCorner">
            <a:avLst/>
          </a:prstGeom>
          <a:solidFill>
            <a:schemeClr val="accent5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Kształtowanie przestrzeni publicznej</a:t>
            </a:r>
            <a:endParaRPr lang="pl-PL" dirty="0"/>
          </a:p>
        </p:txBody>
      </p:sp>
      <p:sp>
        <p:nvSpPr>
          <p:cNvPr id="14" name="Owal 13"/>
          <p:cNvSpPr/>
          <p:nvPr/>
        </p:nvSpPr>
        <p:spPr>
          <a:xfrm>
            <a:off x="1511300" y="2519363"/>
            <a:ext cx="1225550" cy="12255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4800" dirty="0">
                <a:solidFill>
                  <a:schemeClr val="tx1"/>
                </a:solidFill>
              </a:rPr>
              <a:t>26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5" name="Owal 14"/>
          <p:cNvSpPr/>
          <p:nvPr/>
        </p:nvSpPr>
        <p:spPr>
          <a:xfrm>
            <a:off x="6300788" y="2519363"/>
            <a:ext cx="1223962" cy="12255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4800" dirty="0">
                <a:solidFill>
                  <a:schemeClr val="tx1"/>
                </a:solidFill>
              </a:rPr>
              <a:t>8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6" name="pole tekstowe 15"/>
          <p:cNvSpPr txBox="1">
            <a:spLocks noChangeArrowheads="1"/>
          </p:cNvSpPr>
          <p:nvPr/>
        </p:nvSpPr>
        <p:spPr bwMode="auto">
          <a:xfrm>
            <a:off x="431800" y="3490913"/>
            <a:ext cx="8280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l-PL" altLang="pl-PL"/>
              <a:t>Kwota pomocy z umów</a:t>
            </a:r>
          </a:p>
        </p:txBody>
      </p:sp>
      <p:sp>
        <p:nvSpPr>
          <p:cNvPr id="17" name="Wstęga w górę 16"/>
          <p:cNvSpPr/>
          <p:nvPr/>
        </p:nvSpPr>
        <p:spPr>
          <a:xfrm>
            <a:off x="431800" y="3887788"/>
            <a:ext cx="3816350" cy="720725"/>
          </a:xfrm>
          <a:prstGeom prst="ribbon2">
            <a:avLst>
              <a:gd name="adj1" fmla="val 22453"/>
              <a:gd name="adj2" fmla="val 75000"/>
            </a:avLst>
          </a:prstGeom>
          <a:noFill/>
          <a:ln cap="flat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11 521 736 PLN</a:t>
            </a:r>
          </a:p>
        </p:txBody>
      </p:sp>
      <p:sp>
        <p:nvSpPr>
          <p:cNvPr id="18" name="Wstęga w górę 17"/>
          <p:cNvSpPr/>
          <p:nvPr/>
        </p:nvSpPr>
        <p:spPr>
          <a:xfrm>
            <a:off x="4787900" y="3887788"/>
            <a:ext cx="3816350" cy="720725"/>
          </a:xfrm>
          <a:prstGeom prst="ribbon2">
            <a:avLst>
              <a:gd name="adj1" fmla="val 22453"/>
              <a:gd name="adj2" fmla="val 75000"/>
            </a:avLst>
          </a:prstGeom>
          <a:noFill/>
          <a:ln cap="flat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4 013 945 PLN</a:t>
            </a:r>
          </a:p>
        </p:txBody>
      </p:sp>
      <p:sp>
        <p:nvSpPr>
          <p:cNvPr id="19" name="pole tekstowe 18"/>
          <p:cNvSpPr txBox="1">
            <a:spLocks noChangeArrowheads="1"/>
          </p:cNvSpPr>
          <p:nvPr/>
        </p:nvSpPr>
        <p:spPr bwMode="auto">
          <a:xfrm>
            <a:off x="468313" y="5003800"/>
            <a:ext cx="81359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l-PL" altLang="pl-PL"/>
              <a:t>Wykorzystanie limitu środków</a:t>
            </a:r>
          </a:p>
        </p:txBody>
      </p:sp>
      <p:sp>
        <p:nvSpPr>
          <p:cNvPr id="21" name="Owal 20"/>
          <p:cNvSpPr/>
          <p:nvPr/>
        </p:nvSpPr>
        <p:spPr>
          <a:xfrm>
            <a:off x="1511300" y="4572000"/>
            <a:ext cx="1225550" cy="12239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92%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2" name="Owal 21"/>
          <p:cNvSpPr/>
          <p:nvPr/>
        </p:nvSpPr>
        <p:spPr>
          <a:xfrm>
            <a:off x="6300788" y="4572000"/>
            <a:ext cx="1223962" cy="12255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dirty="0">
                <a:solidFill>
                  <a:schemeClr val="tx1"/>
                </a:solidFill>
              </a:rPr>
              <a:t>96%</a:t>
            </a:r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1435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60" name="pole tekstowe 33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0" grpId="0" animBg="1"/>
      <p:bldP spid="29" grpId="0"/>
      <p:bldP spid="28" grpId="0" animBg="1"/>
      <p:bldP spid="26" grpId="0"/>
      <p:bldP spid="27" grpId="0" animBg="1"/>
      <p:bldP spid="24" grpId="0" animBg="1"/>
      <p:bldP spid="25" grpId="0"/>
      <p:bldP spid="23" grpId="0" animBg="1"/>
      <p:bldP spid="3" grpId="0"/>
      <p:bldP spid="14" grpId="0" animBg="1"/>
      <p:bldP spid="15" grpId="0" animBg="1"/>
      <p:bldP spid="16" grpId="0"/>
      <p:bldP spid="17" grpId="0" animBg="1"/>
      <p:bldP spid="18" grpId="0" animBg="1"/>
      <p:bldP spid="19" grpId="0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4"/>
          <p:cNvSpPr txBox="1">
            <a:spLocks/>
          </p:cNvSpPr>
          <p:nvPr/>
        </p:nvSpPr>
        <p:spPr bwMode="auto">
          <a:xfrm>
            <a:off x="971550" y="549275"/>
            <a:ext cx="72723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pl-PL" altLang="pl-PL" sz="2400" kern="0" dirty="0" smtClean="0">
                <a:solidFill>
                  <a:srgbClr val="DA1C5C"/>
                </a:solidFill>
                <a:latin typeface="Arial" charset="0"/>
              </a:rPr>
              <a:t>Odnowa wsi</a:t>
            </a:r>
          </a:p>
        </p:txBody>
      </p:sp>
      <p:pic>
        <p:nvPicPr>
          <p:cNvPr id="35842" name="Picture 2" descr="https://tuwiazowna.pl/wp-content/uploads/2018/02/STR-8-Wizualizacja-%C5%9Bwietlicy-w-P%C4%99clin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1720850"/>
            <a:ext cx="2978150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 descr="https://www.maszglos.pl/wp-content/uploads/2018/08/przestrzen-publicz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75" y="3603625"/>
            <a:ext cx="2700338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3490913" y="1866900"/>
            <a:ext cx="2162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pl-PL"/>
              <a:t>Powstanie</a:t>
            </a:r>
          </a:p>
        </p:txBody>
      </p:sp>
      <p:sp>
        <p:nvSpPr>
          <p:cNvPr id="4" name="pole tekstowe 3"/>
          <p:cNvSpPr txBox="1">
            <a:spLocks noChangeArrowheads="1"/>
          </p:cNvSpPr>
          <p:nvPr/>
        </p:nvSpPr>
        <p:spPr bwMode="auto">
          <a:xfrm>
            <a:off x="6086475" y="1762125"/>
            <a:ext cx="23145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pl-PL"/>
              <a:t>obiektów pełniących funkcje kulturalne</a:t>
            </a:r>
          </a:p>
        </p:txBody>
      </p:sp>
      <p:sp>
        <p:nvSpPr>
          <p:cNvPr id="5" name="pole tekstowe 4"/>
          <p:cNvSpPr txBox="1">
            <a:spLocks noChangeArrowheads="1"/>
          </p:cNvSpPr>
          <p:nvPr/>
        </p:nvSpPr>
        <p:spPr bwMode="auto">
          <a:xfrm>
            <a:off x="3606800" y="2822575"/>
            <a:ext cx="1409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pl-PL"/>
              <a:t>Razem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6115050" y="2805113"/>
            <a:ext cx="2038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pl-PL"/>
              <a:t>do chwili obecnej!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4916488" y="1746250"/>
            <a:ext cx="1044575" cy="66516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3600" dirty="0">
                <a:solidFill>
                  <a:schemeClr val="tx1"/>
                </a:solidFill>
              </a:rPr>
              <a:t>27</a:t>
            </a:r>
          </a:p>
        </p:txBody>
      </p:sp>
      <p:sp>
        <p:nvSpPr>
          <p:cNvPr id="34" name="Prostokąt zaokrąglony 33"/>
          <p:cNvSpPr/>
          <p:nvPr/>
        </p:nvSpPr>
        <p:spPr>
          <a:xfrm>
            <a:off x="4914900" y="2633663"/>
            <a:ext cx="1044575" cy="66516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3600">
                <a:solidFill>
                  <a:schemeClr val="tx1"/>
                </a:solidFill>
              </a:rPr>
              <a:t>733</a:t>
            </a:r>
            <a:endParaRPr lang="pl-PL" sz="3600" dirty="0">
              <a:solidFill>
                <a:schemeClr val="tx1"/>
              </a:solidFill>
            </a:endParaRPr>
          </a:p>
        </p:txBody>
      </p:sp>
      <p:sp>
        <p:nvSpPr>
          <p:cNvPr id="35" name="pole tekstowe 34"/>
          <p:cNvSpPr txBox="1">
            <a:spLocks noChangeArrowheads="1"/>
          </p:cNvSpPr>
          <p:nvPr/>
        </p:nvSpPr>
        <p:spPr bwMode="auto">
          <a:xfrm>
            <a:off x="3490913" y="3836988"/>
            <a:ext cx="21621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pl-PL"/>
              <a:t>Powstanie</a:t>
            </a:r>
          </a:p>
        </p:txBody>
      </p:sp>
      <p:sp>
        <p:nvSpPr>
          <p:cNvPr id="36" name="Prostokąt zaokrąglony 35"/>
          <p:cNvSpPr/>
          <p:nvPr/>
        </p:nvSpPr>
        <p:spPr>
          <a:xfrm>
            <a:off x="4914900" y="3690938"/>
            <a:ext cx="1044575" cy="66516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36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37" name="pole tekstowe 36"/>
          <p:cNvSpPr txBox="1">
            <a:spLocks noChangeArrowheads="1"/>
          </p:cNvSpPr>
          <p:nvPr/>
        </p:nvSpPr>
        <p:spPr bwMode="auto">
          <a:xfrm>
            <a:off x="6096000" y="3684588"/>
            <a:ext cx="23145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pl-PL"/>
              <a:t>zagospodarowanych obszarów</a:t>
            </a:r>
          </a:p>
        </p:txBody>
      </p:sp>
      <p:sp>
        <p:nvSpPr>
          <p:cNvPr id="38" name="pole tekstowe 37"/>
          <p:cNvSpPr txBox="1">
            <a:spLocks noChangeArrowheads="1"/>
          </p:cNvSpPr>
          <p:nvPr/>
        </p:nvSpPr>
        <p:spPr bwMode="auto">
          <a:xfrm>
            <a:off x="3652838" y="4779963"/>
            <a:ext cx="1409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pl-PL"/>
              <a:t>Razem</a:t>
            </a:r>
          </a:p>
        </p:txBody>
      </p:sp>
      <p:sp>
        <p:nvSpPr>
          <p:cNvPr id="39" name="Prostokąt zaokrąglony 38"/>
          <p:cNvSpPr/>
          <p:nvPr/>
        </p:nvSpPr>
        <p:spPr>
          <a:xfrm>
            <a:off x="4924425" y="4625975"/>
            <a:ext cx="1044575" cy="66516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3600" dirty="0">
                <a:solidFill>
                  <a:schemeClr val="tx1"/>
                </a:solidFill>
              </a:rPr>
              <a:t>244</a:t>
            </a:r>
          </a:p>
        </p:txBody>
      </p:sp>
      <p:sp>
        <p:nvSpPr>
          <p:cNvPr id="40" name="pole tekstowe 39"/>
          <p:cNvSpPr txBox="1">
            <a:spLocks noChangeArrowheads="1"/>
          </p:cNvSpPr>
          <p:nvPr/>
        </p:nvSpPr>
        <p:spPr bwMode="auto">
          <a:xfrm>
            <a:off x="6124575" y="4749800"/>
            <a:ext cx="2038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pl-PL"/>
              <a:t>do chwili obecnej!</a:t>
            </a:r>
          </a:p>
        </p:txBody>
      </p:sp>
      <p:pic>
        <p:nvPicPr>
          <p:cNvPr id="1537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6022975"/>
            <a:ext cx="5260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8" name="pole tekstowe 18"/>
          <p:cNvSpPr txBox="1">
            <a:spLocks noChangeArrowheads="1"/>
          </p:cNvSpPr>
          <p:nvPr/>
        </p:nvSpPr>
        <p:spPr bwMode="auto">
          <a:xfrm>
            <a:off x="1670050" y="6465888"/>
            <a:ext cx="74739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„Europejski Fundusz Rolny na rzecz Rozwoju Obszarów Wiejskich: Europa inwestująca w obszary wiejskie”.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Operacja współfinansowana ze środków Unii Europejskiej w ramach Schematu II  Pomocy Technicznej „Krajowa Sieć Obszarów Wiejskich” Programu Rozwoju Obszarów Wiejskich na lata 2014–2020.</a:t>
            </a:r>
          </a:p>
          <a:p>
            <a:pPr algn="ctr" eaLnBrk="1" hangingPunct="1"/>
            <a:r>
              <a:rPr lang="pl-PL" altLang="pl-PL" sz="6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Instytucja Zarządzająca PROW 2014–2020 – Minister Rolnictwa i Rozwoju Wsi. Materiał opracowany przez Urząd Marszałkowski Województwa Łódzkiego.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4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8" grpId="0" animBg="1"/>
      <p:bldP spid="34" grpId="0" animBg="1"/>
      <p:bldP spid="35" grpId="0"/>
      <p:bldP spid="36" grpId="0" animBg="1"/>
      <p:bldP spid="37" grpId="0"/>
      <p:bldP spid="38" grpId="0"/>
      <p:bldP spid="39" grpId="0" animBg="1"/>
      <p:bldP spid="40" grpId="0"/>
    </p:bldLst>
  </p:timing>
</p:sld>
</file>

<file path=ppt/theme/theme1.xml><?xml version="1.0" encoding="utf-8"?>
<a:theme xmlns:a="http://schemas.openxmlformats.org/drawingml/2006/main" name="14_czerwony">
  <a:themeElements>
    <a:clrScheme name="14_czerwony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4_czerwony">
      <a:majorFont>
        <a:latin typeface="Arial"/>
        <a:ea typeface=""/>
        <a:cs typeface="Arial"/>
      </a:majorFont>
      <a:minorFont>
        <a:latin typeface="Calibri"/>
        <a:ea typeface=""/>
        <a:cs typeface="Arial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4_czerwony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5_czerwony">
  <a:themeElements>
    <a:clrScheme name="15_czerwony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5_czerwony">
      <a:majorFont>
        <a:latin typeface="Arial"/>
        <a:ea typeface=""/>
        <a:cs typeface="Arial"/>
      </a:majorFont>
      <a:minorFont>
        <a:latin typeface="Calibri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5_czerwony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3_czerwony">
  <a:themeElements>
    <a:clrScheme name="23_czerwony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3_czerwony">
      <a:majorFont>
        <a:latin typeface="Arial"/>
        <a:ea typeface=""/>
        <a:cs typeface="Arial"/>
      </a:majorFont>
      <a:minorFont>
        <a:latin typeface="Calibri"/>
        <a:ea typeface=""/>
        <a:cs typeface="Arial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3_czerwony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6090</TotalTime>
  <Words>5288</Words>
  <Application>Microsoft Office PowerPoint</Application>
  <PresentationFormat>Pokaz na ekranie (4:3)</PresentationFormat>
  <Paragraphs>977</Paragraphs>
  <Slides>50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50</vt:i4>
      </vt:variant>
    </vt:vector>
  </HeadingPairs>
  <TitlesOfParts>
    <vt:vector size="57" baseType="lpstr">
      <vt:lpstr>Arial</vt:lpstr>
      <vt:lpstr>Calibri</vt:lpstr>
      <vt:lpstr>Tahoma</vt:lpstr>
      <vt:lpstr>Wingdings 2</vt:lpstr>
      <vt:lpstr>14_czerwony</vt:lpstr>
      <vt:lpstr>15_czerwony</vt:lpstr>
      <vt:lpstr>23_czerwony</vt:lpstr>
      <vt:lpstr>ODNOWA WSI  Podsumowanie naborów 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Inwestycje w obiekty pełniące funkcje kulturalne  Podpisanie umów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Kształtowanie przestrzeni publicznej  Podsumowanie naboru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DZIĘKUJĘ ZA UWAGĘ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Monika Kornacka</dc:creator>
  <cp:lastModifiedBy>Michał Kosmowski</cp:lastModifiedBy>
  <cp:revision>403</cp:revision>
  <cp:lastPrinted>2018-10-09T06:55:03Z</cp:lastPrinted>
  <dcterms:created xsi:type="dcterms:W3CDTF">2013-04-03T19:48:29Z</dcterms:created>
  <dcterms:modified xsi:type="dcterms:W3CDTF">2018-10-09T10:27:56Z</dcterms:modified>
</cp:coreProperties>
</file>