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0.xml" ContentType="application/vnd.openxmlformats-officedocument.theme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2.xml" ContentType="application/vnd.openxmlformats-officedocument.theme+xml"/>
  <Override PartName="/ppt/slideLayouts/slideLayout169.xml" ContentType="application/vnd.openxmlformats-officedocument.presentationml.slideLayout+xml"/>
  <Override PartName="/ppt/theme/theme2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4.xml" ContentType="application/vnd.openxmlformats-officedocument.theme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6.xml" ContentType="application/vnd.openxmlformats-officedocument.theme+xml"/>
  <Override PartName="/ppt/slideLayouts/slideLayout175.xml" ContentType="application/vnd.openxmlformats-officedocument.presentationml.slideLayout+xml"/>
  <Override PartName="/ppt/theme/theme27.xml" ContentType="application/vnd.openxmlformats-officedocument.theme+xml"/>
  <Override PartName="/ppt/slideLayouts/slideLayout176.xml" ContentType="application/vnd.openxmlformats-officedocument.presentationml.slideLayout+xml"/>
  <Override PartName="/ppt/theme/theme28.xml" ContentType="application/vnd.openxmlformats-officedocument.theme+xml"/>
  <Override PartName="/ppt/slideLayouts/slideLayout177.xml" ContentType="application/vnd.openxmlformats-officedocument.presentationml.slideLayout+xml"/>
  <Override PartName="/ppt/theme/theme29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1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3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7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38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3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4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41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42.xml" ContentType="application/vnd.openxmlformats-officedocument.theme+xml"/>
  <Override PartName="/ppt/slideLayouts/slideLayout321.xml" ContentType="application/vnd.openxmlformats-officedocument.presentationml.slideLayout+xml"/>
  <Override PartName="/ppt/theme/theme43.xml" ContentType="application/vnd.openxmlformats-officedocument.theme+xml"/>
  <Override PartName="/ppt/slideLayouts/slideLayout322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705" r:id="rId3"/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  <p:sldMasterId id="2147483721" r:id="rId10"/>
    <p:sldMasterId id="2147483722" r:id="rId11"/>
    <p:sldMasterId id="2147483723" r:id="rId12"/>
    <p:sldMasterId id="2147483724" r:id="rId13"/>
    <p:sldMasterId id="2147483725" r:id="rId14"/>
    <p:sldMasterId id="2147483726" r:id="rId15"/>
    <p:sldMasterId id="2147483727" r:id="rId16"/>
    <p:sldMasterId id="2147483728" r:id="rId17"/>
    <p:sldMasterId id="2147483661" r:id="rId18"/>
    <p:sldMasterId id="2147483701" r:id="rId19"/>
    <p:sldMasterId id="2147483664" r:id="rId20"/>
    <p:sldMasterId id="2147483699" r:id="rId21"/>
    <p:sldMasterId id="2147483666" r:id="rId22"/>
    <p:sldMasterId id="2147483697" r:id="rId23"/>
    <p:sldMasterId id="2147483668" r:id="rId24"/>
    <p:sldMasterId id="2147483695" r:id="rId25"/>
    <p:sldMasterId id="2147483670" r:id="rId26"/>
    <p:sldMasterId id="2147483693" r:id="rId27"/>
    <p:sldMasterId id="2147483681" r:id="rId28"/>
    <p:sldMasterId id="2147483689" r:id="rId29"/>
    <p:sldMasterId id="2147483730" r:id="rId30"/>
    <p:sldMasterId id="2147483731" r:id="rId31"/>
    <p:sldMasterId id="2147483732" r:id="rId32"/>
    <p:sldMasterId id="2147483733" r:id="rId33"/>
    <p:sldMasterId id="2147483734" r:id="rId34"/>
    <p:sldMasterId id="2147483729" r:id="rId35"/>
    <p:sldMasterId id="2147483735" r:id="rId36"/>
    <p:sldMasterId id="2147483736" r:id="rId37"/>
    <p:sldMasterId id="2147483739" r:id="rId38"/>
    <p:sldMasterId id="2147483740" r:id="rId39"/>
    <p:sldMasterId id="2147483741" r:id="rId40"/>
    <p:sldMasterId id="2147483742" r:id="rId41"/>
    <p:sldMasterId id="2147483747" r:id="rId42"/>
    <p:sldMasterId id="2147484074" r:id="rId43"/>
    <p:sldMasterId id="2147484081" r:id="rId44"/>
  </p:sldMasterIdLst>
  <p:notesMasterIdLst>
    <p:notesMasterId r:id="rId84"/>
  </p:notesMasterIdLst>
  <p:handoutMasterIdLst>
    <p:handoutMasterId r:id="rId85"/>
  </p:handoutMasterIdLst>
  <p:sldIdLst>
    <p:sldId id="480" r:id="rId45"/>
    <p:sldId id="416" r:id="rId46"/>
    <p:sldId id="489" r:id="rId47"/>
    <p:sldId id="454" r:id="rId48"/>
    <p:sldId id="488" r:id="rId49"/>
    <p:sldId id="487" r:id="rId50"/>
    <p:sldId id="492" r:id="rId51"/>
    <p:sldId id="493" r:id="rId52"/>
    <p:sldId id="494" r:id="rId53"/>
    <p:sldId id="495" r:id="rId54"/>
    <p:sldId id="458" r:id="rId55"/>
    <p:sldId id="491" r:id="rId56"/>
    <p:sldId id="440" r:id="rId57"/>
    <p:sldId id="471" r:id="rId58"/>
    <p:sldId id="490" r:id="rId59"/>
    <p:sldId id="499" r:id="rId60"/>
    <p:sldId id="481" r:id="rId61"/>
    <p:sldId id="474" r:id="rId62"/>
    <p:sldId id="478" r:id="rId63"/>
    <p:sldId id="496" r:id="rId64"/>
    <p:sldId id="497" r:id="rId65"/>
    <p:sldId id="498" r:id="rId66"/>
    <p:sldId id="464" r:id="rId67"/>
    <p:sldId id="465" r:id="rId68"/>
    <p:sldId id="500" r:id="rId69"/>
    <p:sldId id="501" r:id="rId70"/>
    <p:sldId id="456" r:id="rId71"/>
    <p:sldId id="502" r:id="rId72"/>
    <p:sldId id="466" r:id="rId73"/>
    <p:sldId id="469" r:id="rId74"/>
    <p:sldId id="449" r:id="rId75"/>
    <p:sldId id="448" r:id="rId76"/>
    <p:sldId id="482" r:id="rId77"/>
    <p:sldId id="483" r:id="rId78"/>
    <p:sldId id="463" r:id="rId79"/>
    <p:sldId id="422" r:id="rId80"/>
    <p:sldId id="503" r:id="rId81"/>
    <p:sldId id="485" r:id="rId82"/>
    <p:sldId id="484" r:id="rId8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Kochanowska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C5C"/>
    <a:srgbClr val="5564D3"/>
    <a:srgbClr val="11897D"/>
    <a:srgbClr val="2A3990"/>
    <a:srgbClr val="4D4D4D"/>
    <a:srgbClr val="0F0102"/>
    <a:srgbClr val="D98027"/>
    <a:srgbClr val="808080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68" autoAdjust="0"/>
  </p:normalViewPr>
  <p:slideViewPr>
    <p:cSldViewPr>
      <p:cViewPr varScale="1">
        <p:scale>
          <a:sx n="110" d="100"/>
          <a:sy n="110" d="100"/>
        </p:scale>
        <p:origin x="126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63" Type="http://schemas.openxmlformats.org/officeDocument/2006/relationships/slide" Target="slides/slide19.xml"/><Relationship Id="rId68" Type="http://schemas.openxmlformats.org/officeDocument/2006/relationships/slide" Target="slides/slide24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74" Type="http://schemas.openxmlformats.org/officeDocument/2006/relationships/slide" Target="slides/slide30.xml"/><Relationship Id="rId79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64" Type="http://schemas.openxmlformats.org/officeDocument/2006/relationships/slide" Target="slides/slide20.xml"/><Relationship Id="rId69" Type="http://schemas.openxmlformats.org/officeDocument/2006/relationships/slide" Target="slides/slide25.xml"/><Relationship Id="rId77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72" Type="http://schemas.openxmlformats.org/officeDocument/2006/relationships/slide" Target="slides/slide28.xml"/><Relationship Id="rId80" Type="http://schemas.openxmlformats.org/officeDocument/2006/relationships/slide" Target="slides/slide36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slide" Target="slides/slide15.xml"/><Relationship Id="rId67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0.xml"/><Relationship Id="rId62" Type="http://schemas.openxmlformats.org/officeDocument/2006/relationships/slide" Target="slides/slide18.xml"/><Relationship Id="rId70" Type="http://schemas.openxmlformats.org/officeDocument/2006/relationships/slide" Target="slides/slide26.xml"/><Relationship Id="rId75" Type="http://schemas.openxmlformats.org/officeDocument/2006/relationships/slide" Target="slides/slide31.xml"/><Relationship Id="rId83" Type="http://schemas.openxmlformats.org/officeDocument/2006/relationships/slide" Target="slides/slide39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slide" Target="slides/slide16.xml"/><Relationship Id="rId65" Type="http://schemas.openxmlformats.org/officeDocument/2006/relationships/slide" Target="slides/slide21.xml"/><Relationship Id="rId73" Type="http://schemas.openxmlformats.org/officeDocument/2006/relationships/slide" Target="slides/slide29.xml"/><Relationship Id="rId78" Type="http://schemas.openxmlformats.org/officeDocument/2006/relationships/slide" Target="slides/slide34.xml"/><Relationship Id="rId81" Type="http://schemas.openxmlformats.org/officeDocument/2006/relationships/slide" Target="slides/slide37.xml"/><Relationship Id="rId86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76" Type="http://schemas.openxmlformats.org/officeDocument/2006/relationships/slide" Target="slides/slide3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66" Type="http://schemas.openxmlformats.org/officeDocument/2006/relationships/slide" Target="slides/slide22.xml"/><Relationship Id="rId87" Type="http://schemas.openxmlformats.org/officeDocument/2006/relationships/presProps" Target="presProps.xml"/><Relationship Id="rId61" Type="http://schemas.openxmlformats.org/officeDocument/2006/relationships/slide" Target="slides/slide17.xml"/><Relationship Id="rId82" Type="http://schemas.openxmlformats.org/officeDocument/2006/relationships/slide" Target="slides/slide38.xml"/><Relationship Id="rId19" Type="http://schemas.openxmlformats.org/officeDocument/2006/relationships/slideMaster" Target="slideMasters/slideMaster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200">
                <a:solidFill>
                  <a:schemeClr val="tx1"/>
                </a:solidFill>
              </a:rPr>
              <a:t>Formy realizacji operacji (liczba)</a:t>
            </a:r>
            <a:endParaRPr lang="en-US" sz="120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9125839146258614"/>
          <c:y val="0.2502307184806799"/>
          <c:w val="0.44980608355341856"/>
          <c:h val="0.74450488202897458"/>
        </c:manualLayout>
      </c:layout>
      <c:pieChart>
        <c:varyColors val="1"/>
        <c:ser>
          <c:idx val="0"/>
          <c:order val="0"/>
          <c:tx>
            <c:strRef>
              <c:f>Arkusz1!$L$15</c:f>
              <c:strCache>
                <c:ptCount val="1"/>
                <c:pt idx="0">
                  <c:v>liczba projektów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1C6-456D-94A1-F3DE1DD4588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1C6-456D-94A1-F3DE1DD45889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1C6-456D-94A1-F3DE1DD45889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1C6-456D-94A1-F3DE1DD458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Arkusz1!$K$16:$K$19</c:f>
              <c:strCache>
                <c:ptCount val="4"/>
                <c:pt idx="0">
                  <c:v>wyjazdy studyjne</c:v>
                </c:pt>
                <c:pt idx="1">
                  <c:v>szkolenia</c:v>
                </c:pt>
                <c:pt idx="2">
                  <c:v>kilka form realizacji</c:v>
                </c:pt>
                <c:pt idx="3">
                  <c:v>badania</c:v>
                </c:pt>
              </c:strCache>
            </c:strRef>
          </c:cat>
          <c:val>
            <c:numRef>
              <c:f>Arkusz1!$L$16:$L$19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C6-456D-94A1-F3DE1DD45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57DEC-A8C2-410D-A8C4-B9C29440396F}" type="doc">
      <dgm:prSet loTypeId="urn:microsoft.com/office/officeart/2005/8/layout/bProcess3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B4DF6667-2865-4EC1-8A11-1402C719BDE8}">
      <dgm:prSet phldrT="[Tekst]"/>
      <dgm:spPr/>
      <dgm:t>
        <a:bodyPr/>
        <a:lstStyle/>
        <a:p>
          <a:pPr algn="ctr"/>
          <a:r>
            <a:rPr lang="pl-PL" dirty="0" smtClean="0">
              <a:solidFill>
                <a:schemeClr val="tx1"/>
              </a:solidFill>
            </a:rPr>
            <a:t>Ogłoszenie o konkursie</a:t>
          </a:r>
          <a:endParaRPr lang="pl-PL" dirty="0">
            <a:solidFill>
              <a:schemeClr val="tx1"/>
            </a:solidFill>
          </a:endParaRPr>
        </a:p>
      </dgm:t>
    </dgm:pt>
    <dgm:pt modelId="{B86A9912-8430-45C6-93E1-852EA43E7FF7}" type="parTrans" cxnId="{53B7B7DE-382B-42A8-B67D-90A96DC2E454}">
      <dgm:prSet/>
      <dgm:spPr/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CC3DA6CE-EBB9-41CC-82F7-FBF0D78ACB8F}" type="sibTrans" cxnId="{53B7B7DE-382B-42A8-B67D-90A96DC2E454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478A2829-4BC6-4BDF-8A35-BFB4A05DFE77}">
      <dgm:prSet phldrT="[Tekst]"/>
      <dgm:spPr/>
      <dgm:t>
        <a:bodyPr/>
        <a:lstStyle/>
        <a:p>
          <a:pPr algn="ctr"/>
          <a:r>
            <a:rPr lang="pl-PL" dirty="0" smtClean="0">
              <a:solidFill>
                <a:schemeClr val="tx1"/>
              </a:solidFill>
            </a:rPr>
            <a:t>Nabór wniosków w konkursie na zasadach określonych przez </a:t>
          </a:r>
          <a:r>
            <a:rPr lang="pl-PL" dirty="0" err="1" smtClean="0">
              <a:solidFill>
                <a:schemeClr val="tx1"/>
              </a:solidFill>
            </a:rPr>
            <a:t>MRiRW</a:t>
          </a:r>
          <a:endParaRPr lang="pl-PL" dirty="0">
            <a:solidFill>
              <a:schemeClr val="tx1"/>
            </a:solidFill>
          </a:endParaRPr>
        </a:p>
      </dgm:t>
    </dgm:pt>
    <dgm:pt modelId="{CDAC9BA4-A8E8-4D53-8D46-3AF1A4551BF3}" type="parTrans" cxnId="{405558BB-9608-404C-ABF9-EBA795109CF1}">
      <dgm:prSet/>
      <dgm:spPr/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FFA04D0E-FA8B-47ED-B10B-11CDF03823F7}" type="sibTrans" cxnId="{405558BB-9608-404C-ABF9-EBA795109CF1}">
      <dgm:prSet/>
      <dgm:spPr>
        <a:ln>
          <a:solidFill>
            <a:schemeClr val="tx2"/>
          </a:solidFill>
        </a:ln>
      </dgm:spPr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876C38B3-2AA3-4245-8225-2A5F68C7B005}">
      <dgm:prSet phldrT="[Tekst]"/>
      <dgm:spPr/>
      <dgm:t>
        <a:bodyPr/>
        <a:lstStyle/>
        <a:p>
          <a:pPr algn="ctr"/>
          <a:r>
            <a:rPr lang="pl-PL" dirty="0" smtClean="0">
              <a:solidFill>
                <a:schemeClr val="tx1"/>
              </a:solidFill>
            </a:rPr>
            <a:t>Ocena formalna złożonych w konkursie wniosków </a:t>
          </a:r>
          <a:endParaRPr lang="pl-PL" dirty="0">
            <a:solidFill>
              <a:schemeClr val="tx1"/>
            </a:solidFill>
          </a:endParaRPr>
        </a:p>
      </dgm:t>
    </dgm:pt>
    <dgm:pt modelId="{64606F5F-4384-434E-BE88-ED20CF995477}" type="parTrans" cxnId="{3EF609A9-7A8B-4EB6-A170-43D00DB41245}">
      <dgm:prSet/>
      <dgm:spPr/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3457AA9D-E997-4AEF-B715-2C899877D007}" type="sibTrans" cxnId="{3EF609A9-7A8B-4EB6-A170-43D00DB41245}">
      <dgm:prSet/>
      <dgm:spPr>
        <a:ln>
          <a:solidFill>
            <a:schemeClr val="tx2"/>
          </a:solidFill>
        </a:ln>
      </dgm:spPr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58BCD96F-50E9-4998-BE63-757E1642B0AE}">
      <dgm:prSet phldrT="[Tekst]"/>
      <dgm:spPr/>
      <dgm:t>
        <a:bodyPr/>
        <a:lstStyle/>
        <a:p>
          <a:pPr algn="ctr"/>
          <a:r>
            <a:rPr lang="pl-PL" dirty="0" smtClean="0">
              <a:solidFill>
                <a:schemeClr val="tx1"/>
              </a:solidFill>
            </a:rPr>
            <a:t>Wezwanie partnerów do uzupełnienia braków w złożonych wnioskach</a:t>
          </a:r>
          <a:endParaRPr lang="pl-PL" dirty="0">
            <a:solidFill>
              <a:schemeClr val="tx1"/>
            </a:solidFill>
          </a:endParaRPr>
        </a:p>
      </dgm:t>
    </dgm:pt>
    <dgm:pt modelId="{6229EEDB-1293-4D86-BA82-244A4593E21F}" type="parTrans" cxnId="{AF1BD885-4449-4C8B-8E1F-34F4C5BFE351}">
      <dgm:prSet/>
      <dgm:spPr/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77A559A6-B0BB-4F3A-8071-FB1BA19CAEE9}" type="sibTrans" cxnId="{AF1BD885-4449-4C8B-8E1F-34F4C5BFE351}">
      <dgm:prSet/>
      <dgm:spPr>
        <a:ln>
          <a:solidFill>
            <a:schemeClr val="tx2"/>
          </a:solidFill>
        </a:ln>
      </dgm:spPr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8E10F98D-C8EF-4625-AD59-209555DFF439}">
      <dgm:prSet phldrT="[Tekst]"/>
      <dgm:spPr/>
      <dgm:t>
        <a:bodyPr/>
        <a:lstStyle/>
        <a:p>
          <a:pPr algn="ctr"/>
          <a:r>
            <a:rPr lang="pl-PL" dirty="0" smtClean="0">
              <a:solidFill>
                <a:schemeClr val="tx1"/>
              </a:solidFill>
            </a:rPr>
            <a:t>Ocena merytoryczna uzupełnionych wniosków </a:t>
          </a:r>
          <a:endParaRPr lang="pl-PL" dirty="0">
            <a:solidFill>
              <a:schemeClr val="tx1"/>
            </a:solidFill>
          </a:endParaRPr>
        </a:p>
      </dgm:t>
    </dgm:pt>
    <dgm:pt modelId="{37A24352-0AD1-40B3-B790-217A2224E114}" type="parTrans" cxnId="{F72D1FC1-C697-48EF-9672-CC981CF22112}">
      <dgm:prSet/>
      <dgm:spPr/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F48D4FDF-E939-4C0C-B363-862E9E53D20B}" type="sibTrans" cxnId="{F72D1FC1-C697-48EF-9672-CC981CF22112}">
      <dgm:prSet/>
      <dgm:spPr>
        <a:ln>
          <a:solidFill>
            <a:schemeClr val="tx2"/>
          </a:solidFill>
        </a:ln>
      </dgm:spPr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2946C955-F3AA-444C-A95D-42BCDD7BF65F}">
      <dgm:prSet phldrT="[Tekst]"/>
      <dgm:spPr/>
      <dgm:t>
        <a:bodyPr/>
        <a:lstStyle/>
        <a:p>
          <a:pPr algn="ctr"/>
          <a:r>
            <a:rPr lang="pl-PL" dirty="0" smtClean="0">
              <a:solidFill>
                <a:schemeClr val="tx1"/>
              </a:solidFill>
            </a:rPr>
            <a:t>Ogłoszenie listy ocenionych operacji na portalu KSOW w dniu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30 kwietnia 2018 r.</a:t>
          </a:r>
          <a:endParaRPr lang="pl-PL" dirty="0">
            <a:solidFill>
              <a:schemeClr val="tx1"/>
            </a:solidFill>
          </a:endParaRPr>
        </a:p>
      </dgm:t>
    </dgm:pt>
    <dgm:pt modelId="{C042B2B3-13C1-4B68-9D98-FE7E7754DC65}" type="parTrans" cxnId="{311F1DE6-8551-40E8-90B3-E4208528081C}">
      <dgm:prSet/>
      <dgm:spPr/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0107C875-EE20-4673-8F06-5B7688EDFAB8}" type="sibTrans" cxnId="{311F1DE6-8551-40E8-90B3-E4208528081C}">
      <dgm:prSet/>
      <dgm:spPr>
        <a:ln>
          <a:solidFill>
            <a:schemeClr val="tx2"/>
          </a:solidFill>
        </a:ln>
      </dgm:spPr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B8827AA8-336D-4D63-A566-6289EF3DD27D}">
      <dgm:prSet phldrT="[Tekst]"/>
      <dgm:spPr/>
      <dgm:t>
        <a:bodyPr/>
        <a:lstStyle/>
        <a:p>
          <a:pPr algn="ctr"/>
          <a:r>
            <a:rPr lang="pl-PL" dirty="0" smtClean="0">
              <a:solidFill>
                <a:schemeClr val="tx1"/>
              </a:solidFill>
            </a:rPr>
            <a:t>Wyłonienie wykonawców usług składających się na realizację operacji</a:t>
          </a:r>
        </a:p>
      </dgm:t>
    </dgm:pt>
    <dgm:pt modelId="{19E8F214-2DF9-47B6-9E57-2CF2E28AA35F}" type="parTrans" cxnId="{4D296D01-449D-4D7D-AF77-5F8D281C13F3}">
      <dgm:prSet/>
      <dgm:spPr/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B107543B-B9B6-4AAF-884C-A31844AC6D11}" type="sibTrans" cxnId="{4D296D01-449D-4D7D-AF77-5F8D281C13F3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26DE305D-235F-489E-BC42-F16755AC5CBF}">
      <dgm:prSet phldrT="[Tekst]"/>
      <dgm:spPr/>
      <dgm:t>
        <a:bodyPr/>
        <a:lstStyle/>
        <a:p>
          <a:pPr algn="ctr"/>
          <a:r>
            <a:rPr lang="pl-PL" dirty="0" smtClean="0">
              <a:solidFill>
                <a:schemeClr val="tx1"/>
              </a:solidFill>
            </a:rPr>
            <a:t>Opłacenie faktur wystawionych przez wykonawców usług ze specjalnie wydzielonego dla operacji konta</a:t>
          </a:r>
        </a:p>
      </dgm:t>
    </dgm:pt>
    <dgm:pt modelId="{37FDD430-F1EA-4F65-A678-134924B908BF}" type="parTrans" cxnId="{9D816197-E8B7-482D-8FB7-986BB8248106}">
      <dgm:prSet/>
      <dgm:spPr/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814811D5-D795-476C-9E59-7710A2845D9D}" type="sibTrans" cxnId="{9D816197-E8B7-482D-8FB7-986BB8248106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E2108ECC-D565-4D08-AFF6-AD8FBBFE2F1B}">
      <dgm:prSet phldrT="[Tekst]"/>
      <dgm:spPr/>
      <dgm:t>
        <a:bodyPr/>
        <a:lstStyle/>
        <a:p>
          <a:pPr algn="ctr"/>
          <a:r>
            <a:rPr lang="pl-PL" dirty="0" smtClean="0">
              <a:solidFill>
                <a:schemeClr val="tx1"/>
              </a:solidFill>
            </a:rPr>
            <a:t>Weryfikacja złożonego wniosku, ewentualne skierowanie do uzupełnienia </a:t>
          </a:r>
        </a:p>
      </dgm:t>
    </dgm:pt>
    <dgm:pt modelId="{9C786D4D-DBBC-4669-BD51-87E2DE3C9203}" type="parTrans" cxnId="{C2AD5C93-32BE-4BF0-BFC0-89AB51339734}">
      <dgm:prSet/>
      <dgm:spPr/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A93698ED-DE3F-42C3-952A-E9BE418F568B}" type="sibTrans" cxnId="{C2AD5C93-32BE-4BF0-BFC0-89AB51339734}">
      <dgm:prSet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pl-PL">
            <a:solidFill>
              <a:schemeClr val="tx1"/>
            </a:solidFill>
          </a:endParaRPr>
        </a:p>
      </dgm:t>
    </dgm:pt>
    <dgm:pt modelId="{8AA2C0CB-BD2D-4A25-9146-CEDABEB276A4}">
      <dgm:prSet phldrT="[Tekst]" custT="1"/>
      <dgm:spPr/>
      <dgm:t>
        <a:bodyPr/>
        <a:lstStyle/>
        <a:p>
          <a:pPr algn="ctr"/>
          <a:r>
            <a:rPr lang="pl-PL" sz="1000" b="0" dirty="0" smtClean="0">
              <a:solidFill>
                <a:schemeClr val="tx1"/>
              </a:solidFill>
            </a:rPr>
            <a:t>Realizacja operacji przez </a:t>
          </a:r>
          <a:r>
            <a:rPr lang="pl-PL" sz="1000" b="0" dirty="0" smtClean="0">
              <a:solidFill>
                <a:schemeClr val="tx1"/>
              </a:solidFill>
            </a:rPr>
            <a:t>partnerów </a:t>
          </a:r>
        </a:p>
        <a:p>
          <a:pPr algn="ctr"/>
          <a:r>
            <a:rPr lang="pl-PL" sz="1000" b="0" dirty="0" smtClean="0">
              <a:solidFill>
                <a:schemeClr val="tx1"/>
              </a:solidFill>
            </a:rPr>
            <a:t>(można zacząć realizację wcześniej – na własne ryzyko – już dzień po złożeniu wniosku w konkursie):</a:t>
          </a:r>
          <a:endParaRPr lang="pl-PL" sz="1000" b="0" dirty="0" smtClean="0">
            <a:solidFill>
              <a:schemeClr val="tx1"/>
            </a:solidFill>
          </a:endParaRPr>
        </a:p>
      </dgm:t>
    </dgm:pt>
    <dgm:pt modelId="{77098670-8723-4553-BB95-74B8DC6FD0B5}" type="parTrans" cxnId="{250F26D2-56A3-4E62-9930-BF0CF07FC9B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0E0DB2F-85F3-442E-AEA7-CA2E75DC568A}" type="sibTrans" cxnId="{250F26D2-56A3-4E62-9930-BF0CF07FC9BD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117ECBE-5E39-42D7-9CEB-CFCDDCD3B857}">
      <dgm:prSet/>
      <dgm:spPr/>
      <dgm:t>
        <a:bodyPr/>
        <a:lstStyle/>
        <a:p>
          <a:r>
            <a:rPr lang="pl-PL" b="0" dirty="0" smtClean="0">
              <a:solidFill>
                <a:schemeClr val="tx1"/>
              </a:solidFill>
            </a:rPr>
            <a:t>Zatwierdzenie zmian do Planu operacyjnego przez Wojewódzką Grupę Roboczą ds. KSOW (uchwałą nr 5/18 z dnia </a:t>
          </a:r>
          <a:br>
            <a:rPr lang="pl-PL" b="0" dirty="0" smtClean="0">
              <a:solidFill>
                <a:schemeClr val="tx1"/>
              </a:solidFill>
            </a:rPr>
          </a:br>
          <a:r>
            <a:rPr lang="pl-PL" b="0" dirty="0" smtClean="0">
              <a:solidFill>
                <a:schemeClr val="tx1"/>
              </a:solidFill>
            </a:rPr>
            <a:t>11 maja 2018 r.)</a:t>
          </a:r>
          <a:endParaRPr lang="pl-PL" b="0" dirty="0">
            <a:solidFill>
              <a:schemeClr val="tx1"/>
            </a:solidFill>
          </a:endParaRPr>
        </a:p>
      </dgm:t>
    </dgm:pt>
    <dgm:pt modelId="{CB76EE70-5772-4293-BC90-4F00B0BA5644}" type="parTrans" cxnId="{648EE9D1-AF46-42C8-942A-1AACBA7A1DD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8FD8E70-11F2-4D82-978A-9E75472EFD1B}" type="sibTrans" cxnId="{648EE9D1-AF46-42C8-942A-1AACBA7A1DDE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2407A69-519C-4645-8C0F-D6DD124E49DF}">
      <dgm:prSet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Zawarcie umów z partnerami </a:t>
          </a:r>
          <a:endParaRPr lang="pl-PL" b="1" dirty="0">
            <a:solidFill>
              <a:schemeClr val="tx1"/>
            </a:solidFill>
          </a:endParaRPr>
        </a:p>
      </dgm:t>
    </dgm:pt>
    <dgm:pt modelId="{027FBF4D-18F8-4D7B-8E16-80BF99F2F6E7}" type="parTrans" cxnId="{4B1F2B0A-6979-439C-9BC2-9C337B28778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158968B-3BB9-4FCE-98F0-06301C779136}" type="sibTrans" cxnId="{4B1F2B0A-6979-439C-9BC2-9C337B287787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B4EF258-9AB9-49CD-B589-BEF7EF830813}">
      <dgm:prSet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Zaakceptowanie listy ocenionych operacji przez Zarząd Województwa Łódzkiego uchwałą nr 585/18 </a:t>
          </a:r>
          <a:endParaRPr lang="pl-PL" dirty="0">
            <a:solidFill>
              <a:schemeClr val="tx1"/>
            </a:solidFill>
          </a:endParaRPr>
        </a:p>
      </dgm:t>
    </dgm:pt>
    <dgm:pt modelId="{9D485FA7-3B88-4E44-B4AD-11CC464E49A6}" type="parTrans" cxnId="{15FF0A2B-E9F0-42F4-83A3-0F7B14E8ED5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A4B52DA-7969-43B0-B312-D423701A889B}" type="sibTrans" cxnId="{15FF0A2B-E9F0-42F4-83A3-0F7B14E8ED56}">
      <dgm:prSet/>
      <dgm:spPr>
        <a:ln>
          <a:solidFill>
            <a:schemeClr val="tx2"/>
          </a:solidFill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906F3DC-612A-4E6E-BBC6-D42ADD19BC16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Złożenie wniosku o refundację wraz z niezbędnymi załącznikami</a:t>
          </a:r>
        </a:p>
      </dgm:t>
    </dgm:pt>
    <dgm:pt modelId="{A25F8ACF-0458-4FB8-9F66-90D41A654467}" type="parTrans" cxnId="{273FE84F-34A8-403F-B2C8-4376539E0B28}">
      <dgm:prSet/>
      <dgm:spPr/>
      <dgm:t>
        <a:bodyPr/>
        <a:lstStyle/>
        <a:p>
          <a:endParaRPr lang="pl-PL"/>
        </a:p>
      </dgm:t>
    </dgm:pt>
    <dgm:pt modelId="{1BB4A77A-DD62-4D9B-AF7A-3A4731E41140}" type="sibTrans" cxnId="{273FE84F-34A8-403F-B2C8-4376539E0B28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7BC19F8E-1754-4328-A748-F9E512826E2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Wypłata środków partnerom do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31 grudnia 2018 r.</a:t>
          </a:r>
        </a:p>
      </dgm:t>
    </dgm:pt>
    <dgm:pt modelId="{31364DE6-E789-4281-916D-8BF9DE068E38}" type="parTrans" cxnId="{2A983EA2-A0BA-4BB4-95BC-1951E8392DDA}">
      <dgm:prSet/>
      <dgm:spPr/>
      <dgm:t>
        <a:bodyPr/>
        <a:lstStyle/>
        <a:p>
          <a:endParaRPr lang="pl-PL"/>
        </a:p>
      </dgm:t>
    </dgm:pt>
    <dgm:pt modelId="{7ED56BB6-4B5A-4AF8-8993-95CC104E51EC}" type="sibTrans" cxnId="{2A983EA2-A0BA-4BB4-95BC-1951E8392DDA}">
      <dgm:prSet/>
      <dgm:spPr/>
      <dgm:t>
        <a:bodyPr/>
        <a:lstStyle/>
        <a:p>
          <a:endParaRPr lang="pl-PL"/>
        </a:p>
      </dgm:t>
    </dgm:pt>
    <dgm:pt modelId="{8113733A-A291-4026-BA59-C311E97EE6B0}" type="pres">
      <dgm:prSet presAssocID="{F3D57DEC-A8C2-410D-A8C4-B9C2944039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1E29E97-E0F8-48CF-995A-ECCC58CD01CF}" type="pres">
      <dgm:prSet presAssocID="{B4DF6667-2865-4EC1-8A11-1402C719BDE8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D23BCE-4C74-4255-AB40-1E38E8BC3428}" type="pres">
      <dgm:prSet presAssocID="{CC3DA6CE-EBB9-41CC-82F7-FBF0D78ACB8F}" presName="sibTrans" presStyleLbl="sibTrans1D1" presStyleIdx="0" presStyleCnt="14"/>
      <dgm:spPr/>
      <dgm:t>
        <a:bodyPr/>
        <a:lstStyle/>
        <a:p>
          <a:endParaRPr lang="pl-PL"/>
        </a:p>
      </dgm:t>
    </dgm:pt>
    <dgm:pt modelId="{B8182DB8-F6B0-4B4F-99B5-26CDD7AF8798}" type="pres">
      <dgm:prSet presAssocID="{CC3DA6CE-EBB9-41CC-82F7-FBF0D78ACB8F}" presName="connectorText" presStyleLbl="sibTrans1D1" presStyleIdx="0" presStyleCnt="14"/>
      <dgm:spPr/>
      <dgm:t>
        <a:bodyPr/>
        <a:lstStyle/>
        <a:p>
          <a:endParaRPr lang="pl-PL"/>
        </a:p>
      </dgm:t>
    </dgm:pt>
    <dgm:pt modelId="{766AB0D9-0C77-4870-9E69-6937C9C3D9FD}" type="pres">
      <dgm:prSet presAssocID="{478A2829-4BC6-4BDF-8A35-BFB4A05DFE77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0D6F4A-0778-48ED-B9CB-455ED55C0763}" type="pres">
      <dgm:prSet presAssocID="{FFA04D0E-FA8B-47ED-B10B-11CDF03823F7}" presName="sibTrans" presStyleLbl="sibTrans1D1" presStyleIdx="1" presStyleCnt="14"/>
      <dgm:spPr/>
      <dgm:t>
        <a:bodyPr/>
        <a:lstStyle/>
        <a:p>
          <a:endParaRPr lang="pl-PL"/>
        </a:p>
      </dgm:t>
    </dgm:pt>
    <dgm:pt modelId="{C05D6646-6F7F-4142-92D1-7074F7A41784}" type="pres">
      <dgm:prSet presAssocID="{FFA04D0E-FA8B-47ED-B10B-11CDF03823F7}" presName="connectorText" presStyleLbl="sibTrans1D1" presStyleIdx="1" presStyleCnt="14"/>
      <dgm:spPr/>
      <dgm:t>
        <a:bodyPr/>
        <a:lstStyle/>
        <a:p>
          <a:endParaRPr lang="pl-PL"/>
        </a:p>
      </dgm:t>
    </dgm:pt>
    <dgm:pt modelId="{B056EF16-CD59-4D3C-BF26-D3D4F10748A0}" type="pres">
      <dgm:prSet presAssocID="{876C38B3-2AA3-4245-8225-2A5F68C7B005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61ECE7-B63E-4D94-9DAD-523C140866AB}" type="pres">
      <dgm:prSet presAssocID="{3457AA9D-E997-4AEF-B715-2C899877D007}" presName="sibTrans" presStyleLbl="sibTrans1D1" presStyleIdx="2" presStyleCnt="14"/>
      <dgm:spPr/>
      <dgm:t>
        <a:bodyPr/>
        <a:lstStyle/>
        <a:p>
          <a:endParaRPr lang="pl-PL"/>
        </a:p>
      </dgm:t>
    </dgm:pt>
    <dgm:pt modelId="{F59666FF-784E-4786-9927-7A2A228DDFE9}" type="pres">
      <dgm:prSet presAssocID="{3457AA9D-E997-4AEF-B715-2C899877D007}" presName="connectorText" presStyleLbl="sibTrans1D1" presStyleIdx="2" presStyleCnt="14"/>
      <dgm:spPr/>
      <dgm:t>
        <a:bodyPr/>
        <a:lstStyle/>
        <a:p>
          <a:endParaRPr lang="pl-PL"/>
        </a:p>
      </dgm:t>
    </dgm:pt>
    <dgm:pt modelId="{A9E70579-6753-4C02-A5B6-5E229C1D094B}" type="pres">
      <dgm:prSet presAssocID="{58BCD96F-50E9-4998-BE63-757E1642B0AE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CEA0B5-FDA8-4577-862F-166C126353A9}" type="pres">
      <dgm:prSet presAssocID="{77A559A6-B0BB-4F3A-8071-FB1BA19CAEE9}" presName="sibTrans" presStyleLbl="sibTrans1D1" presStyleIdx="3" presStyleCnt="14"/>
      <dgm:spPr/>
      <dgm:t>
        <a:bodyPr/>
        <a:lstStyle/>
        <a:p>
          <a:endParaRPr lang="pl-PL"/>
        </a:p>
      </dgm:t>
    </dgm:pt>
    <dgm:pt modelId="{CA268410-5C06-4BFB-B430-27927FBDED73}" type="pres">
      <dgm:prSet presAssocID="{77A559A6-B0BB-4F3A-8071-FB1BA19CAEE9}" presName="connectorText" presStyleLbl="sibTrans1D1" presStyleIdx="3" presStyleCnt="14"/>
      <dgm:spPr/>
      <dgm:t>
        <a:bodyPr/>
        <a:lstStyle/>
        <a:p>
          <a:endParaRPr lang="pl-PL"/>
        </a:p>
      </dgm:t>
    </dgm:pt>
    <dgm:pt modelId="{7D8355B4-2B24-4E61-965F-51B6B815D05D}" type="pres">
      <dgm:prSet presAssocID="{8E10F98D-C8EF-4625-AD59-209555DFF439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B515FC-8B08-4DD6-BDA3-45E577931B03}" type="pres">
      <dgm:prSet presAssocID="{F48D4FDF-E939-4C0C-B363-862E9E53D20B}" presName="sibTrans" presStyleLbl="sibTrans1D1" presStyleIdx="4" presStyleCnt="14"/>
      <dgm:spPr/>
      <dgm:t>
        <a:bodyPr/>
        <a:lstStyle/>
        <a:p>
          <a:endParaRPr lang="pl-PL"/>
        </a:p>
      </dgm:t>
    </dgm:pt>
    <dgm:pt modelId="{362FF033-B183-421E-8484-B34EDE87B923}" type="pres">
      <dgm:prSet presAssocID="{F48D4FDF-E939-4C0C-B363-862E9E53D20B}" presName="connectorText" presStyleLbl="sibTrans1D1" presStyleIdx="4" presStyleCnt="14"/>
      <dgm:spPr/>
      <dgm:t>
        <a:bodyPr/>
        <a:lstStyle/>
        <a:p>
          <a:endParaRPr lang="pl-PL"/>
        </a:p>
      </dgm:t>
    </dgm:pt>
    <dgm:pt modelId="{D7E30BAD-BE31-47C7-8945-367BA366F404}" type="pres">
      <dgm:prSet presAssocID="{BB4EF258-9AB9-49CD-B589-BEF7EF830813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CA05EE-B0F9-4FB2-8D20-AF6629EEF67C}" type="pres">
      <dgm:prSet presAssocID="{0A4B52DA-7969-43B0-B312-D423701A889B}" presName="sibTrans" presStyleLbl="sibTrans1D1" presStyleIdx="5" presStyleCnt="14"/>
      <dgm:spPr/>
      <dgm:t>
        <a:bodyPr/>
        <a:lstStyle/>
        <a:p>
          <a:endParaRPr lang="pl-PL"/>
        </a:p>
      </dgm:t>
    </dgm:pt>
    <dgm:pt modelId="{3549FC3C-26E5-41C2-9B73-586A1B96729B}" type="pres">
      <dgm:prSet presAssocID="{0A4B52DA-7969-43B0-B312-D423701A889B}" presName="connectorText" presStyleLbl="sibTrans1D1" presStyleIdx="5" presStyleCnt="14"/>
      <dgm:spPr/>
      <dgm:t>
        <a:bodyPr/>
        <a:lstStyle/>
        <a:p>
          <a:endParaRPr lang="pl-PL"/>
        </a:p>
      </dgm:t>
    </dgm:pt>
    <dgm:pt modelId="{3D0C24D6-995E-4483-9869-C48DD4F4426B}" type="pres">
      <dgm:prSet presAssocID="{2946C955-F3AA-444C-A95D-42BCDD7BF65F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AA4EB0-342E-44E1-A71C-5B125225679B}" type="pres">
      <dgm:prSet presAssocID="{0107C875-EE20-4673-8F06-5B7688EDFAB8}" presName="sibTrans" presStyleLbl="sibTrans1D1" presStyleIdx="6" presStyleCnt="14"/>
      <dgm:spPr/>
      <dgm:t>
        <a:bodyPr/>
        <a:lstStyle/>
        <a:p>
          <a:endParaRPr lang="pl-PL"/>
        </a:p>
      </dgm:t>
    </dgm:pt>
    <dgm:pt modelId="{7367A9A8-369A-473C-8265-6BB01DE33BF5}" type="pres">
      <dgm:prSet presAssocID="{0107C875-EE20-4673-8F06-5B7688EDFAB8}" presName="connectorText" presStyleLbl="sibTrans1D1" presStyleIdx="6" presStyleCnt="14"/>
      <dgm:spPr/>
      <dgm:t>
        <a:bodyPr/>
        <a:lstStyle/>
        <a:p>
          <a:endParaRPr lang="pl-PL"/>
        </a:p>
      </dgm:t>
    </dgm:pt>
    <dgm:pt modelId="{20AA1FEE-4E64-42D7-ADE0-74D01D26120B}" type="pres">
      <dgm:prSet presAssocID="{8117ECBE-5E39-42D7-9CEB-CFCDDCD3B857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37C060-9D41-40F4-98E4-BEF879DA3182}" type="pres">
      <dgm:prSet presAssocID="{88FD8E70-11F2-4D82-978A-9E75472EFD1B}" presName="sibTrans" presStyleLbl="sibTrans1D1" presStyleIdx="7" presStyleCnt="14"/>
      <dgm:spPr/>
      <dgm:t>
        <a:bodyPr/>
        <a:lstStyle/>
        <a:p>
          <a:endParaRPr lang="pl-PL"/>
        </a:p>
      </dgm:t>
    </dgm:pt>
    <dgm:pt modelId="{0D1E4A43-9887-4499-914B-4F9722B7B116}" type="pres">
      <dgm:prSet presAssocID="{88FD8E70-11F2-4D82-978A-9E75472EFD1B}" presName="connectorText" presStyleLbl="sibTrans1D1" presStyleIdx="7" presStyleCnt="14"/>
      <dgm:spPr/>
      <dgm:t>
        <a:bodyPr/>
        <a:lstStyle/>
        <a:p>
          <a:endParaRPr lang="pl-PL"/>
        </a:p>
      </dgm:t>
    </dgm:pt>
    <dgm:pt modelId="{1D4E5925-6FB0-4C8B-925C-D5B72E4917F8}" type="pres">
      <dgm:prSet presAssocID="{22407A69-519C-4645-8C0F-D6DD124E49DF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B24CB7-E0CE-4ADF-977B-38A97F2AE54F}" type="pres">
      <dgm:prSet presAssocID="{8158968B-3BB9-4FCE-98F0-06301C779136}" presName="sibTrans" presStyleLbl="sibTrans1D1" presStyleIdx="8" presStyleCnt="14"/>
      <dgm:spPr/>
      <dgm:t>
        <a:bodyPr/>
        <a:lstStyle/>
        <a:p>
          <a:endParaRPr lang="pl-PL"/>
        </a:p>
      </dgm:t>
    </dgm:pt>
    <dgm:pt modelId="{C3812CF2-C4AD-4698-A9CE-4A5F7F8D4795}" type="pres">
      <dgm:prSet presAssocID="{8158968B-3BB9-4FCE-98F0-06301C779136}" presName="connectorText" presStyleLbl="sibTrans1D1" presStyleIdx="8" presStyleCnt="14"/>
      <dgm:spPr/>
      <dgm:t>
        <a:bodyPr/>
        <a:lstStyle/>
        <a:p>
          <a:endParaRPr lang="pl-PL"/>
        </a:p>
      </dgm:t>
    </dgm:pt>
    <dgm:pt modelId="{DEBA954D-4402-4CFB-B43D-5A8B50F53F13}" type="pres">
      <dgm:prSet presAssocID="{8AA2C0CB-BD2D-4A25-9146-CEDABEB276A4}" presName="node" presStyleLbl="node1" presStyleIdx="9" presStyleCnt="15" custScaleX="126587" custScaleY="964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D3B968-E77D-4CFA-9B90-62F9B1223AA4}" type="pres">
      <dgm:prSet presAssocID="{20E0DB2F-85F3-442E-AEA7-CA2E75DC568A}" presName="sibTrans" presStyleLbl="sibTrans1D1" presStyleIdx="9" presStyleCnt="14"/>
      <dgm:spPr/>
      <dgm:t>
        <a:bodyPr/>
        <a:lstStyle/>
        <a:p>
          <a:endParaRPr lang="pl-PL"/>
        </a:p>
      </dgm:t>
    </dgm:pt>
    <dgm:pt modelId="{B2320F7C-65C2-49DB-9A0F-230EE2A35C96}" type="pres">
      <dgm:prSet presAssocID="{20E0DB2F-85F3-442E-AEA7-CA2E75DC568A}" presName="connectorText" presStyleLbl="sibTrans1D1" presStyleIdx="9" presStyleCnt="14"/>
      <dgm:spPr/>
      <dgm:t>
        <a:bodyPr/>
        <a:lstStyle/>
        <a:p>
          <a:endParaRPr lang="pl-PL"/>
        </a:p>
      </dgm:t>
    </dgm:pt>
    <dgm:pt modelId="{0DBE2C8A-3963-4964-AEAC-E0E307CF544A}" type="pres">
      <dgm:prSet presAssocID="{B8827AA8-336D-4D63-A566-6289EF3DD27D}" presName="node" presStyleLbl="node1" presStyleIdx="10" presStyleCnt="15" custScaleX="93802" custScaleY="984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DB6D25-CEFC-4EF1-8878-8E1B40215E9C}" type="pres">
      <dgm:prSet presAssocID="{B107543B-B9B6-4AAF-884C-A31844AC6D11}" presName="sibTrans" presStyleLbl="sibTrans1D1" presStyleIdx="10" presStyleCnt="14"/>
      <dgm:spPr/>
      <dgm:t>
        <a:bodyPr/>
        <a:lstStyle/>
        <a:p>
          <a:endParaRPr lang="pl-PL"/>
        </a:p>
      </dgm:t>
    </dgm:pt>
    <dgm:pt modelId="{845DC05A-9D09-4DC6-8157-4156F0408562}" type="pres">
      <dgm:prSet presAssocID="{B107543B-B9B6-4AAF-884C-A31844AC6D11}" presName="connectorText" presStyleLbl="sibTrans1D1" presStyleIdx="10" presStyleCnt="14"/>
      <dgm:spPr/>
      <dgm:t>
        <a:bodyPr/>
        <a:lstStyle/>
        <a:p>
          <a:endParaRPr lang="pl-PL"/>
        </a:p>
      </dgm:t>
    </dgm:pt>
    <dgm:pt modelId="{2AAAEF07-E02B-4709-92CE-B001425FCAEB}" type="pres">
      <dgm:prSet presAssocID="{26DE305D-235F-489E-BC42-F16755AC5CBF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CAC891-7374-48A1-A149-DC9FCC36DAA8}" type="pres">
      <dgm:prSet presAssocID="{814811D5-D795-476C-9E59-7710A2845D9D}" presName="sibTrans" presStyleLbl="sibTrans1D1" presStyleIdx="11" presStyleCnt="14"/>
      <dgm:spPr/>
      <dgm:t>
        <a:bodyPr/>
        <a:lstStyle/>
        <a:p>
          <a:endParaRPr lang="pl-PL"/>
        </a:p>
      </dgm:t>
    </dgm:pt>
    <dgm:pt modelId="{8FE1CB31-9377-44BD-8452-337DF8274ADE}" type="pres">
      <dgm:prSet presAssocID="{814811D5-D795-476C-9E59-7710A2845D9D}" presName="connectorText" presStyleLbl="sibTrans1D1" presStyleIdx="11" presStyleCnt="14"/>
      <dgm:spPr/>
      <dgm:t>
        <a:bodyPr/>
        <a:lstStyle/>
        <a:p>
          <a:endParaRPr lang="pl-PL"/>
        </a:p>
      </dgm:t>
    </dgm:pt>
    <dgm:pt modelId="{3EE4415C-07F6-45A8-96B8-649E30080CC7}" type="pres">
      <dgm:prSet presAssocID="{7906F3DC-612A-4E6E-BBC6-D42ADD19BC16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513DD2-39DB-4389-8DC8-9FE2F72CF907}" type="pres">
      <dgm:prSet presAssocID="{1BB4A77A-DD62-4D9B-AF7A-3A4731E41140}" presName="sibTrans" presStyleLbl="sibTrans1D1" presStyleIdx="12" presStyleCnt="14"/>
      <dgm:spPr/>
      <dgm:t>
        <a:bodyPr/>
        <a:lstStyle/>
        <a:p>
          <a:endParaRPr lang="pl-PL"/>
        </a:p>
      </dgm:t>
    </dgm:pt>
    <dgm:pt modelId="{6AFA4BF1-F03A-455D-ADEB-8C7608E6FCC1}" type="pres">
      <dgm:prSet presAssocID="{1BB4A77A-DD62-4D9B-AF7A-3A4731E41140}" presName="connectorText" presStyleLbl="sibTrans1D1" presStyleIdx="12" presStyleCnt="14"/>
      <dgm:spPr/>
      <dgm:t>
        <a:bodyPr/>
        <a:lstStyle/>
        <a:p>
          <a:endParaRPr lang="pl-PL"/>
        </a:p>
      </dgm:t>
    </dgm:pt>
    <dgm:pt modelId="{43BF3EA4-0471-48AE-A63B-E3C8B2B89DE7}" type="pres">
      <dgm:prSet presAssocID="{E2108ECC-D565-4D08-AFF6-AD8FBBFE2F1B}" presName="node" presStyleLbl="node1" presStyleIdx="13" presStyleCnt="15" custScaleX="992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B5115D-02F0-4A90-8E84-841845092107}" type="pres">
      <dgm:prSet presAssocID="{A93698ED-DE3F-42C3-952A-E9BE418F568B}" presName="sibTrans" presStyleLbl="sibTrans1D1" presStyleIdx="13" presStyleCnt="14"/>
      <dgm:spPr/>
      <dgm:t>
        <a:bodyPr/>
        <a:lstStyle/>
        <a:p>
          <a:endParaRPr lang="pl-PL"/>
        </a:p>
      </dgm:t>
    </dgm:pt>
    <dgm:pt modelId="{19DF1183-EF2E-4977-ABDD-34A8662F3BAC}" type="pres">
      <dgm:prSet presAssocID="{A93698ED-DE3F-42C3-952A-E9BE418F568B}" presName="connectorText" presStyleLbl="sibTrans1D1" presStyleIdx="13" presStyleCnt="14"/>
      <dgm:spPr/>
      <dgm:t>
        <a:bodyPr/>
        <a:lstStyle/>
        <a:p>
          <a:endParaRPr lang="pl-PL"/>
        </a:p>
      </dgm:t>
    </dgm:pt>
    <dgm:pt modelId="{9D2E2E4F-FF12-4F09-B3B7-CA63D60C43B9}" type="pres">
      <dgm:prSet presAssocID="{7BC19F8E-1754-4328-A748-F9E512826E28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F567589-C105-409F-B10E-CC62163CC0C1}" type="presOf" srcId="{0A4B52DA-7969-43B0-B312-D423701A889B}" destId="{3549FC3C-26E5-41C2-9B73-586A1B96729B}" srcOrd="1" destOrd="0" presId="urn:microsoft.com/office/officeart/2005/8/layout/bProcess3"/>
    <dgm:cxn modelId="{C2AD5C93-32BE-4BF0-BFC0-89AB51339734}" srcId="{F3D57DEC-A8C2-410D-A8C4-B9C29440396F}" destId="{E2108ECC-D565-4D08-AFF6-AD8FBBFE2F1B}" srcOrd="13" destOrd="0" parTransId="{9C786D4D-DBBC-4669-BD51-87E2DE3C9203}" sibTransId="{A93698ED-DE3F-42C3-952A-E9BE418F568B}"/>
    <dgm:cxn modelId="{7C691858-D623-4631-8DAD-BF38CE4AF0CB}" type="presOf" srcId="{2946C955-F3AA-444C-A95D-42BCDD7BF65F}" destId="{3D0C24D6-995E-4483-9869-C48DD4F4426B}" srcOrd="0" destOrd="0" presId="urn:microsoft.com/office/officeart/2005/8/layout/bProcess3"/>
    <dgm:cxn modelId="{638EEBB4-5361-4A3C-9FB9-539691E956EA}" type="presOf" srcId="{FFA04D0E-FA8B-47ED-B10B-11CDF03823F7}" destId="{C05D6646-6F7F-4142-92D1-7074F7A41784}" srcOrd="1" destOrd="0" presId="urn:microsoft.com/office/officeart/2005/8/layout/bProcess3"/>
    <dgm:cxn modelId="{596F3053-D8C7-4FD4-B0DA-77948359B115}" type="presOf" srcId="{77A559A6-B0BB-4F3A-8071-FB1BA19CAEE9}" destId="{CA268410-5C06-4BFB-B430-27927FBDED73}" srcOrd="1" destOrd="0" presId="urn:microsoft.com/office/officeart/2005/8/layout/bProcess3"/>
    <dgm:cxn modelId="{1DC7F290-D025-4D77-B73F-CCD10C996B90}" type="presOf" srcId="{1BB4A77A-DD62-4D9B-AF7A-3A4731E41140}" destId="{6AFA4BF1-F03A-455D-ADEB-8C7608E6FCC1}" srcOrd="1" destOrd="0" presId="urn:microsoft.com/office/officeart/2005/8/layout/bProcess3"/>
    <dgm:cxn modelId="{05E42679-DD45-4A0C-82E5-DD38A400C869}" type="presOf" srcId="{814811D5-D795-476C-9E59-7710A2845D9D}" destId="{48CAC891-7374-48A1-A149-DC9FCC36DAA8}" srcOrd="0" destOrd="0" presId="urn:microsoft.com/office/officeart/2005/8/layout/bProcess3"/>
    <dgm:cxn modelId="{4BBABB3D-D190-42D4-B6E2-7E2FBDE09E05}" type="presOf" srcId="{3457AA9D-E997-4AEF-B715-2C899877D007}" destId="{F59666FF-784E-4786-9927-7A2A228DDFE9}" srcOrd="1" destOrd="0" presId="urn:microsoft.com/office/officeart/2005/8/layout/bProcess3"/>
    <dgm:cxn modelId="{6D1E9ED0-BB7E-40B4-BF6C-2D35F7B8A126}" type="presOf" srcId="{20E0DB2F-85F3-442E-AEA7-CA2E75DC568A}" destId="{B2320F7C-65C2-49DB-9A0F-230EE2A35C96}" srcOrd="1" destOrd="0" presId="urn:microsoft.com/office/officeart/2005/8/layout/bProcess3"/>
    <dgm:cxn modelId="{311F1DE6-8551-40E8-90B3-E4208528081C}" srcId="{F3D57DEC-A8C2-410D-A8C4-B9C29440396F}" destId="{2946C955-F3AA-444C-A95D-42BCDD7BF65F}" srcOrd="6" destOrd="0" parTransId="{C042B2B3-13C1-4B68-9D98-FE7E7754DC65}" sibTransId="{0107C875-EE20-4673-8F06-5B7688EDFAB8}"/>
    <dgm:cxn modelId="{DC5E36E2-DBB3-4961-9BE3-923F86883F64}" type="presOf" srcId="{B107543B-B9B6-4AAF-884C-A31844AC6D11}" destId="{845DC05A-9D09-4DC6-8157-4156F0408562}" srcOrd="1" destOrd="0" presId="urn:microsoft.com/office/officeart/2005/8/layout/bProcess3"/>
    <dgm:cxn modelId="{0F2B8372-9D3E-4BE5-8AFB-BAD68DAA6A51}" type="presOf" srcId="{77A559A6-B0BB-4F3A-8071-FB1BA19CAEE9}" destId="{13CEA0B5-FDA8-4577-862F-166C126353A9}" srcOrd="0" destOrd="0" presId="urn:microsoft.com/office/officeart/2005/8/layout/bProcess3"/>
    <dgm:cxn modelId="{86DAE31D-A0C0-4287-BD80-0017D891EF1B}" type="presOf" srcId="{CC3DA6CE-EBB9-41CC-82F7-FBF0D78ACB8F}" destId="{B8182DB8-F6B0-4B4F-99B5-26CDD7AF8798}" srcOrd="1" destOrd="0" presId="urn:microsoft.com/office/officeart/2005/8/layout/bProcess3"/>
    <dgm:cxn modelId="{0E55B452-5D3C-4FAE-9C89-737999AACDA3}" type="presOf" srcId="{8AA2C0CB-BD2D-4A25-9146-CEDABEB276A4}" destId="{DEBA954D-4402-4CFB-B43D-5A8B50F53F13}" srcOrd="0" destOrd="0" presId="urn:microsoft.com/office/officeart/2005/8/layout/bProcess3"/>
    <dgm:cxn modelId="{A4AF7134-1906-46D9-93D7-B655200794F7}" type="presOf" srcId="{FFA04D0E-FA8B-47ED-B10B-11CDF03823F7}" destId="{130D6F4A-0778-48ED-B9CB-455ED55C0763}" srcOrd="0" destOrd="0" presId="urn:microsoft.com/office/officeart/2005/8/layout/bProcess3"/>
    <dgm:cxn modelId="{DC353288-8749-4550-BE09-C57B0DE48CEC}" type="presOf" srcId="{0107C875-EE20-4673-8F06-5B7688EDFAB8}" destId="{7367A9A8-369A-473C-8265-6BB01DE33BF5}" srcOrd="1" destOrd="0" presId="urn:microsoft.com/office/officeart/2005/8/layout/bProcess3"/>
    <dgm:cxn modelId="{C8B020F2-74EB-4349-BDA7-02A778651172}" type="presOf" srcId="{A93698ED-DE3F-42C3-952A-E9BE418F568B}" destId="{19DF1183-EF2E-4977-ABDD-34A8662F3BAC}" srcOrd="1" destOrd="0" presId="urn:microsoft.com/office/officeart/2005/8/layout/bProcess3"/>
    <dgm:cxn modelId="{9E9ECCFC-882F-4ACA-903F-BCE4B46A0EF3}" type="presOf" srcId="{A93698ED-DE3F-42C3-952A-E9BE418F568B}" destId="{64B5115D-02F0-4A90-8E84-841845092107}" srcOrd="0" destOrd="0" presId="urn:microsoft.com/office/officeart/2005/8/layout/bProcess3"/>
    <dgm:cxn modelId="{648EE9D1-AF46-42C8-942A-1AACBA7A1DDE}" srcId="{F3D57DEC-A8C2-410D-A8C4-B9C29440396F}" destId="{8117ECBE-5E39-42D7-9CEB-CFCDDCD3B857}" srcOrd="7" destOrd="0" parTransId="{CB76EE70-5772-4293-BC90-4F00B0BA5644}" sibTransId="{88FD8E70-11F2-4D82-978A-9E75472EFD1B}"/>
    <dgm:cxn modelId="{A4004E0B-C2E2-42E2-871D-3E5099544B2D}" type="presOf" srcId="{F48D4FDF-E939-4C0C-B363-862E9E53D20B}" destId="{23B515FC-8B08-4DD6-BDA3-45E577931B03}" srcOrd="0" destOrd="0" presId="urn:microsoft.com/office/officeart/2005/8/layout/bProcess3"/>
    <dgm:cxn modelId="{167A5A5E-62AF-408C-BE45-4F5D03132FDC}" type="presOf" srcId="{E2108ECC-D565-4D08-AFF6-AD8FBBFE2F1B}" destId="{43BF3EA4-0471-48AE-A63B-E3C8B2B89DE7}" srcOrd="0" destOrd="0" presId="urn:microsoft.com/office/officeart/2005/8/layout/bProcess3"/>
    <dgm:cxn modelId="{A61F9AA1-C042-42D2-AC8E-4C9ECE0EC9CC}" type="presOf" srcId="{8158968B-3BB9-4FCE-98F0-06301C779136}" destId="{F1B24CB7-E0CE-4ADF-977B-38A97F2AE54F}" srcOrd="0" destOrd="0" presId="urn:microsoft.com/office/officeart/2005/8/layout/bProcess3"/>
    <dgm:cxn modelId="{93B2A32B-53A7-4EE1-9C5C-DB45032077FF}" type="presOf" srcId="{478A2829-4BC6-4BDF-8A35-BFB4A05DFE77}" destId="{766AB0D9-0C77-4870-9E69-6937C9C3D9FD}" srcOrd="0" destOrd="0" presId="urn:microsoft.com/office/officeart/2005/8/layout/bProcess3"/>
    <dgm:cxn modelId="{4D296D01-449D-4D7D-AF77-5F8D281C13F3}" srcId="{F3D57DEC-A8C2-410D-A8C4-B9C29440396F}" destId="{B8827AA8-336D-4D63-A566-6289EF3DD27D}" srcOrd="10" destOrd="0" parTransId="{19E8F214-2DF9-47B6-9E57-2CF2E28AA35F}" sibTransId="{B107543B-B9B6-4AAF-884C-A31844AC6D11}"/>
    <dgm:cxn modelId="{9AD01ADC-EA31-47E5-821C-43251806D078}" type="presOf" srcId="{8E10F98D-C8EF-4625-AD59-209555DFF439}" destId="{7D8355B4-2B24-4E61-965F-51B6B815D05D}" srcOrd="0" destOrd="0" presId="urn:microsoft.com/office/officeart/2005/8/layout/bProcess3"/>
    <dgm:cxn modelId="{250F26D2-56A3-4E62-9930-BF0CF07FC9BD}" srcId="{F3D57DEC-A8C2-410D-A8C4-B9C29440396F}" destId="{8AA2C0CB-BD2D-4A25-9146-CEDABEB276A4}" srcOrd="9" destOrd="0" parTransId="{77098670-8723-4553-BB95-74B8DC6FD0B5}" sibTransId="{20E0DB2F-85F3-442E-AEA7-CA2E75DC568A}"/>
    <dgm:cxn modelId="{BD830960-FF8D-43EE-9663-60EC351F7A71}" type="presOf" srcId="{CC3DA6CE-EBB9-41CC-82F7-FBF0D78ACB8F}" destId="{07D23BCE-4C74-4255-AB40-1E38E8BC3428}" srcOrd="0" destOrd="0" presId="urn:microsoft.com/office/officeart/2005/8/layout/bProcess3"/>
    <dgm:cxn modelId="{AC63A650-1E6B-4EE2-A632-D7B07D8E65DF}" type="presOf" srcId="{8158968B-3BB9-4FCE-98F0-06301C779136}" destId="{C3812CF2-C4AD-4698-A9CE-4A5F7F8D4795}" srcOrd="1" destOrd="0" presId="urn:microsoft.com/office/officeart/2005/8/layout/bProcess3"/>
    <dgm:cxn modelId="{D854F26B-F36A-4E3A-934E-E1B58B6BCEAF}" type="presOf" srcId="{22407A69-519C-4645-8C0F-D6DD124E49DF}" destId="{1D4E5925-6FB0-4C8B-925C-D5B72E4917F8}" srcOrd="0" destOrd="0" presId="urn:microsoft.com/office/officeart/2005/8/layout/bProcess3"/>
    <dgm:cxn modelId="{9D816197-E8B7-482D-8FB7-986BB8248106}" srcId="{F3D57DEC-A8C2-410D-A8C4-B9C29440396F}" destId="{26DE305D-235F-489E-BC42-F16755AC5CBF}" srcOrd="11" destOrd="0" parTransId="{37FDD430-F1EA-4F65-A678-134924B908BF}" sibTransId="{814811D5-D795-476C-9E59-7710A2845D9D}"/>
    <dgm:cxn modelId="{98ACF70F-D589-4E4A-BFE8-1E9467D2DD31}" type="presOf" srcId="{3457AA9D-E997-4AEF-B715-2C899877D007}" destId="{5461ECE7-B63E-4D94-9DAD-523C140866AB}" srcOrd="0" destOrd="0" presId="urn:microsoft.com/office/officeart/2005/8/layout/bProcess3"/>
    <dgm:cxn modelId="{40125358-1D8E-4BD5-8BEF-DA295C6C6409}" type="presOf" srcId="{B107543B-B9B6-4AAF-884C-A31844AC6D11}" destId="{F1DB6D25-CEFC-4EF1-8878-8E1B40215E9C}" srcOrd="0" destOrd="0" presId="urn:microsoft.com/office/officeart/2005/8/layout/bProcess3"/>
    <dgm:cxn modelId="{67C9B7D1-7243-43C0-9CCB-05C4C58B92BF}" type="presOf" srcId="{814811D5-D795-476C-9E59-7710A2845D9D}" destId="{8FE1CB31-9377-44BD-8452-337DF8274ADE}" srcOrd="1" destOrd="0" presId="urn:microsoft.com/office/officeart/2005/8/layout/bProcess3"/>
    <dgm:cxn modelId="{C5B2620B-2161-497D-B4D2-D6116EE3EEA9}" type="presOf" srcId="{F3D57DEC-A8C2-410D-A8C4-B9C29440396F}" destId="{8113733A-A291-4026-BA59-C311E97EE6B0}" srcOrd="0" destOrd="0" presId="urn:microsoft.com/office/officeart/2005/8/layout/bProcess3"/>
    <dgm:cxn modelId="{405558BB-9608-404C-ABF9-EBA795109CF1}" srcId="{F3D57DEC-A8C2-410D-A8C4-B9C29440396F}" destId="{478A2829-4BC6-4BDF-8A35-BFB4A05DFE77}" srcOrd="1" destOrd="0" parTransId="{CDAC9BA4-A8E8-4D53-8D46-3AF1A4551BF3}" sibTransId="{FFA04D0E-FA8B-47ED-B10B-11CDF03823F7}"/>
    <dgm:cxn modelId="{53B7B7DE-382B-42A8-B67D-90A96DC2E454}" srcId="{F3D57DEC-A8C2-410D-A8C4-B9C29440396F}" destId="{B4DF6667-2865-4EC1-8A11-1402C719BDE8}" srcOrd="0" destOrd="0" parTransId="{B86A9912-8430-45C6-93E1-852EA43E7FF7}" sibTransId="{CC3DA6CE-EBB9-41CC-82F7-FBF0D78ACB8F}"/>
    <dgm:cxn modelId="{2A983EA2-A0BA-4BB4-95BC-1951E8392DDA}" srcId="{F3D57DEC-A8C2-410D-A8C4-B9C29440396F}" destId="{7BC19F8E-1754-4328-A748-F9E512826E28}" srcOrd="14" destOrd="0" parTransId="{31364DE6-E789-4281-916D-8BF9DE068E38}" sibTransId="{7ED56BB6-4B5A-4AF8-8993-95CC104E51EC}"/>
    <dgm:cxn modelId="{00E9C681-3BF5-4F73-938F-A8945A892F0F}" type="presOf" srcId="{0A4B52DA-7969-43B0-B312-D423701A889B}" destId="{3ACA05EE-B0F9-4FB2-8D20-AF6629EEF67C}" srcOrd="0" destOrd="0" presId="urn:microsoft.com/office/officeart/2005/8/layout/bProcess3"/>
    <dgm:cxn modelId="{77F005DE-2E24-4F57-BE43-5D5D680BE5EB}" type="presOf" srcId="{8117ECBE-5E39-42D7-9CEB-CFCDDCD3B857}" destId="{20AA1FEE-4E64-42D7-ADE0-74D01D26120B}" srcOrd="0" destOrd="0" presId="urn:microsoft.com/office/officeart/2005/8/layout/bProcess3"/>
    <dgm:cxn modelId="{4B1F2B0A-6979-439C-9BC2-9C337B287787}" srcId="{F3D57DEC-A8C2-410D-A8C4-B9C29440396F}" destId="{22407A69-519C-4645-8C0F-D6DD124E49DF}" srcOrd="8" destOrd="0" parTransId="{027FBF4D-18F8-4D7B-8E16-80BF99F2F6E7}" sibTransId="{8158968B-3BB9-4FCE-98F0-06301C779136}"/>
    <dgm:cxn modelId="{8CCE6B87-B2F6-4832-8E2A-7A58B1F5C756}" type="presOf" srcId="{88FD8E70-11F2-4D82-978A-9E75472EFD1B}" destId="{AB37C060-9D41-40F4-98E4-BEF879DA3182}" srcOrd="0" destOrd="0" presId="urn:microsoft.com/office/officeart/2005/8/layout/bProcess3"/>
    <dgm:cxn modelId="{472580E3-C404-4DFC-A38E-6BD4BDB91D96}" type="presOf" srcId="{58BCD96F-50E9-4998-BE63-757E1642B0AE}" destId="{A9E70579-6753-4C02-A5B6-5E229C1D094B}" srcOrd="0" destOrd="0" presId="urn:microsoft.com/office/officeart/2005/8/layout/bProcess3"/>
    <dgm:cxn modelId="{CA4F708A-13CC-4765-B3B9-B9C06E8CCE29}" type="presOf" srcId="{0107C875-EE20-4673-8F06-5B7688EDFAB8}" destId="{DFAA4EB0-342E-44E1-A71C-5B125225679B}" srcOrd="0" destOrd="0" presId="urn:microsoft.com/office/officeart/2005/8/layout/bProcess3"/>
    <dgm:cxn modelId="{7111704F-A162-4987-A5DB-ECA8218B51FA}" type="presOf" srcId="{20E0DB2F-85F3-442E-AEA7-CA2E75DC568A}" destId="{D2D3B968-E77D-4CFA-9B90-62F9B1223AA4}" srcOrd="0" destOrd="0" presId="urn:microsoft.com/office/officeart/2005/8/layout/bProcess3"/>
    <dgm:cxn modelId="{AA16A2D8-E495-4777-8078-5078C1EEA24B}" type="presOf" srcId="{88FD8E70-11F2-4D82-978A-9E75472EFD1B}" destId="{0D1E4A43-9887-4499-914B-4F9722B7B116}" srcOrd="1" destOrd="0" presId="urn:microsoft.com/office/officeart/2005/8/layout/bProcess3"/>
    <dgm:cxn modelId="{AF1BD885-4449-4C8B-8E1F-34F4C5BFE351}" srcId="{F3D57DEC-A8C2-410D-A8C4-B9C29440396F}" destId="{58BCD96F-50E9-4998-BE63-757E1642B0AE}" srcOrd="3" destOrd="0" parTransId="{6229EEDB-1293-4D86-BA82-244A4593E21F}" sibTransId="{77A559A6-B0BB-4F3A-8071-FB1BA19CAEE9}"/>
    <dgm:cxn modelId="{15FF0A2B-E9F0-42F4-83A3-0F7B14E8ED56}" srcId="{F3D57DEC-A8C2-410D-A8C4-B9C29440396F}" destId="{BB4EF258-9AB9-49CD-B589-BEF7EF830813}" srcOrd="5" destOrd="0" parTransId="{9D485FA7-3B88-4E44-B4AD-11CC464E49A6}" sibTransId="{0A4B52DA-7969-43B0-B312-D423701A889B}"/>
    <dgm:cxn modelId="{3A8DA427-839A-48A3-8934-DA952A6C23B2}" type="presOf" srcId="{B4DF6667-2865-4EC1-8A11-1402C719BDE8}" destId="{81E29E97-E0F8-48CF-995A-ECCC58CD01CF}" srcOrd="0" destOrd="0" presId="urn:microsoft.com/office/officeart/2005/8/layout/bProcess3"/>
    <dgm:cxn modelId="{C784D650-243A-4B5B-AD77-82632EC19D55}" type="presOf" srcId="{7BC19F8E-1754-4328-A748-F9E512826E28}" destId="{9D2E2E4F-FF12-4F09-B3B7-CA63D60C43B9}" srcOrd="0" destOrd="0" presId="urn:microsoft.com/office/officeart/2005/8/layout/bProcess3"/>
    <dgm:cxn modelId="{9B46BF52-04AB-438A-994B-C631948E8BB5}" type="presOf" srcId="{B8827AA8-336D-4D63-A566-6289EF3DD27D}" destId="{0DBE2C8A-3963-4964-AEAC-E0E307CF544A}" srcOrd="0" destOrd="0" presId="urn:microsoft.com/office/officeart/2005/8/layout/bProcess3"/>
    <dgm:cxn modelId="{C7B7F822-3254-46CD-A1A3-526FD9FF6F67}" type="presOf" srcId="{F48D4FDF-E939-4C0C-B363-862E9E53D20B}" destId="{362FF033-B183-421E-8484-B34EDE87B923}" srcOrd="1" destOrd="0" presId="urn:microsoft.com/office/officeart/2005/8/layout/bProcess3"/>
    <dgm:cxn modelId="{3EF609A9-7A8B-4EB6-A170-43D00DB41245}" srcId="{F3D57DEC-A8C2-410D-A8C4-B9C29440396F}" destId="{876C38B3-2AA3-4245-8225-2A5F68C7B005}" srcOrd="2" destOrd="0" parTransId="{64606F5F-4384-434E-BE88-ED20CF995477}" sibTransId="{3457AA9D-E997-4AEF-B715-2C899877D007}"/>
    <dgm:cxn modelId="{F4EBC8CC-4D2C-4556-BEF9-3EBA67616DCC}" type="presOf" srcId="{876C38B3-2AA3-4245-8225-2A5F68C7B005}" destId="{B056EF16-CD59-4D3C-BF26-D3D4F10748A0}" srcOrd="0" destOrd="0" presId="urn:microsoft.com/office/officeart/2005/8/layout/bProcess3"/>
    <dgm:cxn modelId="{39645CC7-5424-470D-9AF7-F4B6465CB5BC}" type="presOf" srcId="{1BB4A77A-DD62-4D9B-AF7A-3A4731E41140}" destId="{3E513DD2-39DB-4389-8DC8-9FE2F72CF907}" srcOrd="0" destOrd="0" presId="urn:microsoft.com/office/officeart/2005/8/layout/bProcess3"/>
    <dgm:cxn modelId="{273FE84F-34A8-403F-B2C8-4376539E0B28}" srcId="{F3D57DEC-A8C2-410D-A8C4-B9C29440396F}" destId="{7906F3DC-612A-4E6E-BBC6-D42ADD19BC16}" srcOrd="12" destOrd="0" parTransId="{A25F8ACF-0458-4FB8-9F66-90D41A654467}" sibTransId="{1BB4A77A-DD62-4D9B-AF7A-3A4731E41140}"/>
    <dgm:cxn modelId="{C6AB4077-039B-4469-87EB-FA0F3DB54410}" type="presOf" srcId="{7906F3DC-612A-4E6E-BBC6-D42ADD19BC16}" destId="{3EE4415C-07F6-45A8-96B8-649E30080CC7}" srcOrd="0" destOrd="0" presId="urn:microsoft.com/office/officeart/2005/8/layout/bProcess3"/>
    <dgm:cxn modelId="{F72D1FC1-C697-48EF-9672-CC981CF22112}" srcId="{F3D57DEC-A8C2-410D-A8C4-B9C29440396F}" destId="{8E10F98D-C8EF-4625-AD59-209555DFF439}" srcOrd="4" destOrd="0" parTransId="{37A24352-0AD1-40B3-B790-217A2224E114}" sibTransId="{F48D4FDF-E939-4C0C-B363-862E9E53D20B}"/>
    <dgm:cxn modelId="{AC8DD0C0-815A-4F56-A126-3E16E34AD17F}" type="presOf" srcId="{BB4EF258-9AB9-49CD-B589-BEF7EF830813}" destId="{D7E30BAD-BE31-47C7-8945-367BA366F404}" srcOrd="0" destOrd="0" presId="urn:microsoft.com/office/officeart/2005/8/layout/bProcess3"/>
    <dgm:cxn modelId="{A9BDFDE6-B46E-4EF5-93CA-DE9AF9CB6E2F}" type="presOf" srcId="{26DE305D-235F-489E-BC42-F16755AC5CBF}" destId="{2AAAEF07-E02B-4709-92CE-B001425FCAEB}" srcOrd="0" destOrd="0" presId="urn:microsoft.com/office/officeart/2005/8/layout/bProcess3"/>
    <dgm:cxn modelId="{AD81ABED-9663-49BA-8FA8-6842C70BEFA9}" type="presParOf" srcId="{8113733A-A291-4026-BA59-C311E97EE6B0}" destId="{81E29E97-E0F8-48CF-995A-ECCC58CD01CF}" srcOrd="0" destOrd="0" presId="urn:microsoft.com/office/officeart/2005/8/layout/bProcess3"/>
    <dgm:cxn modelId="{3479CB22-D353-4130-86E4-4FE6344D087B}" type="presParOf" srcId="{8113733A-A291-4026-BA59-C311E97EE6B0}" destId="{07D23BCE-4C74-4255-AB40-1E38E8BC3428}" srcOrd="1" destOrd="0" presId="urn:microsoft.com/office/officeart/2005/8/layout/bProcess3"/>
    <dgm:cxn modelId="{251C1B80-0FF0-4FD0-908C-52AFDF9DCF52}" type="presParOf" srcId="{07D23BCE-4C74-4255-AB40-1E38E8BC3428}" destId="{B8182DB8-F6B0-4B4F-99B5-26CDD7AF8798}" srcOrd="0" destOrd="0" presId="urn:microsoft.com/office/officeart/2005/8/layout/bProcess3"/>
    <dgm:cxn modelId="{AF5025E1-0400-4D77-BCED-2B60224095E7}" type="presParOf" srcId="{8113733A-A291-4026-BA59-C311E97EE6B0}" destId="{766AB0D9-0C77-4870-9E69-6937C9C3D9FD}" srcOrd="2" destOrd="0" presId="urn:microsoft.com/office/officeart/2005/8/layout/bProcess3"/>
    <dgm:cxn modelId="{EEA6CD19-6EA1-4AE6-BEDA-8D5FFDA49FF8}" type="presParOf" srcId="{8113733A-A291-4026-BA59-C311E97EE6B0}" destId="{130D6F4A-0778-48ED-B9CB-455ED55C0763}" srcOrd="3" destOrd="0" presId="urn:microsoft.com/office/officeart/2005/8/layout/bProcess3"/>
    <dgm:cxn modelId="{3EA5BDCE-D5A6-4200-8D8C-CEB69CD1A9ED}" type="presParOf" srcId="{130D6F4A-0778-48ED-B9CB-455ED55C0763}" destId="{C05D6646-6F7F-4142-92D1-7074F7A41784}" srcOrd="0" destOrd="0" presId="urn:microsoft.com/office/officeart/2005/8/layout/bProcess3"/>
    <dgm:cxn modelId="{F12F30E7-A0C1-4E4E-AC14-0265A1780AF1}" type="presParOf" srcId="{8113733A-A291-4026-BA59-C311E97EE6B0}" destId="{B056EF16-CD59-4D3C-BF26-D3D4F10748A0}" srcOrd="4" destOrd="0" presId="urn:microsoft.com/office/officeart/2005/8/layout/bProcess3"/>
    <dgm:cxn modelId="{B128DD89-1F5F-4793-BAE4-069AA49F7592}" type="presParOf" srcId="{8113733A-A291-4026-BA59-C311E97EE6B0}" destId="{5461ECE7-B63E-4D94-9DAD-523C140866AB}" srcOrd="5" destOrd="0" presId="urn:microsoft.com/office/officeart/2005/8/layout/bProcess3"/>
    <dgm:cxn modelId="{21002877-A25B-4D4B-BD20-E7987F61D631}" type="presParOf" srcId="{5461ECE7-B63E-4D94-9DAD-523C140866AB}" destId="{F59666FF-784E-4786-9927-7A2A228DDFE9}" srcOrd="0" destOrd="0" presId="urn:microsoft.com/office/officeart/2005/8/layout/bProcess3"/>
    <dgm:cxn modelId="{403B28BD-6B18-4AD7-A548-2443FADEA7DB}" type="presParOf" srcId="{8113733A-A291-4026-BA59-C311E97EE6B0}" destId="{A9E70579-6753-4C02-A5B6-5E229C1D094B}" srcOrd="6" destOrd="0" presId="urn:microsoft.com/office/officeart/2005/8/layout/bProcess3"/>
    <dgm:cxn modelId="{6D3D0B20-D4ED-4345-A73C-2B565885A347}" type="presParOf" srcId="{8113733A-A291-4026-BA59-C311E97EE6B0}" destId="{13CEA0B5-FDA8-4577-862F-166C126353A9}" srcOrd="7" destOrd="0" presId="urn:microsoft.com/office/officeart/2005/8/layout/bProcess3"/>
    <dgm:cxn modelId="{79BAC42D-A508-46DC-9925-777B5066701F}" type="presParOf" srcId="{13CEA0B5-FDA8-4577-862F-166C126353A9}" destId="{CA268410-5C06-4BFB-B430-27927FBDED73}" srcOrd="0" destOrd="0" presId="urn:microsoft.com/office/officeart/2005/8/layout/bProcess3"/>
    <dgm:cxn modelId="{93FC0B70-D5F0-4C18-B5CA-CB3B098C8D9F}" type="presParOf" srcId="{8113733A-A291-4026-BA59-C311E97EE6B0}" destId="{7D8355B4-2B24-4E61-965F-51B6B815D05D}" srcOrd="8" destOrd="0" presId="urn:microsoft.com/office/officeart/2005/8/layout/bProcess3"/>
    <dgm:cxn modelId="{8E8950FF-A475-43EC-B0B5-34E8D095A9E6}" type="presParOf" srcId="{8113733A-A291-4026-BA59-C311E97EE6B0}" destId="{23B515FC-8B08-4DD6-BDA3-45E577931B03}" srcOrd="9" destOrd="0" presId="urn:microsoft.com/office/officeart/2005/8/layout/bProcess3"/>
    <dgm:cxn modelId="{20CD8104-4DEA-4309-A62E-44C841FBB238}" type="presParOf" srcId="{23B515FC-8B08-4DD6-BDA3-45E577931B03}" destId="{362FF033-B183-421E-8484-B34EDE87B923}" srcOrd="0" destOrd="0" presId="urn:microsoft.com/office/officeart/2005/8/layout/bProcess3"/>
    <dgm:cxn modelId="{A38A8960-732C-429F-AD67-11B55E70E56D}" type="presParOf" srcId="{8113733A-A291-4026-BA59-C311E97EE6B0}" destId="{D7E30BAD-BE31-47C7-8945-367BA366F404}" srcOrd="10" destOrd="0" presId="urn:microsoft.com/office/officeart/2005/8/layout/bProcess3"/>
    <dgm:cxn modelId="{DEAF8D38-B4C4-41B3-813B-73ACA2E52DD9}" type="presParOf" srcId="{8113733A-A291-4026-BA59-C311E97EE6B0}" destId="{3ACA05EE-B0F9-4FB2-8D20-AF6629EEF67C}" srcOrd="11" destOrd="0" presId="urn:microsoft.com/office/officeart/2005/8/layout/bProcess3"/>
    <dgm:cxn modelId="{8B751AD3-BBF0-45E7-906A-3F64902DC83B}" type="presParOf" srcId="{3ACA05EE-B0F9-4FB2-8D20-AF6629EEF67C}" destId="{3549FC3C-26E5-41C2-9B73-586A1B96729B}" srcOrd="0" destOrd="0" presId="urn:microsoft.com/office/officeart/2005/8/layout/bProcess3"/>
    <dgm:cxn modelId="{721CB158-B761-427F-B816-661FE2D1076B}" type="presParOf" srcId="{8113733A-A291-4026-BA59-C311E97EE6B0}" destId="{3D0C24D6-995E-4483-9869-C48DD4F4426B}" srcOrd="12" destOrd="0" presId="urn:microsoft.com/office/officeart/2005/8/layout/bProcess3"/>
    <dgm:cxn modelId="{B438AD91-FBB1-4AF0-B55B-CF2DFD66C3E0}" type="presParOf" srcId="{8113733A-A291-4026-BA59-C311E97EE6B0}" destId="{DFAA4EB0-342E-44E1-A71C-5B125225679B}" srcOrd="13" destOrd="0" presId="urn:microsoft.com/office/officeart/2005/8/layout/bProcess3"/>
    <dgm:cxn modelId="{EB9DBF14-9C99-45DC-A421-6173D0DFC703}" type="presParOf" srcId="{DFAA4EB0-342E-44E1-A71C-5B125225679B}" destId="{7367A9A8-369A-473C-8265-6BB01DE33BF5}" srcOrd="0" destOrd="0" presId="urn:microsoft.com/office/officeart/2005/8/layout/bProcess3"/>
    <dgm:cxn modelId="{943D9338-91D1-4ABE-9199-521B07B10AD8}" type="presParOf" srcId="{8113733A-A291-4026-BA59-C311E97EE6B0}" destId="{20AA1FEE-4E64-42D7-ADE0-74D01D26120B}" srcOrd="14" destOrd="0" presId="urn:microsoft.com/office/officeart/2005/8/layout/bProcess3"/>
    <dgm:cxn modelId="{2C5DF792-1565-472A-AC62-E2E1B56D4556}" type="presParOf" srcId="{8113733A-A291-4026-BA59-C311E97EE6B0}" destId="{AB37C060-9D41-40F4-98E4-BEF879DA3182}" srcOrd="15" destOrd="0" presId="urn:microsoft.com/office/officeart/2005/8/layout/bProcess3"/>
    <dgm:cxn modelId="{B5E1A2E3-5C1A-4B90-B05C-1EDC59444314}" type="presParOf" srcId="{AB37C060-9D41-40F4-98E4-BEF879DA3182}" destId="{0D1E4A43-9887-4499-914B-4F9722B7B116}" srcOrd="0" destOrd="0" presId="urn:microsoft.com/office/officeart/2005/8/layout/bProcess3"/>
    <dgm:cxn modelId="{54BB1460-FB3B-411A-A461-11C571FF876E}" type="presParOf" srcId="{8113733A-A291-4026-BA59-C311E97EE6B0}" destId="{1D4E5925-6FB0-4C8B-925C-D5B72E4917F8}" srcOrd="16" destOrd="0" presId="urn:microsoft.com/office/officeart/2005/8/layout/bProcess3"/>
    <dgm:cxn modelId="{0ED6FC57-1B9E-48A6-AE97-F148ACD6DE2F}" type="presParOf" srcId="{8113733A-A291-4026-BA59-C311E97EE6B0}" destId="{F1B24CB7-E0CE-4ADF-977B-38A97F2AE54F}" srcOrd="17" destOrd="0" presId="urn:microsoft.com/office/officeart/2005/8/layout/bProcess3"/>
    <dgm:cxn modelId="{107664C0-1B78-41A1-8C7B-EC5141B02464}" type="presParOf" srcId="{F1B24CB7-E0CE-4ADF-977B-38A97F2AE54F}" destId="{C3812CF2-C4AD-4698-A9CE-4A5F7F8D4795}" srcOrd="0" destOrd="0" presId="urn:microsoft.com/office/officeart/2005/8/layout/bProcess3"/>
    <dgm:cxn modelId="{A7A00279-DB5A-4D08-BE37-CBD76CD272BC}" type="presParOf" srcId="{8113733A-A291-4026-BA59-C311E97EE6B0}" destId="{DEBA954D-4402-4CFB-B43D-5A8B50F53F13}" srcOrd="18" destOrd="0" presId="urn:microsoft.com/office/officeart/2005/8/layout/bProcess3"/>
    <dgm:cxn modelId="{7406F8F9-486F-4483-94F9-CB6BAAF8DBE5}" type="presParOf" srcId="{8113733A-A291-4026-BA59-C311E97EE6B0}" destId="{D2D3B968-E77D-4CFA-9B90-62F9B1223AA4}" srcOrd="19" destOrd="0" presId="urn:microsoft.com/office/officeart/2005/8/layout/bProcess3"/>
    <dgm:cxn modelId="{821EFE39-DF84-41BC-B77F-82F07D474F39}" type="presParOf" srcId="{D2D3B968-E77D-4CFA-9B90-62F9B1223AA4}" destId="{B2320F7C-65C2-49DB-9A0F-230EE2A35C96}" srcOrd="0" destOrd="0" presId="urn:microsoft.com/office/officeart/2005/8/layout/bProcess3"/>
    <dgm:cxn modelId="{E2FC576E-0AB0-46A0-94E2-30952ECF1E92}" type="presParOf" srcId="{8113733A-A291-4026-BA59-C311E97EE6B0}" destId="{0DBE2C8A-3963-4964-AEAC-E0E307CF544A}" srcOrd="20" destOrd="0" presId="urn:microsoft.com/office/officeart/2005/8/layout/bProcess3"/>
    <dgm:cxn modelId="{5923B0A4-6AFF-437F-8F24-1204F553B9E7}" type="presParOf" srcId="{8113733A-A291-4026-BA59-C311E97EE6B0}" destId="{F1DB6D25-CEFC-4EF1-8878-8E1B40215E9C}" srcOrd="21" destOrd="0" presId="urn:microsoft.com/office/officeart/2005/8/layout/bProcess3"/>
    <dgm:cxn modelId="{77D8F0FE-F307-4B05-9A9E-C276D8358148}" type="presParOf" srcId="{F1DB6D25-CEFC-4EF1-8878-8E1B40215E9C}" destId="{845DC05A-9D09-4DC6-8157-4156F0408562}" srcOrd="0" destOrd="0" presId="urn:microsoft.com/office/officeart/2005/8/layout/bProcess3"/>
    <dgm:cxn modelId="{4B22EEAB-A5E3-4610-9044-CBE6D0618981}" type="presParOf" srcId="{8113733A-A291-4026-BA59-C311E97EE6B0}" destId="{2AAAEF07-E02B-4709-92CE-B001425FCAEB}" srcOrd="22" destOrd="0" presId="urn:microsoft.com/office/officeart/2005/8/layout/bProcess3"/>
    <dgm:cxn modelId="{47370CB6-5348-4D16-8FEB-652FA9E158E6}" type="presParOf" srcId="{8113733A-A291-4026-BA59-C311E97EE6B0}" destId="{48CAC891-7374-48A1-A149-DC9FCC36DAA8}" srcOrd="23" destOrd="0" presId="urn:microsoft.com/office/officeart/2005/8/layout/bProcess3"/>
    <dgm:cxn modelId="{625C4CEA-BFD6-4387-813B-13D4F412B2F3}" type="presParOf" srcId="{48CAC891-7374-48A1-A149-DC9FCC36DAA8}" destId="{8FE1CB31-9377-44BD-8452-337DF8274ADE}" srcOrd="0" destOrd="0" presId="urn:microsoft.com/office/officeart/2005/8/layout/bProcess3"/>
    <dgm:cxn modelId="{6C90D9E8-D055-4630-9AB0-1643CA44E34F}" type="presParOf" srcId="{8113733A-A291-4026-BA59-C311E97EE6B0}" destId="{3EE4415C-07F6-45A8-96B8-649E30080CC7}" srcOrd="24" destOrd="0" presId="urn:microsoft.com/office/officeart/2005/8/layout/bProcess3"/>
    <dgm:cxn modelId="{7067644D-B352-4977-AB22-E43FCEBC3A5F}" type="presParOf" srcId="{8113733A-A291-4026-BA59-C311E97EE6B0}" destId="{3E513DD2-39DB-4389-8DC8-9FE2F72CF907}" srcOrd="25" destOrd="0" presId="urn:microsoft.com/office/officeart/2005/8/layout/bProcess3"/>
    <dgm:cxn modelId="{D246AC1E-5D7F-4C2D-8853-E0A2F5758E7C}" type="presParOf" srcId="{3E513DD2-39DB-4389-8DC8-9FE2F72CF907}" destId="{6AFA4BF1-F03A-455D-ADEB-8C7608E6FCC1}" srcOrd="0" destOrd="0" presId="urn:microsoft.com/office/officeart/2005/8/layout/bProcess3"/>
    <dgm:cxn modelId="{3E4AA8CE-B294-4D86-A6E6-894F237505B4}" type="presParOf" srcId="{8113733A-A291-4026-BA59-C311E97EE6B0}" destId="{43BF3EA4-0471-48AE-A63B-E3C8B2B89DE7}" srcOrd="26" destOrd="0" presId="urn:microsoft.com/office/officeart/2005/8/layout/bProcess3"/>
    <dgm:cxn modelId="{162182D8-48FE-4EEA-A712-383A20A646A9}" type="presParOf" srcId="{8113733A-A291-4026-BA59-C311E97EE6B0}" destId="{64B5115D-02F0-4A90-8E84-841845092107}" srcOrd="27" destOrd="0" presId="urn:microsoft.com/office/officeart/2005/8/layout/bProcess3"/>
    <dgm:cxn modelId="{F3C65EA5-1378-4CBF-8DB9-A72CD0222BB2}" type="presParOf" srcId="{64B5115D-02F0-4A90-8E84-841845092107}" destId="{19DF1183-EF2E-4977-ABDD-34A8662F3BAC}" srcOrd="0" destOrd="0" presId="urn:microsoft.com/office/officeart/2005/8/layout/bProcess3"/>
    <dgm:cxn modelId="{5FB6D174-9553-4202-BB0A-08E840781F4F}" type="presParOf" srcId="{8113733A-A291-4026-BA59-C311E97EE6B0}" destId="{9D2E2E4F-FF12-4F09-B3B7-CA63D60C43B9}" srcOrd="2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23BCE-4C74-4255-AB40-1E38E8BC3428}">
      <dsp:nvSpPr>
        <dsp:cNvPr id="0" name=""/>
        <dsp:cNvSpPr/>
      </dsp:nvSpPr>
      <dsp:spPr>
        <a:xfrm>
          <a:off x="1725555" y="467962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1895814" y="511727"/>
        <a:ext cx="19532" cy="3910"/>
      </dsp:txXfrm>
    </dsp:sp>
    <dsp:sp modelId="{81E29E97-E0F8-48CF-995A-ECCC58CD01CF}">
      <dsp:nvSpPr>
        <dsp:cNvPr id="0" name=""/>
        <dsp:cNvSpPr/>
      </dsp:nvSpPr>
      <dsp:spPr>
        <a:xfrm>
          <a:off x="28873" y="413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Ogłoszenie o konkursie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28873" y="4137"/>
        <a:ext cx="1698481" cy="1019089"/>
      </dsp:txXfrm>
    </dsp:sp>
    <dsp:sp modelId="{130D6F4A-0778-48ED-B9CB-455ED55C0763}">
      <dsp:nvSpPr>
        <dsp:cNvPr id="0" name=""/>
        <dsp:cNvSpPr/>
      </dsp:nvSpPr>
      <dsp:spPr>
        <a:xfrm>
          <a:off x="3814687" y="467962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3984947" y="511727"/>
        <a:ext cx="19532" cy="3910"/>
      </dsp:txXfrm>
    </dsp:sp>
    <dsp:sp modelId="{766AB0D9-0C77-4870-9E69-6937C9C3D9FD}">
      <dsp:nvSpPr>
        <dsp:cNvPr id="0" name=""/>
        <dsp:cNvSpPr/>
      </dsp:nvSpPr>
      <dsp:spPr>
        <a:xfrm>
          <a:off x="2118006" y="413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296"/>
                <a:satOff val="3922"/>
                <a:lumOff val="3834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296"/>
                <a:satOff val="3922"/>
                <a:lumOff val="3834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296"/>
                <a:satOff val="3922"/>
                <a:lumOff val="3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Nabór wniosków w konkursie na zasadach określonych przez </a:t>
          </a:r>
          <a:r>
            <a:rPr lang="pl-PL" sz="1000" kern="1200" dirty="0" err="1" smtClean="0">
              <a:solidFill>
                <a:schemeClr val="tx1"/>
              </a:solidFill>
            </a:rPr>
            <a:t>MRiRW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2118006" y="4137"/>
        <a:ext cx="1698481" cy="1019089"/>
      </dsp:txXfrm>
    </dsp:sp>
    <dsp:sp modelId="{5461ECE7-B63E-4D94-9DAD-523C140866AB}">
      <dsp:nvSpPr>
        <dsp:cNvPr id="0" name=""/>
        <dsp:cNvSpPr/>
      </dsp:nvSpPr>
      <dsp:spPr>
        <a:xfrm>
          <a:off x="5903820" y="467962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6074079" y="511727"/>
        <a:ext cx="19532" cy="3910"/>
      </dsp:txXfrm>
    </dsp:sp>
    <dsp:sp modelId="{B056EF16-CD59-4D3C-BF26-D3D4F10748A0}">
      <dsp:nvSpPr>
        <dsp:cNvPr id="0" name=""/>
        <dsp:cNvSpPr/>
      </dsp:nvSpPr>
      <dsp:spPr>
        <a:xfrm>
          <a:off x="4207138" y="413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591"/>
                <a:satOff val="7843"/>
                <a:lumOff val="7668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591"/>
                <a:satOff val="7843"/>
                <a:lumOff val="7668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591"/>
                <a:satOff val="7843"/>
                <a:lumOff val="76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Ocena formalna złożonych w konkursie wniosków 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4207138" y="4137"/>
        <a:ext cx="1698481" cy="1019089"/>
      </dsp:txXfrm>
    </dsp:sp>
    <dsp:sp modelId="{13CEA0B5-FDA8-4577-862F-166C126353A9}">
      <dsp:nvSpPr>
        <dsp:cNvPr id="0" name=""/>
        <dsp:cNvSpPr/>
      </dsp:nvSpPr>
      <dsp:spPr>
        <a:xfrm>
          <a:off x="878114" y="1021426"/>
          <a:ext cx="6267397" cy="360050"/>
        </a:xfrm>
        <a:custGeom>
          <a:avLst/>
          <a:gdLst/>
          <a:ahLst/>
          <a:cxnLst/>
          <a:rect l="0" t="0" r="0" b="0"/>
          <a:pathLst>
            <a:path>
              <a:moveTo>
                <a:pt x="6267397" y="0"/>
              </a:moveTo>
              <a:lnTo>
                <a:pt x="6267397" y="197125"/>
              </a:lnTo>
              <a:lnTo>
                <a:pt x="0" y="197125"/>
              </a:lnTo>
              <a:lnTo>
                <a:pt x="0" y="360050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3854824" y="1199496"/>
        <a:ext cx="313978" cy="3910"/>
      </dsp:txXfrm>
    </dsp:sp>
    <dsp:sp modelId="{A9E70579-6753-4C02-A5B6-5E229C1D094B}">
      <dsp:nvSpPr>
        <dsp:cNvPr id="0" name=""/>
        <dsp:cNvSpPr/>
      </dsp:nvSpPr>
      <dsp:spPr>
        <a:xfrm>
          <a:off x="6296271" y="413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3887"/>
                <a:satOff val="11765"/>
                <a:lumOff val="11502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3887"/>
                <a:satOff val="11765"/>
                <a:lumOff val="11502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3887"/>
                <a:satOff val="11765"/>
                <a:lumOff val="115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Wezwanie partnerów do uzupełnienia braków w złożonych wnioskach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6296271" y="4137"/>
        <a:ext cx="1698481" cy="1019089"/>
      </dsp:txXfrm>
    </dsp:sp>
    <dsp:sp modelId="{23B515FC-8B08-4DD6-BDA3-45E577931B03}">
      <dsp:nvSpPr>
        <dsp:cNvPr id="0" name=""/>
        <dsp:cNvSpPr/>
      </dsp:nvSpPr>
      <dsp:spPr>
        <a:xfrm>
          <a:off x="1725555" y="1877702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1895814" y="1921466"/>
        <a:ext cx="19532" cy="3910"/>
      </dsp:txXfrm>
    </dsp:sp>
    <dsp:sp modelId="{7D8355B4-2B24-4E61-965F-51B6B815D05D}">
      <dsp:nvSpPr>
        <dsp:cNvPr id="0" name=""/>
        <dsp:cNvSpPr/>
      </dsp:nvSpPr>
      <dsp:spPr>
        <a:xfrm>
          <a:off x="28873" y="141387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5182"/>
                <a:satOff val="15687"/>
                <a:lumOff val="1533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182"/>
                <a:satOff val="15687"/>
                <a:lumOff val="1533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182"/>
                <a:satOff val="15687"/>
                <a:lumOff val="153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Ocena merytoryczna uzupełnionych wniosków 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28873" y="1413877"/>
        <a:ext cx="1698481" cy="1019089"/>
      </dsp:txXfrm>
    </dsp:sp>
    <dsp:sp modelId="{3ACA05EE-B0F9-4FB2-8D20-AF6629EEF67C}">
      <dsp:nvSpPr>
        <dsp:cNvPr id="0" name=""/>
        <dsp:cNvSpPr/>
      </dsp:nvSpPr>
      <dsp:spPr>
        <a:xfrm>
          <a:off x="3814687" y="1877702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3984947" y="1921466"/>
        <a:ext cx="19532" cy="3910"/>
      </dsp:txXfrm>
    </dsp:sp>
    <dsp:sp modelId="{D7E30BAD-BE31-47C7-8945-367BA366F404}">
      <dsp:nvSpPr>
        <dsp:cNvPr id="0" name=""/>
        <dsp:cNvSpPr/>
      </dsp:nvSpPr>
      <dsp:spPr>
        <a:xfrm>
          <a:off x="2118006" y="141387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6478"/>
                <a:satOff val="19609"/>
                <a:lumOff val="1917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6478"/>
                <a:satOff val="19609"/>
                <a:lumOff val="1917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6478"/>
                <a:satOff val="19609"/>
                <a:lumOff val="191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Zaakceptowanie listy ocenionych operacji przez Zarząd Województwa Łódzkiego uchwałą nr 585/18 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2118006" y="1413877"/>
        <a:ext cx="1698481" cy="1019089"/>
      </dsp:txXfrm>
    </dsp:sp>
    <dsp:sp modelId="{DFAA4EB0-342E-44E1-A71C-5B125225679B}">
      <dsp:nvSpPr>
        <dsp:cNvPr id="0" name=""/>
        <dsp:cNvSpPr/>
      </dsp:nvSpPr>
      <dsp:spPr>
        <a:xfrm>
          <a:off x="5903820" y="1877702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6074079" y="1921466"/>
        <a:ext cx="19532" cy="3910"/>
      </dsp:txXfrm>
    </dsp:sp>
    <dsp:sp modelId="{3D0C24D6-995E-4483-9869-C48DD4F4426B}">
      <dsp:nvSpPr>
        <dsp:cNvPr id="0" name=""/>
        <dsp:cNvSpPr/>
      </dsp:nvSpPr>
      <dsp:spPr>
        <a:xfrm>
          <a:off x="4207138" y="141387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7773"/>
                <a:satOff val="23530"/>
                <a:lumOff val="23004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7773"/>
                <a:satOff val="23530"/>
                <a:lumOff val="23004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7773"/>
                <a:satOff val="23530"/>
                <a:lumOff val="230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Ogłoszenie listy ocenionych operacji na portalu KSOW w dniu </a:t>
          </a:r>
          <a:br>
            <a:rPr lang="pl-PL" sz="1000" kern="1200" dirty="0" smtClean="0">
              <a:solidFill>
                <a:schemeClr val="tx1"/>
              </a:solidFill>
            </a:rPr>
          </a:br>
          <a:r>
            <a:rPr lang="pl-PL" sz="1000" kern="1200" dirty="0" smtClean="0">
              <a:solidFill>
                <a:schemeClr val="tx1"/>
              </a:solidFill>
            </a:rPr>
            <a:t>30 kwietnia 2018 r.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4207138" y="1413877"/>
        <a:ext cx="1698481" cy="1019089"/>
      </dsp:txXfrm>
    </dsp:sp>
    <dsp:sp modelId="{AB37C060-9D41-40F4-98E4-BEF879DA3182}">
      <dsp:nvSpPr>
        <dsp:cNvPr id="0" name=""/>
        <dsp:cNvSpPr/>
      </dsp:nvSpPr>
      <dsp:spPr>
        <a:xfrm>
          <a:off x="878114" y="2431166"/>
          <a:ext cx="6267397" cy="360050"/>
        </a:xfrm>
        <a:custGeom>
          <a:avLst/>
          <a:gdLst/>
          <a:ahLst/>
          <a:cxnLst/>
          <a:rect l="0" t="0" r="0" b="0"/>
          <a:pathLst>
            <a:path>
              <a:moveTo>
                <a:pt x="6267397" y="0"/>
              </a:moveTo>
              <a:lnTo>
                <a:pt x="6267397" y="197125"/>
              </a:lnTo>
              <a:lnTo>
                <a:pt x="0" y="197125"/>
              </a:lnTo>
              <a:lnTo>
                <a:pt x="0" y="36005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3854824" y="2609236"/>
        <a:ext cx="313978" cy="3910"/>
      </dsp:txXfrm>
    </dsp:sp>
    <dsp:sp modelId="{20AA1FEE-4E64-42D7-ADE0-74D01D26120B}">
      <dsp:nvSpPr>
        <dsp:cNvPr id="0" name=""/>
        <dsp:cNvSpPr/>
      </dsp:nvSpPr>
      <dsp:spPr>
        <a:xfrm>
          <a:off x="6296271" y="141387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9069"/>
                <a:satOff val="27452"/>
                <a:lumOff val="26838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9069"/>
                <a:satOff val="27452"/>
                <a:lumOff val="26838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9069"/>
                <a:satOff val="27452"/>
                <a:lumOff val="268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 smtClean="0">
              <a:solidFill>
                <a:schemeClr val="tx1"/>
              </a:solidFill>
            </a:rPr>
            <a:t>Zatwierdzenie zmian do Planu operacyjnego przez Wojewódzką Grupę Roboczą ds. KSOW (uchwałą nr 5/18 z dnia </a:t>
          </a:r>
          <a:br>
            <a:rPr lang="pl-PL" sz="1000" b="0" kern="1200" dirty="0" smtClean="0">
              <a:solidFill>
                <a:schemeClr val="tx1"/>
              </a:solidFill>
            </a:rPr>
          </a:br>
          <a:r>
            <a:rPr lang="pl-PL" sz="1000" b="0" kern="1200" dirty="0" smtClean="0">
              <a:solidFill>
                <a:schemeClr val="tx1"/>
              </a:solidFill>
            </a:rPr>
            <a:t>11 maja 2018 r.)</a:t>
          </a:r>
          <a:endParaRPr lang="pl-PL" sz="1000" b="0" kern="1200" dirty="0">
            <a:solidFill>
              <a:schemeClr val="tx1"/>
            </a:solidFill>
          </a:endParaRPr>
        </a:p>
      </dsp:txBody>
      <dsp:txXfrm>
        <a:off x="6296271" y="1413877"/>
        <a:ext cx="1698481" cy="1019089"/>
      </dsp:txXfrm>
    </dsp:sp>
    <dsp:sp modelId="{F1B24CB7-E0CE-4ADF-977B-38A97F2AE54F}">
      <dsp:nvSpPr>
        <dsp:cNvPr id="0" name=""/>
        <dsp:cNvSpPr/>
      </dsp:nvSpPr>
      <dsp:spPr>
        <a:xfrm>
          <a:off x="1725555" y="3287441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1895814" y="3331206"/>
        <a:ext cx="19532" cy="3910"/>
      </dsp:txXfrm>
    </dsp:sp>
    <dsp:sp modelId="{1D4E5925-6FB0-4C8B-925C-D5B72E4917F8}">
      <dsp:nvSpPr>
        <dsp:cNvPr id="0" name=""/>
        <dsp:cNvSpPr/>
      </dsp:nvSpPr>
      <dsp:spPr>
        <a:xfrm>
          <a:off x="28873" y="282361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9069"/>
                <a:satOff val="27452"/>
                <a:lumOff val="26838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9069"/>
                <a:satOff val="27452"/>
                <a:lumOff val="26838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9069"/>
                <a:satOff val="27452"/>
                <a:lumOff val="268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Zawarcie umów z partnerami </a:t>
          </a:r>
          <a:endParaRPr lang="pl-PL" sz="1000" b="1" kern="1200" dirty="0">
            <a:solidFill>
              <a:schemeClr val="tx1"/>
            </a:solidFill>
          </a:endParaRPr>
        </a:p>
      </dsp:txBody>
      <dsp:txXfrm>
        <a:off x="28873" y="2823617"/>
        <a:ext cx="1698481" cy="1019089"/>
      </dsp:txXfrm>
    </dsp:sp>
    <dsp:sp modelId="{D2D3B968-E77D-4CFA-9B90-62F9B1223AA4}">
      <dsp:nvSpPr>
        <dsp:cNvPr id="0" name=""/>
        <dsp:cNvSpPr/>
      </dsp:nvSpPr>
      <dsp:spPr>
        <a:xfrm>
          <a:off x="4266263" y="3287441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4436522" y="3331206"/>
        <a:ext cx="19532" cy="3910"/>
      </dsp:txXfrm>
    </dsp:sp>
    <dsp:sp modelId="{DEBA954D-4402-4CFB-B43D-5A8B50F53F13}">
      <dsp:nvSpPr>
        <dsp:cNvPr id="0" name=""/>
        <dsp:cNvSpPr/>
      </dsp:nvSpPr>
      <dsp:spPr>
        <a:xfrm>
          <a:off x="2118006" y="2841762"/>
          <a:ext cx="2150057" cy="98279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7773"/>
                <a:satOff val="23530"/>
                <a:lumOff val="23004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7773"/>
                <a:satOff val="23530"/>
                <a:lumOff val="23004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7773"/>
                <a:satOff val="23530"/>
                <a:lumOff val="230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 smtClean="0">
              <a:solidFill>
                <a:schemeClr val="tx1"/>
              </a:solidFill>
            </a:rPr>
            <a:t>Realizacja operacji przez </a:t>
          </a:r>
          <a:r>
            <a:rPr lang="pl-PL" sz="1000" b="0" kern="1200" dirty="0" smtClean="0">
              <a:solidFill>
                <a:schemeClr val="tx1"/>
              </a:solidFill>
            </a:rPr>
            <a:t>partnerów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 smtClean="0">
              <a:solidFill>
                <a:schemeClr val="tx1"/>
              </a:solidFill>
            </a:rPr>
            <a:t>(można zacząć realizację wcześniej – na własne ryzyko – już dzień po złożeniu wniosku w konkursie):</a:t>
          </a:r>
          <a:endParaRPr lang="pl-PL" sz="1000" b="0" kern="1200" dirty="0" smtClean="0">
            <a:solidFill>
              <a:schemeClr val="tx1"/>
            </a:solidFill>
          </a:endParaRPr>
        </a:p>
      </dsp:txBody>
      <dsp:txXfrm>
        <a:off x="2118006" y="2841762"/>
        <a:ext cx="2150057" cy="982799"/>
      </dsp:txXfrm>
    </dsp:sp>
    <dsp:sp modelId="{F1DB6D25-CEFC-4EF1-8878-8E1B40215E9C}">
      <dsp:nvSpPr>
        <dsp:cNvPr id="0" name=""/>
        <dsp:cNvSpPr/>
      </dsp:nvSpPr>
      <dsp:spPr>
        <a:xfrm>
          <a:off x="6250123" y="3287441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6420382" y="3331206"/>
        <a:ext cx="19532" cy="3910"/>
      </dsp:txXfrm>
    </dsp:sp>
    <dsp:sp modelId="{0DBE2C8A-3963-4964-AEAC-E0E307CF544A}">
      <dsp:nvSpPr>
        <dsp:cNvPr id="0" name=""/>
        <dsp:cNvSpPr/>
      </dsp:nvSpPr>
      <dsp:spPr>
        <a:xfrm>
          <a:off x="4658714" y="2831510"/>
          <a:ext cx="1593209" cy="100330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6478"/>
                <a:satOff val="19609"/>
                <a:lumOff val="1917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6478"/>
                <a:satOff val="19609"/>
                <a:lumOff val="1917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6478"/>
                <a:satOff val="19609"/>
                <a:lumOff val="191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Wyłonienie wykonawców usług składających się na realizację operacji</a:t>
          </a:r>
        </a:p>
      </dsp:txBody>
      <dsp:txXfrm>
        <a:off x="4658714" y="2831510"/>
        <a:ext cx="1593209" cy="1003303"/>
      </dsp:txXfrm>
    </dsp:sp>
    <dsp:sp modelId="{48CAC891-7374-48A1-A149-DC9FCC36DAA8}">
      <dsp:nvSpPr>
        <dsp:cNvPr id="0" name=""/>
        <dsp:cNvSpPr/>
      </dsp:nvSpPr>
      <dsp:spPr>
        <a:xfrm>
          <a:off x="878114" y="3840906"/>
          <a:ext cx="6613701" cy="360050"/>
        </a:xfrm>
        <a:custGeom>
          <a:avLst/>
          <a:gdLst/>
          <a:ahLst/>
          <a:cxnLst/>
          <a:rect l="0" t="0" r="0" b="0"/>
          <a:pathLst>
            <a:path>
              <a:moveTo>
                <a:pt x="6613701" y="0"/>
              </a:moveTo>
              <a:lnTo>
                <a:pt x="6613701" y="197125"/>
              </a:lnTo>
              <a:lnTo>
                <a:pt x="0" y="197125"/>
              </a:lnTo>
              <a:lnTo>
                <a:pt x="0" y="36005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4019334" y="4018976"/>
        <a:ext cx="331261" cy="3910"/>
      </dsp:txXfrm>
    </dsp:sp>
    <dsp:sp modelId="{2AAAEF07-E02B-4709-92CE-B001425FCAEB}">
      <dsp:nvSpPr>
        <dsp:cNvPr id="0" name=""/>
        <dsp:cNvSpPr/>
      </dsp:nvSpPr>
      <dsp:spPr>
        <a:xfrm>
          <a:off x="6642574" y="282361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5182"/>
                <a:satOff val="15687"/>
                <a:lumOff val="1533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182"/>
                <a:satOff val="15687"/>
                <a:lumOff val="1533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182"/>
                <a:satOff val="15687"/>
                <a:lumOff val="153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Opłacenie faktur wystawionych przez wykonawców usług ze specjalnie wydzielonego dla operacji konta</a:t>
          </a:r>
        </a:p>
      </dsp:txBody>
      <dsp:txXfrm>
        <a:off x="6642574" y="2823617"/>
        <a:ext cx="1698481" cy="1019089"/>
      </dsp:txXfrm>
    </dsp:sp>
    <dsp:sp modelId="{3E513DD2-39DB-4389-8DC8-9FE2F72CF907}">
      <dsp:nvSpPr>
        <dsp:cNvPr id="0" name=""/>
        <dsp:cNvSpPr/>
      </dsp:nvSpPr>
      <dsp:spPr>
        <a:xfrm>
          <a:off x="1725555" y="4697181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895814" y="4740946"/>
        <a:ext cx="19532" cy="3910"/>
      </dsp:txXfrm>
    </dsp:sp>
    <dsp:sp modelId="{3EE4415C-07F6-45A8-96B8-649E30080CC7}">
      <dsp:nvSpPr>
        <dsp:cNvPr id="0" name=""/>
        <dsp:cNvSpPr/>
      </dsp:nvSpPr>
      <dsp:spPr>
        <a:xfrm>
          <a:off x="28873" y="423335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3887"/>
                <a:satOff val="11765"/>
                <a:lumOff val="11502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3887"/>
                <a:satOff val="11765"/>
                <a:lumOff val="11502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3887"/>
                <a:satOff val="11765"/>
                <a:lumOff val="115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Złożenie wniosku o refundację wraz z niezbędnymi załącznikami</a:t>
          </a:r>
        </a:p>
      </dsp:txBody>
      <dsp:txXfrm>
        <a:off x="28873" y="4233357"/>
        <a:ext cx="1698481" cy="1019089"/>
      </dsp:txXfrm>
    </dsp:sp>
    <dsp:sp modelId="{64B5115D-02F0-4A90-8E84-841845092107}">
      <dsp:nvSpPr>
        <dsp:cNvPr id="0" name=""/>
        <dsp:cNvSpPr/>
      </dsp:nvSpPr>
      <dsp:spPr>
        <a:xfrm>
          <a:off x="3802458" y="4697181"/>
          <a:ext cx="360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50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3972717" y="4740946"/>
        <a:ext cx="19532" cy="3910"/>
      </dsp:txXfrm>
    </dsp:sp>
    <dsp:sp modelId="{43BF3EA4-0471-48AE-A63B-E3C8B2B89DE7}">
      <dsp:nvSpPr>
        <dsp:cNvPr id="0" name=""/>
        <dsp:cNvSpPr/>
      </dsp:nvSpPr>
      <dsp:spPr>
        <a:xfrm>
          <a:off x="2118006" y="4233357"/>
          <a:ext cx="1686252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591"/>
                <a:satOff val="7843"/>
                <a:lumOff val="7668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591"/>
                <a:satOff val="7843"/>
                <a:lumOff val="7668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591"/>
                <a:satOff val="7843"/>
                <a:lumOff val="76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Weryfikacja złożonego wniosku, ewentualne skierowanie do uzupełnienia </a:t>
          </a:r>
        </a:p>
      </dsp:txBody>
      <dsp:txXfrm>
        <a:off x="2118006" y="4233357"/>
        <a:ext cx="1686252" cy="1019089"/>
      </dsp:txXfrm>
    </dsp:sp>
    <dsp:sp modelId="{9D2E2E4F-FF12-4F09-B3B7-CA63D60C43B9}">
      <dsp:nvSpPr>
        <dsp:cNvPr id="0" name=""/>
        <dsp:cNvSpPr/>
      </dsp:nvSpPr>
      <dsp:spPr>
        <a:xfrm>
          <a:off x="4194909" y="4233357"/>
          <a:ext cx="1698481" cy="101908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296"/>
                <a:satOff val="3922"/>
                <a:lumOff val="3834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296"/>
                <a:satOff val="3922"/>
                <a:lumOff val="3834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296"/>
                <a:satOff val="3922"/>
                <a:lumOff val="3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Wypłata środków partnerom do </a:t>
          </a:r>
          <a:br>
            <a:rPr lang="pl-PL" sz="1000" kern="1200" dirty="0" smtClean="0">
              <a:solidFill>
                <a:schemeClr val="tx1"/>
              </a:solidFill>
            </a:rPr>
          </a:br>
          <a:r>
            <a:rPr lang="pl-PL" sz="1000" kern="1200" dirty="0" smtClean="0">
              <a:solidFill>
                <a:schemeClr val="tx1"/>
              </a:solidFill>
            </a:rPr>
            <a:t>31 grudnia 2018 r.</a:t>
          </a:r>
        </a:p>
      </dsp:txBody>
      <dsp:txXfrm>
        <a:off x="4194909" y="4233357"/>
        <a:ext cx="1698481" cy="1019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3841C-1D41-4C64-A4B9-AFA77302E20F}" type="datetimeFigureOut">
              <a:rPr lang="pl-PL"/>
              <a:pPr>
                <a:defRPr/>
              </a:pPr>
              <a:t>18.05.2018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008C14-C066-4262-8DF9-72A5EB35547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E1357-CCDE-41B1-A2C8-8727157000AD}" type="datetimeFigureOut">
              <a:rPr lang="pl-PL"/>
              <a:pPr>
                <a:defRPr/>
              </a:pPr>
              <a:t>18.05.2018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02381B-77C1-47E8-AA95-561A59933F4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5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1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3.xml"/><Relationship Id="rId4" Type="http://schemas.openxmlformats.org/officeDocument/2006/relationships/image" Target="../media/image44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4.xml"/><Relationship Id="rId4" Type="http://schemas.openxmlformats.org/officeDocument/2006/relationships/image" Target="../media/image4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31774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475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50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667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62889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7324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129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047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390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826500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7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632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13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624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30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7974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5203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13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009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558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088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388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786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905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134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1859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73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00759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44394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854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730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4354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61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406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5610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706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62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18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715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1564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6219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18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570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5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68259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459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70410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1468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349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916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37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29475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5103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7884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87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35012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36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71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74441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1237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694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9021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733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11952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53693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74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6161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135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919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B54CF6-2CF0-4224-B416-6AACF3A0D2B4}" type="slidenum">
              <a:rPr lang="pl-PL" sz="1200" b="1" smtClean="0">
                <a:solidFill>
                  <a:srgbClr val="F36B2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95085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2477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315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żół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C53F964-D04E-4997-A598-90338271AE1C}" type="slidenum">
              <a:rPr lang="pl-PL" sz="1200" b="1" smtClean="0">
                <a:solidFill>
                  <a:srgbClr val="FCB319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CB319"/>
              </a:solidFill>
            </a:endParaRPr>
          </a:p>
        </p:txBody>
      </p:sp>
      <p:pic>
        <p:nvPicPr>
          <p:cNvPr id="7" name="Picture 3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CB319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305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4161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4409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mka_slajd róż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541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9111DD2-DF12-4789-A2A1-BC6CF59B69ED}" type="slidenum">
              <a:rPr lang="pl-PL" sz="1200" b="1" smtClean="0">
                <a:solidFill>
                  <a:srgbClr val="EF559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F559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0"/>
            <a:ext cx="7272288" cy="792087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6004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F559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02930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8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33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4841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78EF192-3813-4F61-9396-6AF9E2A1F78D}" type="slidenum">
              <a:rPr lang="pl-PL" sz="1200" b="1" smtClean="0">
                <a:solidFill>
                  <a:srgbClr val="424CA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24CA0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4450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867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17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turkus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DC6487-B0D1-45F3-8602-7D123E6E933A}" type="slidenum">
              <a:rPr lang="pl-PL" sz="1200" b="1" smtClean="0">
                <a:solidFill>
                  <a:srgbClr val="49C7ED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9C7ED"/>
              </a:solidFill>
            </a:endParaRPr>
          </a:p>
        </p:txBody>
      </p:sp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57338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9C7E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4658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8871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2363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9474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3777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71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25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8864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7165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7923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10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090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142490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6255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1285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2362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42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6024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7457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809937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4138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5386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8995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137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66513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010049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055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6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140163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3497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2031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6161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5284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304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9990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31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950851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603517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80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7414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0124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5348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5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938901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77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0303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9253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915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335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2608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7917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6405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2491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350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3086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755114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4669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0213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7609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881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698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06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645876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96150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025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7656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246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093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3476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408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1303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1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219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111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00184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1129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1291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85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1625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71278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32677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03355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4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35336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312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361807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342187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9971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663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71843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2637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96349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0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2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98593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0659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296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637460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4422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2315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9673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1488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24271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71789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99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89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7761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7398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71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71096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66747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0192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5676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162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22729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61666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9289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40038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46119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0735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631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07897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841534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3174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3303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63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8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0260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84658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7289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957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8972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513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82017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205747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758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3020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6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30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4695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9767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78058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9892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922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856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970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538340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566312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3523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85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015651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6712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63562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10271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11167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47392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9535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7555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8455400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1862383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162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57773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83800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ziel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911850"/>
            <a:ext cx="269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A8776DE-50C3-408D-B189-A0618838900B}" type="slidenum">
              <a:rPr lang="pl-PL" sz="1200" b="1" smtClean="0">
                <a:solidFill>
                  <a:srgbClr val="72BF4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72BF44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5219700" y="765175"/>
            <a:ext cx="2376488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72BF4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019135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amka_slajd czerw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415925" y="5848350"/>
            <a:ext cx="82486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395288" y="1538288"/>
            <a:ext cx="8248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8BC3978-235A-4FFF-8D8C-C9F7A6DF896A}" type="slidenum">
              <a:rPr lang="pl-PL" sz="1200" b="1" smtClean="0">
                <a:solidFill>
                  <a:srgbClr val="ED1C2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D1C2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D1C2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855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477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813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24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93292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23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089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1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75AADEE-B4BD-422A-9E72-D4F5687AD49F}" type="slidenum">
              <a:rPr lang="pl-PL" sz="1200" b="1" smtClean="0">
                <a:solidFill>
                  <a:srgbClr val="11897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1897D"/>
              </a:solidFill>
              <a:latin typeface="Arial" charset="0"/>
            </a:endParaRPr>
          </a:p>
        </p:txBody>
      </p:sp>
      <p:pic>
        <p:nvPicPr>
          <p:cNvPr id="9" name="Picture 10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772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772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560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2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74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0024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265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363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64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93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6070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791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4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303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317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613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674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2780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47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537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068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804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0602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123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79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60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144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841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545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4288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511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912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996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88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5038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499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95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779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854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888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382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7619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714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920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8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9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852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84558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49923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102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082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66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94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46503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57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564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3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29023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8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1317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044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524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842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967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9611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282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161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58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6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72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7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7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7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5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2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34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40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21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3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1" r:id="rId1"/>
    <p:sldLayoutId id="2147488382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0243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2" r:id="rId1"/>
    <p:sldLayoutId id="2147488453" r:id="rId2"/>
    <p:sldLayoutId id="2147488454" r:id="rId3"/>
    <p:sldLayoutId id="2147488455" r:id="rId4"/>
    <p:sldLayoutId id="2147488456" r:id="rId5"/>
    <p:sldLayoutId id="2147488457" r:id="rId6"/>
    <p:sldLayoutId id="2147488458" r:id="rId7"/>
    <p:sldLayoutId id="2147488459" r:id="rId8"/>
    <p:sldLayoutId id="2147488460" r:id="rId9"/>
    <p:sldLayoutId id="2147488461" r:id="rId10"/>
    <p:sldLayoutId id="2147488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126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63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2291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74" r:id="rId1"/>
    <p:sldLayoutId id="2147488475" r:id="rId2"/>
    <p:sldLayoutId id="2147488476" r:id="rId3"/>
    <p:sldLayoutId id="2147488477" r:id="rId4"/>
    <p:sldLayoutId id="2147488478" r:id="rId5"/>
    <p:sldLayoutId id="2147488479" r:id="rId6"/>
    <p:sldLayoutId id="2147488480" r:id="rId7"/>
    <p:sldLayoutId id="2147488481" r:id="rId8"/>
    <p:sldLayoutId id="2147488482" r:id="rId9"/>
    <p:sldLayoutId id="2147488483" r:id="rId10"/>
    <p:sldLayoutId id="21474884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331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85" r:id="rId1"/>
    <p:sldLayoutId id="2147488486" r:id="rId2"/>
    <p:sldLayoutId id="2147488487" r:id="rId3"/>
    <p:sldLayoutId id="2147488488" r:id="rId4"/>
    <p:sldLayoutId id="2147488489" r:id="rId5"/>
    <p:sldLayoutId id="2147488490" r:id="rId6"/>
    <p:sldLayoutId id="2147488491" r:id="rId7"/>
    <p:sldLayoutId id="2147488492" r:id="rId8"/>
    <p:sldLayoutId id="2147488493" r:id="rId9"/>
    <p:sldLayoutId id="2147488494" r:id="rId10"/>
    <p:sldLayoutId id="21474884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433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96" r:id="rId1"/>
    <p:sldLayoutId id="2147488497" r:id="rId2"/>
    <p:sldLayoutId id="2147488498" r:id="rId3"/>
    <p:sldLayoutId id="2147488499" r:id="rId4"/>
    <p:sldLayoutId id="2147488500" r:id="rId5"/>
    <p:sldLayoutId id="2147488501" r:id="rId6"/>
    <p:sldLayoutId id="2147488502" r:id="rId7"/>
    <p:sldLayoutId id="2147488503" r:id="rId8"/>
    <p:sldLayoutId id="2147488504" r:id="rId9"/>
    <p:sldLayoutId id="2147488505" r:id="rId10"/>
    <p:sldLayoutId id="21474885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536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07" r:id="rId1"/>
    <p:sldLayoutId id="2147488508" r:id="rId2"/>
    <p:sldLayoutId id="2147488509" r:id="rId3"/>
    <p:sldLayoutId id="2147488510" r:id="rId4"/>
    <p:sldLayoutId id="2147488511" r:id="rId5"/>
    <p:sldLayoutId id="2147488512" r:id="rId6"/>
    <p:sldLayoutId id="2147488513" r:id="rId7"/>
    <p:sldLayoutId id="2147488514" r:id="rId8"/>
    <p:sldLayoutId id="2147488515" r:id="rId9"/>
    <p:sldLayoutId id="2147488516" r:id="rId10"/>
    <p:sldLayoutId id="21474885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638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18" r:id="rId1"/>
    <p:sldLayoutId id="2147488519" r:id="rId2"/>
    <p:sldLayoutId id="2147488520" r:id="rId3"/>
    <p:sldLayoutId id="2147488521" r:id="rId4"/>
    <p:sldLayoutId id="2147488522" r:id="rId5"/>
    <p:sldLayoutId id="2147488523" r:id="rId6"/>
    <p:sldLayoutId id="2147488524" r:id="rId7"/>
    <p:sldLayoutId id="2147488525" r:id="rId8"/>
    <p:sldLayoutId id="2147488526" r:id="rId9"/>
    <p:sldLayoutId id="2147488527" r:id="rId10"/>
    <p:sldLayoutId id="21474885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741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530" r:id="rId2"/>
    <p:sldLayoutId id="2147488531" r:id="rId3"/>
    <p:sldLayoutId id="2147488532" r:id="rId4"/>
    <p:sldLayoutId id="2147488533" r:id="rId5"/>
    <p:sldLayoutId id="2147488534" r:id="rId6"/>
    <p:sldLayoutId id="2147488535" r:id="rId7"/>
    <p:sldLayoutId id="2147488536" r:id="rId8"/>
    <p:sldLayoutId id="2147488537" r:id="rId9"/>
    <p:sldLayoutId id="2147488538" r:id="rId10"/>
    <p:sldLayoutId id="21474885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6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945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051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3" r:id="rId1"/>
    <p:sldLayoutId id="214748869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2" r:id="rId1"/>
    <p:sldLayoutId id="214748869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150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4" r:id="rId1"/>
    <p:sldLayoutId id="214748869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355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6" r:id="rId1"/>
    <p:sldLayoutId id="214748869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560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8" r:id="rId1"/>
    <p:sldLayoutId id="214748870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765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8675" name="Picture 5" descr="ramka_slajd z piktogramam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969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4" r:id="rId1"/>
    <p:sldLayoutId id="214748838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B3DEBA6-C5E2-4420-9D9C-7756A5753017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sp>
        <p:nvSpPr>
          <p:cNvPr id="3072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25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2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911850"/>
            <a:ext cx="2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2" r:id="rId1"/>
    <p:sldLayoutId id="2147488553" r:id="rId2"/>
    <p:sldLayoutId id="2147488554" r:id="rId3"/>
    <p:sldLayoutId id="2147488555" r:id="rId4"/>
    <p:sldLayoutId id="2147488556" r:id="rId5"/>
    <p:sldLayoutId id="2147488557" r:id="rId6"/>
    <p:sldLayoutId id="2147488558" r:id="rId7"/>
    <p:sldLayoutId id="2147488559" r:id="rId8"/>
    <p:sldLayoutId id="2147488560" r:id="rId9"/>
    <p:sldLayoutId id="2147488561" r:id="rId10"/>
    <p:sldLayoutId id="2147488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F1A600DD-18BB-4F35-884F-01B5549BC4C3}" type="slidenum">
              <a:rPr lang="pl-PL" sz="1200" b="1" smtClean="0">
                <a:solidFill>
                  <a:srgbClr val="1B75B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B75BC"/>
              </a:solidFill>
              <a:latin typeface="Arial" charset="0"/>
            </a:endParaRPr>
          </a:p>
        </p:txBody>
      </p:sp>
      <p:sp>
        <p:nvSpPr>
          <p:cNvPr id="3174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174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5900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110A2AA-1970-4455-B7E9-9E503FDB2112}" type="slidenum">
              <a:rPr lang="pl-PL" sz="1200" b="1" smtClean="0">
                <a:solidFill>
                  <a:srgbClr val="DA1C5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DA1C5C"/>
              </a:solidFill>
              <a:latin typeface="Arial" charset="0"/>
            </a:endParaRPr>
          </a:p>
        </p:txBody>
      </p:sp>
      <p:sp>
        <p:nvSpPr>
          <p:cNvPr id="3277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2773" name="Picture 9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DDDC47BE-B189-4ADE-9357-88DA3DECA37E}" type="slidenum">
              <a:rPr lang="pl-PL" sz="1200" b="1" smtClean="0">
                <a:solidFill>
                  <a:srgbClr val="00689E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689E"/>
              </a:solidFill>
              <a:latin typeface="Arial" charset="0"/>
            </a:endParaRPr>
          </a:p>
        </p:txBody>
      </p:sp>
      <p:sp>
        <p:nvSpPr>
          <p:cNvPr id="3379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3797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36EEF6B-7CFE-4E83-9E45-E5B890BF87DD}" type="slidenum">
              <a:rPr lang="pl-PL" sz="1200" b="1" smtClean="0">
                <a:solidFill>
                  <a:srgbClr val="155193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55193"/>
              </a:solidFill>
              <a:latin typeface="Arial" charset="0"/>
            </a:endParaRPr>
          </a:p>
        </p:txBody>
      </p:sp>
      <p:sp>
        <p:nvSpPr>
          <p:cNvPr id="3482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482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C:\Users\Monika\Desktop\dane\Pisma i wizytówki\Prezentacje\Biuro Zamówień Publicznych\4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6700"/>
            <a:ext cx="82470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6588D3F-E1AD-413C-B87D-3CCCE5AFD13F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pic>
        <p:nvPicPr>
          <p:cNvPr id="35845" name="Picture 8" descr="C:\Users\Monika\Desktop\dane\Pisma i wizytówki\Prezentacje\Biuro Zamówień Publicznych\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15" r="-50015"/>
          <a:stretch>
            <a:fillRect/>
          </a:stretch>
        </p:blipFill>
        <p:spPr bwMode="auto">
          <a:xfrm>
            <a:off x="1011238" y="5911850"/>
            <a:ext cx="60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15" b="-50015"/>
          <a:stretch>
            <a:fillRect/>
          </a:stretch>
        </p:blipFill>
        <p:spPr bwMode="auto">
          <a:xfrm>
            <a:off x="417513" y="5846763"/>
            <a:ext cx="82470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74AF63DD-D131-4CF3-8FF1-1F2512225EB4}" type="slidenum">
              <a:rPr lang="pl-PL" sz="1200" b="1" smtClean="0">
                <a:solidFill>
                  <a:srgbClr val="0F0102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F0102"/>
              </a:solidFill>
              <a:latin typeface="Arial" charset="0"/>
            </a:endParaRPr>
          </a:p>
        </p:txBody>
      </p:sp>
      <p:sp>
        <p:nvSpPr>
          <p:cNvPr id="3686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686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76925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486D18A3-1316-4A99-8E7C-AE6A48BBEAF5}" type="slidenum">
              <a:rPr lang="pl-PL" sz="1200" b="1" smtClean="0">
                <a:solidFill>
                  <a:srgbClr val="4D4D4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789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7893" name="Picture 8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8916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9939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6" r:id="rId1"/>
    <p:sldLayoutId id="2147488387" r:id="rId2"/>
    <p:sldLayoutId id="2147488388" r:id="rId3"/>
    <p:sldLayoutId id="2147488389" r:id="rId4"/>
    <p:sldLayoutId id="2147488390" r:id="rId5"/>
    <p:sldLayoutId id="2147488391" r:id="rId6"/>
    <p:sldLayoutId id="2147488392" r:id="rId7"/>
    <p:sldLayoutId id="2147488393" r:id="rId8"/>
    <p:sldLayoutId id="2147488394" r:id="rId9"/>
    <p:sldLayoutId id="2147488395" r:id="rId10"/>
    <p:sldLayoutId id="21474883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64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62" r:id="rId1"/>
    <p:sldLayoutId id="2147488663" r:id="rId2"/>
    <p:sldLayoutId id="2147488664" r:id="rId3"/>
    <p:sldLayoutId id="2147488665" r:id="rId4"/>
    <p:sldLayoutId id="2147488666" r:id="rId5"/>
    <p:sldLayoutId id="2147488667" r:id="rId6"/>
    <p:sldLayoutId id="2147488668" r:id="rId7"/>
    <p:sldLayoutId id="2147488669" r:id="rId8"/>
    <p:sldLayoutId id="2147488670" r:id="rId9"/>
    <p:sldLayoutId id="2147488671" r:id="rId10"/>
    <p:sldLayoutId id="2147488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1987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73" r:id="rId1"/>
    <p:sldLayoutId id="2147488674" r:id="rId2"/>
    <p:sldLayoutId id="2147488675" r:id="rId3"/>
    <p:sldLayoutId id="2147488676" r:id="rId4"/>
    <p:sldLayoutId id="2147488677" r:id="rId5"/>
    <p:sldLayoutId id="2147488678" r:id="rId6"/>
    <p:sldLayoutId id="2147488679" r:id="rId7"/>
    <p:sldLayoutId id="2147488680" r:id="rId8"/>
    <p:sldLayoutId id="2147488681" r:id="rId9"/>
    <p:sldLayoutId id="2147488682" r:id="rId10"/>
    <p:sldLayoutId id="2147488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684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512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7" r:id="rId1"/>
    <p:sldLayoutId id="2147488398" r:id="rId2"/>
    <p:sldLayoutId id="2147488399" r:id="rId3"/>
    <p:sldLayoutId id="2147488400" r:id="rId4"/>
    <p:sldLayoutId id="2147488401" r:id="rId5"/>
    <p:sldLayoutId id="2147488402" r:id="rId6"/>
    <p:sldLayoutId id="2147488403" r:id="rId7"/>
    <p:sldLayoutId id="2147488404" r:id="rId8"/>
    <p:sldLayoutId id="2147488405" r:id="rId9"/>
    <p:sldLayoutId id="2147488406" r:id="rId10"/>
    <p:sldLayoutId id="21474884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614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8" r:id="rId1"/>
    <p:sldLayoutId id="2147488409" r:id="rId2"/>
    <p:sldLayoutId id="2147488410" r:id="rId3"/>
    <p:sldLayoutId id="2147488411" r:id="rId4"/>
    <p:sldLayoutId id="2147488412" r:id="rId5"/>
    <p:sldLayoutId id="2147488413" r:id="rId6"/>
    <p:sldLayoutId id="2147488414" r:id="rId7"/>
    <p:sldLayoutId id="2147488415" r:id="rId8"/>
    <p:sldLayoutId id="2147488416" r:id="rId9"/>
    <p:sldLayoutId id="2147488417" r:id="rId10"/>
    <p:sldLayoutId id="21474884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717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19" r:id="rId1"/>
    <p:sldLayoutId id="2147488420" r:id="rId2"/>
    <p:sldLayoutId id="2147488421" r:id="rId3"/>
    <p:sldLayoutId id="2147488422" r:id="rId4"/>
    <p:sldLayoutId id="2147488423" r:id="rId5"/>
    <p:sldLayoutId id="2147488424" r:id="rId6"/>
    <p:sldLayoutId id="2147488425" r:id="rId7"/>
    <p:sldLayoutId id="2147488426" r:id="rId8"/>
    <p:sldLayoutId id="2147488427" r:id="rId9"/>
    <p:sldLayoutId id="2147488428" r:id="rId10"/>
    <p:sldLayoutId id="21474884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8195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0" r:id="rId1"/>
    <p:sldLayoutId id="2147488431" r:id="rId2"/>
    <p:sldLayoutId id="2147488432" r:id="rId3"/>
    <p:sldLayoutId id="2147488433" r:id="rId4"/>
    <p:sldLayoutId id="2147488434" r:id="rId5"/>
    <p:sldLayoutId id="2147488435" r:id="rId6"/>
    <p:sldLayoutId id="2147488436" r:id="rId7"/>
    <p:sldLayoutId id="2147488437" r:id="rId8"/>
    <p:sldLayoutId id="2147488438" r:id="rId9"/>
    <p:sldLayoutId id="2147488439" r:id="rId10"/>
    <p:sldLayoutId id="21474884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921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1" r:id="rId1"/>
    <p:sldLayoutId id="2147488442" r:id="rId2"/>
    <p:sldLayoutId id="2147488443" r:id="rId3"/>
    <p:sldLayoutId id="2147488444" r:id="rId4"/>
    <p:sldLayoutId id="2147488445" r:id="rId5"/>
    <p:sldLayoutId id="2147488446" r:id="rId6"/>
    <p:sldLayoutId id="2147488447" r:id="rId7"/>
    <p:sldLayoutId id="2147488448" r:id="rId8"/>
    <p:sldLayoutId id="2147488449" r:id="rId9"/>
    <p:sldLayoutId id="2147488450" r:id="rId10"/>
    <p:sldLayoutId id="21474884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0.xml"/><Relationship Id="rId4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1.xml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2.xml"/><Relationship Id="rId5" Type="http://schemas.openxmlformats.org/officeDocument/2006/relationships/hyperlink" Target="http://www.lodzkie.ksow.pl/" TargetMode="External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3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4.xml"/><Relationship Id="rId4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5.xml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6.xml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8.xml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9.xml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.xml"/><Relationship Id="rId4" Type="http://schemas.openxmlformats.org/officeDocument/2006/relationships/image" Target="../media/image5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0.xml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1.xml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2.x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3.xml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4.xml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5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6.xml"/><Relationship Id="rId5" Type="http://schemas.openxmlformats.org/officeDocument/2006/relationships/hyperlink" Target="http://www.lodzkie.ksow.pl/" TargetMode="Externa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8.xml"/><Relationship Id="rId5" Type="http://schemas.openxmlformats.org/officeDocument/2006/relationships/image" Target="../media/image53.jpeg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9.xml"/><Relationship Id="rId6" Type="http://schemas.openxmlformats.org/officeDocument/2006/relationships/image" Target="../media/image54.png"/><Relationship Id="rId5" Type="http://schemas.openxmlformats.org/officeDocument/2006/relationships/hyperlink" Target="http://www.minrol.gov.pl/Wsparcie-rolnictwa/Program-Rozwoju-Obszarow-Wiejskich-2014-2020/Dzialania-informacyjne-PROW-2014-2020/Ksiega-wizualizacji-i-logotypy" TargetMode="Externa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.xml"/><Relationship Id="rId4" Type="http://schemas.openxmlformats.org/officeDocument/2006/relationships/image" Target="../media/image5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0.xml"/><Relationship Id="rId6" Type="http://schemas.openxmlformats.org/officeDocument/2006/relationships/hyperlink" Target="https://www.lodzkie.pl/urzad/system-identyfikacji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1.xml"/><Relationship Id="rId5" Type="http://schemas.openxmlformats.org/officeDocument/2006/relationships/image" Target="../media/image56.jpeg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2.xml"/><Relationship Id="rId5" Type="http://schemas.openxmlformats.org/officeDocument/2006/relationships/image" Target="../media/image57.png"/><Relationship Id="rId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3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4.x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5.xml"/><Relationship Id="rId4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6.xml"/><Relationship Id="rId4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7.xml"/><Relationship Id="rId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8.xml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4.xml"/><Relationship Id="rId5" Type="http://schemas.openxmlformats.org/officeDocument/2006/relationships/chart" Target="../charts/chart1.xml"/><Relationship Id="rId4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5.xml"/><Relationship Id="rId4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9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0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7.xml"/><Relationship Id="rId4" Type="http://schemas.openxmlformats.org/officeDocument/2006/relationships/image" Target="../media/image5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8.xml"/><Relationship Id="rId4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9.xml"/><Relationship Id="rId4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chemeClr val="bg1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5536" y="764704"/>
            <a:ext cx="820891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>
                <a:solidFill>
                  <a:schemeClr val="bg1"/>
                </a:solidFill>
              </a:rPr>
              <a:t>Podsumowanie </a:t>
            </a:r>
          </a:p>
          <a:p>
            <a:pPr algn="ctr">
              <a:spcAft>
                <a:spcPts val="1200"/>
              </a:spcAft>
            </a:pPr>
            <a:r>
              <a:rPr lang="pl-PL" sz="3600" b="1" dirty="0">
                <a:solidFill>
                  <a:schemeClr val="bg1"/>
                </a:solidFill>
              </a:rPr>
              <a:t>konkursu nr 2/2018 dla partnerów Krajowej Sieci Obszarów Wiejskich na wybór operacji, które będą realizowane w 2018 r. w ramach dwuletniego Planu operacyjnego na lata 2018–2019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37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865450"/>
            <a:ext cx="84249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Wspieranie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rozwoju przedsiębiorczości na obszarach wiejskich przez podnoszenie poziomu wiedzy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umiejętności:</a:t>
            </a:r>
          </a:p>
          <a:p>
            <a:pPr marL="642938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obszarze  małego  przetwórstwa  lokalnego  lub  w  obszarze  rozwoju zielonej gospodarki,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tym tworzenia nowych miejsc pracy – 3 pkt,</a:t>
            </a:r>
          </a:p>
          <a:p>
            <a:pPr marL="642938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obszarach innych niż wskazane w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tiret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pierwszym – 2 pkt, </a:t>
            </a:r>
          </a:p>
          <a:p>
            <a:pPr algn="just">
              <a:lnSpc>
                <a:spcPct val="150000"/>
              </a:lnSpc>
              <a:tabLst>
                <a:tab pos="357188" algn="l"/>
              </a:tabLst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Promocja 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jakości  życia  na  wsi  lub  promocja  wsi  jako  miejsca  do  życia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rozwoju zawodowego – 3 pkt.</a:t>
            </a:r>
          </a:p>
          <a:p>
            <a:pPr algn="just">
              <a:lnSpc>
                <a:spcPct val="150000"/>
              </a:lnSpc>
              <a:tabLst>
                <a:tab pos="357188" algn="l"/>
              </a:tabLst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Wspieranie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rozwoju społeczeństwa cyfrowego na obszarach wiejskich przez podnoszenie poziomu wiedzy w tym zakresie – 2 pkt.</a:t>
            </a:r>
          </a:p>
          <a:p>
            <a:pPr algn="just">
              <a:lnSpc>
                <a:spcPct val="150000"/>
              </a:lnSpc>
              <a:tabLst>
                <a:tab pos="357188" algn="l"/>
              </a:tabLst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Wspieranie 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tworzenia  sieci  współpracy  partnerskiej  dotyczącej  rolnictwa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obszarów wiejskich przez podnoszenie poziomu wiedzy w tym zakresie – 4 pkt.</a:t>
            </a:r>
          </a:p>
          <a:p>
            <a:pPr algn="just">
              <a:lnSpc>
                <a:spcPct val="150000"/>
              </a:lnSpc>
              <a:tabLst>
                <a:tab pos="357188" algn="l"/>
              </a:tabLst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Upowszechnianie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wiedzy dotyczącej zarządzania projektami z zakresu rozwoju obszarów wiejskich –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pkt.</a:t>
            </a:r>
          </a:p>
          <a:p>
            <a:pPr algn="just">
              <a:lnSpc>
                <a:spcPct val="150000"/>
              </a:lnSpc>
              <a:tabLst>
                <a:tab pos="357188" algn="l"/>
              </a:tabLst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Upowszechnianie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wiedzy w zakresie planowania rozwoju lokalnego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uwzględnieniem potencjału ekonomicznego, społecznego i środowiskowego danego obszaru – 2 pkt.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99591" y="539388"/>
            <a:ext cx="763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Kryteria </a:t>
            </a:r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tematyczne c.d. </a:t>
            </a:r>
            <a:endParaRPr lang="pl-PL" alt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6594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8533" y="476672"/>
            <a:ext cx="84249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 smtClean="0"/>
              <a:t>W wyniku dokonanej oceny punktowej została utworzona </a:t>
            </a:r>
            <a:r>
              <a:rPr lang="pl-PL" b="1" dirty="0"/>
              <a:t>lista ocenionych operacji</a:t>
            </a:r>
            <a:r>
              <a:rPr lang="pl-PL" dirty="0"/>
              <a:t> </a:t>
            </a:r>
            <a:r>
              <a:rPr lang="pl-PL" dirty="0" smtClean="0"/>
              <a:t>przyjęta </a:t>
            </a:r>
            <a:r>
              <a:rPr lang="pl-PL" dirty="0"/>
              <a:t>przez Zarząd Województwa Łódzkiego uchwałą nr 585/18 Zarządu Województwa Łódzkiego z dnia 25 kwietnia 2018 r. w sprawie </a:t>
            </a:r>
            <a:r>
              <a:rPr lang="pl-PL" i="1" dirty="0"/>
              <a:t>przyjęcia listy ocenionych operacji zgłoszonych przez partnerów KSOW do Jednostki Regionalnej KSOW Województwa Łódzkiego w konkursie nr 2/2018 w ramach Planu Operacyjnego KSOW 2018-2019 Planu Działania Krajowej Sieci Obszarów Wiejskich na lata 2014-2020</a:t>
            </a:r>
            <a:r>
              <a:rPr lang="pl-PL" i="1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926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8533" y="476672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Na tej podstawie do realizacji w 2018 roku przyjęto spośród złożonych propozycji </a:t>
            </a:r>
            <a:r>
              <a:rPr lang="pl-PL" b="1" dirty="0"/>
              <a:t>10 operacji</a:t>
            </a:r>
            <a:r>
              <a:rPr lang="pl-PL" dirty="0"/>
              <a:t>, na łączną kwotę kosztów kwalifikowalnych </a:t>
            </a:r>
            <a:r>
              <a:rPr lang="pl-PL" b="1" dirty="0"/>
              <a:t>492 684,84 zł.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Lista ocenionych operacji została ogłoszona na stronie </a:t>
            </a:r>
            <a:r>
              <a:rPr lang="pl-PL" dirty="0">
                <a:hlinkClick r:id="rId5"/>
              </a:rPr>
              <a:t>www.lodzkie.ksow.pl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w dniu 30 kwietnia 2018 r. 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b="1" dirty="0"/>
              <a:t>W roku 2018 wszystkie projekty zostaną zrealizowane do: </a:t>
            </a:r>
          </a:p>
          <a:p>
            <a:pPr algn="just">
              <a:lnSpc>
                <a:spcPct val="150000"/>
              </a:lnSpc>
            </a:pPr>
            <a:r>
              <a:rPr lang="pl-PL" b="1" dirty="0"/>
              <a:t>31 października 2018 r. </a:t>
            </a:r>
            <a:endParaRPr lang="pl-PL" b="1" dirty="0" smtClean="0"/>
          </a:p>
          <a:p>
            <a:pPr algn="just">
              <a:lnSpc>
                <a:spcPct val="150000"/>
              </a:lnSpc>
            </a:pPr>
            <a:endParaRPr lang="pl-PL" b="1" dirty="0"/>
          </a:p>
          <a:p>
            <a:pPr algn="just">
              <a:lnSpc>
                <a:spcPct val="150000"/>
              </a:lnSpc>
            </a:pPr>
            <a:r>
              <a:rPr lang="pl-PL" dirty="0"/>
              <a:t>Wsparcie finansowe ze środków KSOW otrzymają operacje: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730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14945"/>
              </p:ext>
            </p:extLst>
          </p:nvPr>
        </p:nvGraphicFramePr>
        <p:xfrm>
          <a:off x="395536" y="1772817"/>
          <a:ext cx="8424936" cy="2746014"/>
        </p:xfrm>
        <a:graphic>
          <a:graphicData uri="http://schemas.openxmlformats.org/drawingml/2006/table">
            <a:tbl>
              <a:tblPr firstRow="1" firstCol="1" bandRow="1"/>
              <a:tblGrid>
                <a:gridCol w="661189">
                  <a:extLst>
                    <a:ext uri="{9D8B030D-6E8A-4147-A177-3AD203B41FA5}">
                      <a16:colId xmlns:a16="http://schemas.microsoft.com/office/drawing/2014/main" val="3273406414"/>
                    </a:ext>
                  </a:extLst>
                </a:gridCol>
                <a:gridCol w="1081900">
                  <a:extLst>
                    <a:ext uri="{9D8B030D-6E8A-4147-A177-3AD203B41FA5}">
                      <a16:colId xmlns:a16="http://schemas.microsoft.com/office/drawing/2014/main" val="4167768940"/>
                    </a:ext>
                  </a:extLst>
                </a:gridCol>
                <a:gridCol w="1353255">
                  <a:extLst>
                    <a:ext uri="{9D8B030D-6E8A-4147-A177-3AD203B41FA5}">
                      <a16:colId xmlns:a16="http://schemas.microsoft.com/office/drawing/2014/main" val="106709348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48749163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5995908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9890459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814422106"/>
                    </a:ext>
                  </a:extLst>
                </a:gridCol>
              </a:tblGrid>
              <a:tr h="626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LP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PARTNER KSOW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TYTUŁ OPERACJI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WNIOSKOWANA KWOTA 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PUNKTY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 OPERACJI</a:t>
                      </a:r>
                      <a:endParaRPr lang="pl-PL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OPIS</a:t>
                      </a:r>
                      <a:endParaRPr lang="pl-PL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36563"/>
                  </a:ext>
                </a:extLst>
              </a:tr>
              <a:tr h="1822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Łódzka Sieć Lokalnych Grup Działania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Wizyta studyjna dla pracowników i członków lokalnych grup działania z terenu woj. łódzkiego do LGD Partnerstwo Ducha Gór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39 004,00 zł 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Wyjazd studyjny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Wyjazd odbędzie się na obszar działania LGD Partnerstwo Ducha Gór, które</a:t>
                      </a:r>
                      <a:r>
                        <a:rPr lang="pl-PL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obejmuje</a:t>
                      </a: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 gmin z terenu powiatu jeleniogórskiego (województwo dolnośląskie).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Celem operacji</a:t>
                      </a:r>
                      <a:r>
                        <a:rPr lang="pl-PL" sz="10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jest p</a:t>
                      </a: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odniesienie poziomu wiedzy nt. współpracy międzyregionalnej oraz wzrost zaangażowania uczestników wizyty studyjnej na rzecz łódzkiej sieci lokalnych grupa działania poprzez udział w warsztatach i spotkaniach.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285424"/>
                  </a:ext>
                </a:extLst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323528" y="548680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/>
              <a:t>Działanie </a:t>
            </a:r>
            <a:r>
              <a:rPr lang="pl-PL" sz="1400" b="1" dirty="0"/>
              <a:t>4 </a:t>
            </a:r>
            <a:r>
              <a:rPr lang="pl-PL" sz="1400" dirty="0"/>
              <a:t>„Szkolenia i działania na rzecz tworzenia sieci kontaktów dla Lokalnych Grup Działania (LGD), w tym zapewnianie pomocy technicznej w zakresie współpracy </a:t>
            </a:r>
            <a:r>
              <a:rPr lang="pl-PL" sz="1400" dirty="0" err="1"/>
              <a:t>międzyterytorialnej</a:t>
            </a:r>
            <a:r>
              <a:rPr lang="pl-PL" sz="1400" dirty="0"/>
              <a:t> i międzynarodowej</a:t>
            </a:r>
            <a:r>
              <a:rPr lang="pl-PL" sz="1400" dirty="0" smtClean="0"/>
              <a:t>”</a:t>
            </a:r>
            <a:endParaRPr lang="pl-PL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5801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135720"/>
              </p:ext>
            </p:extLst>
          </p:nvPr>
        </p:nvGraphicFramePr>
        <p:xfrm>
          <a:off x="395536" y="1052736"/>
          <a:ext cx="8424936" cy="4167361"/>
        </p:xfrm>
        <a:graphic>
          <a:graphicData uri="http://schemas.openxmlformats.org/drawingml/2006/table">
            <a:tbl>
              <a:tblPr firstRow="1" firstCol="1" bandRow="1"/>
              <a:tblGrid>
                <a:gridCol w="344880">
                  <a:extLst>
                    <a:ext uri="{9D8B030D-6E8A-4147-A177-3AD203B41FA5}">
                      <a16:colId xmlns:a16="http://schemas.microsoft.com/office/drawing/2014/main" val="2133312558"/>
                    </a:ext>
                  </a:extLst>
                </a:gridCol>
                <a:gridCol w="862201">
                  <a:extLst>
                    <a:ext uri="{9D8B030D-6E8A-4147-A177-3AD203B41FA5}">
                      <a16:colId xmlns:a16="http://schemas.microsoft.com/office/drawing/2014/main" val="2926069973"/>
                    </a:ext>
                  </a:extLst>
                </a:gridCol>
                <a:gridCol w="1601231">
                  <a:extLst>
                    <a:ext uri="{9D8B030D-6E8A-4147-A177-3AD203B41FA5}">
                      <a16:colId xmlns:a16="http://schemas.microsoft.com/office/drawing/2014/main" val="169109416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7200661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93901906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04081146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732241051"/>
                    </a:ext>
                  </a:extLst>
                </a:gridCol>
              </a:tblGrid>
              <a:tr h="469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 KSOW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TYTUŁ OPERACJI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WNIOSKOWANA KWOTA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PUNKTY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 OPERACJI</a:t>
                      </a:r>
                      <a:endParaRPr lang="pl-PL" sz="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OPIS</a:t>
                      </a:r>
                      <a:endParaRPr lang="pl-PL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06958"/>
                  </a:ext>
                </a:extLst>
              </a:tr>
              <a:tr h="567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Powiat Piotrkowski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Florystyka - szansa na rozwój i pracę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28 499,98 zł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warsztaty </a:t>
                      </a: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konkurs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Operacja zakłada dwudniowe warsztaty z zakresu florystyki i przedsiębiorczości, zakończone konkursem, które odbędą się w Czarnocinie, 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łównym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założeniem partnera jest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rozwój przedsiębiorczości na wybranym obszarze wiejskim. Uczestnikami będzie 60 osób: młodzież gimnazjalna i dorośli.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141335"/>
                  </a:ext>
                </a:extLst>
              </a:tr>
              <a:tr h="1732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Potrzeby i możliwości rozwoju oferty wypoczynkowej i terapeutyczno-opiekuńczej dla seniorów w gospodarstwach agroturystycznych w województwie łódzkim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26 138,13 zł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badania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Operacja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zakłada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zbadanie potrzeb oraz możliwości rozwoju oferty rekreacyjno-wypoczynkowej i terapeutyczno-opiekuńczej dla seniorów w gospodarstwach agroturystycznych w województwie łódzkim. Badania skierowane zostaną do pięciu grup: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seniorów, właścicieli gospodarstw agroturystycznych, kierowników domów pomocy społecznej, zarządów stowarzyszeń agroturystycznych i doradców rolniczych, aby pokazać rzeczywisty stopień ich zainteresowania proponowaną inicjatywą.</a:t>
                      </a: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29654"/>
                  </a:ext>
                </a:extLst>
              </a:tr>
              <a:tr h="1149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Lokalna Grupa Działania "Podkowa"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Wymiana dobrych praktyk pomiędzy mieszkańcami LGD "Podkowa" a LGD "Zielone Bieszczady" - wizyta studyjna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35 000,00 zł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wyjazd studyjny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Uczestnikami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wyjazdu będą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lokalni liderzy z terenu działania LGD „Podkowa” – 50 osób.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Celem wyjazdu jest p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odniesienie poziomu wiedzy i doświadczenia w zakresie lokalnych działalności pozarolniczych, wykorzystanie potencjału odwiedzanego terenu na rzecz swojej społeczności oraz promowanie włączenia społecznego i rozwoju gospodarczego na obszarze LGD „Podkowa”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825180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323528" y="47667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/>
              <a:t>Działanie 6 </a:t>
            </a:r>
            <a:r>
              <a:rPr lang="pl-PL" sz="1400" dirty="0"/>
              <a:t>„Ułatwianie wymiany wiedzy pomiędzy podmiotami uczestniczącymi w rozwoju obszarów wiejskich oraz wymiana i rozpowszechnianie rezultatów działań na rzecz tego rozwoju</a:t>
            </a:r>
            <a:r>
              <a:rPr lang="pl-PL" sz="1400" dirty="0" smtClean="0"/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4057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47667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/>
              <a:t>Działanie 6 </a:t>
            </a:r>
            <a:r>
              <a:rPr lang="pl-PL" sz="1400" dirty="0"/>
              <a:t>„Ułatwianie wymiany wiedzy pomiędzy podmiotami uczestniczącymi w rozwoju obszarów wiejskich oraz wymiana i rozpowszechnianie rezultatów działań na rzecz tego rozwoju</a:t>
            </a:r>
            <a:r>
              <a:rPr lang="pl-PL" sz="1400" dirty="0" smtClean="0"/>
              <a:t>”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03690"/>
              </p:ext>
            </p:extLst>
          </p:nvPr>
        </p:nvGraphicFramePr>
        <p:xfrm>
          <a:off x="467544" y="1124531"/>
          <a:ext cx="8280920" cy="4464709"/>
        </p:xfrm>
        <a:graphic>
          <a:graphicData uri="http://schemas.openxmlformats.org/drawingml/2006/table">
            <a:tbl>
              <a:tblPr firstRow="1" firstCol="1" bandRow="1"/>
              <a:tblGrid>
                <a:gridCol w="360040">
                  <a:extLst>
                    <a:ext uri="{9D8B030D-6E8A-4147-A177-3AD203B41FA5}">
                      <a16:colId xmlns:a16="http://schemas.microsoft.com/office/drawing/2014/main" val="213331255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2606997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9109416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7200661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390190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46437725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388701876"/>
                    </a:ext>
                  </a:extLst>
                </a:gridCol>
              </a:tblGrid>
              <a:tr h="51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 KSOW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TYTUŁ OPERACJI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WNIOSKOWANA KWOTA 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PUNKTY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 OPERACJI</a:t>
                      </a:r>
                      <a:endParaRPr lang="pl-PL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OPIS</a:t>
                      </a:r>
                      <a:endParaRPr lang="pl-PL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06958"/>
                  </a:ext>
                </a:extLst>
              </a:tr>
              <a:tr h="1370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Point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Inteligentny rozwój obszarów wiejskich ("smart </a:t>
                      </a:r>
                      <a:r>
                        <a:rPr lang="pl-PL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rural</a:t>
                      </a: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development"): koncepcja, wymiary, metody. Ekspertyza naukowa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69 796,50 zł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badania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zakłada wykonanie analizy oraz przygotowanie ekspertyzy nt. inteligentnego rozwoju obszarów wiejskich („smart </a:t>
                      </a:r>
                      <a:r>
                        <a:rPr lang="pl-PL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development”) na terenie województwa łódzkiego. Grupę docelową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stanowią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samorządy wszystkich gmin wiejskich województwa łódzkiego. Upowszechnienie ekspertyzy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pozwoli samorządom wiejskim poznać liderów oraz dobre praktyki w zakresie wdrażania zasad inteligentnego rozwoju obszarów wiejskich.</a:t>
                      </a: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387923"/>
                  </a:ext>
                </a:extLst>
              </a:tr>
              <a:tr h="1167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Powiat Piotrkowski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 w targach rolniczych szansą na wprowadzenie innowacyjnych rozwiązań na obszarach wiejskich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42 400,00 zł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wyjazd studyjny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Wyjazd odbędzie się na targi rolnicze Agro Show w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Bednarach, weźmie w nim udział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osób z powiatu piotrkowskiego zajmujących się produkcją rolną i chcących wprowadzać innowacyjne rozwiązania oraz unowocześniać linie produkcyjne. Celem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projektu jest u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powszechnienie wiedzy w zakresie innowacyjnych rozwiązań w rolnictwie wśród mieszkańców powiatu piotrkowskiego.</a:t>
                      </a: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658830"/>
                  </a:ext>
                </a:extLst>
              </a:tr>
              <a:tr h="1408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Gmina Uniejów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„Od pomysłu do biznesu” Konferencja lokalnych produktów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94 749,06 zł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konferencja i szkolenie, publikacja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Operacja obejmuje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szkolenie z pokazem kulinarnym, konferencję i publikację,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jest skierowana do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 osób: rolników, lokalnych przetwórców spożywczych, mieszkańców obszarów wiejskich gminy Uniejów, restauratorów, hotelarzy i kucharzy. Celem projektu jest stworzenie możliwości podniesienia wiedzy, skorzystania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doświadczeń zagranicznych organizacji oraz aktywizacja mieszkańców obszarów wiejskich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22433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428784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565562"/>
              </p:ext>
            </p:extLst>
          </p:nvPr>
        </p:nvGraphicFramePr>
        <p:xfrm>
          <a:off x="467544" y="908720"/>
          <a:ext cx="8280920" cy="4676738"/>
        </p:xfrm>
        <a:graphic>
          <a:graphicData uri="http://schemas.openxmlformats.org/drawingml/2006/table">
            <a:tbl>
              <a:tblPr firstRow="1" firstCol="1" bandRow="1"/>
              <a:tblGrid>
                <a:gridCol w="347495">
                  <a:extLst>
                    <a:ext uri="{9D8B030D-6E8A-4147-A177-3AD203B41FA5}">
                      <a16:colId xmlns:a16="http://schemas.microsoft.com/office/drawing/2014/main" val="213331255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2606997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9109416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720066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9390190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46437725"/>
                    </a:ext>
                  </a:extLst>
                </a:gridCol>
                <a:gridCol w="3468929">
                  <a:extLst>
                    <a:ext uri="{9D8B030D-6E8A-4147-A177-3AD203B41FA5}">
                      <a16:colId xmlns:a16="http://schemas.microsoft.com/office/drawing/2014/main" val="3388701876"/>
                    </a:ext>
                  </a:extLst>
                </a:gridCol>
              </a:tblGrid>
              <a:tr h="47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 KSOW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TYTUŁ OPERACJI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WNIOSKOWANA KWOTA 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PUNKTY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 OPERACJI</a:t>
                      </a:r>
                      <a:endParaRPr lang="pl-PL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OPIS</a:t>
                      </a:r>
                      <a:endParaRPr lang="pl-PL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06958"/>
                  </a:ext>
                </a:extLst>
              </a:tr>
              <a:tr h="1449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Wojewódzki Związek Pszczelarzy w Łodzi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Lokalne gospodarki pasieczne w województwie łódzkim i okręgu lwowskim - wymiana doświadczeń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28 348,80 zł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wyjazd studyjny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operacji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osób (pszczelarze i osoby związane z pszczelarstwem z obszaru województwa łódzkiego)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wyjedzie na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Ukrainę.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Wyjazd ma na celu wspieranie współpracy i wymianę wiedzy i doświadczeń pszczelarzy z Polski i Ukrainy – kraju, który zajmuje jedno z wiodących miejsc w zakresie produkowania miodu w Europie.</a:t>
                      </a:r>
                      <a:endParaRPr lang="pl-PL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387923"/>
                  </a:ext>
                </a:extLst>
              </a:tr>
              <a:tr h="1449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Izba Rolnicza Województwa Łódzkiego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Szkolenia dla liderów obszarów wiejskich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39 880,00 zł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szkolenie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zakłada zorganizowanie czterech szkoleń w powiatach: skierniewickim, kutnowskim, piotrkowskim, łaskim, a tym samym przeszkolenie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 osób (80 osób na każdym szkoleniu): liderów obszarów wiejskich, rolnicy, sołtysów, osoby aktywne w swoich społecznościach. Celem spotkań będzie między innymi przekazanie informacji na temat działań, z których mogą skorzystać producenci rolni, wskazanie perspektyw dla nich, wymiana doświadczeń oraz aktywizacja liderów. </a:t>
                      </a: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658830"/>
                  </a:ext>
                </a:extLst>
              </a:tr>
              <a:tr h="129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Izba Rolnicza Województwa Łódzkiego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Wyjazd studyjny rolników na targi ziemniaczane </a:t>
                      </a: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pl-PL" sz="1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Potato</a:t>
                      </a: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Europe” </a:t>
                      </a: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2018 -</a:t>
                      </a:r>
                      <a:r>
                        <a:rPr lang="pl-PL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Hanover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88 868,37 zł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wyjazd studyjny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wyjeździe weźmie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udział</a:t>
                      </a:r>
                      <a:endParaRPr lang="pl-PL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osób, w tym rolnicy producenci ziemniaków oraz rolnicy planujący zmienić profil gospodarowania na produkcję ziemniaka. Celem wyjazdu będzie zapoznanie się z sytuacją na europejskim rynku ziemniaka, aby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rolnicy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 Łódzkiego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mogli konkurować</a:t>
                      </a:r>
                      <a:r>
                        <a:rPr lang="pl-P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skalę międzynarodową i podnosić jakość oferowanych produktów</a:t>
                      </a: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8542" marR="285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224339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264065" y="54295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/>
              <a:t>Działanie 9 </a:t>
            </a:r>
            <a:r>
              <a:rPr lang="pl-PL" sz="1400" dirty="0"/>
              <a:t>„Wspieranie współpracy w sektorze rolnym i realizacji przez rolników wspólnych inwestycji</a:t>
            </a:r>
            <a:r>
              <a:rPr lang="pl-PL" sz="1400" dirty="0" smtClean="0"/>
              <a:t>”</a:t>
            </a:r>
            <a:endParaRPr lang="pl-PL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008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briola" pitchFamily="82" charset="0"/>
              <a:ea typeface="+mn-ea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155679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l-PL" sz="3600" b="1" dirty="0">
                <a:solidFill>
                  <a:srgbClr val="FFFFFF"/>
                </a:solidFill>
              </a:rPr>
              <a:t>Najważniejsze informacje z zakresu realizacji operacji ze środków KSOW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46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0" y="167693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02815" y="1556792"/>
            <a:ext cx="8291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pl-PL" sz="3200" b="1" dirty="0" smtClean="0">
                <a:solidFill>
                  <a:srgbClr val="DA1C5C"/>
                </a:solidFill>
              </a:rPr>
              <a:t>Realizacja operacji</a:t>
            </a:r>
            <a:endParaRPr lang="pl-PL" sz="3200" b="1" dirty="0">
              <a:solidFill>
                <a:srgbClr val="DA1C5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4005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" y="146014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53408" y="6442502"/>
            <a:ext cx="65902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2014-2020.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2014-2020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36073" y="975663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Aby właściwie zrealizować operację, Partner musi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wyłonić wykonawcę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 firmę, która w jego imieniu wykona zadanie</a:t>
            </a:r>
            <a:r>
              <a:rPr kumimoji="0" lang="pl-PL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(p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artner nie może samodzielnie realizować</a:t>
            </a:r>
            <a:r>
              <a:rPr kumimoji="0" lang="pl-PL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zadań i opłacać ich, bez pośrednictwa odpowiednio wybranej firmy/usługodawców).</a:t>
            </a: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 tym celu Partner musi trzymać się odpowiednich procedur, zgodnych z jego wewnętrznym regulaminem udzielania zamówień publicznych, przepisami Prawa zamówień publicznych </a:t>
            </a:r>
            <a:b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rozporządzenia w sprawie szczegółowych warunków i trybu konkurencyjnego wyboru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wykonawców (…). Po wyłonieniu firmy i podpisaniu z nią umowy rozpoczyna się realizacja operacji.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srgbClr val="00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Partner czuwa nad realizacją operacji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zwraca uwagę na zapisy umowy z JR KSOW WŁ,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prowadzi oddzielny system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rachunkowości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 korzysta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 odpowiedniego kodu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rachunkowego,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dba o poprawne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wykonanie zadań ujętych w zestawieniu rzeczowo-finansowym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operacji,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zwraca uwagę na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stosowanie oznaczeń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zgodnie z wymogami określonymi w „Księdze Wizualizacji znaku PROW na lata 2014–2020” i Systemie Identyfikacji Wizualnej Województwa Łódzkiego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7584" y="350989"/>
            <a:ext cx="3738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Realizacja operacji 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2209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1191" y="843677"/>
            <a:ext cx="8447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Konkurs </a:t>
            </a:r>
            <a:r>
              <a:rPr lang="pl-PL" dirty="0"/>
              <a:t>nr 2/2018 dla partnerów Krajowej Sieci Obszarów Wiejskich na wybór operacji, które będą realizowane w 2018 r. w ramach dwuletniego planu operacyjnego na lata </a:t>
            </a:r>
            <a:r>
              <a:rPr lang="pl-PL" dirty="0" smtClean="0"/>
              <a:t>2018-2019</a:t>
            </a:r>
            <a:r>
              <a:rPr lang="pl-PL" dirty="0"/>
              <a:t> </a:t>
            </a:r>
            <a:r>
              <a:rPr lang="pl-PL" dirty="0" smtClean="0"/>
              <a:t>został ogłoszony </a:t>
            </a:r>
            <a:r>
              <a:rPr lang="pl-PL" dirty="0"/>
              <a:t>przez Ministra </a:t>
            </a:r>
            <a:r>
              <a:rPr lang="pl-PL" dirty="0" smtClean="0"/>
              <a:t>Rolnictwa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i Rozwoju Wsi </a:t>
            </a:r>
            <a:r>
              <a:rPr lang="pl-PL" dirty="0" smtClean="0"/>
              <a:t>w dniu 4 stycznia 2018 r. </a:t>
            </a:r>
            <a:r>
              <a:rPr lang="pl-PL" b="1" dirty="0" smtClean="0"/>
              <a:t>z terminem składania wniosków:</a:t>
            </a:r>
          </a:p>
          <a:p>
            <a:pPr algn="just">
              <a:lnSpc>
                <a:spcPct val="150000"/>
              </a:lnSpc>
            </a:pPr>
            <a:r>
              <a:rPr lang="pl-PL" b="1" dirty="0" smtClean="0"/>
              <a:t>od 22 stycznia do 6 lutego 2018 r. </a:t>
            </a:r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7474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1510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07584" y="395953"/>
            <a:ext cx="5646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l-PL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Zasady finansowania operacji</a:t>
            </a:r>
            <a:r>
              <a:rPr lang="pl-P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5" y="1166843"/>
            <a:ext cx="842493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 smtClean="0"/>
              <a:t>Na mocy zawieranej z umowy partner </a:t>
            </a:r>
            <a:r>
              <a:rPr lang="pl-PL" sz="1400" dirty="0"/>
              <a:t>KSOW zobowiązuje się do prowadzenia </a:t>
            </a:r>
            <a:r>
              <a:rPr lang="pl-PL" sz="1400" b="1" dirty="0"/>
              <a:t>oddzielnego systemu rachunkowości</a:t>
            </a:r>
            <a:r>
              <a:rPr lang="pl-PL" sz="1400" dirty="0"/>
              <a:t> albo </a:t>
            </a:r>
            <a:r>
              <a:rPr lang="pl-PL" sz="1400" b="1" dirty="0"/>
              <a:t>korzystania z odpowiedniego kodu rachunkowego</a:t>
            </a:r>
            <a:r>
              <a:rPr lang="pl-PL" sz="1400" dirty="0"/>
              <a:t>, o których mowa w art. 66 ust.1 lit. c pkt i rozporządzenia 1305/2013 dla transakcji związanych z operacją obejmujących koszty kwalifikowalne </a:t>
            </a:r>
            <a:r>
              <a:rPr lang="pl-PL" sz="1400" dirty="0" smtClean="0"/>
              <a:t>albo (w </a:t>
            </a:r>
            <a:r>
              <a:rPr lang="pl-PL" sz="1400" dirty="0"/>
              <a:t>przypadku gdy na podstawie odrębnych przepisów Partner KSOW nie jest obowiązany do prowadzenia ksiąg </a:t>
            </a:r>
            <a:r>
              <a:rPr lang="pl-PL" sz="1400" dirty="0" smtClean="0"/>
              <a:t>rachunkowych) </a:t>
            </a:r>
            <a:r>
              <a:rPr lang="pl-PL" sz="1400" dirty="0"/>
              <a:t>prowadzenia zestawienia faktur lub równoważnych dokumentów księgowych, tak, </a:t>
            </a:r>
            <a:r>
              <a:rPr lang="pl-PL" sz="1400" b="1" dirty="0"/>
              <a:t>aby możliwa była identyfikacja poszczególnych kosztów kwalifikowalnych związanych z operacją</a:t>
            </a:r>
            <a:r>
              <a:rPr lang="pl-PL" sz="1400" dirty="0" smtClean="0"/>
              <a:t>. </a:t>
            </a:r>
          </a:p>
          <a:p>
            <a:pPr algn="just">
              <a:lnSpc>
                <a:spcPct val="150000"/>
              </a:lnSpc>
            </a:pPr>
            <a:endParaRPr lang="pl-PL" sz="1400" dirty="0"/>
          </a:p>
          <a:p>
            <a:pPr algn="just">
              <a:lnSpc>
                <a:spcPct val="150000"/>
              </a:lnSpc>
            </a:pPr>
            <a:r>
              <a:rPr lang="pl-PL" sz="1400" b="1" dirty="0" smtClean="0"/>
              <a:t>W przypadku nieuwzględnienia </a:t>
            </a:r>
            <a:r>
              <a:rPr lang="pl-PL" sz="1400" b="1" dirty="0"/>
              <a:t>transakcji w oddzielnym systemie </a:t>
            </a:r>
            <a:r>
              <a:rPr lang="pl-PL" sz="1400" b="1" dirty="0" smtClean="0"/>
              <a:t>rachunkowości</a:t>
            </a:r>
            <a:r>
              <a:rPr lang="pl-PL" sz="1400" b="1" dirty="0"/>
              <a:t> </a:t>
            </a:r>
            <a:r>
              <a:rPr lang="pl-PL" sz="1400" b="1" dirty="0" smtClean="0"/>
              <a:t>kwota </a:t>
            </a:r>
            <a:r>
              <a:rPr lang="pl-PL" sz="1400" b="1" dirty="0"/>
              <a:t>refundacji kosztów jest pomniejszana o kwotę </a:t>
            </a:r>
            <a:r>
              <a:rPr lang="pl-PL" sz="1400" b="1" dirty="0" smtClean="0"/>
              <a:t>10</a:t>
            </a:r>
            <a:r>
              <a:rPr lang="pl-PL" sz="1400" b="1" dirty="0"/>
              <a:t>% kosztu każdej takiej </a:t>
            </a:r>
            <a:r>
              <a:rPr lang="pl-PL" sz="1400" b="1" dirty="0" smtClean="0"/>
              <a:t>transakcji.</a:t>
            </a:r>
            <a:endParaRPr lang="pl-PL" sz="1400" b="1" dirty="0"/>
          </a:p>
          <a:p>
            <a:pPr algn="just">
              <a:lnSpc>
                <a:spcPct val="150000"/>
              </a:lnSpc>
            </a:pPr>
            <a:endParaRPr lang="pl-PL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5781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" y="146014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53408" y="6442502"/>
            <a:ext cx="65902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2014-2020.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2014-2020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620688"/>
            <a:ext cx="856895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Kwalifikowalność kosztów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operacji</a:t>
            </a:r>
          </a:p>
          <a:p>
            <a:pPr lvl="0" algn="just">
              <a:lnSpc>
                <a:spcPct val="150000"/>
              </a:lnSpc>
            </a:pPr>
            <a:endParaRPr lang="pl-PL" sz="14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pl-PL" sz="1400" dirty="0" smtClean="0">
                <a:solidFill>
                  <a:srgbClr val="000000"/>
                </a:solidFill>
              </a:rPr>
              <a:t>Kwalifikowalność kosztów operacji jest określona w Podręczniku kwalifikowalności kosztów pomocy technicznej PROW 2014–2020, zamieszczonym na stronie internetowej </a:t>
            </a:r>
            <a:r>
              <a:rPr lang="pl-PL" sz="1400" dirty="0" err="1" smtClean="0">
                <a:solidFill>
                  <a:srgbClr val="000000"/>
                </a:solidFill>
              </a:rPr>
              <a:t>MRiRW</a:t>
            </a:r>
            <a:r>
              <a:rPr lang="pl-PL" sz="1400" dirty="0" smtClean="0">
                <a:solidFill>
                  <a:srgbClr val="000000"/>
                </a:solidFill>
              </a:rPr>
              <a:t> i JR KSOW WŁ. </a:t>
            </a:r>
          </a:p>
          <a:p>
            <a:pPr lvl="0" algn="just">
              <a:lnSpc>
                <a:spcPct val="150000"/>
              </a:lnSpc>
            </a:pPr>
            <a:endParaRPr lang="pl-PL" sz="14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pl-PL" sz="1400" b="1" dirty="0" smtClean="0">
                <a:solidFill>
                  <a:srgbClr val="000000"/>
                </a:solidFill>
              </a:rPr>
              <a:t>Koszty </a:t>
            </a:r>
            <a:r>
              <a:rPr lang="pl-PL" sz="1400" b="1" dirty="0">
                <a:solidFill>
                  <a:srgbClr val="000000"/>
                </a:solidFill>
              </a:rPr>
              <a:t>kwalifikowalne obejmują koszty:</a:t>
            </a:r>
          </a:p>
          <a:p>
            <a:pPr lvl="0" algn="just">
              <a:lnSpc>
                <a:spcPct val="150000"/>
              </a:lnSpc>
            </a:pPr>
            <a:r>
              <a:rPr lang="pl-PL" sz="1400" dirty="0">
                <a:solidFill>
                  <a:srgbClr val="000000"/>
                </a:solidFill>
              </a:rPr>
              <a:t>1) dostaw i usług, w tym wynagrodzeń bezosobowych;</a:t>
            </a:r>
          </a:p>
          <a:p>
            <a:pPr lvl="0" algn="just">
              <a:lnSpc>
                <a:spcPct val="150000"/>
              </a:lnSpc>
            </a:pPr>
            <a:r>
              <a:rPr lang="pl-PL" sz="1400" dirty="0">
                <a:solidFill>
                  <a:srgbClr val="000000"/>
                </a:solidFill>
              </a:rPr>
              <a:t>2) podróży służbowych pracowników partnera KSOW oraz przejazdów, dojazdów środkami komunikacji miejscowej i noclegów poniesionych przez inne osoby w związku z realizacją operacji; </a:t>
            </a:r>
          </a:p>
          <a:p>
            <a:pPr lvl="0" algn="just">
              <a:lnSpc>
                <a:spcPct val="150000"/>
              </a:lnSpc>
            </a:pPr>
            <a:r>
              <a:rPr lang="pl-PL" sz="1400" dirty="0">
                <a:solidFill>
                  <a:srgbClr val="000000"/>
                </a:solidFill>
              </a:rPr>
              <a:t>3) nagród finansowych dla laureatów konkursów.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Koszty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są kwalifikowalne jeżeli są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uzasadnione zakresem operacji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niezbędne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do osiągnięcia jej celu oraz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racjonalne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4071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" y="146014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53408" y="6442502"/>
            <a:ext cx="65902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2014-2020.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2014-2020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70521" y="381085"/>
            <a:ext cx="8621959" cy="5280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l-PL" sz="1150" b="1" dirty="0">
                <a:solidFill>
                  <a:srgbClr val="000000"/>
                </a:solidFill>
              </a:rPr>
              <a:t>Do kosztów kwalifikowalnych operacji nie zalicza się następujących </a:t>
            </a:r>
            <a:r>
              <a:rPr lang="pl-PL" sz="1150" b="1" dirty="0" smtClean="0">
                <a:solidFill>
                  <a:srgbClr val="000000"/>
                </a:solidFill>
              </a:rPr>
              <a:t>kosztów: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150" dirty="0" smtClean="0">
                <a:solidFill>
                  <a:srgbClr val="000000"/>
                </a:solidFill>
              </a:rPr>
              <a:t>1</a:t>
            </a:r>
            <a:r>
              <a:rPr lang="pl-PL" sz="1150" dirty="0">
                <a:solidFill>
                  <a:srgbClr val="000000"/>
                </a:solidFill>
              </a:rPr>
              <a:t>) zakupu środków transportu;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150" dirty="0">
                <a:solidFill>
                  <a:srgbClr val="000000"/>
                </a:solidFill>
              </a:rPr>
              <a:t>2) związanych z umową leasingu środków transportu, zakończonego z umową leasingu środków transportu, zakończonego przeniesieniem prawa własności tych środków transportu;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150" dirty="0">
                <a:solidFill>
                  <a:srgbClr val="000000"/>
                </a:solidFill>
              </a:rPr>
              <a:t>3) zakupu alkoholu, z wyjątkiem alkoholu wpisanego na listę produktów tradycyjnych, o której mowa w art. 47 ust. 1 ustawy z dnia 17 grudnia 2004 tradycyjnych, o której mowa w art. 47 ust. 1 ustawy z dnia 17 grudnia 2004 r. o rejestracji i ochronie nazw oznaczeń produktów rolnych środków spożywczych oraz o produktach tradycyjnych (Dz. U. z 2017 r. poz. 1168), kupionego w związku z realizacją operacji w celach promocji dziedzictwa kulturowego regionu, w którym jest wytwarzany;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150" dirty="0">
                <a:solidFill>
                  <a:srgbClr val="000000"/>
                </a:solidFill>
              </a:rPr>
              <a:t>4) kursu języka obcego;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150" dirty="0">
                <a:solidFill>
                  <a:srgbClr val="000000"/>
                </a:solidFill>
              </a:rPr>
              <a:t>5) zakupu nieruchomości;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150" dirty="0">
                <a:solidFill>
                  <a:srgbClr val="000000"/>
                </a:solidFill>
              </a:rPr>
              <a:t>6) remontów i modernizacji pomieszczeń;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150" dirty="0">
                <a:solidFill>
                  <a:srgbClr val="000000"/>
                </a:solidFill>
              </a:rPr>
              <a:t>7) dostaw i usług poniesionych na podstawie umowy cywilnoprawnej zawartej przez partnera KSOW ze swoim pracownikiem o wartości brutto zamówienia przekraczającej kwotę, o której mowa w art. 43a ust. 5 ustawy ROW (w przypadku umowy cywilnoprawnej z osobą fizyczną, gdy wartość zamówienia nie jest objęta podatkiem VAT, a jest objęta innymi podatkami, w tym podatkiem dochodowym, a także, jeżeli wynika to z przepisów prawa, składkami na ubezpieczenia społeczne i zdrowotne, koszt netto równa się kosztowi brutto</a:t>
            </a:r>
            <a:r>
              <a:rPr lang="pl-PL" sz="1150" dirty="0" smtClean="0">
                <a:solidFill>
                  <a:srgbClr val="000000"/>
                </a:solidFill>
              </a:rPr>
              <a:t>);</a:t>
            </a:r>
            <a:endParaRPr lang="pl-PL" sz="115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150" dirty="0">
                <a:solidFill>
                  <a:srgbClr val="000000"/>
                </a:solidFill>
              </a:rPr>
              <a:t>8) inwestycyjnych. Przez koszt inwestycyjny, bez względu na jego wysokość, należy rozumieć koszt poniesiony przez partnera KSOW w celu nabycia rzeczy, które nie zostaną zużyte podczas realizacji operacji, w tym zużyte przez grupę docelową w trakcie realizacji operacji, i pozostaną u partnera tzn. partner KSOW będzie miał tytuł prawny do tych rzeczy i będzie mógł nadal ich używać. Poniesienie kosztu inwestycyjnego prowadzi zatem do zwiększenia majątku partnera KSOW.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960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02815" y="1556792"/>
            <a:ext cx="82914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pl-PL" sz="3200" b="1" dirty="0">
                <a:solidFill>
                  <a:srgbClr val="DA1C5C"/>
                </a:solidFill>
              </a:rPr>
              <a:t>Informowanie i rozpowszechnianie 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pl-PL" sz="3200" b="1" dirty="0">
                <a:solidFill>
                  <a:srgbClr val="DA1C5C"/>
                </a:solidFill>
              </a:rPr>
              <a:t>informacji o realizowanej operacji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53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85004" y="1092507"/>
            <a:ext cx="8291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Zgodnie z zapisami umowy (</a:t>
            </a:r>
            <a:r>
              <a:rPr lang="pl-PL" sz="2000" dirty="0" smtClean="0"/>
              <a:t>§11 </a:t>
            </a:r>
            <a:r>
              <a:rPr lang="pl-PL" sz="2000" i="1" dirty="0" smtClean="0"/>
              <a:t>Promocja i informacja</a:t>
            </a:r>
            <a:r>
              <a:rPr lang="pl-PL" sz="2000" dirty="0" smtClean="0"/>
              <a:t>) Partner </a:t>
            </a:r>
            <a:r>
              <a:rPr lang="pl-PL" sz="2000" dirty="0"/>
              <a:t>KSOW jest zobowiązany do </a:t>
            </a:r>
            <a:r>
              <a:rPr lang="pl-PL" sz="2000" b="1" dirty="0"/>
              <a:t>informowania i rozpowszechniania informacji o realizowanej operacji </a:t>
            </a:r>
            <a:r>
              <a:rPr lang="pl-PL" sz="2000" dirty="0" smtClean="0"/>
              <a:t>zgodnie </a:t>
            </a:r>
            <a:r>
              <a:rPr lang="pl-PL" sz="2000" dirty="0"/>
              <a:t>z </a:t>
            </a:r>
            <a:r>
              <a:rPr lang="pl-PL" sz="2000" dirty="0" smtClean="0"/>
              <a:t>zapisami </a:t>
            </a:r>
            <a:r>
              <a:rPr lang="pl-PL" sz="2000" dirty="0"/>
              <a:t>załącznika III do rozporządzenia 808/2014 opisanymi w Księdze wizualizacji znaku PROW 2014-2020 opublikowanej na stronie internetowej </a:t>
            </a:r>
            <a:r>
              <a:rPr lang="pl-PL" sz="2000" dirty="0" smtClean="0"/>
              <a:t>Ministerstwa, </a:t>
            </a:r>
            <a:r>
              <a:rPr lang="pl-PL" sz="2000" b="1" dirty="0" smtClean="0"/>
              <a:t>w </a:t>
            </a:r>
            <a:r>
              <a:rPr lang="pl-PL" sz="2000" b="1" dirty="0"/>
              <a:t>terminie od dnia rozpoczęcia realizacji </a:t>
            </a:r>
            <a:r>
              <a:rPr lang="pl-PL" sz="2000" b="1" dirty="0" smtClean="0"/>
              <a:t>operacji do </a:t>
            </a:r>
            <a:r>
              <a:rPr lang="pl-PL" sz="2000" b="1" dirty="0"/>
              <a:t>dnia refundacji </a:t>
            </a:r>
            <a:r>
              <a:rPr lang="pl-PL" sz="2000" b="1" dirty="0" smtClean="0"/>
              <a:t>kosztów, </a:t>
            </a:r>
            <a:r>
              <a:rPr lang="pl-PL" sz="2000" b="1" dirty="0"/>
              <a:t>bez względu na wysokość kosztów kwalifikowalnych wskazanych </a:t>
            </a:r>
            <a:r>
              <a:rPr lang="pl-PL" sz="2000" b="1" dirty="0" smtClean="0"/>
              <a:t>w ramach realizowanej operacji.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2009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85004" y="1092507"/>
            <a:ext cx="82914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</a:rPr>
              <a:t>z</a:t>
            </a:r>
            <a:r>
              <a:rPr lang="pl-PL" sz="2000" dirty="0" smtClean="0">
                <a:solidFill>
                  <a:srgbClr val="000000"/>
                </a:solidFill>
              </a:rPr>
              <a:t>amieszczenie </a:t>
            </a:r>
            <a:r>
              <a:rPr lang="pl-PL" sz="2000" dirty="0">
                <a:solidFill>
                  <a:srgbClr val="000000"/>
                </a:solidFill>
              </a:rPr>
              <a:t>informacji o operacji na stronie </a:t>
            </a:r>
            <a:r>
              <a:rPr lang="pl-PL" sz="2000" dirty="0" smtClean="0">
                <a:solidFill>
                  <a:srgbClr val="000000"/>
                </a:solidFill>
              </a:rPr>
              <a:t>internetowej,</a:t>
            </a:r>
            <a:endParaRPr lang="pl-PL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</a:rPr>
              <a:t>z</a:t>
            </a:r>
            <a:r>
              <a:rPr lang="pl-PL" sz="2000" dirty="0" smtClean="0">
                <a:solidFill>
                  <a:srgbClr val="000000"/>
                </a:solidFill>
              </a:rPr>
              <a:t>amieszczenie </a:t>
            </a:r>
            <a:r>
              <a:rPr lang="pl-PL" sz="2000" dirty="0">
                <a:solidFill>
                  <a:srgbClr val="000000"/>
                </a:solidFill>
              </a:rPr>
              <a:t>w miejscu realizacji operacji plakatu informacyjnego w formacie </a:t>
            </a:r>
            <a:r>
              <a:rPr lang="pl-PL" sz="2000" dirty="0" smtClean="0">
                <a:solidFill>
                  <a:srgbClr val="000000"/>
                </a:solidFill>
              </a:rPr>
              <a:t>A3,</a:t>
            </a:r>
            <a:endParaRPr lang="pl-PL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0000"/>
                </a:solidFill>
              </a:rPr>
              <a:t>z</a:t>
            </a:r>
            <a:r>
              <a:rPr lang="pl-PL" sz="2000" dirty="0" smtClean="0">
                <a:solidFill>
                  <a:srgbClr val="000000"/>
                </a:solidFill>
              </a:rPr>
              <a:t>apewnienie </a:t>
            </a:r>
            <a:r>
              <a:rPr lang="pl-PL" sz="2000" dirty="0">
                <a:solidFill>
                  <a:srgbClr val="000000"/>
                </a:solidFill>
              </a:rPr>
              <a:t>odpowiedniej wizualizacji wszystkich materiałów drukowanych, gadżetów, nagród rzeczowych związanych z realizacją operacji (dotyczy również materiałów sfinansowanych w ramach wkładu własnego</a:t>
            </a:r>
            <a:r>
              <a:rPr lang="pl-PL" sz="2000" dirty="0" smtClean="0">
                <a:solidFill>
                  <a:srgbClr val="000000"/>
                </a:solidFill>
              </a:rPr>
              <a:t>).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44617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Sposoby realizacji działań </a:t>
            </a:r>
            <a:r>
              <a:rPr lang="pl-PL" sz="2000" b="1" dirty="0" smtClean="0"/>
              <a:t>informacyjno-promocyjnych</a:t>
            </a:r>
            <a:endParaRPr lang="pl-PL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9758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76672"/>
            <a:ext cx="74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Strona internetowa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427313" y="836712"/>
            <a:ext cx="841199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/>
              <a:t>W sytuacji, gdy beneficjent posiada stronę internetową (główna </a:t>
            </a:r>
            <a:r>
              <a:rPr lang="pl-PL" sz="1400" dirty="0" smtClean="0"/>
              <a:t>strona beneficjenta </a:t>
            </a:r>
            <a:r>
              <a:rPr lang="pl-PL" sz="1400" dirty="0"/>
              <a:t>lub podstrona dotycząca operacji) beneficjent </a:t>
            </a:r>
            <a:r>
              <a:rPr lang="pl-PL" sz="1400" dirty="0" smtClean="0"/>
              <a:t>zamieszcza informacje o realizowanej operacji, w tym: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k</a:t>
            </a:r>
            <a:r>
              <a:rPr lang="pl-PL" sz="1400" dirty="0" smtClean="0"/>
              <a:t>rótki opis operacji (nazwa, cel, zakładane efekty operacji, nazwa działania),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/>
              <a:t>odniesienie do pomocy otrzymanej z EFRROW,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z</a:t>
            </a:r>
            <a:r>
              <a:rPr lang="pl-PL" sz="1400" dirty="0" smtClean="0"/>
              <a:t>nak Unii Europejskiej,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/>
              <a:t>logo KSOW,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l</a:t>
            </a:r>
            <a:r>
              <a:rPr lang="pl-PL" sz="1400" dirty="0" smtClean="0"/>
              <a:t>ogo PROW,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l</a:t>
            </a:r>
            <a:r>
              <a:rPr lang="pl-PL" sz="1400" dirty="0" smtClean="0"/>
              <a:t>ogo „promuje łódzkie” .</a:t>
            </a:r>
          </a:p>
          <a:p>
            <a:pPr algn="just">
              <a:lnSpc>
                <a:spcPct val="150000"/>
              </a:lnSpc>
            </a:pPr>
            <a:endParaRPr lang="pl-PL" sz="1400" dirty="0"/>
          </a:p>
          <a:p>
            <a:pPr algn="just">
              <a:lnSpc>
                <a:spcPct val="150000"/>
              </a:lnSpc>
            </a:pPr>
            <a:r>
              <a:rPr lang="pl-PL" sz="1400" dirty="0"/>
              <a:t>Informacje te </a:t>
            </a:r>
            <a:r>
              <a:rPr lang="pl-PL" sz="1400" dirty="0" smtClean="0"/>
              <a:t>muszą zajmować </a:t>
            </a:r>
            <a:r>
              <a:rPr lang="pl-PL" sz="1400" b="1" dirty="0" smtClean="0"/>
              <a:t>przynajmniej 25% </a:t>
            </a:r>
            <a:r>
              <a:rPr lang="pl-PL" sz="1400" b="1" dirty="0"/>
              <a:t>powierzchni strony </a:t>
            </a:r>
            <a:r>
              <a:rPr lang="pl-PL" sz="1400" dirty="0"/>
              <a:t>(widocznej </a:t>
            </a:r>
            <a:r>
              <a:rPr lang="pl-PL" sz="1400" dirty="0" smtClean="0"/>
              <a:t>na ekranie bezpośrednio </a:t>
            </a:r>
            <a:r>
              <a:rPr lang="pl-PL" sz="1400" dirty="0"/>
              <a:t>po wejściu użytkownika na </a:t>
            </a:r>
            <a:r>
              <a:rPr lang="pl-PL" sz="1400" dirty="0" smtClean="0"/>
              <a:t>stronę/podstronę bez konieczności </a:t>
            </a:r>
            <a:r>
              <a:rPr lang="pl-PL" sz="1400" dirty="0"/>
              <a:t>przewijania strony w dół</a:t>
            </a:r>
            <a:r>
              <a:rPr lang="pl-PL" sz="1400" dirty="0" smtClean="0"/>
              <a:t>).</a:t>
            </a:r>
          </a:p>
          <a:p>
            <a:pPr algn="just">
              <a:lnSpc>
                <a:spcPct val="150000"/>
              </a:lnSpc>
            </a:pPr>
            <a:endParaRPr lang="pl-PL" sz="1400" dirty="0" smtClean="0"/>
          </a:p>
          <a:p>
            <a:pPr algn="just">
              <a:lnSpc>
                <a:spcPct val="150000"/>
              </a:lnSpc>
            </a:pPr>
            <a:r>
              <a:rPr lang="pl-PL" sz="1400" dirty="0" smtClean="0"/>
              <a:t>Zgodnie z umową na realizację operacji Partner KSOW zobowiązany jest do przekazania zamieszczonych informacji na stronie internetowej </a:t>
            </a:r>
            <a:r>
              <a:rPr lang="pl-PL" sz="1400" dirty="0"/>
              <a:t>do Jednostki Regionalnej KSOW Województwa </a:t>
            </a:r>
            <a:r>
              <a:rPr lang="pl-PL" sz="1400" dirty="0" smtClean="0"/>
              <a:t>Łódzkiego w celu zamieszczenia ich na portalu KSOW – </a:t>
            </a:r>
            <a:r>
              <a:rPr lang="pl-PL" sz="1400" dirty="0" smtClean="0">
                <a:hlinkClick r:id="rId5"/>
              </a:rPr>
              <a:t>www.lodzkie.ksow.pl</a:t>
            </a:r>
            <a:r>
              <a:rPr lang="pl-PL" sz="1400" dirty="0" smtClean="0"/>
              <a:t>. </a:t>
            </a:r>
            <a:endParaRPr lang="pl-PL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9318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76672"/>
            <a:ext cx="74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Strona internetowa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334905" cy="390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432514" cy="354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6747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Schematu II</a:t>
            </a: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Pomocy Technicznej Programu Rozwoju Obszarów Wiejskich na lata 2014–2020.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76672"/>
            <a:ext cx="74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b="1" dirty="0" smtClean="0">
                <a:solidFill>
                  <a:srgbClr val="000000"/>
                </a:solidFill>
              </a:rPr>
              <a:t>Plakat A3 – oznaczenie miejsca realizacji operacji</a:t>
            </a:r>
            <a:endParaRPr lang="pl-PL" altLang="pl-PL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malgorzata.bilska\Pictures\Desktop\tablica przykł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24744"/>
            <a:ext cx="6802497" cy="4409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2580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Schematu II </a:t>
            </a: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Pomocy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1241070" y="476672"/>
            <a:ext cx="7458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Księga wizualizacji znaku</a:t>
            </a:r>
            <a:r>
              <a:rPr kumimoji="0" lang="pl-PL" altLang="pl-PL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PROW 2014-2020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4044" y="574269"/>
            <a:ext cx="21602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l-PL" sz="1200" dirty="0" smtClean="0">
                <a:solidFill>
                  <a:srgbClr val="000000"/>
                </a:solidFill>
              </a:rPr>
              <a:t>Przy realizacji projektu konieczne jest </a:t>
            </a:r>
            <a:r>
              <a:rPr lang="pl-PL" sz="1200" smtClean="0">
                <a:solidFill>
                  <a:srgbClr val="000000"/>
                </a:solidFill>
              </a:rPr>
              <a:t>stosowanie zasad </a:t>
            </a:r>
            <a:r>
              <a:rPr lang="pl-PL" sz="1200" dirty="0" smtClean="0">
                <a:solidFill>
                  <a:srgbClr val="000000"/>
                </a:solidFill>
              </a:rPr>
              <a:t>zawartych w Księdze wizualizacji znaku PROW 2014-2020.</a:t>
            </a:r>
          </a:p>
          <a:p>
            <a:pPr lvl="0">
              <a:lnSpc>
                <a:spcPct val="150000"/>
              </a:lnSpc>
              <a:defRPr/>
            </a:pPr>
            <a:endParaRPr lang="pl-PL" sz="12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pl-PL" sz="1200" dirty="0" smtClean="0">
                <a:solidFill>
                  <a:srgbClr val="000000"/>
                </a:solidFill>
              </a:rPr>
              <a:t>Księga wraz z elementami graficznymi w wersji edytowalnej dostępne są na stronie internetowej Ministerstwa Rolnictwa i Rozwoju Wsi: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1000" dirty="0">
                <a:solidFill>
                  <a:srgbClr val="000000"/>
                </a:solidFill>
                <a:hlinkClick r:id="rId5"/>
              </a:rPr>
              <a:t>http://</a:t>
            </a:r>
            <a:r>
              <a:rPr lang="pl-PL" sz="1000" dirty="0" smtClean="0">
                <a:solidFill>
                  <a:srgbClr val="000000"/>
                </a:solidFill>
                <a:hlinkClick r:id="rId5"/>
              </a:rPr>
              <a:t>www.minrol.gov.pl/Wsparcie-rolnictwa/Program-Rozwoju-Obszarow-Wiejskich-2014-2020/Dzialania-informacyjne-PROW-2014-2020/Ksiega-wizualizacji-i-logotypy</a:t>
            </a:r>
            <a:r>
              <a:rPr lang="pl-PL" sz="1000" dirty="0" smtClean="0">
                <a:solidFill>
                  <a:srgbClr val="000000"/>
                </a:solidFill>
              </a:rPr>
              <a:t>  </a:t>
            </a:r>
            <a:endParaRPr lang="pl-PL" sz="1000" dirty="0">
              <a:solidFill>
                <a:srgbClr val="00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124" y="1600050"/>
            <a:ext cx="5349800" cy="3775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276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7" y="620688"/>
            <a:ext cx="8551949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6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 środków przewidzianych na realizację operacji przez Partnerów KSOW w 2018 r</a:t>
            </a:r>
            <a:r>
              <a:rPr lang="pl-PL" sz="1600" b="1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wynosił dla kraju: 9 972 415,00 zł.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l-PL" sz="1600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województwa łódzkiego było to </a:t>
            </a:r>
            <a:r>
              <a:rPr lang="pl-PL" sz="1600" b="1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 </a:t>
            </a:r>
            <a:r>
              <a:rPr lang="pl-PL" sz="16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000,00 zł </a:t>
            </a:r>
            <a:r>
              <a:rPr lang="pl-PL" sz="1600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1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podziale na działania: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6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Działanie 4.</a:t>
            </a:r>
            <a:r>
              <a:rPr lang="pl-PL" sz="1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Szkolenia i działania na rzecz tworzenia sieci kontaktów dla Lokalnych Grup Działania (LGD), w tym zapewnianie pomocy technicznej w zakresie współpracy </a:t>
            </a:r>
            <a:r>
              <a:rPr lang="pl-PL" sz="1600" spc="-1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międzyterytorialnej</a:t>
            </a:r>
            <a:r>
              <a:rPr lang="pl-PL" sz="1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międzynarodowej (limit środków </a:t>
            </a:r>
            <a:r>
              <a:rPr lang="pl-PL" sz="16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50 000,00</a:t>
            </a:r>
            <a:r>
              <a:rPr lang="pl-PL" sz="1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zł</a:t>
            </a:r>
            <a:r>
              <a:rPr lang="pl-PL" sz="1600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6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Działanie 6.</a:t>
            </a:r>
            <a:r>
              <a:rPr lang="pl-PL" sz="1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Ułatwianie wymiany wiedzy pomiędzy podmiotami uczestniczącymi w rozwoju obszarów wiejskich oraz wymiana i rozpowszechnianie rezultatów działań na rzecz tego rozwoju (limit środków </a:t>
            </a:r>
            <a:r>
              <a:rPr lang="pl-PL" sz="16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225 000,00</a:t>
            </a:r>
            <a:r>
              <a:rPr lang="pl-PL" sz="1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zł</a:t>
            </a:r>
            <a:r>
              <a:rPr lang="pl-PL" sz="1600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6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Działanie 9.</a:t>
            </a:r>
            <a:r>
              <a:rPr lang="pl-PL" sz="1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Wspieranie współpracy w sektorze rolnym i realizacji przez rolników wspólnych inwestycji (limit środków </a:t>
            </a:r>
            <a:r>
              <a:rPr lang="pl-PL" sz="1600" b="1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225 000,00</a:t>
            </a:r>
            <a:r>
              <a:rPr lang="pl-PL" sz="1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zł</a:t>
            </a:r>
            <a:r>
              <a:rPr lang="pl-PL" sz="1600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2099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0" y="167693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385004" y="476672"/>
            <a:ext cx="831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400" b="1" dirty="0" smtClean="0">
                <a:solidFill>
                  <a:srgbClr val="000000"/>
                </a:solidFill>
              </a:rPr>
              <a:t>System Identyfikacji Wizualnej Województwa Łódzkiego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980728"/>
            <a:ext cx="8571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Partner KSOW zobowiązany jest również do stosowania zasad zgodnych z </a:t>
            </a:r>
            <a:r>
              <a:rPr lang="pl-PL" sz="1400" dirty="0" smtClean="0"/>
              <a:t>Systemem </a:t>
            </a:r>
            <a:r>
              <a:rPr lang="pl-PL" sz="1400" dirty="0"/>
              <a:t>Identyfikacji Wizualnej Województwa </a:t>
            </a:r>
            <a:r>
              <a:rPr lang="pl-PL" sz="1400" dirty="0" smtClean="0"/>
              <a:t>Łódzkiego.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85089"/>
            <a:ext cx="5722679" cy="336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67544" y="1870080"/>
            <a:ext cx="200141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 smtClean="0"/>
              <a:t>Księga Identyfikacji </a:t>
            </a:r>
            <a:r>
              <a:rPr lang="pl-PL" sz="1400" dirty="0"/>
              <a:t>wraz ze </a:t>
            </a:r>
            <a:r>
              <a:rPr lang="pl-PL" sz="1400" dirty="0" smtClean="0"/>
              <a:t>znakiem graficznym </a:t>
            </a:r>
            <a:r>
              <a:rPr lang="pl-PL" sz="1400" dirty="0"/>
              <a:t>w wersji edytowalnej dostępne są na stronie </a:t>
            </a:r>
            <a:r>
              <a:rPr lang="pl-PL" sz="1400" dirty="0" smtClean="0"/>
              <a:t>internetowej Województwa Łódzkiego: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hlinkClick r:id="rId6"/>
              </a:rPr>
              <a:t>https://</a:t>
            </a:r>
            <a:r>
              <a:rPr lang="pl-PL" sz="1400" dirty="0" smtClean="0">
                <a:hlinkClick r:id="rId6"/>
              </a:rPr>
              <a:t>www.lodzkie.pl/urzad/system-identyfikacji</a:t>
            </a:r>
            <a:r>
              <a:rPr lang="pl-PL" sz="1400" dirty="0" smtClean="0"/>
              <a:t>  </a:t>
            </a:r>
            <a:endParaRPr lang="pl-PL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3019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146014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03736" y="707580"/>
            <a:ext cx="78116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 smtClean="0">
                <a:solidFill>
                  <a:srgbClr val="000000"/>
                </a:solidFill>
              </a:rPr>
              <a:t>Do</a:t>
            </a:r>
            <a:r>
              <a:rPr lang="pl-PL" sz="1400" dirty="0" smtClean="0"/>
              <a:t>zwolone </a:t>
            </a:r>
            <a:r>
              <a:rPr lang="pl-PL" sz="1400" dirty="0"/>
              <a:t>jest umieszczenie logo beneficjenta, partnera KSOW, lokalnej grupy działania, herbu/logo województwa lub gminy pomiędzy znakiem UE i logo PROW </a:t>
            </a:r>
            <a:r>
              <a:rPr lang="pl-PL" sz="1400" dirty="0" smtClean="0"/>
              <a:t>2014-2020. </a:t>
            </a:r>
            <a:r>
              <a:rPr lang="pl-PL" sz="1400" dirty="0" smtClean="0">
                <a:solidFill>
                  <a:srgbClr val="000000"/>
                </a:solidFill>
              </a:rPr>
              <a:t>Partner </a:t>
            </a:r>
            <a:r>
              <a:rPr lang="pl-PL" sz="1400" dirty="0">
                <a:solidFill>
                  <a:srgbClr val="000000"/>
                </a:solidFill>
              </a:rPr>
              <a:t>KSOW podczas realizacji operacji zobowiązany jest do stosowania następujących elementów </a:t>
            </a:r>
            <a:r>
              <a:rPr lang="pl-PL" sz="1400" dirty="0" smtClean="0">
                <a:solidFill>
                  <a:srgbClr val="000000"/>
                </a:solidFill>
              </a:rPr>
              <a:t/>
            </a:r>
            <a:br>
              <a:rPr lang="pl-PL" sz="1400" dirty="0" smtClean="0">
                <a:solidFill>
                  <a:srgbClr val="000000"/>
                </a:solidFill>
              </a:rPr>
            </a:br>
            <a:r>
              <a:rPr lang="pl-PL" sz="1400" dirty="0" smtClean="0">
                <a:solidFill>
                  <a:srgbClr val="000000"/>
                </a:solidFill>
              </a:rPr>
              <a:t>w </a:t>
            </a:r>
            <a:r>
              <a:rPr lang="pl-PL" sz="1400" dirty="0">
                <a:solidFill>
                  <a:srgbClr val="000000"/>
                </a:solidFill>
              </a:rPr>
              <a:t>zestawieniu znaków i </a:t>
            </a:r>
            <a:r>
              <a:rPr lang="pl-PL" sz="1400" dirty="0" smtClean="0">
                <a:solidFill>
                  <a:srgbClr val="000000"/>
                </a:solidFill>
              </a:rPr>
              <a:t>logo:</a:t>
            </a:r>
            <a:endParaRPr lang="pl-PL" sz="1400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C:\Users\malgorzata.bilska\Pictures\Desktop\Kopia_zapasowa_Kopia_zapasowa_Logotypy dla wykonawcy — k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0" y="3068960"/>
            <a:ext cx="8037346" cy="7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34920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146014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08482" y="2365732"/>
            <a:ext cx="833998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Logotypy muszą </a:t>
            </a:r>
            <a:r>
              <a:rPr lang="pl-PL" sz="1400" dirty="0">
                <a:solidFill>
                  <a:srgbClr val="000000"/>
                </a:solidFill>
              </a:rPr>
              <a:t>być </a:t>
            </a:r>
            <a:r>
              <a:rPr lang="pl-PL" sz="1400" dirty="0" smtClean="0">
                <a:solidFill>
                  <a:srgbClr val="000000"/>
                </a:solidFill>
              </a:rPr>
              <a:t>zawsze umieszczone </a:t>
            </a:r>
            <a:r>
              <a:rPr lang="pl-PL" sz="1400" dirty="0">
                <a:solidFill>
                  <a:srgbClr val="000000"/>
                </a:solidFill>
              </a:rPr>
              <a:t>w widocznym </a:t>
            </a:r>
            <a:r>
              <a:rPr lang="pl-PL" sz="1400" dirty="0" smtClean="0">
                <a:solidFill>
                  <a:srgbClr val="000000"/>
                </a:solidFill>
              </a:rPr>
              <a:t>miejscu w sposób trwały.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00000"/>
                </a:solidFill>
              </a:rPr>
              <a:t>   Należy </a:t>
            </a:r>
            <a:r>
              <a:rPr lang="pl-PL" sz="1400" dirty="0">
                <a:solidFill>
                  <a:srgbClr val="000000"/>
                </a:solidFill>
              </a:rPr>
              <a:t>zwrócić szczególną uwagę, aby odstępy pomiędzy wszystkimi logotypami były jednakowe.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Znaki </a:t>
            </a:r>
            <a:r>
              <a:rPr lang="pl-PL" sz="1400" dirty="0">
                <a:solidFill>
                  <a:srgbClr val="000000"/>
                </a:solidFill>
              </a:rPr>
              <a:t>i napisy muszą być czytelne i dobrze widoczne.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Zamieszczając je, </a:t>
            </a:r>
            <a:r>
              <a:rPr lang="pl-PL" sz="1400" dirty="0">
                <a:solidFill>
                  <a:srgbClr val="000000"/>
                </a:solidFill>
              </a:rPr>
              <a:t>należy odpowiednio dostosować ich wielkość oraz miejsce zamieszczenia do </a:t>
            </a:r>
            <a:r>
              <a:rPr lang="pl-PL" sz="1400" dirty="0" smtClean="0">
                <a:solidFill>
                  <a:srgbClr val="000000"/>
                </a:solidFill>
              </a:rPr>
              <a:t>formy materiału</a:t>
            </a:r>
            <a:r>
              <a:rPr lang="pl-PL" sz="1400" dirty="0">
                <a:solidFill>
                  <a:srgbClr val="000000"/>
                </a:solidFill>
              </a:rPr>
              <a:t>, przedmiotu. </a:t>
            </a:r>
            <a:endParaRPr lang="pl-PL" sz="1400" dirty="0" smtClean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W </a:t>
            </a:r>
            <a:r>
              <a:rPr lang="pl-PL" sz="1400" dirty="0">
                <a:solidFill>
                  <a:srgbClr val="000000"/>
                </a:solidFill>
              </a:rPr>
              <a:t>przypadku broszur, </a:t>
            </a:r>
            <a:r>
              <a:rPr lang="pl-PL" sz="1400" dirty="0" smtClean="0">
                <a:solidFill>
                  <a:srgbClr val="000000"/>
                </a:solidFill>
              </a:rPr>
              <a:t>biuletynów </a:t>
            </a:r>
            <a:r>
              <a:rPr lang="pl-PL" sz="1400" dirty="0">
                <a:solidFill>
                  <a:srgbClr val="000000"/>
                </a:solidFill>
              </a:rPr>
              <a:t>itp. zamieszczane są na stronie tytułowej (</a:t>
            </a:r>
            <a:r>
              <a:rPr lang="pl-PL" sz="1400" dirty="0" smtClean="0">
                <a:solidFill>
                  <a:srgbClr val="000000"/>
                </a:solidFill>
              </a:rPr>
              <a:t>pierwszej stronie </a:t>
            </a:r>
            <a:r>
              <a:rPr lang="pl-PL" sz="1400" dirty="0">
                <a:solidFill>
                  <a:srgbClr val="000000"/>
                </a:solidFill>
              </a:rPr>
              <a:t>okładki), w przypadku ulotek, na pierwszej stronie ulotki. </a:t>
            </a:r>
            <a:endParaRPr lang="pl-PL" sz="1400" dirty="0" smtClean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Jeśli </a:t>
            </a:r>
            <a:r>
              <a:rPr lang="pl-PL" sz="1400" dirty="0">
                <a:solidFill>
                  <a:srgbClr val="000000"/>
                </a:solidFill>
              </a:rPr>
              <a:t>przedmiot jest tak mały, że </a:t>
            </a:r>
            <a:r>
              <a:rPr lang="pl-PL" sz="1400" dirty="0" smtClean="0">
                <a:solidFill>
                  <a:srgbClr val="000000"/>
                </a:solidFill>
              </a:rPr>
              <a:t>nie można </a:t>
            </a:r>
            <a:r>
              <a:rPr lang="pl-PL" sz="1400" dirty="0">
                <a:solidFill>
                  <a:srgbClr val="000000"/>
                </a:solidFill>
              </a:rPr>
              <a:t>na nim zastosować czytelnych </a:t>
            </a:r>
            <a:r>
              <a:rPr lang="pl-PL" sz="1400" dirty="0" smtClean="0">
                <a:solidFill>
                  <a:srgbClr val="000000"/>
                </a:solidFill>
              </a:rPr>
              <a:t>znaków, </a:t>
            </a:r>
            <a:r>
              <a:rPr lang="pl-PL" sz="1400" dirty="0">
                <a:solidFill>
                  <a:srgbClr val="000000"/>
                </a:solidFill>
              </a:rPr>
              <a:t>nie można go używać do celów promocyjnych.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656982"/>
            <a:ext cx="82901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100" b="1" dirty="0"/>
              <a:t>Podstawowe zasady oznaczania oraz stosowania </a:t>
            </a:r>
            <a:r>
              <a:rPr lang="pl-PL" sz="2100" b="1" dirty="0" smtClean="0"/>
              <a:t>znaków i logo</a:t>
            </a:r>
            <a:endParaRPr lang="pl-PL" sz="2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340768"/>
            <a:ext cx="821213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9156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0" y="167693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02815" y="1556792"/>
            <a:ext cx="8291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pl-PL" sz="3200" b="1" dirty="0" smtClean="0">
                <a:solidFill>
                  <a:srgbClr val="DA1C5C"/>
                </a:solidFill>
              </a:rPr>
              <a:t>Zakończenie operacji</a:t>
            </a:r>
            <a:endParaRPr lang="pl-PL" sz="3200" b="1" dirty="0">
              <a:solidFill>
                <a:srgbClr val="DA1C5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2024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" y="146014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53408" y="6442502"/>
            <a:ext cx="65902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2014-2020.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2014-2020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36073" y="1070734"/>
            <a:ext cx="8424936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 właściwym zrealizowaniu wszystkich zadań </a:t>
            </a:r>
            <a:r>
              <a:rPr lang="pl-PL" sz="1500" dirty="0">
                <a:solidFill>
                  <a:srgbClr val="000000"/>
                </a:solidFill>
              </a:rPr>
              <a:t>przez wykonawcę </a:t>
            </a:r>
            <a:r>
              <a:rPr lang="pl-PL" sz="1500" dirty="0" smtClean="0">
                <a:solidFill>
                  <a:srgbClr val="000000"/>
                </a:solidFill>
              </a:rPr>
              <a:t>usługi, </a:t>
            </a:r>
            <a:r>
              <a:rPr lang="pl-PL" sz="1500" dirty="0">
                <a:solidFill>
                  <a:srgbClr val="000000"/>
                </a:solidFill>
              </a:rPr>
              <a:t>Partner </a:t>
            </a: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KSOW opłaca wystawioną fakturę/faktury (z odpowiedniego rachunku, utworzonego dla operacji).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 poniesieniu wszystkich kosztów – opłacanie faktur</a:t>
            </a:r>
            <a:r>
              <a:rPr kumimoji="0" lang="pl-PL" sz="1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Partner</a:t>
            </a: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musi zakończyć </a:t>
            </a:r>
            <a:r>
              <a:rPr lang="pl-PL" sz="1500" dirty="0" smtClean="0">
                <a:solidFill>
                  <a:srgbClr val="000000"/>
                </a:solidFill>
              </a:rPr>
              <a:t>zgodnie z datą wskazaną w zawartej umowie, </a:t>
            </a: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wraz z wnioskiem o refundację</a:t>
            </a:r>
            <a:r>
              <a:rPr kumimoji="0" lang="pl-PL" sz="1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przedstawić dowody zapłaty</a:t>
            </a: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Partner przygotowuje </a:t>
            </a:r>
            <a:r>
              <a:rPr kumimoji="0" lang="pl-PL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wniosek o refundację kosztów </a:t>
            </a: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 składa go do Jednostki Regionalnej KSOW Województwa Łódzkiego.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 weryfikacji wniosku i jego ewentualnym uzupełnieniu Jednostka Regionalna KSOW wypłaca Partnerowi środki.</a:t>
            </a:r>
            <a:r>
              <a:rPr kumimoji="0" lang="pl-PL" sz="1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Wypłata musi nastąpić</a:t>
            </a:r>
            <a:r>
              <a:rPr kumimoji="0" lang="pl-PL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do końca bieżącego roku, projekty są realizowane w cyklu rocznym.</a:t>
            </a:r>
            <a:endParaRPr kumimoji="0" lang="pl-PL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7584" y="350989"/>
            <a:ext cx="4169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Zakończenie operacji 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2268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146014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00069" y="1037342"/>
            <a:ext cx="84483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Warunkiem </a:t>
            </a:r>
            <a:r>
              <a:rPr lang="pl-PL" sz="1600" dirty="0">
                <a:solidFill>
                  <a:srgbClr val="000000"/>
                </a:solidFill>
              </a:rPr>
              <a:t>refundacji kosztów jest: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zrealizowanie </a:t>
            </a:r>
            <a:r>
              <a:rPr lang="pl-PL" sz="1600" dirty="0">
                <a:solidFill>
                  <a:srgbClr val="000000"/>
                </a:solidFill>
              </a:rPr>
              <a:t>operacji w terminie wskazanym </a:t>
            </a:r>
            <a:r>
              <a:rPr lang="pl-PL" sz="1600" dirty="0" smtClean="0">
                <a:solidFill>
                  <a:srgbClr val="000000"/>
                </a:solidFill>
              </a:rPr>
              <a:t>we wniosku o wybór operacji i w umowie;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poniesienie </a:t>
            </a:r>
            <a:r>
              <a:rPr lang="pl-PL" sz="1600" dirty="0">
                <a:solidFill>
                  <a:srgbClr val="000000"/>
                </a:solidFill>
              </a:rPr>
              <a:t>związanych z realizacją operacji kosztów kwalifikowalnych do dnia złożenia wniosku o refundację;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udokumentowanie </a:t>
            </a:r>
            <a:r>
              <a:rPr lang="pl-PL" sz="1600" dirty="0">
                <a:solidFill>
                  <a:srgbClr val="000000"/>
                </a:solidFill>
              </a:rPr>
              <a:t>zrealizowania operacji, w tym poniesienia związanych z tym kosztów kwalifikowalnych, zgodnie z zasadami określonymi w </a:t>
            </a:r>
            <a:r>
              <a:rPr lang="pl-PL" sz="1600" dirty="0" smtClean="0">
                <a:solidFill>
                  <a:srgbClr val="000000"/>
                </a:solidFill>
              </a:rPr>
              <a:t>umowie;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złożenie </a:t>
            </a:r>
            <a:r>
              <a:rPr lang="pl-PL" sz="1600" dirty="0">
                <a:solidFill>
                  <a:srgbClr val="000000"/>
                </a:solidFill>
              </a:rPr>
              <a:t>wniosku o refundację w terminie wskazanym w </a:t>
            </a:r>
            <a:r>
              <a:rPr lang="pl-PL" sz="1600" dirty="0" smtClean="0">
                <a:solidFill>
                  <a:srgbClr val="000000"/>
                </a:solidFill>
              </a:rPr>
              <a:t>umowie.</a:t>
            </a:r>
            <a:endParaRPr lang="pl-PL" sz="1600" dirty="0">
              <a:solidFill>
                <a:srgbClr val="0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7584" y="350989"/>
            <a:ext cx="3562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Warunki refundacji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1723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" y="146014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67544" y="321994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332656"/>
            <a:ext cx="856932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/>
              <a:t>Do </a:t>
            </a:r>
            <a:r>
              <a:rPr lang="pl-PL" sz="1600" dirty="0"/>
              <a:t>wniosku o </a:t>
            </a:r>
            <a:r>
              <a:rPr lang="pl-PL" sz="1600" dirty="0" smtClean="0"/>
              <a:t>refundację partner </a:t>
            </a:r>
            <a:r>
              <a:rPr lang="pl-PL" sz="1600" dirty="0"/>
              <a:t>KSOW zobowiązany jest </a:t>
            </a:r>
            <a:r>
              <a:rPr lang="pl-PL" sz="1600" dirty="0" smtClean="0"/>
              <a:t>załączyć między innymi:</a:t>
            </a:r>
          </a:p>
          <a:p>
            <a:pPr algn="just"/>
            <a:endParaRPr lang="pl-PL" sz="1600" dirty="0"/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/>
              <a:t>kopie faktur; </a:t>
            </a:r>
          </a:p>
          <a:p>
            <a:pPr marL="342900" indent="-342900" algn="just">
              <a:buFont typeface="+mj-lt"/>
              <a:buAutoNum type="arabicParenR"/>
            </a:pPr>
            <a:endParaRPr lang="pl-PL" sz="1600" dirty="0"/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/>
              <a:t>sprawozdanie </a:t>
            </a:r>
            <a:r>
              <a:rPr lang="pl-PL" sz="1600" dirty="0"/>
              <a:t>końcowe z realizacji operacji</a:t>
            </a:r>
            <a:r>
              <a:rPr lang="pl-PL" sz="1600" dirty="0" smtClean="0"/>
              <a:t>;</a:t>
            </a:r>
          </a:p>
          <a:p>
            <a:pPr marL="342900" indent="-342900" algn="just">
              <a:buFont typeface="+mj-lt"/>
              <a:buAutoNum type="arabicParenR"/>
            </a:pPr>
            <a:endParaRPr lang="pl-PL" sz="1600" dirty="0"/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/>
              <a:t>formularz </a:t>
            </a:r>
            <a:r>
              <a:rPr lang="pl-PL" sz="1600" dirty="0"/>
              <a:t>wniosku o </a:t>
            </a:r>
            <a:r>
              <a:rPr lang="pl-PL" sz="1600" dirty="0" smtClean="0"/>
              <a:t>refundację;</a:t>
            </a:r>
          </a:p>
          <a:p>
            <a:pPr marL="342900" indent="-342900" algn="just">
              <a:buFont typeface="+mj-lt"/>
              <a:buAutoNum type="arabicParenR"/>
            </a:pPr>
            <a:endParaRPr lang="pl-PL" sz="1600" dirty="0"/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/>
              <a:t>kopie </a:t>
            </a:r>
            <a:r>
              <a:rPr lang="pl-PL" sz="1600" dirty="0"/>
              <a:t>dokumentacji </a:t>
            </a:r>
            <a:r>
              <a:rPr lang="pl-PL" sz="1600" dirty="0" smtClean="0"/>
              <a:t>postępowań</a:t>
            </a:r>
            <a:r>
              <a:rPr lang="pl-PL" sz="1600" dirty="0"/>
              <a:t> </a:t>
            </a:r>
            <a:r>
              <a:rPr lang="pl-PL" sz="1600" dirty="0" smtClean="0"/>
              <a:t>przetargowych/ofertowych;</a:t>
            </a:r>
          </a:p>
          <a:p>
            <a:pPr marL="342900" indent="-342900" algn="just">
              <a:buFont typeface="+mj-lt"/>
              <a:buAutoNum type="arabicParenR"/>
            </a:pPr>
            <a:endParaRPr lang="pl-PL" sz="1600" dirty="0"/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/>
              <a:t>materiały </a:t>
            </a:r>
            <a:r>
              <a:rPr lang="pl-PL" sz="1600" dirty="0"/>
              <a:t>dokumentujące przeprowadzenie działań </a:t>
            </a:r>
            <a:r>
              <a:rPr lang="pl-PL" sz="1600" dirty="0" smtClean="0"/>
              <a:t>informacyjno-promocyjnych;</a:t>
            </a:r>
          </a:p>
          <a:p>
            <a:pPr marL="342900" indent="-342900" algn="just">
              <a:buFont typeface="+mj-lt"/>
              <a:buAutoNum type="arabicParenR"/>
            </a:pPr>
            <a:endParaRPr lang="pl-PL" sz="1600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pl-PL" sz="1600" dirty="0" smtClean="0">
                <a:solidFill>
                  <a:srgbClr val="000000"/>
                </a:solidFill>
              </a:rPr>
              <a:t>dodatkowo Partner </a:t>
            </a:r>
            <a:r>
              <a:rPr lang="pl-PL" sz="1600" dirty="0">
                <a:solidFill>
                  <a:srgbClr val="000000"/>
                </a:solidFill>
              </a:rPr>
              <a:t>musi </a:t>
            </a:r>
            <a:r>
              <a:rPr lang="pl-PL" sz="1600" dirty="0" smtClean="0">
                <a:solidFill>
                  <a:srgbClr val="000000"/>
                </a:solidFill>
              </a:rPr>
              <a:t>dołączyć dokumenty potwierdzające realizację operacji, np</a:t>
            </a:r>
            <a:r>
              <a:rPr lang="pl-PL" sz="1600" dirty="0">
                <a:solidFill>
                  <a:srgbClr val="000000"/>
                </a:solidFill>
              </a:rPr>
              <a:t>.: kopie list obecności uczestników; zdjęcia w postaci cyfrowej dokumentujące przebieg </a:t>
            </a:r>
            <a:r>
              <a:rPr lang="pl-PL" sz="1600" dirty="0" smtClean="0">
                <a:solidFill>
                  <a:srgbClr val="000000"/>
                </a:solidFill>
              </a:rPr>
              <a:t>operacji, kopie certyfikatów </a:t>
            </a:r>
            <a:r>
              <a:rPr lang="pl-PL" sz="1600" dirty="0">
                <a:solidFill>
                  <a:srgbClr val="000000"/>
                </a:solidFill>
              </a:rPr>
              <a:t>itd. 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endParaRPr lang="pl-PL" sz="16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l-PL" sz="1600" dirty="0">
                <a:solidFill>
                  <a:srgbClr val="000000"/>
                </a:solidFill>
              </a:rPr>
              <a:t>N</a:t>
            </a:r>
            <a:r>
              <a:rPr lang="pl-PL" sz="1600" dirty="0" smtClean="0">
                <a:solidFill>
                  <a:srgbClr val="000000"/>
                </a:solidFill>
              </a:rPr>
              <a:t>ależy </a:t>
            </a:r>
            <a:r>
              <a:rPr lang="pl-PL" sz="1600" dirty="0">
                <a:solidFill>
                  <a:srgbClr val="000000"/>
                </a:solidFill>
              </a:rPr>
              <a:t>zapoznać się z </a:t>
            </a:r>
            <a:r>
              <a:rPr lang="pl-PL" sz="1600" dirty="0" smtClean="0">
                <a:solidFill>
                  <a:srgbClr val="000000"/>
                </a:solidFill>
              </a:rPr>
              <a:t>§</a:t>
            </a:r>
            <a:r>
              <a:rPr lang="pl-PL" sz="1600" dirty="0">
                <a:solidFill>
                  <a:srgbClr val="000000"/>
                </a:solidFill>
              </a:rPr>
              <a:t>8 umowy </a:t>
            </a:r>
            <a:r>
              <a:rPr lang="pl-PL" sz="1600" i="1" dirty="0">
                <a:solidFill>
                  <a:srgbClr val="000000"/>
                </a:solidFill>
              </a:rPr>
              <a:t>Warunki refundacji kosztów</a:t>
            </a:r>
            <a:r>
              <a:rPr lang="pl-PL" sz="1600" dirty="0">
                <a:solidFill>
                  <a:srgbClr val="000000"/>
                </a:solidFill>
              </a:rPr>
              <a:t>, który szczegółowo określa wymagane </a:t>
            </a:r>
            <a:r>
              <a:rPr lang="pl-PL" sz="1600" dirty="0" smtClean="0">
                <a:solidFill>
                  <a:srgbClr val="000000"/>
                </a:solidFill>
              </a:rPr>
              <a:t>dokumenty dotyczące </a:t>
            </a:r>
            <a:r>
              <a:rPr lang="pl-PL" sz="1600" dirty="0">
                <a:solidFill>
                  <a:srgbClr val="000000"/>
                </a:solidFill>
              </a:rPr>
              <a:t>danej </a:t>
            </a:r>
            <a:r>
              <a:rPr lang="pl-PL" sz="1600" dirty="0" smtClean="0">
                <a:solidFill>
                  <a:srgbClr val="000000"/>
                </a:solidFill>
              </a:rPr>
              <a:t>operacji, jakie trzeba przedłożyć z wnioskiem </a:t>
            </a:r>
            <a:br>
              <a:rPr lang="pl-PL" sz="1600" dirty="0" smtClean="0">
                <a:solidFill>
                  <a:srgbClr val="000000"/>
                </a:solidFill>
              </a:rPr>
            </a:br>
            <a:r>
              <a:rPr lang="pl-PL" sz="1600" dirty="0" smtClean="0">
                <a:solidFill>
                  <a:srgbClr val="000000"/>
                </a:solidFill>
              </a:rPr>
              <a:t>o refundację. </a:t>
            </a:r>
            <a:endParaRPr lang="pl-PL" sz="1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1490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76672"/>
            <a:ext cx="74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Najczęściej popełniane</a:t>
            </a:r>
            <a:r>
              <a:rPr kumimoji="0" lang="pl-PL" altLang="pl-PL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błędy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427313" y="914479"/>
            <a:ext cx="8411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sz="1400" dirty="0" smtClean="0"/>
          </a:p>
          <a:p>
            <a:pPr algn="just">
              <a:lnSpc>
                <a:spcPct val="150000"/>
              </a:lnSpc>
            </a:pPr>
            <a:endParaRPr lang="pl-PL" sz="1400" dirty="0"/>
          </a:p>
        </p:txBody>
      </p:sp>
      <p:sp>
        <p:nvSpPr>
          <p:cNvPr id="2" name="Prostokąt 1"/>
          <p:cNvSpPr/>
          <p:nvPr/>
        </p:nvSpPr>
        <p:spPr>
          <a:xfrm>
            <a:off x="427313" y="1028343"/>
            <a:ext cx="8321151" cy="446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 smtClean="0"/>
              <a:t>1) </a:t>
            </a:r>
            <a:r>
              <a:rPr lang="pl-PL" sz="1400" dirty="0" smtClean="0"/>
              <a:t>Niewłaściwe </a:t>
            </a:r>
            <a:r>
              <a:rPr lang="pl-PL" sz="1400" dirty="0"/>
              <a:t>wyłonienie wykonawcy </a:t>
            </a:r>
            <a:r>
              <a:rPr lang="pl-PL" sz="1400" dirty="0" smtClean="0"/>
              <a:t>usług związanych z realizacją operacji </a:t>
            </a:r>
            <a:r>
              <a:rPr lang="pl-PL" sz="1400" dirty="0"/>
              <a:t>z naruszeniem obowiązujących </a:t>
            </a:r>
            <a:r>
              <a:rPr lang="pl-PL" sz="1400" dirty="0" smtClean="0"/>
              <a:t>przepisów (np.: źle opisane kryteria wyboru, zbyt krótki termin publikacji ogłoszenia). </a:t>
            </a:r>
            <a:endParaRPr lang="pl-PL" sz="1400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 smtClean="0"/>
              <a:t>2) </a:t>
            </a:r>
            <a:r>
              <a:rPr lang="pl-PL" sz="1400" dirty="0" smtClean="0"/>
              <a:t>Ponoszenie </a:t>
            </a:r>
            <a:r>
              <a:rPr lang="pl-PL" sz="1400" dirty="0"/>
              <a:t>kosztów realizacji operacji z innego niż wydzielony rachunku</a:t>
            </a:r>
            <a:r>
              <a:rPr lang="pl-PL" sz="1400" dirty="0" smtClean="0"/>
              <a:t>.</a:t>
            </a:r>
            <a:endParaRPr lang="pl-PL" sz="1400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/>
              <a:t>3) </a:t>
            </a:r>
            <a:r>
              <a:rPr lang="pl-PL" sz="1400" dirty="0" smtClean="0"/>
              <a:t>Brak </a:t>
            </a:r>
            <a:r>
              <a:rPr lang="pl-PL" sz="1400" dirty="0"/>
              <a:t>prowadzenia działań informacyjnych lub </a:t>
            </a:r>
            <a:r>
              <a:rPr lang="pl-PL" sz="1400" dirty="0" smtClean="0"/>
              <a:t>promocyjnych, </a:t>
            </a:r>
            <a:r>
              <a:rPr lang="pl-PL" sz="1400" dirty="0"/>
              <a:t>lub prowadzenie ich niezgodnie </a:t>
            </a:r>
            <a:br>
              <a:rPr lang="pl-PL" sz="1400" dirty="0"/>
            </a:br>
            <a:r>
              <a:rPr lang="pl-PL" sz="1400" dirty="0"/>
              <a:t>z przepisami (</a:t>
            </a:r>
            <a:r>
              <a:rPr lang="pl-PL" sz="1400" dirty="0" smtClean="0"/>
              <a:t>logotypy, </a:t>
            </a:r>
            <a:r>
              <a:rPr lang="pl-PL" sz="1400" dirty="0"/>
              <a:t>księga wizualizacji</a:t>
            </a:r>
            <a:r>
              <a:rPr lang="pl-PL" sz="1400" dirty="0" smtClean="0"/>
              <a:t>).</a:t>
            </a:r>
            <a:endParaRPr lang="pl-PL" sz="1400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 smtClean="0"/>
              <a:t>4) </a:t>
            </a:r>
            <a:r>
              <a:rPr lang="pl-PL" sz="1400" dirty="0" smtClean="0"/>
              <a:t>Zrealizowanie operacji niezgodnie z terminem wskazanym w umowie.</a:t>
            </a:r>
            <a:endParaRPr lang="pl-PL" sz="1400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 smtClean="0"/>
              <a:t>5) </a:t>
            </a:r>
            <a:r>
              <a:rPr lang="pl-PL" sz="1400" dirty="0" smtClean="0"/>
              <a:t>Zrealizowanie operacji niezgodnie z zestawieniem rzeczowo-finansowym, który jest załącznikiem do umowy (np. inna forma realizacji operacji, ilości).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 smtClean="0"/>
              <a:t>6) </a:t>
            </a:r>
            <a:r>
              <a:rPr lang="pl-PL" sz="1400" dirty="0" smtClean="0"/>
              <a:t>Nieosiągnięcie celu operacji wskazanego we wniosku o wybór operacji.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 smtClean="0"/>
              <a:t>7) </a:t>
            </a:r>
            <a:r>
              <a:rPr lang="pl-PL" sz="1400" dirty="0" smtClean="0"/>
              <a:t>Poniesienie kosztów kwalifikowalnych na realizację operacji po terminie złożenia wniosku </a:t>
            </a:r>
            <a:br>
              <a:rPr lang="pl-PL" sz="1400" dirty="0" smtClean="0"/>
            </a:br>
            <a:r>
              <a:rPr lang="pl-PL" sz="1400" dirty="0" smtClean="0"/>
              <a:t>o refundację.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 smtClean="0"/>
              <a:t>8) </a:t>
            </a:r>
            <a:r>
              <a:rPr lang="pl-PL" sz="1400" dirty="0" smtClean="0"/>
              <a:t>Brak udokumentowania zrealizowania operacji.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6950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" y="146014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19604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3528" y="692696"/>
            <a:ext cx="83529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Na każdym etapie realizacji operacji pomocą służą pracownicy Jednostki Regionalnej KSOW Województwa Łódzkiego. </a:t>
            </a:r>
          </a:p>
          <a:p>
            <a:pPr lvl="0" algn="just">
              <a:spcAft>
                <a:spcPts val="600"/>
              </a:spcAft>
              <a:defRPr/>
            </a:pPr>
            <a:endParaRPr lang="pl-PL" sz="1600" dirty="0">
              <a:solidFill>
                <a:srgbClr val="000000"/>
              </a:solidFill>
            </a:endParaRPr>
          </a:p>
          <a:p>
            <a:pPr lvl="0" algn="just">
              <a:spcAft>
                <a:spcPts val="600"/>
              </a:spcAft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Zachęcamy do kontaktu w razie jakichkolwiek wątpliwości. </a:t>
            </a:r>
          </a:p>
          <a:p>
            <a:pPr lvl="0" algn="just">
              <a:spcAft>
                <a:spcPts val="600"/>
              </a:spcAft>
              <a:defRPr/>
            </a:pPr>
            <a:endParaRPr lang="pl-PL" sz="1600" dirty="0">
              <a:solidFill>
                <a:srgbClr val="000000"/>
              </a:solidFill>
            </a:endParaRPr>
          </a:p>
          <a:p>
            <a:pPr lvl="0"/>
            <a:r>
              <a:rPr lang="pl-PL" b="1" dirty="0">
                <a:solidFill>
                  <a:srgbClr val="DA1C5C"/>
                </a:solidFill>
              </a:rPr>
              <a:t>Jednostka Regionalna KSOW Województwa Łódzkiego</a:t>
            </a:r>
          </a:p>
          <a:p>
            <a:pPr lvl="0"/>
            <a:endParaRPr lang="pl-PL" sz="1100" dirty="0">
              <a:solidFill>
                <a:srgbClr val="000000"/>
              </a:solidFill>
            </a:endParaRPr>
          </a:p>
          <a:p>
            <a:pPr lvl="0"/>
            <a:r>
              <a:rPr lang="pl-PL" sz="1400" dirty="0"/>
              <a:t>prow.ksow@lodzkie.pl </a:t>
            </a:r>
          </a:p>
          <a:p>
            <a:pPr lvl="0"/>
            <a:r>
              <a:rPr lang="pl-PL" sz="1400" dirty="0"/>
              <a:t>tel. 42 663 36 30</a:t>
            </a:r>
          </a:p>
          <a:p>
            <a:pPr lvl="0"/>
            <a:endParaRPr lang="pl-PL" sz="1400" dirty="0">
              <a:solidFill>
                <a:srgbClr val="000000"/>
              </a:solidFill>
            </a:endParaRPr>
          </a:p>
          <a:p>
            <a:pPr lvl="0" algn="just">
              <a:spcAft>
                <a:spcPts val="600"/>
              </a:spcAft>
              <a:defRPr/>
            </a:pPr>
            <a:r>
              <a:rPr lang="pl-PL" sz="1600" dirty="0">
                <a:solidFill>
                  <a:srgbClr val="000000"/>
                </a:solidFill>
              </a:rPr>
              <a:t>Siedziba: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pl-PL" sz="1600" dirty="0">
                <a:solidFill>
                  <a:srgbClr val="000000"/>
                </a:solidFill>
              </a:rPr>
              <a:t>Urząd Marszałkowski Województwa Łódzkiego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pl-PL" sz="1600" dirty="0">
                <a:solidFill>
                  <a:srgbClr val="000000"/>
                </a:solidFill>
              </a:rPr>
              <a:t>Departament Funduszu Rozwoju Obszarów Wiejskich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pl-PL" sz="1600" dirty="0">
                <a:solidFill>
                  <a:srgbClr val="000000"/>
                </a:solidFill>
              </a:rPr>
              <a:t>Wydział </a:t>
            </a:r>
            <a:r>
              <a:rPr lang="pl-PL" sz="1600" dirty="0" smtClean="0">
                <a:solidFill>
                  <a:srgbClr val="000000"/>
                </a:solidFill>
              </a:rPr>
              <a:t>Krajowej Sieci Obszarów Wiejskich (KSOW)</a:t>
            </a:r>
            <a:endParaRPr lang="pl-PL" sz="1600" dirty="0">
              <a:solidFill>
                <a:srgbClr val="000000"/>
              </a:solidFill>
            </a:endParaRPr>
          </a:p>
          <a:p>
            <a:pPr lvl="0" algn="just">
              <a:spcAft>
                <a:spcPts val="600"/>
              </a:spcAft>
              <a:defRPr/>
            </a:pPr>
            <a:r>
              <a:rPr lang="pl-PL" sz="1600" dirty="0">
                <a:solidFill>
                  <a:srgbClr val="000000"/>
                </a:solidFill>
              </a:rPr>
              <a:t>Al. Piłsudskiego 12, II piętro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pl-PL" sz="1600" dirty="0">
                <a:solidFill>
                  <a:srgbClr val="000000"/>
                </a:solidFill>
              </a:rPr>
              <a:t>90-051 </a:t>
            </a:r>
            <a:r>
              <a:rPr lang="pl-PL" sz="1600" dirty="0" smtClean="0">
                <a:solidFill>
                  <a:srgbClr val="000000"/>
                </a:solidFill>
              </a:rPr>
              <a:t>Łódź</a:t>
            </a:r>
            <a:endParaRPr lang="pl-PL" sz="1600" dirty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321994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3017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briola" pitchFamily="82" charset="0"/>
              <a:ea typeface="+mn-ea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71600" y="198583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l-PL" sz="4800" b="1" dirty="0">
                <a:solidFill>
                  <a:srgbClr val="FFFFFF"/>
                </a:solidFill>
              </a:rPr>
              <a:t>Dziękuję za uwagę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653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404664"/>
            <a:ext cx="79928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Do Jednostki Regionalnej KSOW Województwa Łódzkiego wpłynęło </a:t>
            </a:r>
          </a:p>
          <a:p>
            <a:pPr algn="just">
              <a:lnSpc>
                <a:spcPct val="150000"/>
              </a:lnSpc>
            </a:pPr>
            <a:r>
              <a:rPr lang="pl-PL" b="1" dirty="0"/>
              <a:t>14 wniosków</a:t>
            </a:r>
            <a:r>
              <a:rPr lang="pl-PL" dirty="0"/>
              <a:t>, </a:t>
            </a:r>
            <a:r>
              <a:rPr lang="pl-PL" dirty="0" smtClean="0"/>
              <a:t>złożonych </a:t>
            </a:r>
            <a:r>
              <a:rPr lang="pl-PL" dirty="0"/>
              <a:t>przez </a:t>
            </a:r>
            <a:r>
              <a:rPr lang="pl-PL" b="1" dirty="0"/>
              <a:t>10 różnych partnerów </a:t>
            </a:r>
            <a:endParaRPr lang="pl-PL" b="1" dirty="0" smtClean="0"/>
          </a:p>
          <a:p>
            <a:pPr algn="just">
              <a:lnSpc>
                <a:spcPct val="150000"/>
              </a:lnSpc>
            </a:pPr>
            <a:r>
              <a:rPr lang="pl-PL" dirty="0" smtClean="0"/>
              <a:t>na </a:t>
            </a:r>
            <a:r>
              <a:rPr lang="pl-PL" dirty="0"/>
              <a:t>łączną kwotę </a:t>
            </a:r>
            <a:r>
              <a:rPr lang="pl-PL" b="1" dirty="0"/>
              <a:t>776 416,04 zł</a:t>
            </a:r>
            <a:r>
              <a:rPr lang="pl-PL" dirty="0"/>
              <a:t>. 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Zaplanowane </a:t>
            </a:r>
            <a:r>
              <a:rPr lang="pl-PL" dirty="0"/>
              <a:t>przez Partnerów </a:t>
            </a:r>
          </a:p>
          <a:p>
            <a:r>
              <a:rPr lang="pl-PL" dirty="0"/>
              <a:t>operacje obejmowały: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12500"/>
              </p:ext>
            </p:extLst>
          </p:nvPr>
        </p:nvGraphicFramePr>
        <p:xfrm>
          <a:off x="3779912" y="1556792"/>
          <a:ext cx="4463533" cy="413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405163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2" y="192093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000211" y="1628800"/>
            <a:ext cx="7096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DA1C5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Schemat postępowania od ogłoszenia o naborze do wypłaty środków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470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8533" y="47667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46701358"/>
              </p:ext>
            </p:extLst>
          </p:nvPr>
        </p:nvGraphicFramePr>
        <p:xfrm>
          <a:off x="378534" y="404664"/>
          <a:ext cx="836993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5340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99592" y="908720"/>
            <a:ext cx="763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</a:t>
            </a: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wyboru </a:t>
            </a:r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operacji – obligatoryjne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0832" y="1412776"/>
            <a:ext cx="846964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Grupa docelowa operacji została prawidłowo zidentyfikowana biorąc pod uwagę cel, zakres 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przewidywane efekty realizacji operacji – 1 pkt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Forma realizacji operacji jest adekwatna do celu operacji, zakresu 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przewidywanych efektów realizacji operacji – 1 pkt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Przewidywane efekty realizacji operacji są zgodne z celem KSOW 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działaniem planu działania wskazanymi we wniosku o wybór operacji oraz został opisany przewidywany wpływ jej realizacji na rozwój obszarów wiejskich – 1 pkt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Co najmniej 85% zaplanowanych kosztów realizacji operacji ujętych 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zestawieniu 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rzeczowo-finansowym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zostało uzasadnionych pod względem ich zgodności z zakresem operacji, niezbędności do osiągnięcia jej celu i racjonalności – 1 pkt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0832" y="466008"/>
            <a:ext cx="8138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Komisja dokonała formalnej i merytorycznej oceny wniosków i ich uzupełnień.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8306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99591" y="404664"/>
            <a:ext cx="763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wyboru operacji – fakultatywne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5536" y="1090471"/>
            <a:ext cx="84969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alt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najmniej połowę grupy docelowej operacji stanowią osoby do 35 roku życia mieszkające na obszarach wiejskich – 2 pkt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alt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Udział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dodatkowych partnerów KSOW w realizacji operacji – w realizacji operacji będzie brać udział:</a:t>
            </a:r>
          </a:p>
          <a:p>
            <a:pPr algn="just">
              <a:lnSpc>
                <a:spcPct val="150000"/>
              </a:lnSpc>
            </a:pP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a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) co najmniej trzech dodatkowych Partnerów KSOW – 3 pkt,</a:t>
            </a:r>
          </a:p>
          <a:p>
            <a:pPr algn="just">
              <a:lnSpc>
                <a:spcPct val="150000"/>
              </a:lnSpc>
            </a:pP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) dwóch dodatkowych Partnerów KSOW – 2 pkt,</a:t>
            </a:r>
          </a:p>
          <a:p>
            <a:pPr algn="just">
              <a:lnSpc>
                <a:spcPct val="150000"/>
              </a:lnSpc>
            </a:pP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c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) jeden dodatkowy Partner KSOW – 1 pkt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alt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Partner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KSOW, który złożył wniosek o wybór operacji, lub co najmniej jeden 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dodatkowych partnerów KSOW biorących udział w realizacji operacji zrealizował co najmniej jedną operację porównywalną pod względem zakresu, wartości, grupy docelowej lub formy realizacji – 2 pkt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alt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Partner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KSOW, który złożył wniosek o wybór operacji, lub co najmniej jeden z dodatkowych partnerów KSOW biorących udział w realizacji operacji zadeklarował i uzasadnił wykorzystanie wkładu  własnego  w  realizacji operacji  w  wysokości  co  najmniej  10%  w  stosunku  do zaplanowanych kosztów realizacji operacji, zawartych w załączniku nr 1 do wniosku </a:t>
            </a:r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Zestawienie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rzeczowo-finansowe operacji – 2 pkt.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5594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lvl="0" algn="ctr"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</a:t>
            </a:r>
            <a:r>
              <a:rPr lang="pl-PL" sz="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Schematu II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99591" y="539388"/>
            <a:ext cx="763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Kryteria </a:t>
            </a:r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tematyczne </a:t>
            </a:r>
            <a:endParaRPr lang="pl-PL" alt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8100" y="1090472"/>
            <a:ext cx="7920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altLang="pl-PL" dirty="0">
              <a:latin typeface="+mj-lt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1077992"/>
            <a:ext cx="856895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Aktywizacja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mieszkańców obszarów wiejskich w celu tworzenia partnerstw na rzecz realizacji projektów nakierowanych na rozwój tych obszarów, w skład których wchodzą przedstawiciele sektora publicznego, sektora prywatnego oraz organizacji pozarządowych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2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pkt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Upowszechnianie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wiedzy w zakresie tworzenia krótkich łańcuchów dostaw w rozumieniu art.  2  ust. 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akapit  drugi  lit.  m  rozporządzenia  nr 1305/2013  w  sektorze  rolno-spożywczym – 2 pkt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Upowszechnianie 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wiedzy  w  zakresie systemów jakości żywności,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których mowa w art.16 ust. 1 lit. a lub b rozporządzenia nr 1305/2013 – 2 pkt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Upowszechnianie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wiedzy w zakresie optymalizacji wykorzystywania przez mieszkańców obszarów wiejskich zasobów środowiska naturalnego – 2 pkt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Upowszechnianie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wiedzy w zakresie dotyczącym zachowania różnorodności genetycznej roślin lub zwierząt – 2 pkt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695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theme1.xml><?xml version="1.0" encoding="utf-8"?>
<a:theme xmlns:a="http://schemas.openxmlformats.org/drawingml/2006/main" name="początk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zerwony">
  <a:themeElements>
    <a:clrScheme name="1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czerwony">
  <a:themeElements>
    <a:clrScheme name="1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czerwony">
  <a:themeElements>
    <a:clrScheme name="1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czerwony">
  <a:themeElements>
    <a:clrScheme name="1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czerwony">
  <a:themeElements>
    <a:clrScheme name="1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czerwony">
  <a:themeElements>
    <a:clrScheme name="1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czerwony">
  <a:themeElements>
    <a:clrScheme name="1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czerwony">
  <a:themeElements>
    <a:clrScheme name="2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czerwony">
  <a:themeElements>
    <a:clrScheme name="2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czerwony">
  <a:themeElements>
    <a:clrScheme name="2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czerwony">
  <a:themeElements>
    <a:clrScheme name="2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czerwony">
  <a:themeElements>
    <a:clrScheme name="2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0_czerwony">
  <a:themeElements>
    <a:clrScheme name="2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6_czerwony">
  <a:themeElements>
    <a:clrScheme name="2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7_czerwony">
  <a:themeElements>
    <a:clrScheme name="2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7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zielony">
  <a:themeElements>
    <a:clrScheme name="3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_zielony">
  <a:themeElements>
    <a:clrScheme name="4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zerwony">
  <a:themeElements>
    <a:clrScheme name="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_zielony">
  <a:themeElements>
    <a:clrScheme name="5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_zielony">
  <a:themeElements>
    <a:clrScheme name="6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7_ziel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ziel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zerwony">
  <a:themeElements>
    <a:clrScheme name="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zerwony">
  <a:themeElements>
    <a:clrScheme name="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czerwony">
  <a:themeElements>
    <a:clrScheme name="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zerwony">
  <a:themeElements>
    <a:clrScheme name="1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zerwony">
  <a:themeElements>
    <a:clrScheme name="1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</TotalTime>
  <Words>4985</Words>
  <Application>Microsoft Office PowerPoint</Application>
  <PresentationFormat>Pokaz na ekranie (4:3)</PresentationFormat>
  <Paragraphs>422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44</vt:i4>
      </vt:variant>
      <vt:variant>
        <vt:lpstr>Tytuły slajdów</vt:lpstr>
      </vt:variant>
      <vt:variant>
        <vt:i4>39</vt:i4>
      </vt:variant>
    </vt:vector>
  </HeadingPairs>
  <TitlesOfParts>
    <vt:vector size="89" baseType="lpstr">
      <vt:lpstr>Arial</vt:lpstr>
      <vt:lpstr>Calibri</vt:lpstr>
      <vt:lpstr>Gabriola</vt:lpstr>
      <vt:lpstr>Segoe UI</vt:lpstr>
      <vt:lpstr>Tahoma</vt:lpstr>
      <vt:lpstr>Times New Roman</vt:lpstr>
      <vt:lpstr>początkowy</vt:lpstr>
      <vt:lpstr>1_czerwony</vt:lpstr>
      <vt:lpstr>3_czerwony</vt:lpstr>
      <vt:lpstr>6_czerwony</vt:lpstr>
      <vt:lpstr>7_czerwony</vt:lpstr>
      <vt:lpstr>8_czerwony</vt:lpstr>
      <vt:lpstr>9_czerwony</vt:lpstr>
      <vt:lpstr>10_czerwony</vt:lpstr>
      <vt:lpstr>11_czerwony</vt:lpstr>
      <vt:lpstr>12_czerwony</vt:lpstr>
      <vt:lpstr>13_czerwony</vt:lpstr>
      <vt:lpstr>14_czerwony</vt:lpstr>
      <vt:lpstr>15_czerwony</vt:lpstr>
      <vt:lpstr>16_czerwony</vt:lpstr>
      <vt:lpstr>17_czerwony</vt:lpstr>
      <vt:lpstr>18_czerwony</vt:lpstr>
      <vt:lpstr>19_czerwony</vt:lpstr>
      <vt:lpstr>pomarańczowy</vt:lpstr>
      <vt:lpstr>1_pomarańczowy</vt:lpstr>
      <vt:lpstr>żółty</vt:lpstr>
      <vt:lpstr>1_żółty</vt:lpstr>
      <vt:lpstr>różowy</vt:lpstr>
      <vt:lpstr>1_różowy</vt:lpstr>
      <vt:lpstr>granatowy</vt:lpstr>
      <vt:lpstr>1_granatowy</vt:lpstr>
      <vt:lpstr>turkusowy</vt:lpstr>
      <vt:lpstr>1_turkusowy</vt:lpstr>
      <vt:lpstr>końcowy</vt:lpstr>
      <vt:lpstr>1_końcowy</vt:lpstr>
      <vt:lpstr>21_czerwony</vt:lpstr>
      <vt:lpstr>22_czerwony</vt:lpstr>
      <vt:lpstr>23_czerwony</vt:lpstr>
      <vt:lpstr>24_czerwony</vt:lpstr>
      <vt:lpstr>25_czerwony</vt:lpstr>
      <vt:lpstr>20_czerwony</vt:lpstr>
      <vt:lpstr>26_czerwony</vt:lpstr>
      <vt:lpstr>27_czerwony</vt:lpstr>
      <vt:lpstr>3_zielony</vt:lpstr>
      <vt:lpstr>4_zielony</vt:lpstr>
      <vt:lpstr>5_zielony</vt:lpstr>
      <vt:lpstr>6_zielony</vt:lpstr>
      <vt:lpstr>Projekt domyślny</vt:lpstr>
      <vt:lpstr>7_zielony</vt:lpstr>
      <vt:lpstr>28_czerwony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Kornacka</dc:creator>
  <cp:lastModifiedBy>Magdalena Kochanowska</cp:lastModifiedBy>
  <cp:revision>371</cp:revision>
  <cp:lastPrinted>2018-05-18T10:44:48Z</cp:lastPrinted>
  <dcterms:created xsi:type="dcterms:W3CDTF">2013-04-03T19:48:29Z</dcterms:created>
  <dcterms:modified xsi:type="dcterms:W3CDTF">2018-05-18T11:04:00Z</dcterms:modified>
</cp:coreProperties>
</file>