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1" r:id="rId1"/>
    <p:sldMasterId id="2147483672" r:id="rId2"/>
    <p:sldMasterId id="2147483673" r:id="rId3"/>
    <p:sldMasterId id="2147483674" r:id="rId4"/>
  </p:sldMasterIdLst>
  <p:notesMasterIdLst>
    <p:notesMasterId r:id="rId121"/>
  </p:notesMasterIdLst>
  <p:sldIdLst>
    <p:sldId id="257" r:id="rId5"/>
    <p:sldId id="258" r:id="rId6"/>
    <p:sldId id="259" r:id="rId7"/>
    <p:sldId id="260" r:id="rId8"/>
    <p:sldId id="261" r:id="rId9"/>
    <p:sldId id="266" r:id="rId10"/>
    <p:sldId id="274" r:id="rId11"/>
    <p:sldId id="276" r:id="rId12"/>
    <p:sldId id="271" r:id="rId13"/>
    <p:sldId id="585" r:id="rId14"/>
    <p:sldId id="273" r:id="rId15"/>
    <p:sldId id="599" r:id="rId16"/>
    <p:sldId id="275" r:id="rId17"/>
    <p:sldId id="278" r:id="rId18"/>
    <p:sldId id="601" r:id="rId19"/>
    <p:sldId id="277" r:id="rId20"/>
    <p:sldId id="605" r:id="rId21"/>
    <p:sldId id="604" r:id="rId22"/>
    <p:sldId id="602" r:id="rId23"/>
    <p:sldId id="264" r:id="rId24"/>
    <p:sldId id="606" r:id="rId25"/>
    <p:sldId id="607" r:id="rId26"/>
    <p:sldId id="608" r:id="rId27"/>
    <p:sldId id="609" r:id="rId28"/>
    <p:sldId id="610" r:id="rId29"/>
    <p:sldId id="268" r:id="rId30"/>
    <p:sldId id="611" r:id="rId31"/>
    <p:sldId id="272" r:id="rId32"/>
    <p:sldId id="265" r:id="rId33"/>
    <p:sldId id="612" r:id="rId34"/>
    <p:sldId id="256" r:id="rId35"/>
    <p:sldId id="613" r:id="rId36"/>
    <p:sldId id="614" r:id="rId37"/>
    <p:sldId id="615" r:id="rId38"/>
    <p:sldId id="616" r:id="rId39"/>
    <p:sldId id="617" r:id="rId40"/>
    <p:sldId id="262" r:id="rId41"/>
    <p:sldId id="263" r:id="rId42"/>
    <p:sldId id="618" r:id="rId43"/>
    <p:sldId id="619" r:id="rId44"/>
    <p:sldId id="620" r:id="rId45"/>
    <p:sldId id="267" r:id="rId46"/>
    <p:sldId id="621" r:id="rId47"/>
    <p:sldId id="269" r:id="rId48"/>
    <p:sldId id="270" r:id="rId49"/>
    <p:sldId id="622" r:id="rId50"/>
    <p:sldId id="623" r:id="rId51"/>
    <p:sldId id="624" r:id="rId52"/>
    <p:sldId id="625" r:id="rId53"/>
    <p:sldId id="626" r:id="rId54"/>
    <p:sldId id="627" r:id="rId55"/>
    <p:sldId id="628" r:id="rId56"/>
    <p:sldId id="629" r:id="rId57"/>
    <p:sldId id="630" r:id="rId58"/>
    <p:sldId id="631" r:id="rId59"/>
    <p:sldId id="632" r:id="rId60"/>
    <p:sldId id="633" r:id="rId61"/>
    <p:sldId id="634" r:id="rId62"/>
    <p:sldId id="659" r:id="rId63"/>
    <p:sldId id="660" r:id="rId64"/>
    <p:sldId id="661" r:id="rId65"/>
    <p:sldId id="662" r:id="rId66"/>
    <p:sldId id="663" r:id="rId67"/>
    <p:sldId id="664" r:id="rId68"/>
    <p:sldId id="665" r:id="rId69"/>
    <p:sldId id="666" r:id="rId70"/>
    <p:sldId id="667" r:id="rId71"/>
    <p:sldId id="645" r:id="rId72"/>
    <p:sldId id="646" r:id="rId73"/>
    <p:sldId id="647" r:id="rId74"/>
    <p:sldId id="648" r:id="rId75"/>
    <p:sldId id="649" r:id="rId76"/>
    <p:sldId id="650" r:id="rId77"/>
    <p:sldId id="651" r:id="rId78"/>
    <p:sldId id="279" r:id="rId79"/>
    <p:sldId id="652" r:id="rId80"/>
    <p:sldId id="280" r:id="rId81"/>
    <p:sldId id="653" r:id="rId82"/>
    <p:sldId id="282" r:id="rId83"/>
    <p:sldId id="654" r:id="rId84"/>
    <p:sldId id="281" r:id="rId85"/>
    <p:sldId id="655" r:id="rId86"/>
    <p:sldId id="656" r:id="rId87"/>
    <p:sldId id="657" r:id="rId88"/>
    <p:sldId id="635" r:id="rId89"/>
    <p:sldId id="636" r:id="rId90"/>
    <p:sldId id="637" r:id="rId91"/>
    <p:sldId id="638" r:id="rId92"/>
    <p:sldId id="639" r:id="rId93"/>
    <p:sldId id="640" r:id="rId94"/>
    <p:sldId id="641" r:id="rId95"/>
    <p:sldId id="642" r:id="rId96"/>
    <p:sldId id="668" r:id="rId97"/>
    <p:sldId id="669" r:id="rId98"/>
    <p:sldId id="290" r:id="rId99"/>
    <p:sldId id="287" r:id="rId100"/>
    <p:sldId id="293" r:id="rId101"/>
    <p:sldId id="292" r:id="rId102"/>
    <p:sldId id="285" r:id="rId103"/>
    <p:sldId id="286" r:id="rId104"/>
    <p:sldId id="288" r:id="rId105"/>
    <p:sldId id="289" r:id="rId106"/>
    <p:sldId id="294" r:id="rId107"/>
    <p:sldId id="291" r:id="rId108"/>
    <p:sldId id="295" r:id="rId109"/>
    <p:sldId id="670" r:id="rId110"/>
    <p:sldId id="644" r:id="rId111"/>
    <p:sldId id="671" r:id="rId112"/>
    <p:sldId id="299" r:id="rId113"/>
    <p:sldId id="300" r:id="rId114"/>
    <p:sldId id="309" r:id="rId115"/>
    <p:sldId id="307" r:id="rId116"/>
    <p:sldId id="306" r:id="rId117"/>
    <p:sldId id="305" r:id="rId118"/>
    <p:sldId id="672" r:id="rId119"/>
    <p:sldId id="304" r:id="rId1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6F7A38-2457-4721-AEC2-E71E057B1861}">
  <a:tblStyle styleId="{106F7A38-2457-4721-AEC2-E71E057B186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5E6"/>
          </a:solidFill>
        </a:fill>
      </a:tcStyle>
    </a:wholeTbl>
    <a:band1H>
      <a:tcTxStyle/>
      <a:tcStyle>
        <a:tcBdr/>
        <a:fill>
          <a:solidFill>
            <a:srgbClr val="FEEACA"/>
          </a:solidFill>
        </a:fill>
      </a:tcStyle>
    </a:band1H>
    <a:band2H>
      <a:tcTxStyle/>
      <a:tcStyle>
        <a:tcBdr/>
      </a:tcStyle>
    </a:band2H>
    <a:band1V>
      <a:tcTxStyle/>
      <a:tcStyle>
        <a:tcBdr/>
        <a:fill>
          <a:solidFill>
            <a:srgbClr val="FEEA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p:cViewPr varScale="1">
        <p:scale>
          <a:sx n="81" d="100"/>
          <a:sy n="81" d="100"/>
        </p:scale>
        <p:origin x="68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106635607248008E-3"/>
          <c:y val="1.540154831360966E-2"/>
          <c:w val="0.64115959234360287"/>
          <c:h val="0.96919690337278053"/>
        </c:manualLayout>
      </c:layout>
      <c:doughnutChart>
        <c:varyColors val="1"/>
        <c:ser>
          <c:idx val="0"/>
          <c:order val="0"/>
          <c:dLbls>
            <c:spPr>
              <a:noFill/>
              <a:ln>
                <a:noFill/>
              </a:ln>
              <a:effectLst/>
            </c:spPr>
            <c:txPr>
              <a:bodyPr/>
              <a:lstStyle/>
              <a:p>
                <a:pPr>
                  <a:defRPr sz="1400" b="1">
                    <a:solidFill>
                      <a:schemeClr val="bg1"/>
                    </a:solidFill>
                  </a:defRPr>
                </a:pPr>
                <a:endParaRPr lang="pt-PT"/>
              </a:p>
            </c:txPr>
            <c:showLegendKey val="0"/>
            <c:showVal val="0"/>
            <c:showCatName val="0"/>
            <c:showSerName val="0"/>
            <c:showPercent val="1"/>
            <c:showBubbleSize val="0"/>
            <c:showLeaderLines val="0"/>
            <c:extLst>
              <c:ext xmlns:c15="http://schemas.microsoft.com/office/drawing/2012/chart" uri="{CE6537A1-D6FC-4f65-9D91-7224C49458BB}"/>
            </c:extLst>
          </c:dLbls>
          <c:cat>
            <c:strRef>
              <c:f>Folha2!$B$4:$B$9</c:f>
              <c:strCache>
                <c:ptCount val="6"/>
                <c:pt idx="0">
                  <c:v>TO1 - Research and innovation</c:v>
                </c:pt>
                <c:pt idx="1">
                  <c:v>TO2 - Information and communication technologies</c:v>
                </c:pt>
                <c:pt idx="2">
                  <c:v>TO3 - SMEs competitiveness</c:v>
                </c:pt>
                <c:pt idx="3">
                  <c:v>TO7 - Promotion of Sustainable Transport </c:v>
                </c:pt>
                <c:pt idx="4">
                  <c:v>TO8 - Employment and labour market</c:v>
                </c:pt>
                <c:pt idx="5">
                  <c:v>TO11 - Better public administration</c:v>
                </c:pt>
              </c:strCache>
            </c:strRef>
          </c:cat>
          <c:val>
            <c:numRef>
              <c:f>Folha2!$C$4:$C$9</c:f>
              <c:numCache>
                <c:formatCode>General</c:formatCode>
                <c:ptCount val="6"/>
                <c:pt idx="0">
                  <c:v>1400</c:v>
                </c:pt>
                <c:pt idx="1">
                  <c:v>200</c:v>
                </c:pt>
                <c:pt idx="2">
                  <c:v>1433</c:v>
                </c:pt>
                <c:pt idx="3">
                  <c:v>709</c:v>
                </c:pt>
                <c:pt idx="4">
                  <c:v>396</c:v>
                </c:pt>
                <c:pt idx="5">
                  <c:v>162</c:v>
                </c:pt>
              </c:numCache>
            </c:numRef>
          </c:val>
          <c:extLst>
            <c:ext xmlns:c16="http://schemas.microsoft.com/office/drawing/2014/chart" uri="{C3380CC4-5D6E-409C-BE32-E72D297353CC}">
              <c16:uniqueId val="{00000000-E294-4400-9371-FAE9C4ADFC77}"/>
            </c:ext>
          </c:extLst>
        </c:ser>
        <c:dLbls>
          <c:showLegendKey val="0"/>
          <c:showVal val="0"/>
          <c:showCatName val="0"/>
          <c:showSerName val="0"/>
          <c:showPercent val="0"/>
          <c:showBubbleSize val="0"/>
          <c:showLeaderLines val="0"/>
        </c:dLbls>
        <c:firstSliceAng val="0"/>
        <c:holeSize val="50"/>
      </c:doughnutChart>
    </c:plotArea>
    <c:legend>
      <c:legendPos val="r"/>
      <c:overlay val="0"/>
      <c:txPr>
        <a:bodyPr/>
        <a:lstStyle/>
        <a:p>
          <a:pPr>
            <a:defRPr sz="1200"/>
          </a:pPr>
          <a:endParaRPr lang="pt-PT"/>
        </a:p>
      </c:txPr>
    </c:legend>
    <c:plotVisOnly val="1"/>
    <c:dispBlanksAs val="gap"/>
    <c:showDLblsOverMax val="0"/>
  </c:chart>
  <c:spPr>
    <a:no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accent1"/>
        </a:solidFill>
        <a:ln>
          <a:solidFill>
            <a:schemeClr val="bg1"/>
          </a:solidFill>
        </a:ln>
      </dgm:spPr>
      <dgm:t>
        <a:bodyPr/>
        <a:lstStyle/>
        <a:p>
          <a:r>
            <a:rPr lang="en-GB" sz="2400" b="1" dirty="0"/>
            <a:t>Welcome COMPETE 2020</a:t>
          </a:r>
          <a:endParaRPr lang="pt-PT" sz="240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r>
            <a:rPr lang="en-GB" sz="2400" b="1" kern="1200" dirty="0"/>
            <a:t>Thematic issue: “</a:t>
          </a:r>
          <a:r>
            <a:rPr lang="en-GB" sz="2400" b="1" i="1" kern="1200" dirty="0"/>
            <a:t>Definition of I4.0 public policy initiatives</a:t>
          </a:r>
          <a:r>
            <a:rPr lang="en-GB" sz="2400" b="1" kern="1200" dirty="0"/>
            <a:t>”</a:t>
          </a:r>
          <a:endParaRPr lang="pt-PT" sz="4000" kern="12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dirty="0"/>
            <a:t>Launch of Action planning  </a:t>
          </a:r>
          <a:endParaRPr lang="pt-PT" sz="2400" b="1" kern="1200" dirty="0">
            <a:solidFill>
              <a:srgbClr val="FFFFFF"/>
            </a:solidFill>
            <a:latin typeface="Arial"/>
            <a:ea typeface="+mn-ea"/>
            <a:cs typeface="+mn-cs"/>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92CFF05D-0C39-4436-A4A6-E084CFE1C975}">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a:t>Joint Analysis Report</a:t>
          </a:r>
          <a:r>
            <a:rPr lang="en-GB" sz="2400" kern="1200"/>
            <a:t> </a:t>
          </a:r>
          <a:r>
            <a:rPr lang="en-GB" sz="2400" b="1" kern="1200"/>
            <a:t>  </a:t>
          </a:r>
          <a:endParaRPr lang="pt-PT" sz="2400" b="1" kern="1200" dirty="0">
            <a:solidFill>
              <a:srgbClr val="FFFFFF"/>
            </a:solidFill>
            <a:latin typeface="Arial"/>
            <a:ea typeface="+mn-ea"/>
            <a:cs typeface="+mn-cs"/>
          </a:endParaRPr>
        </a:p>
      </dgm:t>
    </dgm:pt>
    <dgm:pt modelId="{805016E2-CB0C-423F-8B0A-0FC927B49129}" type="parTrans" cxnId="{241069B4-42BC-42BD-89A4-3C6BC14E17BE}">
      <dgm:prSet/>
      <dgm:spPr/>
      <dgm:t>
        <a:bodyPr/>
        <a:lstStyle/>
        <a:p>
          <a:endParaRPr lang="pt-PT"/>
        </a:p>
      </dgm:t>
    </dgm:pt>
    <dgm:pt modelId="{1C1467D8-8198-41E5-B513-496840DEBA8D}" type="sibTrans" cxnId="{241069B4-42BC-42BD-89A4-3C6BC14E17BE}">
      <dgm:prSet/>
      <dgm:spPr/>
      <dgm:t>
        <a:bodyPr/>
        <a:lstStyle/>
        <a:p>
          <a:endParaRPr lang="pt-PT"/>
        </a:p>
      </dgm:t>
    </dgm:pt>
    <dgm:pt modelId="{A9D7DE04-7E95-45B2-88BE-3A8E4E437FD4}">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a:t>  Introduction to the next thematic issue</a:t>
          </a:r>
          <a:endParaRPr lang="pt-PT" sz="2400" b="1" kern="1200" dirty="0">
            <a:solidFill>
              <a:srgbClr val="FFFFFF"/>
            </a:solidFill>
            <a:latin typeface="Arial"/>
            <a:ea typeface="+mn-ea"/>
            <a:cs typeface="+mn-cs"/>
          </a:endParaRPr>
        </a:p>
      </dgm:t>
    </dgm:pt>
    <dgm:pt modelId="{5988BA1F-82AD-421A-B96C-3E30A0A81E61}" type="parTrans" cxnId="{572B5D39-0EB1-4F50-92E1-9DA20CF0193E}">
      <dgm:prSet/>
      <dgm:spPr/>
      <dgm:t>
        <a:bodyPr/>
        <a:lstStyle/>
        <a:p>
          <a:endParaRPr lang="pt-PT"/>
        </a:p>
      </dgm:t>
    </dgm:pt>
    <dgm:pt modelId="{A3575C25-4925-4FA1-82F0-C7834107DBAA}" type="sibTrans" cxnId="{572B5D39-0EB1-4F50-92E1-9DA20CF0193E}">
      <dgm:prSet/>
      <dgm:spPr/>
      <dgm:t>
        <a:bodyPr/>
        <a:lstStyle/>
        <a:p>
          <a:endParaRPr lang="pt-PT"/>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5"/>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5"/>
      <dgm:spPr/>
    </dgm:pt>
    <dgm:pt modelId="{0C74B37B-B3D0-4CD3-8181-AD1896B73FFC}" type="pres">
      <dgm:prSet presAssocID="{33C7C53F-E9E9-42B9-8F4A-DBB43360D4A6}" presName="dstNode" presStyleLbl="node1" presStyleIdx="0" presStyleCnt="5"/>
      <dgm:spPr/>
    </dgm:pt>
    <dgm:pt modelId="{163AAE02-DC1D-49F9-807F-F8BF2B91BAC8}" type="pres">
      <dgm:prSet presAssocID="{31AA3FC0-4E32-40E2-B47B-F4D1A537D08E}" presName="text_1" presStyleLbl="node1" presStyleIdx="0" presStyleCnt="5"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5"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5" custScaleX="102380">
        <dgm:presLayoutVars>
          <dgm:bulletEnabled val="1"/>
        </dgm:presLayoutVars>
      </dgm:prSet>
      <dgm:spPr>
        <a:xfrm>
          <a:off x="929252" y="1756995"/>
          <a:ext cx="7147276" cy="878497"/>
        </a:xfrm>
        <a:prstGeom prst="rect">
          <a:avLst/>
        </a:prstGeom>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5"/>
      <dgm:spPr>
        <a:solidFill>
          <a:srgbClr val="99CC00"/>
        </a:solidFill>
        <a:ln>
          <a:solidFill>
            <a:schemeClr val="bg1"/>
          </a:solidFill>
        </a:ln>
      </dgm:spPr>
    </dgm:pt>
    <dgm:pt modelId="{1EB4E606-422A-44C7-9ED2-9D8EEBDF3A58}" type="pres">
      <dgm:prSet presAssocID="{EC71E676-B490-41E8-BB27-1BE4E99D3C9D}" presName="text_3" presStyleLbl="node1" presStyleIdx="2" presStyleCnt="5" custScaleX="103654">
        <dgm:presLayoutVars>
          <dgm:bulletEnabled val="1"/>
        </dgm:presLayoutVars>
      </dgm:prSet>
      <dgm:spPr>
        <a:xfrm>
          <a:off x="609918" y="3074741"/>
          <a:ext cx="7466610" cy="878497"/>
        </a:xfrm>
        <a:prstGeom prst="rect">
          <a:avLst/>
        </a:prstGeom>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5"/>
      <dgm:spPr>
        <a:solidFill>
          <a:srgbClr val="99CC00"/>
        </a:solidFill>
        <a:ln>
          <a:solidFill>
            <a:schemeClr val="bg1"/>
          </a:solidFill>
        </a:ln>
      </dgm:spPr>
    </dgm:pt>
    <dgm:pt modelId="{20D5C91A-CD2B-4733-A932-3A72065522B4}" type="pres">
      <dgm:prSet presAssocID="{92CFF05D-0C39-4436-A4A6-E084CFE1C975}" presName="text_4" presStyleLbl="node1" presStyleIdx="3" presStyleCnt="5" custScaleX="104165">
        <dgm:presLayoutVars>
          <dgm:bulletEnabled val="1"/>
        </dgm:presLayoutVars>
      </dgm:prSet>
      <dgm:spPr/>
    </dgm:pt>
    <dgm:pt modelId="{900369EC-85A1-4D43-8B35-C28CA663C859}" type="pres">
      <dgm:prSet presAssocID="{92CFF05D-0C39-4436-A4A6-E084CFE1C975}" presName="accent_4" presStyleCnt="0"/>
      <dgm:spPr/>
    </dgm:pt>
    <dgm:pt modelId="{9667F56E-C2BF-4789-955F-5A14929488C0}" type="pres">
      <dgm:prSet presAssocID="{92CFF05D-0C39-4436-A4A6-E084CFE1C975}" presName="accentRepeatNode" presStyleLbl="solidFgAcc1" presStyleIdx="3" presStyleCnt="5"/>
      <dgm:spPr>
        <a:xfrm>
          <a:off x="536653" y="3553010"/>
          <a:ext cx="911357" cy="911357"/>
        </a:xfrm>
        <a:prstGeom prst="ellipse">
          <a:avLst/>
        </a:prstGeom>
        <a:solidFill>
          <a:srgbClr val="99CC00"/>
        </a:solidFill>
        <a:ln w="25400" cap="flat" cmpd="sng" algn="ctr">
          <a:solidFill>
            <a:srgbClr val="FFFFFF"/>
          </a:solidFill>
          <a:prstDash val="solid"/>
        </a:ln>
        <a:effectLst/>
      </dgm:spPr>
    </dgm:pt>
    <dgm:pt modelId="{E42B14C7-6E27-43CC-BBA1-79FF60793AC2}" type="pres">
      <dgm:prSet presAssocID="{A9D7DE04-7E95-45B2-88BE-3A8E4E437FD4}" presName="text_5" presStyleLbl="node1" presStyleIdx="4" presStyleCnt="5" custScaleX="104152">
        <dgm:presLayoutVars>
          <dgm:bulletEnabled val="1"/>
        </dgm:presLayoutVars>
      </dgm:prSet>
      <dgm:spPr/>
    </dgm:pt>
    <dgm:pt modelId="{DDB7076E-5B68-485A-A16F-333887207EB6}" type="pres">
      <dgm:prSet presAssocID="{A9D7DE04-7E95-45B2-88BE-3A8E4E437FD4}" presName="accent_5" presStyleCnt="0"/>
      <dgm:spPr/>
    </dgm:pt>
    <dgm:pt modelId="{36065220-29E0-4B47-975C-B6DDDED3B2E9}" type="pres">
      <dgm:prSet presAssocID="{A9D7DE04-7E95-45B2-88BE-3A8E4E437FD4}" presName="accentRepeatNode" presStyleLbl="solidFgAcc1" presStyleIdx="4" presStyleCnt="5"/>
      <dgm:spPr>
        <a:xfrm>
          <a:off x="14212" y="4646289"/>
          <a:ext cx="911357" cy="911357"/>
        </a:xfrm>
        <a:prstGeom prst="ellipse">
          <a:avLst/>
        </a:prstGeom>
        <a:solidFill>
          <a:srgbClr val="99CC00"/>
        </a:solidFill>
        <a:ln w="25400" cap="flat" cmpd="sng" algn="ctr">
          <a:solidFill>
            <a:srgbClr val="FFFFFF"/>
          </a:solidFill>
          <a:prstDash val="solid"/>
        </a:ln>
        <a:effectLst/>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572B5D39-0EB1-4F50-92E1-9DA20CF0193E}" srcId="{33C7C53F-E9E9-42B9-8F4A-DBB43360D4A6}" destId="{A9D7DE04-7E95-45B2-88BE-3A8E4E437FD4}" srcOrd="4" destOrd="0" parTransId="{5988BA1F-82AD-421A-B96C-3E30A0A81E61}" sibTransId="{A3575C25-4925-4FA1-82F0-C7834107DBAA}"/>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2E27F887-BDD6-4436-AA3D-36342FE90ECC}" type="presOf" srcId="{92CFF05D-0C39-4436-A4A6-E084CFE1C975}" destId="{20D5C91A-CD2B-4733-A932-3A72065522B4}" srcOrd="0" destOrd="0" presId="urn:microsoft.com/office/officeart/2008/layout/VerticalCurvedList"/>
    <dgm:cxn modelId="{2D4B788A-CD4C-4A00-8E49-C045F65F7C5F}" type="presOf" srcId="{A9D7DE04-7E95-45B2-88BE-3A8E4E437FD4}" destId="{E42B14C7-6E27-43CC-BBA1-79FF60793AC2}" srcOrd="0" destOrd="0" presId="urn:microsoft.com/office/officeart/2008/layout/VerticalCurvedList"/>
    <dgm:cxn modelId="{241069B4-42BC-42BD-89A4-3C6BC14E17BE}" srcId="{33C7C53F-E9E9-42B9-8F4A-DBB43360D4A6}" destId="{92CFF05D-0C39-4436-A4A6-E084CFE1C975}" srcOrd="3" destOrd="0" parTransId="{805016E2-CB0C-423F-8B0A-0FC927B49129}" sibTransId="{1C1467D8-8198-41E5-B513-496840DEBA8D}"/>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 modelId="{F18BC561-2FA2-46A8-9719-FA986CEC0DE6}" type="presParOf" srcId="{5EB3344A-12C8-454F-AFCC-947CFCEA1DE5}" destId="{20D5C91A-CD2B-4733-A932-3A72065522B4}" srcOrd="7" destOrd="0" presId="urn:microsoft.com/office/officeart/2008/layout/VerticalCurvedList"/>
    <dgm:cxn modelId="{F6FC6D2E-9A6A-4DE0-AC2D-909659A67F0E}" type="presParOf" srcId="{5EB3344A-12C8-454F-AFCC-947CFCEA1DE5}" destId="{900369EC-85A1-4D43-8B35-C28CA663C859}" srcOrd="8" destOrd="0" presId="urn:microsoft.com/office/officeart/2008/layout/VerticalCurvedList"/>
    <dgm:cxn modelId="{45C88BA3-4114-4E5D-833B-30A54DBD8B5F}" type="presParOf" srcId="{900369EC-85A1-4D43-8B35-C28CA663C859}" destId="{9667F56E-C2BF-4789-955F-5A14929488C0}" srcOrd="0" destOrd="0" presId="urn:microsoft.com/office/officeart/2008/layout/VerticalCurvedList"/>
    <dgm:cxn modelId="{715F7FF4-8EB3-4C50-BBAE-B3D7F38F745F}" type="presParOf" srcId="{5EB3344A-12C8-454F-AFCC-947CFCEA1DE5}" destId="{E42B14C7-6E27-43CC-BBA1-79FF60793AC2}" srcOrd="9" destOrd="0" presId="urn:microsoft.com/office/officeart/2008/layout/VerticalCurvedList"/>
    <dgm:cxn modelId="{BD606F78-B41A-4D39-B06C-E8C5280FCE28}" type="presParOf" srcId="{5EB3344A-12C8-454F-AFCC-947CFCEA1DE5}" destId="{DDB7076E-5B68-485A-A16F-333887207EB6}" srcOrd="10" destOrd="0" presId="urn:microsoft.com/office/officeart/2008/layout/VerticalCurvedList"/>
    <dgm:cxn modelId="{DE0F0FAA-1027-4C42-95B0-D363B676F11B}" type="presParOf" srcId="{DDB7076E-5B68-485A-A16F-333887207EB6}" destId="{36065220-29E0-4B47-975C-B6DDDED3B2E9}"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accent1"/>
        </a:solidFill>
        <a:ln>
          <a:solidFill>
            <a:schemeClr val="bg1"/>
          </a:solidFill>
        </a:ln>
      </dgm:spPr>
      <dgm:t>
        <a:bodyPr/>
        <a:lstStyle/>
        <a:p>
          <a:r>
            <a:rPr lang="en-GB" sz="2400" b="1" dirty="0">
              <a:solidFill>
                <a:srgbClr val="00B050"/>
              </a:solidFill>
            </a:rPr>
            <a:t>Welcome COMPETE 2020</a:t>
          </a:r>
          <a:endParaRPr lang="pt-PT" sz="2400" dirty="0">
            <a:solidFill>
              <a:srgbClr val="00B050"/>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r>
            <a:rPr lang="en-GB" sz="2400" b="0" kern="1200" dirty="0"/>
            <a:t>Thematic issue: “</a:t>
          </a:r>
          <a:r>
            <a:rPr lang="en-GB" sz="2400" b="0" i="1" kern="1200" dirty="0"/>
            <a:t>Definition of I4.0 public policy initiatives</a:t>
          </a:r>
          <a:r>
            <a:rPr lang="en-GB" sz="2400" b="0" kern="1200" dirty="0"/>
            <a:t>”</a:t>
          </a:r>
          <a:endParaRPr lang="pt-PT" sz="4000" b="0" kern="12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t>Launch of Action planning  </a:t>
          </a:r>
          <a:endParaRPr lang="pt-PT" sz="2400" b="0" kern="1200" dirty="0">
            <a:solidFill>
              <a:srgbClr val="FFFFFF"/>
            </a:solidFill>
            <a:latin typeface="Arial"/>
            <a:ea typeface="+mn-ea"/>
            <a:cs typeface="+mn-cs"/>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92CFF05D-0C39-4436-A4A6-E084CFE1C975}">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gm:t>
    </dgm:pt>
    <dgm:pt modelId="{805016E2-CB0C-423F-8B0A-0FC927B49129}" type="parTrans" cxnId="{241069B4-42BC-42BD-89A4-3C6BC14E17BE}">
      <dgm:prSet/>
      <dgm:spPr/>
      <dgm:t>
        <a:bodyPr/>
        <a:lstStyle/>
        <a:p>
          <a:endParaRPr lang="pt-PT"/>
        </a:p>
      </dgm:t>
    </dgm:pt>
    <dgm:pt modelId="{1C1467D8-8198-41E5-B513-496840DEBA8D}" type="sibTrans" cxnId="{241069B4-42BC-42BD-89A4-3C6BC14E17BE}">
      <dgm:prSet/>
      <dgm:spPr/>
      <dgm:t>
        <a:bodyPr/>
        <a:lstStyle/>
        <a:p>
          <a:endParaRPr lang="pt-PT"/>
        </a:p>
      </dgm:t>
    </dgm:pt>
    <dgm:pt modelId="{A9D7DE04-7E95-45B2-88BE-3A8E4E437FD4}">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dirty="0"/>
            <a:t>  </a:t>
          </a:r>
          <a:r>
            <a:rPr lang="en-GB" sz="2400" b="0" kern="1200" dirty="0">
              <a:solidFill>
                <a:srgbClr val="FFFFFF"/>
              </a:solidFill>
              <a:latin typeface="Arial"/>
              <a:ea typeface="+mn-ea"/>
              <a:cs typeface="+mn-cs"/>
            </a:rPr>
            <a:t>Introduction to the next thematic issue</a:t>
          </a:r>
          <a:endParaRPr lang="pt-PT" sz="2400" b="0" kern="1200" dirty="0">
            <a:solidFill>
              <a:srgbClr val="FFFFFF"/>
            </a:solidFill>
            <a:latin typeface="Arial"/>
            <a:ea typeface="+mn-ea"/>
            <a:cs typeface="+mn-cs"/>
          </a:endParaRPr>
        </a:p>
      </dgm:t>
    </dgm:pt>
    <dgm:pt modelId="{5988BA1F-82AD-421A-B96C-3E30A0A81E61}" type="parTrans" cxnId="{572B5D39-0EB1-4F50-92E1-9DA20CF0193E}">
      <dgm:prSet/>
      <dgm:spPr/>
      <dgm:t>
        <a:bodyPr/>
        <a:lstStyle/>
        <a:p>
          <a:endParaRPr lang="pt-PT"/>
        </a:p>
      </dgm:t>
    </dgm:pt>
    <dgm:pt modelId="{A3575C25-4925-4FA1-82F0-C7834107DBAA}" type="sibTrans" cxnId="{572B5D39-0EB1-4F50-92E1-9DA20CF0193E}">
      <dgm:prSet/>
      <dgm:spPr/>
      <dgm:t>
        <a:bodyPr/>
        <a:lstStyle/>
        <a:p>
          <a:endParaRPr lang="pt-PT"/>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5"/>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5"/>
      <dgm:spPr/>
    </dgm:pt>
    <dgm:pt modelId="{0C74B37B-B3D0-4CD3-8181-AD1896B73FFC}" type="pres">
      <dgm:prSet presAssocID="{33C7C53F-E9E9-42B9-8F4A-DBB43360D4A6}" presName="dstNode" presStyleLbl="node1" presStyleIdx="0" presStyleCnt="5"/>
      <dgm:spPr/>
    </dgm:pt>
    <dgm:pt modelId="{163AAE02-DC1D-49F9-807F-F8BF2B91BAC8}" type="pres">
      <dgm:prSet presAssocID="{31AA3FC0-4E32-40E2-B47B-F4D1A537D08E}" presName="text_1" presStyleLbl="node1" presStyleIdx="0" presStyleCnt="5"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5"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5" custScaleX="102380">
        <dgm:presLayoutVars>
          <dgm:bulletEnabled val="1"/>
        </dgm:presLayoutVars>
      </dgm:prSet>
      <dgm:spPr>
        <a:xfrm>
          <a:off x="929252" y="1756995"/>
          <a:ext cx="7147276" cy="878497"/>
        </a:xfrm>
        <a:prstGeom prst="rect">
          <a:avLst/>
        </a:prstGeom>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5"/>
      <dgm:spPr>
        <a:solidFill>
          <a:srgbClr val="99CC00"/>
        </a:solidFill>
        <a:ln>
          <a:solidFill>
            <a:schemeClr val="bg1"/>
          </a:solidFill>
        </a:ln>
      </dgm:spPr>
    </dgm:pt>
    <dgm:pt modelId="{1EB4E606-422A-44C7-9ED2-9D8EEBDF3A58}" type="pres">
      <dgm:prSet presAssocID="{EC71E676-B490-41E8-BB27-1BE4E99D3C9D}" presName="text_3" presStyleLbl="node1" presStyleIdx="2" presStyleCnt="5" custScaleX="103654">
        <dgm:presLayoutVars>
          <dgm:bulletEnabled val="1"/>
        </dgm:presLayoutVars>
      </dgm:prSet>
      <dgm:spPr>
        <a:xfrm>
          <a:off x="609918" y="3074741"/>
          <a:ext cx="7466610" cy="878497"/>
        </a:xfrm>
        <a:prstGeom prst="rect">
          <a:avLst/>
        </a:prstGeom>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5"/>
      <dgm:spPr>
        <a:solidFill>
          <a:srgbClr val="99CC00"/>
        </a:solidFill>
        <a:ln>
          <a:solidFill>
            <a:schemeClr val="bg1"/>
          </a:solidFill>
        </a:ln>
      </dgm:spPr>
    </dgm:pt>
    <dgm:pt modelId="{20D5C91A-CD2B-4733-A932-3A72065522B4}" type="pres">
      <dgm:prSet presAssocID="{92CFF05D-0C39-4436-A4A6-E084CFE1C975}" presName="text_4" presStyleLbl="node1" presStyleIdx="3" presStyleCnt="5" custScaleX="104165">
        <dgm:presLayoutVars>
          <dgm:bulletEnabled val="1"/>
        </dgm:presLayoutVars>
      </dgm:prSet>
      <dgm:spPr>
        <a:xfrm>
          <a:off x="781736" y="3644146"/>
          <a:ext cx="9449640" cy="729085"/>
        </a:xfrm>
        <a:prstGeom prst="rect">
          <a:avLst/>
        </a:prstGeom>
      </dgm:spPr>
    </dgm:pt>
    <dgm:pt modelId="{900369EC-85A1-4D43-8B35-C28CA663C859}" type="pres">
      <dgm:prSet presAssocID="{92CFF05D-0C39-4436-A4A6-E084CFE1C975}" presName="accent_4" presStyleCnt="0"/>
      <dgm:spPr/>
    </dgm:pt>
    <dgm:pt modelId="{9667F56E-C2BF-4789-955F-5A14929488C0}" type="pres">
      <dgm:prSet presAssocID="{92CFF05D-0C39-4436-A4A6-E084CFE1C975}" presName="accentRepeatNode" presStyleLbl="solidFgAcc1" presStyleIdx="3" presStyleCnt="5"/>
      <dgm:spPr>
        <a:xfrm>
          <a:off x="536653" y="3553010"/>
          <a:ext cx="911357" cy="911357"/>
        </a:xfrm>
        <a:prstGeom prst="ellipse">
          <a:avLst/>
        </a:prstGeom>
        <a:solidFill>
          <a:srgbClr val="99CC00"/>
        </a:solidFill>
        <a:ln w="25400" cap="flat" cmpd="sng" algn="ctr">
          <a:solidFill>
            <a:srgbClr val="FFFFFF"/>
          </a:solidFill>
          <a:prstDash val="solid"/>
        </a:ln>
        <a:effectLst/>
      </dgm:spPr>
    </dgm:pt>
    <dgm:pt modelId="{E42B14C7-6E27-43CC-BBA1-79FF60793AC2}" type="pres">
      <dgm:prSet presAssocID="{A9D7DE04-7E95-45B2-88BE-3A8E4E437FD4}" presName="text_5" presStyleLbl="node1" presStyleIdx="4" presStyleCnt="5" custScaleX="104152">
        <dgm:presLayoutVars>
          <dgm:bulletEnabled val="1"/>
        </dgm:presLayoutVars>
      </dgm:prSet>
      <dgm:spPr>
        <a:xfrm>
          <a:off x="249038" y="4737425"/>
          <a:ext cx="9992594" cy="729085"/>
        </a:xfrm>
        <a:prstGeom prst="rect">
          <a:avLst/>
        </a:prstGeom>
      </dgm:spPr>
    </dgm:pt>
    <dgm:pt modelId="{DDB7076E-5B68-485A-A16F-333887207EB6}" type="pres">
      <dgm:prSet presAssocID="{A9D7DE04-7E95-45B2-88BE-3A8E4E437FD4}" presName="accent_5" presStyleCnt="0"/>
      <dgm:spPr/>
    </dgm:pt>
    <dgm:pt modelId="{36065220-29E0-4B47-975C-B6DDDED3B2E9}" type="pres">
      <dgm:prSet presAssocID="{A9D7DE04-7E95-45B2-88BE-3A8E4E437FD4}" presName="accentRepeatNode" presStyleLbl="solidFgAcc1" presStyleIdx="4" presStyleCnt="5"/>
      <dgm:spPr>
        <a:xfrm>
          <a:off x="14212" y="4646289"/>
          <a:ext cx="911357" cy="911357"/>
        </a:xfrm>
        <a:prstGeom prst="ellipse">
          <a:avLst/>
        </a:prstGeom>
        <a:solidFill>
          <a:srgbClr val="99CC00"/>
        </a:solidFill>
        <a:ln w="25400" cap="flat" cmpd="sng" algn="ctr">
          <a:solidFill>
            <a:srgbClr val="FFFFFF"/>
          </a:solidFill>
          <a:prstDash val="solid"/>
        </a:ln>
        <a:effectLst/>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572B5D39-0EB1-4F50-92E1-9DA20CF0193E}" srcId="{33C7C53F-E9E9-42B9-8F4A-DBB43360D4A6}" destId="{A9D7DE04-7E95-45B2-88BE-3A8E4E437FD4}" srcOrd="4" destOrd="0" parTransId="{5988BA1F-82AD-421A-B96C-3E30A0A81E61}" sibTransId="{A3575C25-4925-4FA1-82F0-C7834107DBAA}"/>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2E27F887-BDD6-4436-AA3D-36342FE90ECC}" type="presOf" srcId="{92CFF05D-0C39-4436-A4A6-E084CFE1C975}" destId="{20D5C91A-CD2B-4733-A932-3A72065522B4}" srcOrd="0" destOrd="0" presId="urn:microsoft.com/office/officeart/2008/layout/VerticalCurvedList"/>
    <dgm:cxn modelId="{2D4B788A-CD4C-4A00-8E49-C045F65F7C5F}" type="presOf" srcId="{A9D7DE04-7E95-45B2-88BE-3A8E4E437FD4}" destId="{E42B14C7-6E27-43CC-BBA1-79FF60793AC2}" srcOrd="0" destOrd="0" presId="urn:microsoft.com/office/officeart/2008/layout/VerticalCurvedList"/>
    <dgm:cxn modelId="{241069B4-42BC-42BD-89A4-3C6BC14E17BE}" srcId="{33C7C53F-E9E9-42B9-8F4A-DBB43360D4A6}" destId="{92CFF05D-0C39-4436-A4A6-E084CFE1C975}" srcOrd="3" destOrd="0" parTransId="{805016E2-CB0C-423F-8B0A-0FC927B49129}" sibTransId="{1C1467D8-8198-41E5-B513-496840DEBA8D}"/>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 modelId="{F18BC561-2FA2-46A8-9719-FA986CEC0DE6}" type="presParOf" srcId="{5EB3344A-12C8-454F-AFCC-947CFCEA1DE5}" destId="{20D5C91A-CD2B-4733-A932-3A72065522B4}" srcOrd="7" destOrd="0" presId="urn:microsoft.com/office/officeart/2008/layout/VerticalCurvedList"/>
    <dgm:cxn modelId="{F6FC6D2E-9A6A-4DE0-AC2D-909659A67F0E}" type="presParOf" srcId="{5EB3344A-12C8-454F-AFCC-947CFCEA1DE5}" destId="{900369EC-85A1-4D43-8B35-C28CA663C859}" srcOrd="8" destOrd="0" presId="urn:microsoft.com/office/officeart/2008/layout/VerticalCurvedList"/>
    <dgm:cxn modelId="{45C88BA3-4114-4E5D-833B-30A54DBD8B5F}" type="presParOf" srcId="{900369EC-85A1-4D43-8B35-C28CA663C859}" destId="{9667F56E-C2BF-4789-955F-5A14929488C0}" srcOrd="0" destOrd="0" presId="urn:microsoft.com/office/officeart/2008/layout/VerticalCurvedList"/>
    <dgm:cxn modelId="{715F7FF4-8EB3-4C50-BBAE-B3D7F38F745F}" type="presParOf" srcId="{5EB3344A-12C8-454F-AFCC-947CFCEA1DE5}" destId="{E42B14C7-6E27-43CC-BBA1-79FF60793AC2}" srcOrd="9" destOrd="0" presId="urn:microsoft.com/office/officeart/2008/layout/VerticalCurvedList"/>
    <dgm:cxn modelId="{BD606F78-B41A-4D39-B06C-E8C5280FCE28}" type="presParOf" srcId="{5EB3344A-12C8-454F-AFCC-947CFCEA1DE5}" destId="{DDB7076E-5B68-485A-A16F-333887207EB6}" srcOrd="10" destOrd="0" presId="urn:microsoft.com/office/officeart/2008/layout/VerticalCurvedList"/>
    <dgm:cxn modelId="{DE0F0FAA-1027-4C42-95B0-D363B676F11B}" type="presParOf" srcId="{DDB7076E-5B68-485A-A16F-333887207EB6}" destId="{36065220-29E0-4B47-975C-B6DDDED3B2E9}"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accent1"/>
        </a:solidFill>
        <a:ln>
          <a:solidFill>
            <a:schemeClr val="bg1"/>
          </a:solidFill>
        </a:ln>
      </dgm:spPr>
      <dgm:t>
        <a:bodyPr/>
        <a:lstStyle/>
        <a:p>
          <a:r>
            <a:rPr lang="pt-PT" sz="4000" dirty="0">
              <a:solidFill>
                <a:schemeClr val="bg1"/>
              </a:solidFill>
              <a:effectLst>
                <a:outerShdw blurRad="38100" dist="38100" dir="2700000" algn="tl">
                  <a:srgbClr val="000000">
                    <a:alpha val="43137"/>
                  </a:srgbClr>
                </a:outerShdw>
              </a:effectLst>
              <a:cs typeface="Tahoma" pitchFamily="34" charset="0"/>
            </a:rPr>
            <a:t>PT 2020</a:t>
          </a:r>
          <a:endParaRPr lang="pt-PT" sz="400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chemeClr val="tx2"/>
        </a:solidFill>
        <a:ln>
          <a:solidFill>
            <a:schemeClr val="bg1"/>
          </a:solidFill>
        </a:ln>
      </dgm:spPr>
      <dgm:t>
        <a:bodyPr/>
        <a:lstStyle/>
        <a:p>
          <a:r>
            <a:rPr lang="pt-PT" sz="4000" dirty="0">
              <a:solidFill>
                <a:schemeClr val="bg1"/>
              </a:solidFill>
              <a:effectLst>
                <a:outerShdw blurRad="38100" dist="38100" dir="2700000" algn="tl">
                  <a:srgbClr val="000000">
                    <a:alpha val="43137"/>
                  </a:srgbClr>
                </a:outerShdw>
              </a:effectLst>
              <a:cs typeface="Tahoma" pitchFamily="34" charset="0"/>
            </a:rPr>
            <a:t>COMPETE 2020</a:t>
          </a:r>
          <a:endParaRPr lang="pt-PT" sz="40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chemeClr val="tx2"/>
        </a:solidFill>
        <a:ln>
          <a:solidFill>
            <a:schemeClr val="bg1"/>
          </a:solidFill>
        </a:ln>
      </dgm:spPr>
      <dgm:t>
        <a:bodyPr/>
        <a:lstStyle/>
        <a:p>
          <a:r>
            <a:rPr lang="pt-PT" sz="4000" dirty="0" err="1">
              <a:solidFill>
                <a:schemeClr val="bg1"/>
              </a:solidFill>
              <a:effectLst>
                <a:outerShdw blurRad="38100" dist="38100" dir="2700000" algn="tl">
                  <a:srgbClr val="000000">
                    <a:alpha val="43137"/>
                  </a:srgbClr>
                </a:outerShdw>
              </a:effectLst>
              <a:cs typeface="Tahoma" pitchFamily="34" charset="0"/>
            </a:rPr>
            <a:t>Numbers</a:t>
          </a:r>
          <a:r>
            <a:rPr lang="pt-PT" sz="4000" dirty="0">
              <a:solidFill>
                <a:schemeClr val="bg1"/>
              </a:solidFill>
              <a:effectLst>
                <a:outerShdw blurRad="38100" dist="38100" dir="2700000" algn="tl">
                  <a:srgbClr val="000000">
                    <a:alpha val="43137"/>
                  </a:srgbClr>
                </a:outerShdw>
              </a:effectLst>
              <a:cs typeface="Tahoma" pitchFamily="34" charset="0"/>
            </a:rPr>
            <a:t> </a:t>
          </a:r>
          <a:r>
            <a:rPr lang="pt-PT" sz="4000" dirty="0" err="1">
              <a:solidFill>
                <a:schemeClr val="bg1"/>
              </a:solidFill>
              <a:effectLst>
                <a:outerShdw blurRad="38100" dist="38100" dir="2700000" algn="tl">
                  <a:srgbClr val="000000">
                    <a:alpha val="43137"/>
                  </a:srgbClr>
                </a:outerShdw>
              </a:effectLst>
              <a:cs typeface="Tahoma" pitchFamily="34" charset="0"/>
            </a:rPr>
            <a:t>and</a:t>
          </a:r>
          <a:r>
            <a:rPr lang="pt-PT" sz="4000" dirty="0">
              <a:solidFill>
                <a:schemeClr val="bg1"/>
              </a:solidFill>
              <a:effectLst>
                <a:outerShdw blurRad="38100" dist="38100" dir="2700000" algn="tl">
                  <a:srgbClr val="000000">
                    <a:alpha val="43137"/>
                  </a:srgbClr>
                </a:outerShdw>
              </a:effectLst>
              <a:cs typeface="Tahoma" pitchFamily="34" charset="0"/>
            </a:rPr>
            <a:t> Figures </a:t>
          </a:r>
          <a:endParaRPr lang="pt-PT" sz="4000" dirty="0">
            <a:solidFill>
              <a:schemeClr val="bg1"/>
            </a:solidFill>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3"/>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3"/>
      <dgm:spPr/>
    </dgm:pt>
    <dgm:pt modelId="{0C74B37B-B3D0-4CD3-8181-AD1896B73FFC}" type="pres">
      <dgm:prSet presAssocID="{33C7C53F-E9E9-42B9-8F4A-DBB43360D4A6}" presName="dstNode" presStyleLbl="node1" presStyleIdx="0" presStyleCnt="3"/>
      <dgm:spPr/>
    </dgm:pt>
    <dgm:pt modelId="{163AAE02-DC1D-49F9-807F-F8BF2B91BAC8}" type="pres">
      <dgm:prSet presAssocID="{31AA3FC0-4E32-40E2-B47B-F4D1A537D08E}" presName="text_1" presStyleLbl="node1" presStyleIdx="0" presStyleCnt="3"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3"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3">
        <dgm:presLayoutVars>
          <dgm:bulletEnabled val="1"/>
        </dgm:presLayoutVars>
      </dgm:prSet>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3"/>
      <dgm:spPr>
        <a:solidFill>
          <a:srgbClr val="99CC00"/>
        </a:solidFill>
        <a:ln>
          <a:solidFill>
            <a:schemeClr val="bg1"/>
          </a:solidFill>
        </a:ln>
      </dgm:spPr>
    </dgm:pt>
    <dgm:pt modelId="{1EB4E606-422A-44C7-9ED2-9D8EEBDF3A58}" type="pres">
      <dgm:prSet presAssocID="{EC71E676-B490-41E8-BB27-1BE4E99D3C9D}" presName="text_3" presStyleLbl="node1" presStyleIdx="2" presStyleCnt="3">
        <dgm:presLayoutVars>
          <dgm:bulletEnabled val="1"/>
        </dgm:presLayoutVars>
      </dgm:prSet>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3"/>
      <dgm:spPr>
        <a:solidFill>
          <a:srgbClr val="99CC00"/>
        </a:solidFill>
        <a:ln>
          <a:solidFill>
            <a:schemeClr val="bg1"/>
          </a:solidFill>
        </a:ln>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tx2"/>
        </a:solidFill>
        <a:ln>
          <a:solidFill>
            <a:schemeClr val="bg1"/>
          </a:solidFill>
        </a:ln>
      </dgm:spPr>
      <dgm:t>
        <a:bodyPr/>
        <a:lstStyle/>
        <a:p>
          <a:r>
            <a:rPr lang="pt-PT" sz="4000" dirty="0">
              <a:solidFill>
                <a:schemeClr val="bg1"/>
              </a:solidFill>
              <a:effectLst>
                <a:outerShdw blurRad="38100" dist="38100" dir="2700000" algn="tl">
                  <a:srgbClr val="000000">
                    <a:alpha val="43137"/>
                  </a:srgbClr>
                </a:outerShdw>
              </a:effectLst>
              <a:cs typeface="Tahoma" pitchFamily="34" charset="0"/>
            </a:rPr>
            <a:t>PT 2020</a:t>
          </a:r>
          <a:endParaRPr lang="pt-PT" sz="400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chemeClr val="accent1"/>
        </a:solidFill>
        <a:ln>
          <a:solidFill>
            <a:schemeClr val="bg1"/>
          </a:solidFill>
        </a:ln>
      </dgm:spPr>
      <dgm:t>
        <a:bodyPr/>
        <a:lstStyle/>
        <a:p>
          <a:r>
            <a:rPr lang="pt-PT" sz="4000" dirty="0">
              <a:solidFill>
                <a:schemeClr val="bg1"/>
              </a:solidFill>
              <a:effectLst>
                <a:outerShdw blurRad="38100" dist="38100" dir="2700000" algn="tl">
                  <a:srgbClr val="000000">
                    <a:alpha val="43137"/>
                  </a:srgbClr>
                </a:outerShdw>
              </a:effectLst>
              <a:cs typeface="Tahoma" pitchFamily="34" charset="0"/>
            </a:rPr>
            <a:t>COMPETE 2020</a:t>
          </a:r>
          <a:endParaRPr lang="pt-PT" sz="40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chemeClr val="tx2"/>
        </a:solidFill>
        <a:ln>
          <a:solidFill>
            <a:schemeClr val="bg1"/>
          </a:solidFill>
        </a:ln>
      </dgm:spPr>
      <dgm:t>
        <a:bodyPr/>
        <a:lstStyle/>
        <a:p>
          <a:r>
            <a:rPr lang="pt-PT" sz="4000" dirty="0" err="1">
              <a:solidFill>
                <a:schemeClr val="bg1"/>
              </a:solidFill>
              <a:effectLst>
                <a:outerShdw blurRad="38100" dist="38100" dir="2700000" algn="tl">
                  <a:srgbClr val="000000">
                    <a:alpha val="43137"/>
                  </a:srgbClr>
                </a:outerShdw>
              </a:effectLst>
              <a:cs typeface="Tahoma" pitchFamily="34" charset="0"/>
            </a:rPr>
            <a:t>Numbers</a:t>
          </a:r>
          <a:r>
            <a:rPr lang="pt-PT" sz="4000" dirty="0">
              <a:solidFill>
                <a:schemeClr val="bg1"/>
              </a:solidFill>
              <a:effectLst>
                <a:outerShdw blurRad="38100" dist="38100" dir="2700000" algn="tl">
                  <a:srgbClr val="000000">
                    <a:alpha val="43137"/>
                  </a:srgbClr>
                </a:outerShdw>
              </a:effectLst>
              <a:cs typeface="Tahoma" pitchFamily="34" charset="0"/>
            </a:rPr>
            <a:t> </a:t>
          </a:r>
          <a:r>
            <a:rPr lang="pt-PT" sz="4000" dirty="0" err="1">
              <a:solidFill>
                <a:schemeClr val="bg1"/>
              </a:solidFill>
              <a:effectLst>
                <a:outerShdw blurRad="38100" dist="38100" dir="2700000" algn="tl">
                  <a:srgbClr val="000000">
                    <a:alpha val="43137"/>
                  </a:srgbClr>
                </a:outerShdw>
              </a:effectLst>
              <a:cs typeface="Tahoma" pitchFamily="34" charset="0"/>
            </a:rPr>
            <a:t>and</a:t>
          </a:r>
          <a:r>
            <a:rPr lang="pt-PT" sz="4000" dirty="0">
              <a:solidFill>
                <a:schemeClr val="bg1"/>
              </a:solidFill>
              <a:effectLst>
                <a:outerShdw blurRad="38100" dist="38100" dir="2700000" algn="tl">
                  <a:srgbClr val="000000">
                    <a:alpha val="43137"/>
                  </a:srgbClr>
                </a:outerShdw>
              </a:effectLst>
              <a:cs typeface="Tahoma" pitchFamily="34" charset="0"/>
            </a:rPr>
            <a:t> Figures </a:t>
          </a:r>
          <a:endParaRPr lang="pt-PT" sz="4000" dirty="0">
            <a:solidFill>
              <a:schemeClr val="bg1"/>
            </a:solidFill>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3"/>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3"/>
      <dgm:spPr/>
    </dgm:pt>
    <dgm:pt modelId="{0C74B37B-B3D0-4CD3-8181-AD1896B73FFC}" type="pres">
      <dgm:prSet presAssocID="{33C7C53F-E9E9-42B9-8F4A-DBB43360D4A6}" presName="dstNode" presStyleLbl="node1" presStyleIdx="0" presStyleCnt="3"/>
      <dgm:spPr/>
    </dgm:pt>
    <dgm:pt modelId="{163AAE02-DC1D-49F9-807F-F8BF2B91BAC8}" type="pres">
      <dgm:prSet presAssocID="{31AA3FC0-4E32-40E2-B47B-F4D1A537D08E}" presName="text_1" presStyleLbl="node1" presStyleIdx="0" presStyleCnt="3"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3"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3">
        <dgm:presLayoutVars>
          <dgm:bulletEnabled val="1"/>
        </dgm:presLayoutVars>
      </dgm:prSet>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3"/>
      <dgm:spPr>
        <a:solidFill>
          <a:srgbClr val="99CC00"/>
        </a:solidFill>
        <a:ln>
          <a:solidFill>
            <a:schemeClr val="bg1"/>
          </a:solidFill>
        </a:ln>
      </dgm:spPr>
    </dgm:pt>
    <dgm:pt modelId="{1EB4E606-422A-44C7-9ED2-9D8EEBDF3A58}" type="pres">
      <dgm:prSet presAssocID="{EC71E676-B490-41E8-BB27-1BE4E99D3C9D}" presName="text_3" presStyleLbl="node1" presStyleIdx="2" presStyleCnt="3">
        <dgm:presLayoutVars>
          <dgm:bulletEnabled val="1"/>
        </dgm:presLayoutVars>
      </dgm:prSet>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3"/>
      <dgm:spPr>
        <a:solidFill>
          <a:srgbClr val="99CC00"/>
        </a:solidFill>
        <a:ln>
          <a:solidFill>
            <a:schemeClr val="bg1"/>
          </a:solidFill>
        </a:ln>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tx2"/>
        </a:solidFill>
        <a:ln>
          <a:solidFill>
            <a:schemeClr val="bg1"/>
          </a:solidFill>
        </a:ln>
      </dgm:spPr>
      <dgm:t>
        <a:bodyPr/>
        <a:lstStyle/>
        <a:p>
          <a:r>
            <a:rPr lang="pt-PT" sz="4000" dirty="0">
              <a:solidFill>
                <a:schemeClr val="bg1"/>
              </a:solidFill>
              <a:effectLst>
                <a:outerShdw blurRad="38100" dist="38100" dir="2700000" algn="tl">
                  <a:srgbClr val="000000">
                    <a:alpha val="43137"/>
                  </a:srgbClr>
                </a:outerShdw>
              </a:effectLst>
              <a:cs typeface="Tahoma" pitchFamily="34" charset="0"/>
            </a:rPr>
            <a:t>PT 2020</a:t>
          </a:r>
          <a:endParaRPr lang="pt-PT" sz="400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chemeClr val="tx2"/>
        </a:solidFill>
        <a:ln>
          <a:solidFill>
            <a:schemeClr val="bg1"/>
          </a:solidFill>
        </a:ln>
      </dgm:spPr>
      <dgm:t>
        <a:bodyPr/>
        <a:lstStyle/>
        <a:p>
          <a:r>
            <a:rPr lang="pt-PT" sz="4000" dirty="0">
              <a:solidFill>
                <a:schemeClr val="bg1"/>
              </a:solidFill>
              <a:effectLst>
                <a:outerShdw blurRad="38100" dist="38100" dir="2700000" algn="tl">
                  <a:srgbClr val="000000">
                    <a:alpha val="43137"/>
                  </a:srgbClr>
                </a:outerShdw>
              </a:effectLst>
              <a:cs typeface="Tahoma" pitchFamily="34" charset="0"/>
            </a:rPr>
            <a:t>COMPETE 2020</a:t>
          </a:r>
          <a:endParaRPr lang="pt-PT" sz="40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chemeClr val="accent1"/>
        </a:solidFill>
        <a:ln>
          <a:solidFill>
            <a:schemeClr val="bg1"/>
          </a:solidFill>
        </a:ln>
      </dgm:spPr>
      <dgm:t>
        <a:bodyPr/>
        <a:lstStyle/>
        <a:p>
          <a:r>
            <a:rPr lang="pt-PT" sz="4000" dirty="0" err="1">
              <a:solidFill>
                <a:schemeClr val="bg1"/>
              </a:solidFill>
              <a:effectLst>
                <a:outerShdw blurRad="38100" dist="38100" dir="2700000" algn="tl">
                  <a:srgbClr val="000000">
                    <a:alpha val="43137"/>
                  </a:srgbClr>
                </a:outerShdw>
              </a:effectLst>
              <a:cs typeface="Tahoma" pitchFamily="34" charset="0"/>
            </a:rPr>
            <a:t>Numbers</a:t>
          </a:r>
          <a:r>
            <a:rPr lang="pt-PT" sz="4000" dirty="0">
              <a:solidFill>
                <a:schemeClr val="bg1"/>
              </a:solidFill>
              <a:effectLst>
                <a:outerShdw blurRad="38100" dist="38100" dir="2700000" algn="tl">
                  <a:srgbClr val="000000">
                    <a:alpha val="43137"/>
                  </a:srgbClr>
                </a:outerShdw>
              </a:effectLst>
              <a:cs typeface="Tahoma" pitchFamily="34" charset="0"/>
            </a:rPr>
            <a:t> </a:t>
          </a:r>
          <a:r>
            <a:rPr lang="pt-PT" sz="4000" dirty="0" err="1">
              <a:solidFill>
                <a:schemeClr val="bg1"/>
              </a:solidFill>
              <a:effectLst>
                <a:outerShdw blurRad="38100" dist="38100" dir="2700000" algn="tl">
                  <a:srgbClr val="000000">
                    <a:alpha val="43137"/>
                  </a:srgbClr>
                </a:outerShdw>
              </a:effectLst>
              <a:cs typeface="Tahoma" pitchFamily="34" charset="0"/>
            </a:rPr>
            <a:t>and</a:t>
          </a:r>
          <a:r>
            <a:rPr lang="pt-PT" sz="4000" dirty="0">
              <a:solidFill>
                <a:schemeClr val="bg1"/>
              </a:solidFill>
              <a:effectLst>
                <a:outerShdw blurRad="38100" dist="38100" dir="2700000" algn="tl">
                  <a:srgbClr val="000000">
                    <a:alpha val="43137"/>
                  </a:srgbClr>
                </a:outerShdw>
              </a:effectLst>
              <a:cs typeface="Tahoma" pitchFamily="34" charset="0"/>
            </a:rPr>
            <a:t> Figures </a:t>
          </a:r>
          <a:endParaRPr lang="pt-PT" sz="4000" dirty="0">
            <a:solidFill>
              <a:schemeClr val="bg1"/>
            </a:solidFill>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3"/>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3"/>
      <dgm:spPr/>
    </dgm:pt>
    <dgm:pt modelId="{0C74B37B-B3D0-4CD3-8181-AD1896B73FFC}" type="pres">
      <dgm:prSet presAssocID="{33C7C53F-E9E9-42B9-8F4A-DBB43360D4A6}" presName="dstNode" presStyleLbl="node1" presStyleIdx="0" presStyleCnt="3"/>
      <dgm:spPr/>
    </dgm:pt>
    <dgm:pt modelId="{163AAE02-DC1D-49F9-807F-F8BF2B91BAC8}" type="pres">
      <dgm:prSet presAssocID="{31AA3FC0-4E32-40E2-B47B-F4D1A537D08E}" presName="text_1" presStyleLbl="node1" presStyleIdx="0" presStyleCnt="3"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3"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3">
        <dgm:presLayoutVars>
          <dgm:bulletEnabled val="1"/>
        </dgm:presLayoutVars>
      </dgm:prSet>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3"/>
      <dgm:spPr>
        <a:solidFill>
          <a:srgbClr val="99CC00"/>
        </a:solidFill>
        <a:ln>
          <a:solidFill>
            <a:schemeClr val="bg1"/>
          </a:solidFill>
        </a:ln>
      </dgm:spPr>
    </dgm:pt>
    <dgm:pt modelId="{1EB4E606-422A-44C7-9ED2-9D8EEBDF3A58}" type="pres">
      <dgm:prSet presAssocID="{EC71E676-B490-41E8-BB27-1BE4E99D3C9D}" presName="text_3" presStyleLbl="node1" presStyleIdx="2" presStyleCnt="3">
        <dgm:presLayoutVars>
          <dgm:bulletEnabled val="1"/>
        </dgm:presLayoutVars>
      </dgm:prSet>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3"/>
      <dgm:spPr>
        <a:solidFill>
          <a:srgbClr val="99CC00"/>
        </a:solidFill>
        <a:ln>
          <a:solidFill>
            <a:schemeClr val="bg1"/>
          </a:solidFill>
        </a:ln>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accent1"/>
        </a:solidFill>
        <a:ln>
          <a:solidFill>
            <a:schemeClr val="bg1"/>
          </a:solidFill>
        </a:ln>
      </dgm:spPr>
      <dgm:t>
        <a:bodyPr/>
        <a:lstStyle/>
        <a:p>
          <a:r>
            <a:rPr lang="en-GB" sz="2400" b="0" dirty="0"/>
            <a:t>Welcome COMPETE 2020</a:t>
          </a:r>
          <a:endParaRPr lang="pt-PT" sz="2400" b="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r>
            <a:rPr lang="en-GB" sz="2400" b="1" kern="1200" dirty="0">
              <a:solidFill>
                <a:srgbClr val="00B050"/>
              </a:solidFill>
            </a:rPr>
            <a:t>Thematic issue: “</a:t>
          </a:r>
          <a:r>
            <a:rPr lang="en-GB" sz="2400" b="1" i="1" kern="1200" dirty="0">
              <a:solidFill>
                <a:srgbClr val="00B050"/>
              </a:solidFill>
            </a:rPr>
            <a:t>Definition of I4.0 public policy initiatives</a:t>
          </a:r>
          <a:r>
            <a:rPr lang="en-GB" sz="2400" b="1" kern="1200" dirty="0">
              <a:solidFill>
                <a:srgbClr val="00B050"/>
              </a:solidFill>
            </a:rPr>
            <a:t>”</a:t>
          </a:r>
          <a:endParaRPr lang="pt-PT" sz="4000" b="1" kern="1200" dirty="0">
            <a:solidFill>
              <a:srgbClr val="00B050"/>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t>Launch of Action planning  </a:t>
          </a:r>
          <a:endParaRPr lang="pt-PT" sz="2400" b="0" kern="1200" dirty="0">
            <a:solidFill>
              <a:srgbClr val="FFFFFF"/>
            </a:solidFill>
            <a:latin typeface="Arial"/>
            <a:ea typeface="+mn-ea"/>
            <a:cs typeface="+mn-cs"/>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92CFF05D-0C39-4436-A4A6-E084CFE1C975}">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gm:t>
    </dgm:pt>
    <dgm:pt modelId="{805016E2-CB0C-423F-8B0A-0FC927B49129}" type="parTrans" cxnId="{241069B4-42BC-42BD-89A4-3C6BC14E17BE}">
      <dgm:prSet/>
      <dgm:spPr/>
      <dgm:t>
        <a:bodyPr/>
        <a:lstStyle/>
        <a:p>
          <a:endParaRPr lang="pt-PT"/>
        </a:p>
      </dgm:t>
    </dgm:pt>
    <dgm:pt modelId="{1C1467D8-8198-41E5-B513-496840DEBA8D}" type="sibTrans" cxnId="{241069B4-42BC-42BD-89A4-3C6BC14E17BE}">
      <dgm:prSet/>
      <dgm:spPr/>
      <dgm:t>
        <a:bodyPr/>
        <a:lstStyle/>
        <a:p>
          <a:endParaRPr lang="pt-PT"/>
        </a:p>
      </dgm:t>
    </dgm:pt>
    <dgm:pt modelId="{A9D7DE04-7E95-45B2-88BE-3A8E4E437FD4}">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dirty="0"/>
            <a:t>  </a:t>
          </a:r>
          <a:r>
            <a:rPr lang="en-GB" sz="2400" b="0" kern="1200" dirty="0">
              <a:solidFill>
                <a:srgbClr val="FFFFFF"/>
              </a:solidFill>
              <a:latin typeface="Arial"/>
              <a:ea typeface="+mn-ea"/>
              <a:cs typeface="+mn-cs"/>
            </a:rPr>
            <a:t>Introduction to the next thematic issue</a:t>
          </a:r>
          <a:endParaRPr lang="pt-PT" sz="2400" b="0" kern="1200" dirty="0">
            <a:solidFill>
              <a:srgbClr val="FFFFFF"/>
            </a:solidFill>
            <a:latin typeface="Arial"/>
            <a:ea typeface="+mn-ea"/>
            <a:cs typeface="+mn-cs"/>
          </a:endParaRPr>
        </a:p>
      </dgm:t>
    </dgm:pt>
    <dgm:pt modelId="{5988BA1F-82AD-421A-B96C-3E30A0A81E61}" type="parTrans" cxnId="{572B5D39-0EB1-4F50-92E1-9DA20CF0193E}">
      <dgm:prSet/>
      <dgm:spPr/>
      <dgm:t>
        <a:bodyPr/>
        <a:lstStyle/>
        <a:p>
          <a:endParaRPr lang="pt-PT"/>
        </a:p>
      </dgm:t>
    </dgm:pt>
    <dgm:pt modelId="{A3575C25-4925-4FA1-82F0-C7834107DBAA}" type="sibTrans" cxnId="{572B5D39-0EB1-4F50-92E1-9DA20CF0193E}">
      <dgm:prSet/>
      <dgm:spPr/>
      <dgm:t>
        <a:bodyPr/>
        <a:lstStyle/>
        <a:p>
          <a:endParaRPr lang="pt-PT"/>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5"/>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5"/>
      <dgm:spPr/>
    </dgm:pt>
    <dgm:pt modelId="{0C74B37B-B3D0-4CD3-8181-AD1896B73FFC}" type="pres">
      <dgm:prSet presAssocID="{33C7C53F-E9E9-42B9-8F4A-DBB43360D4A6}" presName="dstNode" presStyleLbl="node1" presStyleIdx="0" presStyleCnt="5"/>
      <dgm:spPr/>
    </dgm:pt>
    <dgm:pt modelId="{163AAE02-DC1D-49F9-807F-F8BF2B91BAC8}" type="pres">
      <dgm:prSet presAssocID="{31AA3FC0-4E32-40E2-B47B-F4D1A537D08E}" presName="text_1" presStyleLbl="node1" presStyleIdx="0" presStyleCnt="5"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5"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5" custScaleX="102380">
        <dgm:presLayoutVars>
          <dgm:bulletEnabled val="1"/>
        </dgm:presLayoutVars>
      </dgm:prSet>
      <dgm:spPr>
        <a:xfrm>
          <a:off x="929252" y="1756995"/>
          <a:ext cx="7147276" cy="878497"/>
        </a:xfrm>
        <a:prstGeom prst="rect">
          <a:avLst/>
        </a:prstGeom>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5"/>
      <dgm:spPr>
        <a:solidFill>
          <a:srgbClr val="99CC00"/>
        </a:solidFill>
        <a:ln>
          <a:solidFill>
            <a:schemeClr val="bg1"/>
          </a:solidFill>
        </a:ln>
      </dgm:spPr>
    </dgm:pt>
    <dgm:pt modelId="{1EB4E606-422A-44C7-9ED2-9D8EEBDF3A58}" type="pres">
      <dgm:prSet presAssocID="{EC71E676-B490-41E8-BB27-1BE4E99D3C9D}" presName="text_3" presStyleLbl="node1" presStyleIdx="2" presStyleCnt="5" custScaleX="103654">
        <dgm:presLayoutVars>
          <dgm:bulletEnabled val="1"/>
        </dgm:presLayoutVars>
      </dgm:prSet>
      <dgm:spPr>
        <a:xfrm>
          <a:off x="609918" y="3074741"/>
          <a:ext cx="7466610" cy="878497"/>
        </a:xfrm>
        <a:prstGeom prst="rect">
          <a:avLst/>
        </a:prstGeom>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5"/>
      <dgm:spPr>
        <a:solidFill>
          <a:srgbClr val="99CC00"/>
        </a:solidFill>
        <a:ln>
          <a:solidFill>
            <a:schemeClr val="bg1"/>
          </a:solidFill>
        </a:ln>
      </dgm:spPr>
    </dgm:pt>
    <dgm:pt modelId="{20D5C91A-CD2B-4733-A932-3A72065522B4}" type="pres">
      <dgm:prSet presAssocID="{92CFF05D-0C39-4436-A4A6-E084CFE1C975}" presName="text_4" presStyleLbl="node1" presStyleIdx="3" presStyleCnt="5" custScaleX="104165">
        <dgm:presLayoutVars>
          <dgm:bulletEnabled val="1"/>
        </dgm:presLayoutVars>
      </dgm:prSet>
      <dgm:spPr>
        <a:xfrm>
          <a:off x="781736" y="3644146"/>
          <a:ext cx="9449640" cy="729085"/>
        </a:xfrm>
        <a:prstGeom prst="rect">
          <a:avLst/>
        </a:prstGeom>
      </dgm:spPr>
    </dgm:pt>
    <dgm:pt modelId="{900369EC-85A1-4D43-8B35-C28CA663C859}" type="pres">
      <dgm:prSet presAssocID="{92CFF05D-0C39-4436-A4A6-E084CFE1C975}" presName="accent_4" presStyleCnt="0"/>
      <dgm:spPr/>
    </dgm:pt>
    <dgm:pt modelId="{9667F56E-C2BF-4789-955F-5A14929488C0}" type="pres">
      <dgm:prSet presAssocID="{92CFF05D-0C39-4436-A4A6-E084CFE1C975}" presName="accentRepeatNode" presStyleLbl="solidFgAcc1" presStyleIdx="3" presStyleCnt="5"/>
      <dgm:spPr>
        <a:xfrm>
          <a:off x="536653" y="3553010"/>
          <a:ext cx="911357" cy="911357"/>
        </a:xfrm>
        <a:prstGeom prst="ellipse">
          <a:avLst/>
        </a:prstGeom>
        <a:solidFill>
          <a:srgbClr val="99CC00"/>
        </a:solidFill>
        <a:ln w="25400" cap="flat" cmpd="sng" algn="ctr">
          <a:solidFill>
            <a:srgbClr val="FFFFFF"/>
          </a:solidFill>
          <a:prstDash val="solid"/>
        </a:ln>
        <a:effectLst/>
      </dgm:spPr>
    </dgm:pt>
    <dgm:pt modelId="{E42B14C7-6E27-43CC-BBA1-79FF60793AC2}" type="pres">
      <dgm:prSet presAssocID="{A9D7DE04-7E95-45B2-88BE-3A8E4E437FD4}" presName="text_5" presStyleLbl="node1" presStyleIdx="4" presStyleCnt="5" custScaleX="104152">
        <dgm:presLayoutVars>
          <dgm:bulletEnabled val="1"/>
        </dgm:presLayoutVars>
      </dgm:prSet>
      <dgm:spPr>
        <a:xfrm>
          <a:off x="249038" y="4737425"/>
          <a:ext cx="9992594" cy="729085"/>
        </a:xfrm>
        <a:prstGeom prst="rect">
          <a:avLst/>
        </a:prstGeom>
      </dgm:spPr>
    </dgm:pt>
    <dgm:pt modelId="{DDB7076E-5B68-485A-A16F-333887207EB6}" type="pres">
      <dgm:prSet presAssocID="{A9D7DE04-7E95-45B2-88BE-3A8E4E437FD4}" presName="accent_5" presStyleCnt="0"/>
      <dgm:spPr/>
    </dgm:pt>
    <dgm:pt modelId="{36065220-29E0-4B47-975C-B6DDDED3B2E9}" type="pres">
      <dgm:prSet presAssocID="{A9D7DE04-7E95-45B2-88BE-3A8E4E437FD4}" presName="accentRepeatNode" presStyleLbl="solidFgAcc1" presStyleIdx="4" presStyleCnt="5"/>
      <dgm:spPr>
        <a:xfrm>
          <a:off x="14212" y="4646289"/>
          <a:ext cx="911357" cy="911357"/>
        </a:xfrm>
        <a:prstGeom prst="ellipse">
          <a:avLst/>
        </a:prstGeom>
        <a:solidFill>
          <a:srgbClr val="99CC00"/>
        </a:solidFill>
        <a:ln w="25400" cap="flat" cmpd="sng" algn="ctr">
          <a:solidFill>
            <a:srgbClr val="FFFFFF"/>
          </a:solidFill>
          <a:prstDash val="solid"/>
        </a:ln>
        <a:effectLst/>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572B5D39-0EB1-4F50-92E1-9DA20CF0193E}" srcId="{33C7C53F-E9E9-42B9-8F4A-DBB43360D4A6}" destId="{A9D7DE04-7E95-45B2-88BE-3A8E4E437FD4}" srcOrd="4" destOrd="0" parTransId="{5988BA1F-82AD-421A-B96C-3E30A0A81E61}" sibTransId="{A3575C25-4925-4FA1-82F0-C7834107DBAA}"/>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2E27F887-BDD6-4436-AA3D-36342FE90ECC}" type="presOf" srcId="{92CFF05D-0C39-4436-A4A6-E084CFE1C975}" destId="{20D5C91A-CD2B-4733-A932-3A72065522B4}" srcOrd="0" destOrd="0" presId="urn:microsoft.com/office/officeart/2008/layout/VerticalCurvedList"/>
    <dgm:cxn modelId="{2D4B788A-CD4C-4A00-8E49-C045F65F7C5F}" type="presOf" srcId="{A9D7DE04-7E95-45B2-88BE-3A8E4E437FD4}" destId="{E42B14C7-6E27-43CC-BBA1-79FF60793AC2}" srcOrd="0" destOrd="0" presId="urn:microsoft.com/office/officeart/2008/layout/VerticalCurvedList"/>
    <dgm:cxn modelId="{241069B4-42BC-42BD-89A4-3C6BC14E17BE}" srcId="{33C7C53F-E9E9-42B9-8F4A-DBB43360D4A6}" destId="{92CFF05D-0C39-4436-A4A6-E084CFE1C975}" srcOrd="3" destOrd="0" parTransId="{805016E2-CB0C-423F-8B0A-0FC927B49129}" sibTransId="{1C1467D8-8198-41E5-B513-496840DEBA8D}"/>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 modelId="{F18BC561-2FA2-46A8-9719-FA986CEC0DE6}" type="presParOf" srcId="{5EB3344A-12C8-454F-AFCC-947CFCEA1DE5}" destId="{20D5C91A-CD2B-4733-A932-3A72065522B4}" srcOrd="7" destOrd="0" presId="urn:microsoft.com/office/officeart/2008/layout/VerticalCurvedList"/>
    <dgm:cxn modelId="{F6FC6D2E-9A6A-4DE0-AC2D-909659A67F0E}" type="presParOf" srcId="{5EB3344A-12C8-454F-AFCC-947CFCEA1DE5}" destId="{900369EC-85A1-4D43-8B35-C28CA663C859}" srcOrd="8" destOrd="0" presId="urn:microsoft.com/office/officeart/2008/layout/VerticalCurvedList"/>
    <dgm:cxn modelId="{45C88BA3-4114-4E5D-833B-30A54DBD8B5F}" type="presParOf" srcId="{900369EC-85A1-4D43-8B35-C28CA663C859}" destId="{9667F56E-C2BF-4789-955F-5A14929488C0}" srcOrd="0" destOrd="0" presId="urn:microsoft.com/office/officeart/2008/layout/VerticalCurvedList"/>
    <dgm:cxn modelId="{715F7FF4-8EB3-4C50-BBAE-B3D7F38F745F}" type="presParOf" srcId="{5EB3344A-12C8-454F-AFCC-947CFCEA1DE5}" destId="{E42B14C7-6E27-43CC-BBA1-79FF60793AC2}" srcOrd="9" destOrd="0" presId="urn:microsoft.com/office/officeart/2008/layout/VerticalCurvedList"/>
    <dgm:cxn modelId="{BD606F78-B41A-4D39-B06C-E8C5280FCE28}" type="presParOf" srcId="{5EB3344A-12C8-454F-AFCC-947CFCEA1DE5}" destId="{DDB7076E-5B68-485A-A16F-333887207EB6}" srcOrd="10" destOrd="0" presId="urn:microsoft.com/office/officeart/2008/layout/VerticalCurvedList"/>
    <dgm:cxn modelId="{DE0F0FAA-1027-4C42-95B0-D363B676F11B}" type="presParOf" srcId="{DDB7076E-5B68-485A-A16F-333887207EB6}" destId="{36065220-29E0-4B47-975C-B6DDDED3B2E9}"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accent1"/>
        </a:solidFill>
        <a:ln>
          <a:solidFill>
            <a:schemeClr val="bg1"/>
          </a:solidFill>
        </a:ln>
      </dgm:spPr>
      <dgm:t>
        <a:bodyPr/>
        <a:lstStyle/>
        <a:p>
          <a:r>
            <a:rPr lang="en-GB" sz="2400" b="0" dirty="0"/>
            <a:t>Welcome COMPETE 2020</a:t>
          </a:r>
          <a:endParaRPr lang="pt-PT" sz="2400" b="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r>
            <a:rPr lang="en-GB" sz="2400" b="0" kern="1200" dirty="0"/>
            <a:t>Thematic issue: “</a:t>
          </a:r>
          <a:r>
            <a:rPr lang="en-GB" sz="2400" b="0" i="1" kern="1200" dirty="0"/>
            <a:t>Definition of I4.0 public policy initiatives</a:t>
          </a:r>
          <a:r>
            <a:rPr lang="en-GB" sz="2400" b="0" kern="1200" dirty="0"/>
            <a:t>”</a:t>
          </a:r>
          <a:endParaRPr lang="pt-PT" sz="4000" b="0" kern="12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dirty="0">
              <a:solidFill>
                <a:srgbClr val="00B050"/>
              </a:solidFill>
            </a:rPr>
            <a:t>Launch of Action planning  </a:t>
          </a:r>
          <a:endParaRPr lang="pt-PT" sz="2400" b="1" kern="1200" dirty="0">
            <a:solidFill>
              <a:srgbClr val="00B050"/>
            </a:solidFill>
            <a:latin typeface="Arial"/>
            <a:ea typeface="+mn-ea"/>
            <a:cs typeface="+mn-cs"/>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92CFF05D-0C39-4436-A4A6-E084CFE1C975}">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gm:t>
    </dgm:pt>
    <dgm:pt modelId="{805016E2-CB0C-423F-8B0A-0FC927B49129}" type="parTrans" cxnId="{241069B4-42BC-42BD-89A4-3C6BC14E17BE}">
      <dgm:prSet/>
      <dgm:spPr/>
      <dgm:t>
        <a:bodyPr/>
        <a:lstStyle/>
        <a:p>
          <a:endParaRPr lang="pt-PT"/>
        </a:p>
      </dgm:t>
    </dgm:pt>
    <dgm:pt modelId="{1C1467D8-8198-41E5-B513-496840DEBA8D}" type="sibTrans" cxnId="{241069B4-42BC-42BD-89A4-3C6BC14E17BE}">
      <dgm:prSet/>
      <dgm:spPr/>
      <dgm:t>
        <a:bodyPr/>
        <a:lstStyle/>
        <a:p>
          <a:endParaRPr lang="pt-PT"/>
        </a:p>
      </dgm:t>
    </dgm:pt>
    <dgm:pt modelId="{A9D7DE04-7E95-45B2-88BE-3A8E4E437FD4}">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dirty="0"/>
            <a:t>  </a:t>
          </a:r>
          <a:r>
            <a:rPr lang="en-GB" sz="2400" b="0" kern="1200" dirty="0">
              <a:solidFill>
                <a:srgbClr val="FFFFFF"/>
              </a:solidFill>
              <a:latin typeface="Arial"/>
              <a:ea typeface="+mn-ea"/>
              <a:cs typeface="+mn-cs"/>
            </a:rPr>
            <a:t>Introduction to the next thematic issue</a:t>
          </a:r>
          <a:endParaRPr lang="pt-PT" sz="2400" b="0" kern="1200" dirty="0">
            <a:solidFill>
              <a:srgbClr val="FFFFFF"/>
            </a:solidFill>
            <a:latin typeface="Arial"/>
            <a:ea typeface="+mn-ea"/>
            <a:cs typeface="+mn-cs"/>
          </a:endParaRPr>
        </a:p>
      </dgm:t>
    </dgm:pt>
    <dgm:pt modelId="{5988BA1F-82AD-421A-B96C-3E30A0A81E61}" type="parTrans" cxnId="{572B5D39-0EB1-4F50-92E1-9DA20CF0193E}">
      <dgm:prSet/>
      <dgm:spPr/>
      <dgm:t>
        <a:bodyPr/>
        <a:lstStyle/>
        <a:p>
          <a:endParaRPr lang="pt-PT"/>
        </a:p>
      </dgm:t>
    </dgm:pt>
    <dgm:pt modelId="{A3575C25-4925-4FA1-82F0-C7834107DBAA}" type="sibTrans" cxnId="{572B5D39-0EB1-4F50-92E1-9DA20CF0193E}">
      <dgm:prSet/>
      <dgm:spPr/>
      <dgm:t>
        <a:bodyPr/>
        <a:lstStyle/>
        <a:p>
          <a:endParaRPr lang="pt-PT"/>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5"/>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5"/>
      <dgm:spPr/>
    </dgm:pt>
    <dgm:pt modelId="{0C74B37B-B3D0-4CD3-8181-AD1896B73FFC}" type="pres">
      <dgm:prSet presAssocID="{33C7C53F-E9E9-42B9-8F4A-DBB43360D4A6}" presName="dstNode" presStyleLbl="node1" presStyleIdx="0" presStyleCnt="5"/>
      <dgm:spPr/>
    </dgm:pt>
    <dgm:pt modelId="{163AAE02-DC1D-49F9-807F-F8BF2B91BAC8}" type="pres">
      <dgm:prSet presAssocID="{31AA3FC0-4E32-40E2-B47B-F4D1A537D08E}" presName="text_1" presStyleLbl="node1" presStyleIdx="0" presStyleCnt="5"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5"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5" custScaleX="102380">
        <dgm:presLayoutVars>
          <dgm:bulletEnabled val="1"/>
        </dgm:presLayoutVars>
      </dgm:prSet>
      <dgm:spPr>
        <a:xfrm>
          <a:off x="929252" y="1756995"/>
          <a:ext cx="7147276" cy="878497"/>
        </a:xfrm>
        <a:prstGeom prst="rect">
          <a:avLst/>
        </a:prstGeom>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5"/>
      <dgm:spPr>
        <a:solidFill>
          <a:srgbClr val="99CC00"/>
        </a:solidFill>
        <a:ln>
          <a:solidFill>
            <a:schemeClr val="bg1"/>
          </a:solidFill>
        </a:ln>
      </dgm:spPr>
    </dgm:pt>
    <dgm:pt modelId="{1EB4E606-422A-44C7-9ED2-9D8EEBDF3A58}" type="pres">
      <dgm:prSet presAssocID="{EC71E676-B490-41E8-BB27-1BE4E99D3C9D}" presName="text_3" presStyleLbl="node1" presStyleIdx="2" presStyleCnt="5" custScaleX="103654">
        <dgm:presLayoutVars>
          <dgm:bulletEnabled val="1"/>
        </dgm:presLayoutVars>
      </dgm:prSet>
      <dgm:spPr>
        <a:xfrm>
          <a:off x="609918" y="3074741"/>
          <a:ext cx="7466610" cy="878497"/>
        </a:xfrm>
        <a:prstGeom prst="rect">
          <a:avLst/>
        </a:prstGeom>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5"/>
      <dgm:spPr>
        <a:solidFill>
          <a:srgbClr val="99CC00"/>
        </a:solidFill>
        <a:ln>
          <a:solidFill>
            <a:schemeClr val="bg1"/>
          </a:solidFill>
        </a:ln>
      </dgm:spPr>
    </dgm:pt>
    <dgm:pt modelId="{20D5C91A-CD2B-4733-A932-3A72065522B4}" type="pres">
      <dgm:prSet presAssocID="{92CFF05D-0C39-4436-A4A6-E084CFE1C975}" presName="text_4" presStyleLbl="node1" presStyleIdx="3" presStyleCnt="5" custScaleX="104165">
        <dgm:presLayoutVars>
          <dgm:bulletEnabled val="1"/>
        </dgm:presLayoutVars>
      </dgm:prSet>
      <dgm:spPr>
        <a:xfrm>
          <a:off x="781736" y="3644146"/>
          <a:ext cx="9449640" cy="729085"/>
        </a:xfrm>
        <a:prstGeom prst="rect">
          <a:avLst/>
        </a:prstGeom>
      </dgm:spPr>
    </dgm:pt>
    <dgm:pt modelId="{900369EC-85A1-4D43-8B35-C28CA663C859}" type="pres">
      <dgm:prSet presAssocID="{92CFF05D-0C39-4436-A4A6-E084CFE1C975}" presName="accent_4" presStyleCnt="0"/>
      <dgm:spPr/>
    </dgm:pt>
    <dgm:pt modelId="{9667F56E-C2BF-4789-955F-5A14929488C0}" type="pres">
      <dgm:prSet presAssocID="{92CFF05D-0C39-4436-A4A6-E084CFE1C975}" presName="accentRepeatNode" presStyleLbl="solidFgAcc1" presStyleIdx="3" presStyleCnt="5"/>
      <dgm:spPr>
        <a:xfrm>
          <a:off x="536653" y="3553010"/>
          <a:ext cx="911357" cy="911357"/>
        </a:xfrm>
        <a:prstGeom prst="ellipse">
          <a:avLst/>
        </a:prstGeom>
        <a:solidFill>
          <a:srgbClr val="99CC00"/>
        </a:solidFill>
        <a:ln w="25400" cap="flat" cmpd="sng" algn="ctr">
          <a:solidFill>
            <a:srgbClr val="FFFFFF"/>
          </a:solidFill>
          <a:prstDash val="solid"/>
        </a:ln>
        <a:effectLst/>
      </dgm:spPr>
    </dgm:pt>
    <dgm:pt modelId="{E42B14C7-6E27-43CC-BBA1-79FF60793AC2}" type="pres">
      <dgm:prSet presAssocID="{A9D7DE04-7E95-45B2-88BE-3A8E4E437FD4}" presName="text_5" presStyleLbl="node1" presStyleIdx="4" presStyleCnt="5" custScaleX="104152">
        <dgm:presLayoutVars>
          <dgm:bulletEnabled val="1"/>
        </dgm:presLayoutVars>
      </dgm:prSet>
      <dgm:spPr>
        <a:xfrm>
          <a:off x="249038" y="4737425"/>
          <a:ext cx="9992594" cy="729085"/>
        </a:xfrm>
        <a:prstGeom prst="rect">
          <a:avLst/>
        </a:prstGeom>
      </dgm:spPr>
    </dgm:pt>
    <dgm:pt modelId="{DDB7076E-5B68-485A-A16F-333887207EB6}" type="pres">
      <dgm:prSet presAssocID="{A9D7DE04-7E95-45B2-88BE-3A8E4E437FD4}" presName="accent_5" presStyleCnt="0"/>
      <dgm:spPr/>
    </dgm:pt>
    <dgm:pt modelId="{36065220-29E0-4B47-975C-B6DDDED3B2E9}" type="pres">
      <dgm:prSet presAssocID="{A9D7DE04-7E95-45B2-88BE-3A8E4E437FD4}" presName="accentRepeatNode" presStyleLbl="solidFgAcc1" presStyleIdx="4" presStyleCnt="5"/>
      <dgm:spPr>
        <a:xfrm>
          <a:off x="14212" y="4646289"/>
          <a:ext cx="911357" cy="911357"/>
        </a:xfrm>
        <a:prstGeom prst="ellipse">
          <a:avLst/>
        </a:prstGeom>
        <a:solidFill>
          <a:srgbClr val="99CC00"/>
        </a:solidFill>
        <a:ln w="25400" cap="flat" cmpd="sng" algn="ctr">
          <a:solidFill>
            <a:srgbClr val="FFFFFF"/>
          </a:solidFill>
          <a:prstDash val="solid"/>
        </a:ln>
        <a:effectLst/>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572B5D39-0EB1-4F50-92E1-9DA20CF0193E}" srcId="{33C7C53F-E9E9-42B9-8F4A-DBB43360D4A6}" destId="{A9D7DE04-7E95-45B2-88BE-3A8E4E437FD4}" srcOrd="4" destOrd="0" parTransId="{5988BA1F-82AD-421A-B96C-3E30A0A81E61}" sibTransId="{A3575C25-4925-4FA1-82F0-C7834107DBAA}"/>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2E27F887-BDD6-4436-AA3D-36342FE90ECC}" type="presOf" srcId="{92CFF05D-0C39-4436-A4A6-E084CFE1C975}" destId="{20D5C91A-CD2B-4733-A932-3A72065522B4}" srcOrd="0" destOrd="0" presId="urn:microsoft.com/office/officeart/2008/layout/VerticalCurvedList"/>
    <dgm:cxn modelId="{2D4B788A-CD4C-4A00-8E49-C045F65F7C5F}" type="presOf" srcId="{A9D7DE04-7E95-45B2-88BE-3A8E4E437FD4}" destId="{E42B14C7-6E27-43CC-BBA1-79FF60793AC2}" srcOrd="0" destOrd="0" presId="urn:microsoft.com/office/officeart/2008/layout/VerticalCurvedList"/>
    <dgm:cxn modelId="{241069B4-42BC-42BD-89A4-3C6BC14E17BE}" srcId="{33C7C53F-E9E9-42B9-8F4A-DBB43360D4A6}" destId="{92CFF05D-0C39-4436-A4A6-E084CFE1C975}" srcOrd="3" destOrd="0" parTransId="{805016E2-CB0C-423F-8B0A-0FC927B49129}" sibTransId="{1C1467D8-8198-41E5-B513-496840DEBA8D}"/>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 modelId="{F18BC561-2FA2-46A8-9719-FA986CEC0DE6}" type="presParOf" srcId="{5EB3344A-12C8-454F-AFCC-947CFCEA1DE5}" destId="{20D5C91A-CD2B-4733-A932-3A72065522B4}" srcOrd="7" destOrd="0" presId="urn:microsoft.com/office/officeart/2008/layout/VerticalCurvedList"/>
    <dgm:cxn modelId="{F6FC6D2E-9A6A-4DE0-AC2D-909659A67F0E}" type="presParOf" srcId="{5EB3344A-12C8-454F-AFCC-947CFCEA1DE5}" destId="{900369EC-85A1-4D43-8B35-C28CA663C859}" srcOrd="8" destOrd="0" presId="urn:microsoft.com/office/officeart/2008/layout/VerticalCurvedList"/>
    <dgm:cxn modelId="{45C88BA3-4114-4E5D-833B-30A54DBD8B5F}" type="presParOf" srcId="{900369EC-85A1-4D43-8B35-C28CA663C859}" destId="{9667F56E-C2BF-4789-955F-5A14929488C0}" srcOrd="0" destOrd="0" presId="urn:microsoft.com/office/officeart/2008/layout/VerticalCurvedList"/>
    <dgm:cxn modelId="{715F7FF4-8EB3-4C50-BBAE-B3D7F38F745F}" type="presParOf" srcId="{5EB3344A-12C8-454F-AFCC-947CFCEA1DE5}" destId="{E42B14C7-6E27-43CC-BBA1-79FF60793AC2}" srcOrd="9" destOrd="0" presId="urn:microsoft.com/office/officeart/2008/layout/VerticalCurvedList"/>
    <dgm:cxn modelId="{BD606F78-B41A-4D39-B06C-E8C5280FCE28}" type="presParOf" srcId="{5EB3344A-12C8-454F-AFCC-947CFCEA1DE5}" destId="{DDB7076E-5B68-485A-A16F-333887207EB6}" srcOrd="10" destOrd="0" presId="urn:microsoft.com/office/officeart/2008/layout/VerticalCurvedList"/>
    <dgm:cxn modelId="{DE0F0FAA-1027-4C42-95B0-D363B676F11B}" type="presParOf" srcId="{DDB7076E-5B68-485A-A16F-333887207EB6}" destId="{36065220-29E0-4B47-975C-B6DDDED3B2E9}"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C7C53F-E9E9-42B9-8F4A-DBB43360D4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31AA3FC0-4E32-40E2-B47B-F4D1A537D08E}">
      <dgm:prSet phldrT="[Texto]" custT="1"/>
      <dgm:spPr>
        <a:solidFill>
          <a:schemeClr val="accent1"/>
        </a:solidFill>
        <a:ln>
          <a:solidFill>
            <a:schemeClr val="bg1"/>
          </a:solidFill>
        </a:ln>
      </dgm:spPr>
      <dgm:t>
        <a:bodyPr/>
        <a:lstStyle/>
        <a:p>
          <a:r>
            <a:rPr lang="en-GB" sz="2400" b="0" dirty="0"/>
            <a:t>Welcome COMPETE 2020</a:t>
          </a:r>
          <a:endParaRPr lang="pt-PT" sz="2400" b="0" dirty="0">
            <a:solidFill>
              <a:schemeClr val="bg1"/>
            </a:solidFill>
          </a:endParaRPr>
        </a:p>
      </dgm:t>
    </dgm:pt>
    <dgm:pt modelId="{DF17A34A-95D0-474D-9DB4-59959576994D}" type="parTrans" cxnId="{F7C2D3E5-C878-4E5C-81D8-0C1B0D3C7CBE}">
      <dgm:prSet/>
      <dgm:spPr/>
      <dgm:t>
        <a:bodyPr/>
        <a:lstStyle/>
        <a:p>
          <a:endParaRPr lang="pt-PT" sz="4000"/>
        </a:p>
      </dgm:t>
    </dgm:pt>
    <dgm:pt modelId="{15050B9A-6844-4C62-92BC-813AAF067891}" type="sibTrans" cxnId="{F7C2D3E5-C878-4E5C-81D8-0C1B0D3C7CBE}">
      <dgm:prSet/>
      <dgm:spPr/>
      <dgm:t>
        <a:bodyPr/>
        <a:lstStyle/>
        <a:p>
          <a:endParaRPr lang="pt-PT" sz="4000"/>
        </a:p>
      </dgm:t>
    </dgm:pt>
    <dgm:pt modelId="{87BF30F3-65C5-4713-93E6-3948747CBCC2}">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r>
            <a:rPr lang="en-GB" sz="2400" b="0" kern="1200" dirty="0"/>
            <a:t>Thematic issue: “</a:t>
          </a:r>
          <a:r>
            <a:rPr lang="en-GB" sz="2400" b="0" i="1" kern="1200" dirty="0"/>
            <a:t>Definition of I4.0 public policy initiatives</a:t>
          </a:r>
          <a:r>
            <a:rPr lang="en-GB" sz="2400" b="0" kern="1200" dirty="0"/>
            <a:t>”</a:t>
          </a:r>
          <a:endParaRPr lang="pt-PT" sz="4000" b="0" kern="1200" dirty="0">
            <a:solidFill>
              <a:schemeClr val="bg1"/>
            </a:solidFill>
          </a:endParaRPr>
        </a:p>
      </dgm:t>
    </dgm:pt>
    <dgm:pt modelId="{48BCD437-689B-4F82-B0D1-5EAC43089677}" type="parTrans" cxnId="{B83F2D4F-B8BE-4042-BF7C-6AF227D53E98}">
      <dgm:prSet/>
      <dgm:spPr/>
      <dgm:t>
        <a:bodyPr/>
        <a:lstStyle/>
        <a:p>
          <a:endParaRPr lang="pt-PT" sz="4000"/>
        </a:p>
      </dgm:t>
    </dgm:pt>
    <dgm:pt modelId="{E87FD79F-A79D-40B9-9210-2541D157D081}" type="sibTrans" cxnId="{B83F2D4F-B8BE-4042-BF7C-6AF227D53E98}">
      <dgm:prSet/>
      <dgm:spPr/>
      <dgm:t>
        <a:bodyPr/>
        <a:lstStyle/>
        <a:p>
          <a:endParaRPr lang="pt-PT" sz="4000"/>
        </a:p>
      </dgm:t>
    </dgm:pt>
    <dgm:pt modelId="{EC71E676-B490-41E8-BB27-1BE4E99D3C9D}">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t>Launch of Action planning  </a:t>
          </a:r>
          <a:endParaRPr lang="pt-PT" sz="2400" b="0" kern="1200" dirty="0">
            <a:solidFill>
              <a:srgbClr val="FFFFFF"/>
            </a:solidFill>
            <a:latin typeface="Arial"/>
            <a:ea typeface="+mn-ea"/>
            <a:cs typeface="+mn-cs"/>
          </a:endParaRPr>
        </a:p>
      </dgm:t>
    </dgm:pt>
    <dgm:pt modelId="{B920DDDC-6617-4EF5-AAE9-E73AFD1A9D67}" type="parTrans" cxnId="{DBFF3DC1-9828-4ACB-BB9B-F8D2CA8D6C6C}">
      <dgm:prSet/>
      <dgm:spPr/>
      <dgm:t>
        <a:bodyPr/>
        <a:lstStyle/>
        <a:p>
          <a:endParaRPr lang="pt-PT" sz="4000"/>
        </a:p>
      </dgm:t>
    </dgm:pt>
    <dgm:pt modelId="{190B7FF5-725C-4EEA-9A63-08F93AB87D92}" type="sibTrans" cxnId="{DBFF3DC1-9828-4ACB-BB9B-F8D2CA8D6C6C}">
      <dgm:prSet/>
      <dgm:spPr/>
      <dgm:t>
        <a:bodyPr/>
        <a:lstStyle/>
        <a:p>
          <a:endParaRPr lang="pt-PT" sz="4000"/>
        </a:p>
      </dgm:t>
    </dgm:pt>
    <dgm:pt modelId="{92CFF05D-0C39-4436-A4A6-E084CFE1C975}">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gm:t>
    </dgm:pt>
    <dgm:pt modelId="{805016E2-CB0C-423F-8B0A-0FC927B49129}" type="parTrans" cxnId="{241069B4-42BC-42BD-89A4-3C6BC14E17BE}">
      <dgm:prSet/>
      <dgm:spPr/>
      <dgm:t>
        <a:bodyPr/>
        <a:lstStyle/>
        <a:p>
          <a:endParaRPr lang="pt-PT"/>
        </a:p>
      </dgm:t>
    </dgm:pt>
    <dgm:pt modelId="{1C1467D8-8198-41E5-B513-496840DEBA8D}" type="sibTrans" cxnId="{241069B4-42BC-42BD-89A4-3C6BC14E17BE}">
      <dgm:prSet/>
      <dgm:spPr/>
      <dgm:t>
        <a:bodyPr/>
        <a:lstStyle/>
        <a:p>
          <a:endParaRPr lang="pt-PT"/>
        </a:p>
      </dgm:t>
    </dgm:pt>
    <dgm:pt modelId="{A9D7DE04-7E95-45B2-88BE-3A8E4E437FD4}">
      <dgm:prSet phldrT="[Texto]" custT="1"/>
      <dgm:spPr>
        <a:solidFill>
          <a:srgbClr val="FDC609"/>
        </a:solidFill>
        <a:ln w="25400" cap="flat" cmpd="sng" algn="ctr">
          <a:solidFill>
            <a:srgbClr val="FFFFFF"/>
          </a:solidFill>
          <a:prstDash val="solid"/>
        </a:ln>
        <a:effectLst/>
      </dgm:spPr>
      <dgm:t>
        <a:bodyPr spcFirstLastPara="0" vert="horz" wrap="square" lIns="697307" tIns="60960" rIns="60960" bIns="60960" numCol="1" spcCol="1270" anchor="ctr" anchorCtr="0"/>
        <a:lstStyle/>
        <a:p>
          <a:pPr marL="0" lvl="0" indent="0" algn="l" defTabSz="1066800">
            <a:lnSpc>
              <a:spcPct val="90000"/>
            </a:lnSpc>
            <a:spcBef>
              <a:spcPct val="0"/>
            </a:spcBef>
            <a:spcAft>
              <a:spcPct val="35000"/>
            </a:spcAft>
            <a:buNone/>
          </a:pPr>
          <a:r>
            <a:rPr lang="en-GB" sz="2400" b="1" kern="1200" dirty="0"/>
            <a:t>  </a:t>
          </a:r>
          <a:r>
            <a:rPr lang="en-GB" sz="2400" b="1" kern="1200" dirty="0">
              <a:solidFill>
                <a:srgbClr val="00B050"/>
              </a:solidFill>
              <a:latin typeface="Arial"/>
              <a:ea typeface="+mn-ea"/>
              <a:cs typeface="+mn-cs"/>
            </a:rPr>
            <a:t>Introduction to the next thematic issue</a:t>
          </a:r>
          <a:endParaRPr lang="pt-PT" sz="2400" b="1" kern="1200" dirty="0">
            <a:solidFill>
              <a:srgbClr val="00B050"/>
            </a:solidFill>
            <a:latin typeface="Arial"/>
            <a:ea typeface="+mn-ea"/>
            <a:cs typeface="+mn-cs"/>
          </a:endParaRPr>
        </a:p>
      </dgm:t>
    </dgm:pt>
    <dgm:pt modelId="{5988BA1F-82AD-421A-B96C-3E30A0A81E61}" type="parTrans" cxnId="{572B5D39-0EB1-4F50-92E1-9DA20CF0193E}">
      <dgm:prSet/>
      <dgm:spPr/>
      <dgm:t>
        <a:bodyPr/>
        <a:lstStyle/>
        <a:p>
          <a:endParaRPr lang="pt-PT"/>
        </a:p>
      </dgm:t>
    </dgm:pt>
    <dgm:pt modelId="{A3575C25-4925-4FA1-82F0-C7834107DBAA}" type="sibTrans" cxnId="{572B5D39-0EB1-4F50-92E1-9DA20CF0193E}">
      <dgm:prSet/>
      <dgm:spPr/>
      <dgm:t>
        <a:bodyPr/>
        <a:lstStyle/>
        <a:p>
          <a:endParaRPr lang="pt-PT"/>
        </a:p>
      </dgm:t>
    </dgm:pt>
    <dgm:pt modelId="{10670FF4-0429-4A77-9618-9664C7196D40}" type="pres">
      <dgm:prSet presAssocID="{33C7C53F-E9E9-42B9-8F4A-DBB43360D4A6}" presName="Name0" presStyleCnt="0">
        <dgm:presLayoutVars>
          <dgm:chMax val="7"/>
          <dgm:chPref val="7"/>
          <dgm:dir/>
        </dgm:presLayoutVars>
      </dgm:prSet>
      <dgm:spPr/>
    </dgm:pt>
    <dgm:pt modelId="{5EB3344A-12C8-454F-AFCC-947CFCEA1DE5}" type="pres">
      <dgm:prSet presAssocID="{33C7C53F-E9E9-42B9-8F4A-DBB43360D4A6}" presName="Name1" presStyleCnt="0"/>
      <dgm:spPr/>
    </dgm:pt>
    <dgm:pt modelId="{90C18509-A5D0-4FD5-8CBB-635D1EB86BE3}" type="pres">
      <dgm:prSet presAssocID="{33C7C53F-E9E9-42B9-8F4A-DBB43360D4A6}" presName="cycle" presStyleCnt="0"/>
      <dgm:spPr/>
    </dgm:pt>
    <dgm:pt modelId="{45632B19-2CAC-4D67-ACE5-339805BB68B2}" type="pres">
      <dgm:prSet presAssocID="{33C7C53F-E9E9-42B9-8F4A-DBB43360D4A6}" presName="srcNode" presStyleLbl="node1" presStyleIdx="0" presStyleCnt="5"/>
      <dgm:spPr/>
    </dgm:pt>
    <dgm:pt modelId="{45044C5A-6C03-4781-A768-664BA7006F01}" type="pres">
      <dgm:prSet presAssocID="{33C7C53F-E9E9-42B9-8F4A-DBB43360D4A6}" presName="conn" presStyleLbl="parChTrans1D2" presStyleIdx="0" presStyleCnt="1"/>
      <dgm:spPr/>
    </dgm:pt>
    <dgm:pt modelId="{2ABD6FBD-67AB-46E9-A69C-9911E860BB4A}" type="pres">
      <dgm:prSet presAssocID="{33C7C53F-E9E9-42B9-8F4A-DBB43360D4A6}" presName="extraNode" presStyleLbl="node1" presStyleIdx="0" presStyleCnt="5"/>
      <dgm:spPr/>
    </dgm:pt>
    <dgm:pt modelId="{0C74B37B-B3D0-4CD3-8181-AD1896B73FFC}" type="pres">
      <dgm:prSet presAssocID="{33C7C53F-E9E9-42B9-8F4A-DBB43360D4A6}" presName="dstNode" presStyleLbl="node1" presStyleIdx="0" presStyleCnt="5"/>
      <dgm:spPr/>
    </dgm:pt>
    <dgm:pt modelId="{163AAE02-DC1D-49F9-807F-F8BF2B91BAC8}" type="pres">
      <dgm:prSet presAssocID="{31AA3FC0-4E32-40E2-B47B-F4D1A537D08E}" presName="text_1" presStyleLbl="node1" presStyleIdx="0" presStyleCnt="5" custLinFactNeighborX="1002" custLinFactNeighborY="7377">
        <dgm:presLayoutVars>
          <dgm:bulletEnabled val="1"/>
        </dgm:presLayoutVars>
      </dgm:prSet>
      <dgm:spPr/>
    </dgm:pt>
    <dgm:pt modelId="{A2444A0D-733B-47F4-A1FB-E0A689B495AA}" type="pres">
      <dgm:prSet presAssocID="{31AA3FC0-4E32-40E2-B47B-F4D1A537D08E}" presName="accent_1" presStyleCnt="0"/>
      <dgm:spPr/>
    </dgm:pt>
    <dgm:pt modelId="{CDC416E4-F021-4503-AC97-F48757441A7C}" type="pres">
      <dgm:prSet presAssocID="{31AA3FC0-4E32-40E2-B47B-F4D1A537D08E}" presName="accentRepeatNode" presStyleLbl="solidFgAcc1" presStyleIdx="0" presStyleCnt="5" custLinFactNeighborX="1015" custLinFactNeighborY="2787"/>
      <dgm:spPr>
        <a:solidFill>
          <a:srgbClr val="99CC00"/>
        </a:solidFill>
        <a:ln>
          <a:solidFill>
            <a:schemeClr val="bg1"/>
          </a:solidFill>
        </a:ln>
      </dgm:spPr>
    </dgm:pt>
    <dgm:pt modelId="{BAA44B83-8B40-4A33-AF44-7C7BDC165197}" type="pres">
      <dgm:prSet presAssocID="{87BF30F3-65C5-4713-93E6-3948747CBCC2}" presName="text_2" presStyleLbl="node1" presStyleIdx="1" presStyleCnt="5" custScaleX="102380">
        <dgm:presLayoutVars>
          <dgm:bulletEnabled val="1"/>
        </dgm:presLayoutVars>
      </dgm:prSet>
      <dgm:spPr>
        <a:xfrm>
          <a:off x="929252" y="1756995"/>
          <a:ext cx="7147276" cy="878497"/>
        </a:xfrm>
        <a:prstGeom prst="rect">
          <a:avLst/>
        </a:prstGeom>
      </dgm:spPr>
    </dgm:pt>
    <dgm:pt modelId="{CBC70FA6-FBEF-41C5-891E-4BAAE6F0CA9A}" type="pres">
      <dgm:prSet presAssocID="{87BF30F3-65C5-4713-93E6-3948747CBCC2}" presName="accent_2" presStyleCnt="0"/>
      <dgm:spPr/>
    </dgm:pt>
    <dgm:pt modelId="{71BDA9B4-21A6-40B1-86A3-DDEA537A102B}" type="pres">
      <dgm:prSet presAssocID="{87BF30F3-65C5-4713-93E6-3948747CBCC2}" presName="accentRepeatNode" presStyleLbl="solidFgAcc1" presStyleIdx="1" presStyleCnt="5"/>
      <dgm:spPr>
        <a:solidFill>
          <a:srgbClr val="99CC00"/>
        </a:solidFill>
        <a:ln>
          <a:solidFill>
            <a:schemeClr val="bg1"/>
          </a:solidFill>
        </a:ln>
      </dgm:spPr>
    </dgm:pt>
    <dgm:pt modelId="{1EB4E606-422A-44C7-9ED2-9D8EEBDF3A58}" type="pres">
      <dgm:prSet presAssocID="{EC71E676-B490-41E8-BB27-1BE4E99D3C9D}" presName="text_3" presStyleLbl="node1" presStyleIdx="2" presStyleCnt="5" custScaleX="103654">
        <dgm:presLayoutVars>
          <dgm:bulletEnabled val="1"/>
        </dgm:presLayoutVars>
      </dgm:prSet>
      <dgm:spPr>
        <a:xfrm>
          <a:off x="609918" y="3074741"/>
          <a:ext cx="7466610" cy="878497"/>
        </a:xfrm>
        <a:prstGeom prst="rect">
          <a:avLst/>
        </a:prstGeom>
      </dgm:spPr>
    </dgm:pt>
    <dgm:pt modelId="{49E2F72F-25DA-4FBB-AF10-C5535BA8D758}" type="pres">
      <dgm:prSet presAssocID="{EC71E676-B490-41E8-BB27-1BE4E99D3C9D}" presName="accent_3" presStyleCnt="0"/>
      <dgm:spPr/>
    </dgm:pt>
    <dgm:pt modelId="{7AC87E65-7074-4D89-B514-14EA689EAD05}" type="pres">
      <dgm:prSet presAssocID="{EC71E676-B490-41E8-BB27-1BE4E99D3C9D}" presName="accentRepeatNode" presStyleLbl="solidFgAcc1" presStyleIdx="2" presStyleCnt="5"/>
      <dgm:spPr>
        <a:solidFill>
          <a:srgbClr val="99CC00"/>
        </a:solidFill>
        <a:ln>
          <a:solidFill>
            <a:schemeClr val="bg1"/>
          </a:solidFill>
        </a:ln>
      </dgm:spPr>
    </dgm:pt>
    <dgm:pt modelId="{20D5C91A-CD2B-4733-A932-3A72065522B4}" type="pres">
      <dgm:prSet presAssocID="{92CFF05D-0C39-4436-A4A6-E084CFE1C975}" presName="text_4" presStyleLbl="node1" presStyleIdx="3" presStyleCnt="5" custScaleX="104165">
        <dgm:presLayoutVars>
          <dgm:bulletEnabled val="1"/>
        </dgm:presLayoutVars>
      </dgm:prSet>
      <dgm:spPr>
        <a:xfrm>
          <a:off x="781736" y="3644146"/>
          <a:ext cx="9449640" cy="729085"/>
        </a:xfrm>
        <a:prstGeom prst="rect">
          <a:avLst/>
        </a:prstGeom>
      </dgm:spPr>
    </dgm:pt>
    <dgm:pt modelId="{900369EC-85A1-4D43-8B35-C28CA663C859}" type="pres">
      <dgm:prSet presAssocID="{92CFF05D-0C39-4436-A4A6-E084CFE1C975}" presName="accent_4" presStyleCnt="0"/>
      <dgm:spPr/>
    </dgm:pt>
    <dgm:pt modelId="{9667F56E-C2BF-4789-955F-5A14929488C0}" type="pres">
      <dgm:prSet presAssocID="{92CFF05D-0C39-4436-A4A6-E084CFE1C975}" presName="accentRepeatNode" presStyleLbl="solidFgAcc1" presStyleIdx="3" presStyleCnt="5"/>
      <dgm:spPr>
        <a:xfrm>
          <a:off x="536653" y="3553010"/>
          <a:ext cx="911357" cy="911357"/>
        </a:xfrm>
        <a:prstGeom prst="ellipse">
          <a:avLst/>
        </a:prstGeom>
        <a:solidFill>
          <a:srgbClr val="99CC00"/>
        </a:solidFill>
        <a:ln w="25400" cap="flat" cmpd="sng" algn="ctr">
          <a:solidFill>
            <a:srgbClr val="FFFFFF"/>
          </a:solidFill>
          <a:prstDash val="solid"/>
        </a:ln>
        <a:effectLst/>
      </dgm:spPr>
    </dgm:pt>
    <dgm:pt modelId="{E42B14C7-6E27-43CC-BBA1-79FF60793AC2}" type="pres">
      <dgm:prSet presAssocID="{A9D7DE04-7E95-45B2-88BE-3A8E4E437FD4}" presName="text_5" presStyleLbl="node1" presStyleIdx="4" presStyleCnt="5" custScaleX="104152">
        <dgm:presLayoutVars>
          <dgm:bulletEnabled val="1"/>
        </dgm:presLayoutVars>
      </dgm:prSet>
      <dgm:spPr>
        <a:xfrm>
          <a:off x="249038" y="4737425"/>
          <a:ext cx="9992594" cy="729085"/>
        </a:xfrm>
        <a:prstGeom prst="rect">
          <a:avLst/>
        </a:prstGeom>
      </dgm:spPr>
    </dgm:pt>
    <dgm:pt modelId="{DDB7076E-5B68-485A-A16F-333887207EB6}" type="pres">
      <dgm:prSet presAssocID="{A9D7DE04-7E95-45B2-88BE-3A8E4E437FD4}" presName="accent_5" presStyleCnt="0"/>
      <dgm:spPr/>
    </dgm:pt>
    <dgm:pt modelId="{36065220-29E0-4B47-975C-B6DDDED3B2E9}" type="pres">
      <dgm:prSet presAssocID="{A9D7DE04-7E95-45B2-88BE-3A8E4E437FD4}" presName="accentRepeatNode" presStyleLbl="solidFgAcc1" presStyleIdx="4" presStyleCnt="5"/>
      <dgm:spPr>
        <a:xfrm>
          <a:off x="14212" y="4646289"/>
          <a:ext cx="911357" cy="911357"/>
        </a:xfrm>
        <a:prstGeom prst="ellipse">
          <a:avLst/>
        </a:prstGeom>
        <a:solidFill>
          <a:srgbClr val="99CC00"/>
        </a:solidFill>
        <a:ln w="25400" cap="flat" cmpd="sng" algn="ctr">
          <a:solidFill>
            <a:srgbClr val="FFFFFF"/>
          </a:solidFill>
          <a:prstDash val="solid"/>
        </a:ln>
        <a:effectLst/>
      </dgm:spPr>
    </dgm:pt>
  </dgm:ptLst>
  <dgm:cxnLst>
    <dgm:cxn modelId="{E2F40F04-56F1-49A5-91EA-7FADAC0DB5EF}" type="presOf" srcId="{15050B9A-6844-4C62-92BC-813AAF067891}" destId="{45044C5A-6C03-4781-A768-664BA7006F01}" srcOrd="0" destOrd="0" presId="urn:microsoft.com/office/officeart/2008/layout/VerticalCurvedList"/>
    <dgm:cxn modelId="{F0C24B38-8597-41F3-8C51-CE81BD1E7DE5}" type="presOf" srcId="{87BF30F3-65C5-4713-93E6-3948747CBCC2}" destId="{BAA44B83-8B40-4A33-AF44-7C7BDC165197}" srcOrd="0" destOrd="0" presId="urn:microsoft.com/office/officeart/2008/layout/VerticalCurvedList"/>
    <dgm:cxn modelId="{572B5D39-0EB1-4F50-92E1-9DA20CF0193E}" srcId="{33C7C53F-E9E9-42B9-8F4A-DBB43360D4A6}" destId="{A9D7DE04-7E95-45B2-88BE-3A8E4E437FD4}" srcOrd="4" destOrd="0" parTransId="{5988BA1F-82AD-421A-B96C-3E30A0A81E61}" sibTransId="{A3575C25-4925-4FA1-82F0-C7834107DBAA}"/>
    <dgm:cxn modelId="{B83F2D4F-B8BE-4042-BF7C-6AF227D53E98}" srcId="{33C7C53F-E9E9-42B9-8F4A-DBB43360D4A6}" destId="{87BF30F3-65C5-4713-93E6-3948747CBCC2}" srcOrd="1" destOrd="0" parTransId="{48BCD437-689B-4F82-B0D1-5EAC43089677}" sibTransId="{E87FD79F-A79D-40B9-9210-2541D157D081}"/>
    <dgm:cxn modelId="{7F19D47A-3F1C-4BFB-887F-755656487696}" type="presOf" srcId="{33C7C53F-E9E9-42B9-8F4A-DBB43360D4A6}" destId="{10670FF4-0429-4A77-9618-9664C7196D40}" srcOrd="0" destOrd="0" presId="urn:microsoft.com/office/officeart/2008/layout/VerticalCurvedList"/>
    <dgm:cxn modelId="{A9F2447E-8B29-4C90-95DE-A79016AFFE32}" type="presOf" srcId="{31AA3FC0-4E32-40E2-B47B-F4D1A537D08E}" destId="{163AAE02-DC1D-49F9-807F-F8BF2B91BAC8}" srcOrd="0" destOrd="0" presId="urn:microsoft.com/office/officeart/2008/layout/VerticalCurvedList"/>
    <dgm:cxn modelId="{2E27F887-BDD6-4436-AA3D-36342FE90ECC}" type="presOf" srcId="{92CFF05D-0C39-4436-A4A6-E084CFE1C975}" destId="{20D5C91A-CD2B-4733-A932-3A72065522B4}" srcOrd="0" destOrd="0" presId="urn:microsoft.com/office/officeart/2008/layout/VerticalCurvedList"/>
    <dgm:cxn modelId="{2D4B788A-CD4C-4A00-8E49-C045F65F7C5F}" type="presOf" srcId="{A9D7DE04-7E95-45B2-88BE-3A8E4E437FD4}" destId="{E42B14C7-6E27-43CC-BBA1-79FF60793AC2}" srcOrd="0" destOrd="0" presId="urn:microsoft.com/office/officeart/2008/layout/VerticalCurvedList"/>
    <dgm:cxn modelId="{241069B4-42BC-42BD-89A4-3C6BC14E17BE}" srcId="{33C7C53F-E9E9-42B9-8F4A-DBB43360D4A6}" destId="{92CFF05D-0C39-4436-A4A6-E084CFE1C975}" srcOrd="3" destOrd="0" parTransId="{805016E2-CB0C-423F-8B0A-0FC927B49129}" sibTransId="{1C1467D8-8198-41E5-B513-496840DEBA8D}"/>
    <dgm:cxn modelId="{A344A9BB-C495-4C8C-99C4-FF1E0B4F7C11}" type="presOf" srcId="{EC71E676-B490-41E8-BB27-1BE4E99D3C9D}" destId="{1EB4E606-422A-44C7-9ED2-9D8EEBDF3A58}" srcOrd="0" destOrd="0" presId="urn:microsoft.com/office/officeart/2008/layout/VerticalCurvedList"/>
    <dgm:cxn modelId="{DBFF3DC1-9828-4ACB-BB9B-F8D2CA8D6C6C}" srcId="{33C7C53F-E9E9-42B9-8F4A-DBB43360D4A6}" destId="{EC71E676-B490-41E8-BB27-1BE4E99D3C9D}" srcOrd="2" destOrd="0" parTransId="{B920DDDC-6617-4EF5-AAE9-E73AFD1A9D67}" sibTransId="{190B7FF5-725C-4EEA-9A63-08F93AB87D92}"/>
    <dgm:cxn modelId="{F7C2D3E5-C878-4E5C-81D8-0C1B0D3C7CBE}" srcId="{33C7C53F-E9E9-42B9-8F4A-DBB43360D4A6}" destId="{31AA3FC0-4E32-40E2-B47B-F4D1A537D08E}" srcOrd="0" destOrd="0" parTransId="{DF17A34A-95D0-474D-9DB4-59959576994D}" sibTransId="{15050B9A-6844-4C62-92BC-813AAF067891}"/>
    <dgm:cxn modelId="{3B405204-2B2C-4C7F-8382-B0B60472C4ED}" type="presParOf" srcId="{10670FF4-0429-4A77-9618-9664C7196D40}" destId="{5EB3344A-12C8-454F-AFCC-947CFCEA1DE5}" srcOrd="0" destOrd="0" presId="urn:microsoft.com/office/officeart/2008/layout/VerticalCurvedList"/>
    <dgm:cxn modelId="{5D0DAC42-9C86-4E50-919C-01D8FE148C2E}" type="presParOf" srcId="{5EB3344A-12C8-454F-AFCC-947CFCEA1DE5}" destId="{90C18509-A5D0-4FD5-8CBB-635D1EB86BE3}" srcOrd="0" destOrd="0" presId="urn:microsoft.com/office/officeart/2008/layout/VerticalCurvedList"/>
    <dgm:cxn modelId="{1A13818E-4117-4309-951F-EA302A148565}" type="presParOf" srcId="{90C18509-A5D0-4FD5-8CBB-635D1EB86BE3}" destId="{45632B19-2CAC-4D67-ACE5-339805BB68B2}" srcOrd="0" destOrd="0" presId="urn:microsoft.com/office/officeart/2008/layout/VerticalCurvedList"/>
    <dgm:cxn modelId="{5F1C8928-8856-4D9D-9080-A1FB07387531}" type="presParOf" srcId="{90C18509-A5D0-4FD5-8CBB-635D1EB86BE3}" destId="{45044C5A-6C03-4781-A768-664BA7006F01}" srcOrd="1" destOrd="0" presId="urn:microsoft.com/office/officeart/2008/layout/VerticalCurvedList"/>
    <dgm:cxn modelId="{FA663D04-5565-435A-B0F5-3ED99BC13CEE}" type="presParOf" srcId="{90C18509-A5D0-4FD5-8CBB-635D1EB86BE3}" destId="{2ABD6FBD-67AB-46E9-A69C-9911E860BB4A}" srcOrd="2" destOrd="0" presId="urn:microsoft.com/office/officeart/2008/layout/VerticalCurvedList"/>
    <dgm:cxn modelId="{5B44EB28-6829-43AB-BAA3-E893E657AC6D}" type="presParOf" srcId="{90C18509-A5D0-4FD5-8CBB-635D1EB86BE3}" destId="{0C74B37B-B3D0-4CD3-8181-AD1896B73FFC}" srcOrd="3" destOrd="0" presId="urn:microsoft.com/office/officeart/2008/layout/VerticalCurvedList"/>
    <dgm:cxn modelId="{6A25B053-7E54-4B95-B961-6D802D7F037D}" type="presParOf" srcId="{5EB3344A-12C8-454F-AFCC-947CFCEA1DE5}" destId="{163AAE02-DC1D-49F9-807F-F8BF2B91BAC8}" srcOrd="1" destOrd="0" presId="urn:microsoft.com/office/officeart/2008/layout/VerticalCurvedList"/>
    <dgm:cxn modelId="{FE4A0EFB-EEC3-4B31-B1CB-22FA938554BF}" type="presParOf" srcId="{5EB3344A-12C8-454F-AFCC-947CFCEA1DE5}" destId="{A2444A0D-733B-47F4-A1FB-E0A689B495AA}" srcOrd="2" destOrd="0" presId="urn:microsoft.com/office/officeart/2008/layout/VerticalCurvedList"/>
    <dgm:cxn modelId="{A5A72358-BC52-4F50-9492-92D52A548E69}" type="presParOf" srcId="{A2444A0D-733B-47F4-A1FB-E0A689B495AA}" destId="{CDC416E4-F021-4503-AC97-F48757441A7C}" srcOrd="0" destOrd="0" presId="urn:microsoft.com/office/officeart/2008/layout/VerticalCurvedList"/>
    <dgm:cxn modelId="{A22E860D-9CB3-4BFC-BEF5-520F2076B99B}" type="presParOf" srcId="{5EB3344A-12C8-454F-AFCC-947CFCEA1DE5}" destId="{BAA44B83-8B40-4A33-AF44-7C7BDC165197}" srcOrd="3" destOrd="0" presId="urn:microsoft.com/office/officeart/2008/layout/VerticalCurvedList"/>
    <dgm:cxn modelId="{24F2E6C3-8B67-4A58-BBB5-C1B91ACCD3A4}" type="presParOf" srcId="{5EB3344A-12C8-454F-AFCC-947CFCEA1DE5}" destId="{CBC70FA6-FBEF-41C5-891E-4BAAE6F0CA9A}" srcOrd="4" destOrd="0" presId="urn:microsoft.com/office/officeart/2008/layout/VerticalCurvedList"/>
    <dgm:cxn modelId="{E0892E8E-2F79-449E-A2E7-F82BBDFA9C67}" type="presParOf" srcId="{CBC70FA6-FBEF-41C5-891E-4BAAE6F0CA9A}" destId="{71BDA9B4-21A6-40B1-86A3-DDEA537A102B}" srcOrd="0" destOrd="0" presId="urn:microsoft.com/office/officeart/2008/layout/VerticalCurvedList"/>
    <dgm:cxn modelId="{0EF097FC-8092-42F5-80DC-BF1F17A3F51A}" type="presParOf" srcId="{5EB3344A-12C8-454F-AFCC-947CFCEA1DE5}" destId="{1EB4E606-422A-44C7-9ED2-9D8EEBDF3A58}" srcOrd="5" destOrd="0" presId="urn:microsoft.com/office/officeart/2008/layout/VerticalCurvedList"/>
    <dgm:cxn modelId="{6469D5E5-D3B1-406D-8664-AE35005DF563}" type="presParOf" srcId="{5EB3344A-12C8-454F-AFCC-947CFCEA1DE5}" destId="{49E2F72F-25DA-4FBB-AF10-C5535BA8D758}" srcOrd="6" destOrd="0" presId="urn:microsoft.com/office/officeart/2008/layout/VerticalCurvedList"/>
    <dgm:cxn modelId="{3BD178F4-B5D0-4EB7-8A29-018784ED23BC}" type="presParOf" srcId="{49E2F72F-25DA-4FBB-AF10-C5535BA8D758}" destId="{7AC87E65-7074-4D89-B514-14EA689EAD05}" srcOrd="0" destOrd="0" presId="urn:microsoft.com/office/officeart/2008/layout/VerticalCurvedList"/>
    <dgm:cxn modelId="{F18BC561-2FA2-46A8-9719-FA986CEC0DE6}" type="presParOf" srcId="{5EB3344A-12C8-454F-AFCC-947CFCEA1DE5}" destId="{20D5C91A-CD2B-4733-A932-3A72065522B4}" srcOrd="7" destOrd="0" presId="urn:microsoft.com/office/officeart/2008/layout/VerticalCurvedList"/>
    <dgm:cxn modelId="{F6FC6D2E-9A6A-4DE0-AC2D-909659A67F0E}" type="presParOf" srcId="{5EB3344A-12C8-454F-AFCC-947CFCEA1DE5}" destId="{900369EC-85A1-4D43-8B35-C28CA663C859}" srcOrd="8" destOrd="0" presId="urn:microsoft.com/office/officeart/2008/layout/VerticalCurvedList"/>
    <dgm:cxn modelId="{45C88BA3-4114-4E5D-833B-30A54DBD8B5F}" type="presParOf" srcId="{900369EC-85A1-4D43-8B35-C28CA663C859}" destId="{9667F56E-C2BF-4789-955F-5A14929488C0}" srcOrd="0" destOrd="0" presId="urn:microsoft.com/office/officeart/2008/layout/VerticalCurvedList"/>
    <dgm:cxn modelId="{715F7FF4-8EB3-4C50-BBAE-B3D7F38F745F}" type="presParOf" srcId="{5EB3344A-12C8-454F-AFCC-947CFCEA1DE5}" destId="{E42B14C7-6E27-43CC-BBA1-79FF60793AC2}" srcOrd="9" destOrd="0" presId="urn:microsoft.com/office/officeart/2008/layout/VerticalCurvedList"/>
    <dgm:cxn modelId="{BD606F78-B41A-4D39-B06C-E8C5280FCE28}" type="presParOf" srcId="{5EB3344A-12C8-454F-AFCC-947CFCEA1DE5}" destId="{DDB7076E-5B68-485A-A16F-333887207EB6}" srcOrd="10" destOrd="0" presId="urn:microsoft.com/office/officeart/2008/layout/VerticalCurvedList"/>
    <dgm:cxn modelId="{DE0F0FAA-1027-4C42-95B0-D363B676F11B}" type="presParOf" srcId="{DDB7076E-5B68-485A-A16F-333887207EB6}" destId="{36065220-29E0-4B47-975C-B6DDDED3B2E9}"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862DA9-9261-4593-9141-0B3EA07306B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pl-PL"/>
        </a:p>
      </dgm:t>
    </dgm:pt>
    <dgm:pt modelId="{DBAAFFB0-4482-4281-9D28-C7B896EEC457}">
      <dgm:prSet phldrT="[Tekst]" custT="1"/>
      <dgm:spPr/>
      <dgm:t>
        <a:bodyPr/>
        <a:lstStyle/>
        <a:p>
          <a:r>
            <a:rPr lang="pl-PL" sz="2800" dirty="0">
              <a:solidFill>
                <a:srgbClr val="002060"/>
              </a:solidFill>
            </a:rPr>
            <a:t>Organization</a:t>
          </a:r>
        </a:p>
      </dgm:t>
    </dgm:pt>
    <dgm:pt modelId="{93EEE8AA-E353-46B7-911E-15617E9798E8}" type="parTrans" cxnId="{9EF25560-089E-4DD4-B052-3D2E7547C492}">
      <dgm:prSet/>
      <dgm:spPr/>
      <dgm:t>
        <a:bodyPr/>
        <a:lstStyle/>
        <a:p>
          <a:endParaRPr lang="pl-PL"/>
        </a:p>
      </dgm:t>
    </dgm:pt>
    <dgm:pt modelId="{1994CA6C-FC5E-44D9-8F69-781CACF447B8}" type="sibTrans" cxnId="{9EF25560-089E-4DD4-B052-3D2E7547C492}">
      <dgm:prSet/>
      <dgm:spPr/>
      <dgm:t>
        <a:bodyPr/>
        <a:lstStyle/>
        <a:p>
          <a:endParaRPr lang="pl-PL"/>
        </a:p>
      </dgm:t>
    </dgm:pt>
    <dgm:pt modelId="{FC61BC6D-564B-457D-923E-09813B0558FF}">
      <dgm:prSet phldrT="[Tekst]"/>
      <dgm:spPr/>
      <dgm:t>
        <a:bodyPr/>
        <a:lstStyle/>
        <a:p>
          <a:r>
            <a:rPr lang="pl-PL" dirty="0">
              <a:solidFill>
                <a:srgbClr val="002060"/>
              </a:solidFill>
            </a:rPr>
            <a:t>Technologies</a:t>
          </a:r>
        </a:p>
      </dgm:t>
    </dgm:pt>
    <dgm:pt modelId="{8BE8FEF7-7ADC-4D1C-89C7-F83DE62F5FF2}" type="parTrans" cxnId="{D6052C1F-1059-4D19-85D6-A1CEFD0F1324}">
      <dgm:prSet/>
      <dgm:spPr/>
      <dgm:t>
        <a:bodyPr/>
        <a:lstStyle/>
        <a:p>
          <a:endParaRPr lang="pl-PL"/>
        </a:p>
      </dgm:t>
    </dgm:pt>
    <dgm:pt modelId="{400B6887-FAB0-4158-A9B8-B862FA9B7212}" type="sibTrans" cxnId="{D6052C1F-1059-4D19-85D6-A1CEFD0F1324}">
      <dgm:prSet/>
      <dgm:spPr/>
      <dgm:t>
        <a:bodyPr/>
        <a:lstStyle/>
        <a:p>
          <a:endParaRPr lang="pl-PL"/>
        </a:p>
      </dgm:t>
    </dgm:pt>
    <dgm:pt modelId="{682CAC9B-0D89-4619-AAD7-7D9445FC4331}">
      <dgm:prSet phldrT="[Tekst]"/>
      <dgm:spPr/>
      <dgm:t>
        <a:bodyPr/>
        <a:lstStyle/>
        <a:p>
          <a:r>
            <a:rPr lang="pl-PL" dirty="0">
              <a:solidFill>
                <a:srgbClr val="002060"/>
              </a:solidFill>
            </a:rPr>
            <a:t>Processes</a:t>
          </a:r>
        </a:p>
      </dgm:t>
    </dgm:pt>
    <dgm:pt modelId="{B4BB46C6-2932-4D4F-AF0A-98A6B6E9893D}" type="parTrans" cxnId="{61038097-30C7-464A-981E-99CEDA077821}">
      <dgm:prSet/>
      <dgm:spPr/>
      <dgm:t>
        <a:bodyPr/>
        <a:lstStyle/>
        <a:p>
          <a:endParaRPr lang="pl-PL"/>
        </a:p>
      </dgm:t>
    </dgm:pt>
    <dgm:pt modelId="{C55EA37E-76D7-47F6-AB65-B9B6AD85465D}" type="sibTrans" cxnId="{61038097-30C7-464A-981E-99CEDA077821}">
      <dgm:prSet/>
      <dgm:spPr/>
      <dgm:t>
        <a:bodyPr/>
        <a:lstStyle/>
        <a:p>
          <a:endParaRPr lang="pl-PL"/>
        </a:p>
      </dgm:t>
    </dgm:pt>
    <dgm:pt modelId="{1DC6397F-F537-4022-92C8-C80DF086112B}">
      <dgm:prSet/>
      <dgm:spPr/>
      <dgm:t>
        <a:bodyPr/>
        <a:lstStyle/>
        <a:p>
          <a:pPr algn="l">
            <a:tabLst>
              <a:tab pos="268288" algn="l"/>
            </a:tabLst>
          </a:pPr>
          <a:r>
            <a:rPr lang="pl-PL" dirty="0">
              <a:solidFill>
                <a:srgbClr val="002060"/>
              </a:solidFill>
            </a:rPr>
            <a:t>1. Cooperation 		and projects</a:t>
          </a:r>
        </a:p>
      </dgm:t>
    </dgm:pt>
    <dgm:pt modelId="{B02F7F7D-2ED6-41E4-AC69-926C21090652}" type="parTrans" cxnId="{2272BF8B-0365-441E-9C1D-CAAB20F9E5EB}">
      <dgm:prSet/>
      <dgm:spPr/>
      <dgm:t>
        <a:bodyPr/>
        <a:lstStyle/>
        <a:p>
          <a:endParaRPr lang="pl-PL"/>
        </a:p>
      </dgm:t>
    </dgm:pt>
    <dgm:pt modelId="{BEC1910F-0DA1-4581-96C5-2D9196464DDE}" type="sibTrans" cxnId="{2272BF8B-0365-441E-9C1D-CAAB20F9E5EB}">
      <dgm:prSet/>
      <dgm:spPr/>
      <dgm:t>
        <a:bodyPr/>
        <a:lstStyle/>
        <a:p>
          <a:endParaRPr lang="pl-PL"/>
        </a:p>
      </dgm:t>
    </dgm:pt>
    <dgm:pt modelId="{11FF968C-1458-4A40-8641-EF3AD1D24BE8}">
      <dgm:prSet/>
      <dgm:spPr/>
      <dgm:t>
        <a:bodyPr/>
        <a:lstStyle/>
        <a:p>
          <a:pPr algn="l"/>
          <a:r>
            <a:rPr lang="pl-PL" dirty="0">
              <a:solidFill>
                <a:srgbClr val="002060"/>
              </a:solidFill>
            </a:rPr>
            <a:t>2. Strategy</a:t>
          </a:r>
        </a:p>
      </dgm:t>
    </dgm:pt>
    <dgm:pt modelId="{61CD2CAF-F5E4-4CE8-A1D1-010EA344909C}" type="parTrans" cxnId="{D4CE1081-5060-4E56-AF74-59C19AA274E2}">
      <dgm:prSet/>
      <dgm:spPr/>
      <dgm:t>
        <a:bodyPr/>
        <a:lstStyle/>
        <a:p>
          <a:endParaRPr lang="pl-PL"/>
        </a:p>
      </dgm:t>
    </dgm:pt>
    <dgm:pt modelId="{C3D37DF9-2DB2-4C67-8A4D-E4614FFB3E34}" type="sibTrans" cxnId="{D4CE1081-5060-4E56-AF74-59C19AA274E2}">
      <dgm:prSet/>
      <dgm:spPr/>
      <dgm:t>
        <a:bodyPr/>
        <a:lstStyle/>
        <a:p>
          <a:endParaRPr lang="pl-PL"/>
        </a:p>
      </dgm:t>
    </dgm:pt>
    <dgm:pt modelId="{A43F8574-8EBE-49E6-8E8B-E543F6DBAB9D}">
      <dgm:prSet/>
      <dgm:spPr/>
      <dgm:t>
        <a:bodyPr/>
        <a:lstStyle/>
        <a:p>
          <a:pPr algn="l"/>
          <a:r>
            <a:rPr lang="pl-PL" dirty="0">
              <a:solidFill>
                <a:srgbClr val="002060"/>
              </a:solidFill>
            </a:rPr>
            <a:t>3. Employees</a:t>
          </a:r>
        </a:p>
      </dgm:t>
    </dgm:pt>
    <dgm:pt modelId="{83988C06-5699-4BF6-97B0-A6D359526C6F}" type="parTrans" cxnId="{65859B1F-42D3-4259-AAED-1E51F46289FE}">
      <dgm:prSet/>
      <dgm:spPr/>
      <dgm:t>
        <a:bodyPr/>
        <a:lstStyle/>
        <a:p>
          <a:endParaRPr lang="pl-PL"/>
        </a:p>
      </dgm:t>
    </dgm:pt>
    <dgm:pt modelId="{56F29EBA-9C6E-4267-BF9B-DB42DDCD8731}" type="sibTrans" cxnId="{65859B1F-42D3-4259-AAED-1E51F46289FE}">
      <dgm:prSet/>
      <dgm:spPr/>
      <dgm:t>
        <a:bodyPr/>
        <a:lstStyle/>
        <a:p>
          <a:endParaRPr lang="pl-PL"/>
        </a:p>
      </dgm:t>
    </dgm:pt>
    <dgm:pt modelId="{AA076917-27E1-4F1F-81D3-2D105CF91648}">
      <dgm:prSet/>
      <dgm:spPr/>
      <dgm:t>
        <a:bodyPr/>
        <a:lstStyle/>
        <a:p>
          <a:pPr algn="l"/>
          <a:r>
            <a:rPr lang="pl-PL" dirty="0">
              <a:solidFill>
                <a:srgbClr val="002060"/>
              </a:solidFill>
            </a:rPr>
            <a:t>4. Leadership</a:t>
          </a:r>
        </a:p>
      </dgm:t>
    </dgm:pt>
    <dgm:pt modelId="{CA77A27C-8B59-40D2-BA5C-6DC548661CE0}" type="parTrans" cxnId="{34CE66F6-1787-4BC4-A6F6-0C22A3F0983B}">
      <dgm:prSet/>
      <dgm:spPr/>
      <dgm:t>
        <a:bodyPr/>
        <a:lstStyle/>
        <a:p>
          <a:endParaRPr lang="pl-PL"/>
        </a:p>
      </dgm:t>
    </dgm:pt>
    <dgm:pt modelId="{8A62FCA3-5D41-42D9-9C28-26037553E3E4}" type="sibTrans" cxnId="{34CE66F6-1787-4BC4-A6F6-0C22A3F0983B}">
      <dgm:prSet/>
      <dgm:spPr/>
      <dgm:t>
        <a:bodyPr/>
        <a:lstStyle/>
        <a:p>
          <a:endParaRPr lang="pl-PL"/>
        </a:p>
      </dgm:t>
    </dgm:pt>
    <dgm:pt modelId="{79DE97B3-B76F-47E9-BA2C-61349B305456}">
      <dgm:prSet/>
      <dgm:spPr/>
      <dgm:t>
        <a:bodyPr/>
        <a:lstStyle/>
        <a:p>
          <a:pPr marL="268288" indent="-268288" algn="l"/>
          <a:r>
            <a:rPr lang="pl-PL" dirty="0">
              <a:solidFill>
                <a:srgbClr val="002060"/>
              </a:solidFill>
            </a:rPr>
            <a:t>5. Intelligent    </a:t>
          </a:r>
          <a:r>
            <a:rPr lang="pl-PL" dirty="0" err="1">
              <a:solidFill>
                <a:srgbClr val="002060"/>
              </a:solidFill>
            </a:rPr>
            <a:t>product</a:t>
          </a:r>
          <a:endParaRPr lang="pl-PL" dirty="0">
            <a:solidFill>
              <a:srgbClr val="002060"/>
            </a:solidFill>
          </a:endParaRPr>
        </a:p>
      </dgm:t>
    </dgm:pt>
    <dgm:pt modelId="{2AFB1246-68BE-49F9-9A8B-000D4E62DE5A}" type="parTrans" cxnId="{E398DF91-1068-4CEC-87CC-4C17C608474E}">
      <dgm:prSet/>
      <dgm:spPr/>
      <dgm:t>
        <a:bodyPr/>
        <a:lstStyle/>
        <a:p>
          <a:endParaRPr lang="pl-PL"/>
        </a:p>
      </dgm:t>
    </dgm:pt>
    <dgm:pt modelId="{CABA8A58-71FF-4676-91D0-C91C08B2D371}" type="sibTrans" cxnId="{E398DF91-1068-4CEC-87CC-4C17C608474E}">
      <dgm:prSet/>
      <dgm:spPr/>
      <dgm:t>
        <a:bodyPr/>
        <a:lstStyle/>
        <a:p>
          <a:endParaRPr lang="pl-PL"/>
        </a:p>
      </dgm:t>
    </dgm:pt>
    <dgm:pt modelId="{33D29318-4E6C-4CC1-85F4-2E33727A9100}">
      <dgm:prSet/>
      <dgm:spPr/>
      <dgm:t>
        <a:bodyPr/>
        <a:lstStyle/>
        <a:p>
          <a:pPr algn="l"/>
          <a:r>
            <a:rPr lang="pl-PL" dirty="0">
              <a:solidFill>
                <a:srgbClr val="002060"/>
              </a:solidFill>
            </a:rPr>
            <a:t>1. Autonomy</a:t>
          </a:r>
        </a:p>
      </dgm:t>
    </dgm:pt>
    <dgm:pt modelId="{0FEF3FA1-09B8-4977-ABDA-D3955B43D380}" type="parTrans" cxnId="{157ACCE8-9414-413D-8620-7EC955927F25}">
      <dgm:prSet/>
      <dgm:spPr/>
      <dgm:t>
        <a:bodyPr/>
        <a:lstStyle/>
        <a:p>
          <a:endParaRPr lang="pl-PL"/>
        </a:p>
      </dgm:t>
    </dgm:pt>
    <dgm:pt modelId="{DBEC0351-EA59-4335-B53F-602697178098}" type="sibTrans" cxnId="{157ACCE8-9414-413D-8620-7EC955927F25}">
      <dgm:prSet/>
      <dgm:spPr/>
      <dgm:t>
        <a:bodyPr/>
        <a:lstStyle/>
        <a:p>
          <a:endParaRPr lang="pl-PL"/>
        </a:p>
      </dgm:t>
    </dgm:pt>
    <dgm:pt modelId="{4CFC408B-D048-421A-9E5A-27BF52C05820}">
      <dgm:prSet/>
      <dgm:spPr/>
      <dgm:t>
        <a:bodyPr/>
        <a:lstStyle/>
        <a:p>
          <a:pPr algn="l"/>
          <a:r>
            <a:rPr lang="pl-PL" dirty="0">
              <a:solidFill>
                <a:srgbClr val="002060"/>
              </a:solidFill>
            </a:rPr>
            <a:t>2. Automation</a:t>
          </a:r>
        </a:p>
      </dgm:t>
    </dgm:pt>
    <dgm:pt modelId="{19207350-DC35-460D-B622-705F7E8996A0}" type="parTrans" cxnId="{8DB0D941-54F6-4916-B8FB-87633DA9ECE9}">
      <dgm:prSet/>
      <dgm:spPr/>
      <dgm:t>
        <a:bodyPr/>
        <a:lstStyle/>
        <a:p>
          <a:endParaRPr lang="pl-PL"/>
        </a:p>
      </dgm:t>
    </dgm:pt>
    <dgm:pt modelId="{893FF08C-F5E4-4CC1-952B-3D2F188795D8}" type="sibTrans" cxnId="{8DB0D941-54F6-4916-B8FB-87633DA9ECE9}">
      <dgm:prSet/>
      <dgm:spPr/>
      <dgm:t>
        <a:bodyPr/>
        <a:lstStyle/>
        <a:p>
          <a:endParaRPr lang="pl-PL"/>
        </a:p>
      </dgm:t>
    </dgm:pt>
    <dgm:pt modelId="{C686D568-D42E-4BDB-AB46-639B84BEF56A}">
      <dgm:prSet/>
      <dgm:spPr/>
      <dgm:t>
        <a:bodyPr/>
        <a:lstStyle/>
        <a:p>
          <a:pPr marL="0" indent="0" algn="l"/>
          <a:r>
            <a:rPr lang="pl-PL" dirty="0">
              <a:solidFill>
                <a:srgbClr val="002060"/>
              </a:solidFill>
            </a:rPr>
            <a:t>3.Communication</a:t>
          </a:r>
        </a:p>
      </dgm:t>
    </dgm:pt>
    <dgm:pt modelId="{1EB9991C-8BC6-46A1-AEC5-FB646EE626B2}" type="parTrans" cxnId="{0C6C439C-6A1F-44DC-A391-146CEDBA7CBC}">
      <dgm:prSet/>
      <dgm:spPr/>
      <dgm:t>
        <a:bodyPr/>
        <a:lstStyle/>
        <a:p>
          <a:endParaRPr lang="pl-PL"/>
        </a:p>
      </dgm:t>
    </dgm:pt>
    <dgm:pt modelId="{117A8889-294F-4B02-93AE-CFD1938FDBB2}" type="sibTrans" cxnId="{0C6C439C-6A1F-44DC-A391-146CEDBA7CBC}">
      <dgm:prSet/>
      <dgm:spPr/>
      <dgm:t>
        <a:bodyPr/>
        <a:lstStyle/>
        <a:p>
          <a:endParaRPr lang="pl-PL"/>
        </a:p>
      </dgm:t>
    </dgm:pt>
    <dgm:pt modelId="{B5C332D3-FE28-4F17-B5B0-6B7A09AA5E14}">
      <dgm:prSet/>
      <dgm:spPr/>
      <dgm:t>
        <a:bodyPr/>
        <a:lstStyle/>
        <a:p>
          <a:pPr marL="268288" indent="-268288" algn="l"/>
          <a:r>
            <a:rPr lang="pl-PL" dirty="0">
              <a:solidFill>
                <a:srgbClr val="002060"/>
              </a:solidFill>
            </a:rPr>
            <a:t>1. Internal integration</a:t>
          </a:r>
        </a:p>
      </dgm:t>
    </dgm:pt>
    <dgm:pt modelId="{F364B0C8-0CDA-4822-BF19-8D5001A264DF}" type="parTrans" cxnId="{95CAC08B-71BD-485E-8F35-808B30D7240B}">
      <dgm:prSet/>
      <dgm:spPr/>
      <dgm:t>
        <a:bodyPr/>
        <a:lstStyle/>
        <a:p>
          <a:endParaRPr lang="pl-PL"/>
        </a:p>
      </dgm:t>
    </dgm:pt>
    <dgm:pt modelId="{C1F5295E-C0DC-4A74-8D84-9275D4ACE361}" type="sibTrans" cxnId="{95CAC08B-71BD-485E-8F35-808B30D7240B}">
      <dgm:prSet/>
      <dgm:spPr/>
      <dgm:t>
        <a:bodyPr/>
        <a:lstStyle/>
        <a:p>
          <a:endParaRPr lang="pl-PL"/>
        </a:p>
      </dgm:t>
    </dgm:pt>
    <dgm:pt modelId="{48F144EE-48E9-4D4F-8C97-88D746660691}">
      <dgm:prSe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pl-PL" dirty="0">
              <a:solidFill>
                <a:srgbClr val="002060"/>
              </a:solidFill>
            </a:rPr>
            <a:t>2. I</a:t>
          </a:r>
          <a:r>
            <a:rPr lang="en-US" dirty="0">
              <a:solidFill>
                <a:srgbClr val="002060"/>
              </a:solidFill>
            </a:rPr>
            <a:t>ntegration</a:t>
          </a:r>
          <a:r>
            <a:rPr lang="pl-PL" dirty="0">
              <a:solidFill>
                <a:srgbClr val="002060"/>
              </a:solidFill>
            </a:rPr>
            <a:t> of the</a:t>
          </a:r>
        </a:p>
        <a:p>
          <a:pPr lvl="0" algn="ctr" defTabSz="666750">
            <a:lnSpc>
              <a:spcPct val="90000"/>
            </a:lnSpc>
            <a:spcBef>
              <a:spcPct val="0"/>
            </a:spcBef>
            <a:spcAft>
              <a:spcPct val="35000"/>
            </a:spcAft>
          </a:pPr>
          <a:r>
            <a:rPr lang="pl-PL" dirty="0">
              <a:solidFill>
                <a:srgbClr val="002060"/>
              </a:solidFill>
            </a:rPr>
            <a:t>l</a:t>
          </a:r>
          <a:r>
            <a:rPr lang="en-US" dirty="0">
              <a:solidFill>
                <a:srgbClr val="002060"/>
              </a:solidFill>
            </a:rPr>
            <a:t>ife cycle</a:t>
          </a:r>
          <a:r>
            <a:rPr lang="pl-PL" dirty="0">
              <a:solidFill>
                <a:srgbClr val="002060"/>
              </a:solidFill>
            </a:rPr>
            <a:t> assessment</a:t>
          </a:r>
        </a:p>
      </dgm:t>
    </dgm:pt>
    <dgm:pt modelId="{9EE78A4D-D1EA-4886-A77D-B40ED5D9A3B9}" type="parTrans" cxnId="{E3C04F8F-5835-419B-85AD-6B7DFB73BFF7}">
      <dgm:prSet/>
      <dgm:spPr/>
      <dgm:t>
        <a:bodyPr/>
        <a:lstStyle/>
        <a:p>
          <a:endParaRPr lang="pl-PL"/>
        </a:p>
      </dgm:t>
    </dgm:pt>
    <dgm:pt modelId="{133AC57F-CF78-4605-8BA8-22CE608F55AF}" type="sibTrans" cxnId="{E3C04F8F-5835-419B-85AD-6B7DFB73BFF7}">
      <dgm:prSet/>
      <dgm:spPr/>
      <dgm:t>
        <a:bodyPr/>
        <a:lstStyle/>
        <a:p>
          <a:endParaRPr lang="pl-PL"/>
        </a:p>
      </dgm:t>
    </dgm:pt>
    <dgm:pt modelId="{116AC75C-390D-4680-A5E6-0104A0BB31BB}">
      <dgm:prSet/>
      <dgm:spPr/>
      <dgm:t>
        <a:bodyPr/>
        <a:lstStyle/>
        <a:p>
          <a:pPr algn="l"/>
          <a:r>
            <a:rPr lang="en-US" dirty="0">
              <a:solidFill>
                <a:srgbClr val="002060"/>
              </a:solidFill>
            </a:rPr>
            <a:t>3. </a:t>
          </a:r>
          <a:r>
            <a:rPr lang="pl-PL" dirty="0">
              <a:solidFill>
                <a:srgbClr val="002060"/>
              </a:solidFill>
            </a:rPr>
            <a:t>I</a:t>
          </a:r>
          <a:r>
            <a:rPr lang="en-US" dirty="0">
              <a:solidFill>
                <a:srgbClr val="002060"/>
              </a:solidFill>
            </a:rPr>
            <a:t>ntegration into the environment</a:t>
          </a:r>
          <a:endParaRPr lang="pl-PL" dirty="0">
            <a:solidFill>
              <a:srgbClr val="002060"/>
            </a:solidFill>
          </a:endParaRPr>
        </a:p>
      </dgm:t>
    </dgm:pt>
    <dgm:pt modelId="{8E612766-1806-4175-B75D-D8C55C93F968}" type="parTrans" cxnId="{E97FF248-8720-4742-AB8F-3DF1E1A8A12F}">
      <dgm:prSet/>
      <dgm:spPr/>
      <dgm:t>
        <a:bodyPr/>
        <a:lstStyle/>
        <a:p>
          <a:endParaRPr lang="pl-PL"/>
        </a:p>
      </dgm:t>
    </dgm:pt>
    <dgm:pt modelId="{2E566634-C065-4DCD-9FFA-825E9DF2FB48}" type="sibTrans" cxnId="{E97FF248-8720-4742-AB8F-3DF1E1A8A12F}">
      <dgm:prSet/>
      <dgm:spPr/>
      <dgm:t>
        <a:bodyPr/>
        <a:lstStyle/>
        <a:p>
          <a:endParaRPr lang="pl-PL"/>
        </a:p>
      </dgm:t>
    </dgm:pt>
    <dgm:pt modelId="{E3E9DD5E-418C-4665-A3DC-5A1D6A224A59}">
      <dgm:prSet/>
      <dgm:spPr/>
      <dgm:t>
        <a:bodyPr/>
        <a:lstStyle/>
        <a:p>
          <a:pPr algn="l"/>
          <a:r>
            <a:rPr lang="pl-PL" dirty="0">
              <a:solidFill>
                <a:srgbClr val="002060"/>
              </a:solidFill>
            </a:rPr>
            <a:t>4. Standardisation</a:t>
          </a:r>
        </a:p>
      </dgm:t>
    </dgm:pt>
    <dgm:pt modelId="{07C21F30-C261-4D7C-A2E1-48ABC3CD4865}" type="parTrans" cxnId="{6641189E-2544-444F-AC81-CA351EFF124B}">
      <dgm:prSet/>
      <dgm:spPr/>
      <dgm:t>
        <a:bodyPr/>
        <a:lstStyle/>
        <a:p>
          <a:endParaRPr lang="pl-PL"/>
        </a:p>
      </dgm:t>
    </dgm:pt>
    <dgm:pt modelId="{D8703F57-94DD-4F74-AC84-CDC86F3BE63E}" type="sibTrans" cxnId="{6641189E-2544-444F-AC81-CA351EFF124B}">
      <dgm:prSet/>
      <dgm:spPr/>
      <dgm:t>
        <a:bodyPr/>
        <a:lstStyle/>
        <a:p>
          <a:endParaRPr lang="pl-PL"/>
        </a:p>
      </dgm:t>
    </dgm:pt>
    <dgm:pt modelId="{4095C703-098F-4912-A719-A0226A09264E}" type="pres">
      <dgm:prSet presAssocID="{6B862DA9-9261-4593-9141-0B3EA07306BF}" presName="theList" presStyleCnt="0">
        <dgm:presLayoutVars>
          <dgm:dir/>
          <dgm:animLvl val="lvl"/>
          <dgm:resizeHandles val="exact"/>
        </dgm:presLayoutVars>
      </dgm:prSet>
      <dgm:spPr/>
    </dgm:pt>
    <dgm:pt modelId="{F06A2D1B-F063-47B0-94AD-2940F30261F3}" type="pres">
      <dgm:prSet presAssocID="{DBAAFFB0-4482-4281-9D28-C7B896EEC457}" presName="compNode" presStyleCnt="0"/>
      <dgm:spPr/>
    </dgm:pt>
    <dgm:pt modelId="{DA6AB284-0558-4859-8FA9-AE64CEC7D072}" type="pres">
      <dgm:prSet presAssocID="{DBAAFFB0-4482-4281-9D28-C7B896EEC457}" presName="aNode" presStyleLbl="bgShp" presStyleIdx="0" presStyleCnt="3"/>
      <dgm:spPr/>
    </dgm:pt>
    <dgm:pt modelId="{AE458434-19F8-466E-A8C0-07C1ED23DCE6}" type="pres">
      <dgm:prSet presAssocID="{DBAAFFB0-4482-4281-9D28-C7B896EEC457}" presName="textNode" presStyleLbl="bgShp" presStyleIdx="0" presStyleCnt="3"/>
      <dgm:spPr/>
    </dgm:pt>
    <dgm:pt modelId="{4B02D6C7-57C0-4A58-9C67-BCC53EC7E474}" type="pres">
      <dgm:prSet presAssocID="{DBAAFFB0-4482-4281-9D28-C7B896EEC457}" presName="compChildNode" presStyleCnt="0"/>
      <dgm:spPr/>
    </dgm:pt>
    <dgm:pt modelId="{0B76EF5B-C6AA-42EA-8945-2BA9D7ABFA05}" type="pres">
      <dgm:prSet presAssocID="{DBAAFFB0-4482-4281-9D28-C7B896EEC457}" presName="theInnerList" presStyleCnt="0"/>
      <dgm:spPr/>
    </dgm:pt>
    <dgm:pt modelId="{9088590A-7902-4C84-B1FE-0E889E4A57D8}" type="pres">
      <dgm:prSet presAssocID="{1DC6397F-F537-4022-92C8-C80DF086112B}" presName="childNode" presStyleLbl="node1" presStyleIdx="0" presStyleCnt="12">
        <dgm:presLayoutVars>
          <dgm:bulletEnabled val="1"/>
        </dgm:presLayoutVars>
      </dgm:prSet>
      <dgm:spPr/>
    </dgm:pt>
    <dgm:pt modelId="{5651CB3F-4B14-4077-BC31-EB10E37DB071}" type="pres">
      <dgm:prSet presAssocID="{1DC6397F-F537-4022-92C8-C80DF086112B}" presName="aSpace2" presStyleCnt="0"/>
      <dgm:spPr/>
    </dgm:pt>
    <dgm:pt modelId="{676A8AD2-D50B-4C0D-92A5-3706A561CA9F}" type="pres">
      <dgm:prSet presAssocID="{11FF968C-1458-4A40-8641-EF3AD1D24BE8}" presName="childNode" presStyleLbl="node1" presStyleIdx="1" presStyleCnt="12">
        <dgm:presLayoutVars>
          <dgm:bulletEnabled val="1"/>
        </dgm:presLayoutVars>
      </dgm:prSet>
      <dgm:spPr/>
    </dgm:pt>
    <dgm:pt modelId="{F9C4037F-97B4-45F7-B189-72FAA340CE3C}" type="pres">
      <dgm:prSet presAssocID="{11FF968C-1458-4A40-8641-EF3AD1D24BE8}" presName="aSpace2" presStyleCnt="0"/>
      <dgm:spPr/>
    </dgm:pt>
    <dgm:pt modelId="{CDFC003B-2BB2-4779-9DB7-6A7B3C63155F}" type="pres">
      <dgm:prSet presAssocID="{A43F8574-8EBE-49E6-8E8B-E543F6DBAB9D}" presName="childNode" presStyleLbl="node1" presStyleIdx="2" presStyleCnt="12">
        <dgm:presLayoutVars>
          <dgm:bulletEnabled val="1"/>
        </dgm:presLayoutVars>
      </dgm:prSet>
      <dgm:spPr/>
    </dgm:pt>
    <dgm:pt modelId="{0DBDFA3C-910D-4D2A-8D7B-B69DCFB37677}" type="pres">
      <dgm:prSet presAssocID="{A43F8574-8EBE-49E6-8E8B-E543F6DBAB9D}" presName="aSpace2" presStyleCnt="0"/>
      <dgm:spPr/>
    </dgm:pt>
    <dgm:pt modelId="{9FE5C882-4DFC-466D-82C3-AB7889D84C6E}" type="pres">
      <dgm:prSet presAssocID="{AA076917-27E1-4F1F-81D3-2D105CF91648}" presName="childNode" presStyleLbl="node1" presStyleIdx="3" presStyleCnt="12">
        <dgm:presLayoutVars>
          <dgm:bulletEnabled val="1"/>
        </dgm:presLayoutVars>
      </dgm:prSet>
      <dgm:spPr/>
    </dgm:pt>
    <dgm:pt modelId="{7C8A8A9A-C50E-4123-A9C6-65271C3580A4}" type="pres">
      <dgm:prSet presAssocID="{AA076917-27E1-4F1F-81D3-2D105CF91648}" presName="aSpace2" presStyleCnt="0"/>
      <dgm:spPr/>
    </dgm:pt>
    <dgm:pt modelId="{5874C06F-B5E1-49AB-A07C-4CCDB04E087E}" type="pres">
      <dgm:prSet presAssocID="{79DE97B3-B76F-47E9-BA2C-61349B305456}" presName="childNode" presStyleLbl="node1" presStyleIdx="4" presStyleCnt="12">
        <dgm:presLayoutVars>
          <dgm:bulletEnabled val="1"/>
        </dgm:presLayoutVars>
      </dgm:prSet>
      <dgm:spPr/>
    </dgm:pt>
    <dgm:pt modelId="{A5E69093-9586-4EE5-A730-C72BBE4A6457}" type="pres">
      <dgm:prSet presAssocID="{DBAAFFB0-4482-4281-9D28-C7B896EEC457}" presName="aSpace" presStyleCnt="0"/>
      <dgm:spPr/>
    </dgm:pt>
    <dgm:pt modelId="{8264E1AA-568C-4E8E-A939-30B151D0BB56}" type="pres">
      <dgm:prSet presAssocID="{FC61BC6D-564B-457D-923E-09813B0558FF}" presName="compNode" presStyleCnt="0"/>
      <dgm:spPr/>
    </dgm:pt>
    <dgm:pt modelId="{80466F95-B629-48EF-8F9D-771A323EC623}" type="pres">
      <dgm:prSet presAssocID="{FC61BC6D-564B-457D-923E-09813B0558FF}" presName="aNode" presStyleLbl="bgShp" presStyleIdx="1" presStyleCnt="3"/>
      <dgm:spPr/>
    </dgm:pt>
    <dgm:pt modelId="{AEF55670-A5C4-41A0-8799-C20010220409}" type="pres">
      <dgm:prSet presAssocID="{FC61BC6D-564B-457D-923E-09813B0558FF}" presName="textNode" presStyleLbl="bgShp" presStyleIdx="1" presStyleCnt="3"/>
      <dgm:spPr/>
    </dgm:pt>
    <dgm:pt modelId="{CE8F264B-734D-4F45-873C-720A8C2D0A50}" type="pres">
      <dgm:prSet presAssocID="{FC61BC6D-564B-457D-923E-09813B0558FF}" presName="compChildNode" presStyleCnt="0"/>
      <dgm:spPr/>
    </dgm:pt>
    <dgm:pt modelId="{0FE1E006-4230-4957-9BB1-6C3ADE341B63}" type="pres">
      <dgm:prSet presAssocID="{FC61BC6D-564B-457D-923E-09813B0558FF}" presName="theInnerList" presStyleCnt="0"/>
      <dgm:spPr/>
    </dgm:pt>
    <dgm:pt modelId="{6C2A30F9-09D2-417B-850C-495A5BE0E65A}" type="pres">
      <dgm:prSet presAssocID="{33D29318-4E6C-4CC1-85F4-2E33727A9100}" presName="childNode" presStyleLbl="node1" presStyleIdx="5" presStyleCnt="12">
        <dgm:presLayoutVars>
          <dgm:bulletEnabled val="1"/>
        </dgm:presLayoutVars>
      </dgm:prSet>
      <dgm:spPr/>
    </dgm:pt>
    <dgm:pt modelId="{6F411A7C-D9FE-44FF-837C-9EECE2303ED9}" type="pres">
      <dgm:prSet presAssocID="{33D29318-4E6C-4CC1-85F4-2E33727A9100}" presName="aSpace2" presStyleCnt="0"/>
      <dgm:spPr/>
    </dgm:pt>
    <dgm:pt modelId="{0D1B55B8-75A4-4CEA-9E36-CDA504352300}" type="pres">
      <dgm:prSet presAssocID="{4CFC408B-D048-421A-9E5A-27BF52C05820}" presName="childNode" presStyleLbl="node1" presStyleIdx="6" presStyleCnt="12">
        <dgm:presLayoutVars>
          <dgm:bulletEnabled val="1"/>
        </dgm:presLayoutVars>
      </dgm:prSet>
      <dgm:spPr/>
    </dgm:pt>
    <dgm:pt modelId="{631E7FA9-86C7-4BA3-8529-BB32E36C13DD}" type="pres">
      <dgm:prSet presAssocID="{4CFC408B-D048-421A-9E5A-27BF52C05820}" presName="aSpace2" presStyleCnt="0"/>
      <dgm:spPr/>
    </dgm:pt>
    <dgm:pt modelId="{0997994C-55F4-4E0B-9607-FF080B2EA421}" type="pres">
      <dgm:prSet presAssocID="{C686D568-D42E-4BDB-AB46-639B84BEF56A}" presName="childNode" presStyleLbl="node1" presStyleIdx="7" presStyleCnt="12">
        <dgm:presLayoutVars>
          <dgm:bulletEnabled val="1"/>
        </dgm:presLayoutVars>
      </dgm:prSet>
      <dgm:spPr/>
    </dgm:pt>
    <dgm:pt modelId="{B4BFFBFB-C1EC-4483-9871-C7F35F31AD17}" type="pres">
      <dgm:prSet presAssocID="{FC61BC6D-564B-457D-923E-09813B0558FF}" presName="aSpace" presStyleCnt="0"/>
      <dgm:spPr/>
    </dgm:pt>
    <dgm:pt modelId="{08A0BE93-2F45-4D7B-922F-ECEEA178FA19}" type="pres">
      <dgm:prSet presAssocID="{682CAC9B-0D89-4619-AAD7-7D9445FC4331}" presName="compNode" presStyleCnt="0"/>
      <dgm:spPr/>
    </dgm:pt>
    <dgm:pt modelId="{F4CB4622-1C84-4AB4-AA51-D24A21AE1A61}" type="pres">
      <dgm:prSet presAssocID="{682CAC9B-0D89-4619-AAD7-7D9445FC4331}" presName="aNode" presStyleLbl="bgShp" presStyleIdx="2" presStyleCnt="3"/>
      <dgm:spPr/>
    </dgm:pt>
    <dgm:pt modelId="{649C217A-743B-4D0B-B04D-6D42CC9A69C0}" type="pres">
      <dgm:prSet presAssocID="{682CAC9B-0D89-4619-AAD7-7D9445FC4331}" presName="textNode" presStyleLbl="bgShp" presStyleIdx="2" presStyleCnt="3"/>
      <dgm:spPr/>
    </dgm:pt>
    <dgm:pt modelId="{E0281E8B-3C2A-4719-9164-14B483C8CB75}" type="pres">
      <dgm:prSet presAssocID="{682CAC9B-0D89-4619-AAD7-7D9445FC4331}" presName="compChildNode" presStyleCnt="0"/>
      <dgm:spPr/>
    </dgm:pt>
    <dgm:pt modelId="{2630E353-E1D6-4CA0-AA4D-0E4CFAA853EC}" type="pres">
      <dgm:prSet presAssocID="{682CAC9B-0D89-4619-AAD7-7D9445FC4331}" presName="theInnerList" presStyleCnt="0"/>
      <dgm:spPr/>
    </dgm:pt>
    <dgm:pt modelId="{72896E3F-D07B-4D65-B4E9-B20E7FC83239}" type="pres">
      <dgm:prSet presAssocID="{B5C332D3-FE28-4F17-B5B0-6B7A09AA5E14}" presName="childNode" presStyleLbl="node1" presStyleIdx="8" presStyleCnt="12">
        <dgm:presLayoutVars>
          <dgm:bulletEnabled val="1"/>
        </dgm:presLayoutVars>
      </dgm:prSet>
      <dgm:spPr/>
    </dgm:pt>
    <dgm:pt modelId="{02FE2FCE-83C3-4E5F-BF48-EAC8EC723E7B}" type="pres">
      <dgm:prSet presAssocID="{B5C332D3-FE28-4F17-B5B0-6B7A09AA5E14}" presName="aSpace2" presStyleCnt="0"/>
      <dgm:spPr/>
    </dgm:pt>
    <dgm:pt modelId="{7935A5F2-4FEE-44E9-92F2-7B9EAE391842}" type="pres">
      <dgm:prSet presAssocID="{48F144EE-48E9-4D4F-8C97-88D746660691}" presName="childNode" presStyleLbl="node1" presStyleIdx="9" presStyleCnt="12">
        <dgm:presLayoutVars>
          <dgm:bulletEnabled val="1"/>
        </dgm:presLayoutVars>
      </dgm:prSet>
      <dgm:spPr/>
    </dgm:pt>
    <dgm:pt modelId="{DC3B1715-94A2-4520-8435-42235BB711F7}" type="pres">
      <dgm:prSet presAssocID="{48F144EE-48E9-4D4F-8C97-88D746660691}" presName="aSpace2" presStyleCnt="0"/>
      <dgm:spPr/>
    </dgm:pt>
    <dgm:pt modelId="{22D95FB2-812D-4B44-924F-FE39241B60B9}" type="pres">
      <dgm:prSet presAssocID="{116AC75C-390D-4680-A5E6-0104A0BB31BB}" presName="childNode" presStyleLbl="node1" presStyleIdx="10" presStyleCnt="12">
        <dgm:presLayoutVars>
          <dgm:bulletEnabled val="1"/>
        </dgm:presLayoutVars>
      </dgm:prSet>
      <dgm:spPr/>
    </dgm:pt>
    <dgm:pt modelId="{AD62C03A-3A41-4DC3-A20C-DF6FC99CEDB4}" type="pres">
      <dgm:prSet presAssocID="{116AC75C-390D-4680-A5E6-0104A0BB31BB}" presName="aSpace2" presStyleCnt="0"/>
      <dgm:spPr/>
    </dgm:pt>
    <dgm:pt modelId="{0EEE339B-7B48-43E6-9241-D5D01C0E0B40}" type="pres">
      <dgm:prSet presAssocID="{E3E9DD5E-418C-4665-A3DC-5A1D6A224A59}" presName="childNode" presStyleLbl="node1" presStyleIdx="11" presStyleCnt="12">
        <dgm:presLayoutVars>
          <dgm:bulletEnabled val="1"/>
        </dgm:presLayoutVars>
      </dgm:prSet>
      <dgm:spPr/>
    </dgm:pt>
  </dgm:ptLst>
  <dgm:cxnLst>
    <dgm:cxn modelId="{064F8901-A3BD-4B5D-B400-C52AB5D18734}" type="presOf" srcId="{682CAC9B-0D89-4619-AAD7-7D9445FC4331}" destId="{649C217A-743B-4D0B-B04D-6D42CC9A69C0}" srcOrd="1" destOrd="0" presId="urn:microsoft.com/office/officeart/2005/8/layout/lProcess2"/>
    <dgm:cxn modelId="{515E1C1C-E5A6-4757-99E6-D6E9D0F497B4}" type="presOf" srcId="{4CFC408B-D048-421A-9E5A-27BF52C05820}" destId="{0D1B55B8-75A4-4CEA-9E36-CDA504352300}" srcOrd="0" destOrd="0" presId="urn:microsoft.com/office/officeart/2005/8/layout/lProcess2"/>
    <dgm:cxn modelId="{D6052C1F-1059-4D19-85D6-A1CEFD0F1324}" srcId="{6B862DA9-9261-4593-9141-0B3EA07306BF}" destId="{FC61BC6D-564B-457D-923E-09813B0558FF}" srcOrd="1" destOrd="0" parTransId="{8BE8FEF7-7ADC-4D1C-89C7-F83DE62F5FF2}" sibTransId="{400B6887-FAB0-4158-A9B8-B862FA9B7212}"/>
    <dgm:cxn modelId="{65859B1F-42D3-4259-AAED-1E51F46289FE}" srcId="{DBAAFFB0-4482-4281-9D28-C7B896EEC457}" destId="{A43F8574-8EBE-49E6-8E8B-E543F6DBAB9D}" srcOrd="2" destOrd="0" parTransId="{83988C06-5699-4BF6-97B0-A6D359526C6F}" sibTransId="{56F29EBA-9C6E-4267-BF9B-DB42DDCD8731}"/>
    <dgm:cxn modelId="{6D6BCB20-8253-44DE-ABBB-A48F33274355}" type="presOf" srcId="{FC61BC6D-564B-457D-923E-09813B0558FF}" destId="{AEF55670-A5C4-41A0-8799-C20010220409}" srcOrd="1" destOrd="0" presId="urn:microsoft.com/office/officeart/2005/8/layout/lProcess2"/>
    <dgm:cxn modelId="{6C5E0C36-0909-4A9E-8965-10B408DA5587}" type="presOf" srcId="{DBAAFFB0-4482-4281-9D28-C7B896EEC457}" destId="{DA6AB284-0558-4859-8FA9-AE64CEC7D072}" srcOrd="0" destOrd="0" presId="urn:microsoft.com/office/officeart/2005/8/layout/lProcess2"/>
    <dgm:cxn modelId="{33E8B15E-C2B4-4277-B6C4-6B4CD59BF594}" type="presOf" srcId="{AA076917-27E1-4F1F-81D3-2D105CF91648}" destId="{9FE5C882-4DFC-466D-82C3-AB7889D84C6E}" srcOrd="0" destOrd="0" presId="urn:microsoft.com/office/officeart/2005/8/layout/lProcess2"/>
    <dgm:cxn modelId="{9EF25560-089E-4DD4-B052-3D2E7547C492}" srcId="{6B862DA9-9261-4593-9141-0B3EA07306BF}" destId="{DBAAFFB0-4482-4281-9D28-C7B896EEC457}" srcOrd="0" destOrd="0" parTransId="{93EEE8AA-E353-46B7-911E-15617E9798E8}" sibTransId="{1994CA6C-FC5E-44D9-8F69-781CACF447B8}"/>
    <dgm:cxn modelId="{8DB0D941-54F6-4916-B8FB-87633DA9ECE9}" srcId="{FC61BC6D-564B-457D-923E-09813B0558FF}" destId="{4CFC408B-D048-421A-9E5A-27BF52C05820}" srcOrd="1" destOrd="0" parTransId="{19207350-DC35-460D-B622-705F7E8996A0}" sibTransId="{893FF08C-F5E4-4CC1-952B-3D2F188795D8}"/>
    <dgm:cxn modelId="{C91F4845-FF4D-4417-8E0C-746332BB4962}" type="presOf" srcId="{A43F8574-8EBE-49E6-8E8B-E543F6DBAB9D}" destId="{CDFC003B-2BB2-4779-9DB7-6A7B3C63155F}" srcOrd="0" destOrd="0" presId="urn:microsoft.com/office/officeart/2005/8/layout/lProcess2"/>
    <dgm:cxn modelId="{90BC5767-F65A-4117-8C55-5DCB1779B9FD}" type="presOf" srcId="{C686D568-D42E-4BDB-AB46-639B84BEF56A}" destId="{0997994C-55F4-4E0B-9607-FF080B2EA421}" srcOrd="0" destOrd="0" presId="urn:microsoft.com/office/officeart/2005/8/layout/lProcess2"/>
    <dgm:cxn modelId="{E97FF248-8720-4742-AB8F-3DF1E1A8A12F}" srcId="{682CAC9B-0D89-4619-AAD7-7D9445FC4331}" destId="{116AC75C-390D-4680-A5E6-0104A0BB31BB}" srcOrd="2" destOrd="0" parTransId="{8E612766-1806-4175-B75D-D8C55C93F968}" sibTransId="{2E566634-C065-4DCD-9FFA-825E9DF2FB48}"/>
    <dgm:cxn modelId="{74AA086C-C847-47F8-8517-94670078C77C}" type="presOf" srcId="{B5C332D3-FE28-4F17-B5B0-6B7A09AA5E14}" destId="{72896E3F-D07B-4D65-B4E9-B20E7FC83239}" srcOrd="0" destOrd="0" presId="urn:microsoft.com/office/officeart/2005/8/layout/lProcess2"/>
    <dgm:cxn modelId="{D160F971-EFFA-4D9B-AEEE-644783141493}" type="presOf" srcId="{DBAAFFB0-4482-4281-9D28-C7B896EEC457}" destId="{AE458434-19F8-466E-A8C0-07C1ED23DCE6}" srcOrd="1" destOrd="0" presId="urn:microsoft.com/office/officeart/2005/8/layout/lProcess2"/>
    <dgm:cxn modelId="{3B7AD275-75A3-44E7-A6D2-0C0F5555A0DD}" type="presOf" srcId="{116AC75C-390D-4680-A5E6-0104A0BB31BB}" destId="{22D95FB2-812D-4B44-924F-FE39241B60B9}" srcOrd="0" destOrd="0" presId="urn:microsoft.com/office/officeart/2005/8/layout/lProcess2"/>
    <dgm:cxn modelId="{ECBA1B79-DC90-49C1-B96A-04E5112AAD76}" type="presOf" srcId="{FC61BC6D-564B-457D-923E-09813B0558FF}" destId="{80466F95-B629-48EF-8F9D-771A323EC623}" srcOrd="0" destOrd="0" presId="urn:microsoft.com/office/officeart/2005/8/layout/lProcess2"/>
    <dgm:cxn modelId="{6EBD7979-AF1F-45EF-84B1-256AE1B7A83E}" type="presOf" srcId="{1DC6397F-F537-4022-92C8-C80DF086112B}" destId="{9088590A-7902-4C84-B1FE-0E889E4A57D8}" srcOrd="0" destOrd="0" presId="urn:microsoft.com/office/officeart/2005/8/layout/lProcess2"/>
    <dgm:cxn modelId="{822EAF79-AD4A-4FFA-AB73-EAF691084984}" type="presOf" srcId="{E3E9DD5E-418C-4665-A3DC-5A1D6A224A59}" destId="{0EEE339B-7B48-43E6-9241-D5D01C0E0B40}" srcOrd="0" destOrd="0" presId="urn:microsoft.com/office/officeart/2005/8/layout/lProcess2"/>
    <dgm:cxn modelId="{D4CE1081-5060-4E56-AF74-59C19AA274E2}" srcId="{DBAAFFB0-4482-4281-9D28-C7B896EEC457}" destId="{11FF968C-1458-4A40-8641-EF3AD1D24BE8}" srcOrd="1" destOrd="0" parTransId="{61CD2CAF-F5E4-4CE8-A1D1-010EA344909C}" sibTransId="{C3D37DF9-2DB2-4C67-8A4D-E4614FFB3E34}"/>
    <dgm:cxn modelId="{2272BF8B-0365-441E-9C1D-CAAB20F9E5EB}" srcId="{DBAAFFB0-4482-4281-9D28-C7B896EEC457}" destId="{1DC6397F-F537-4022-92C8-C80DF086112B}" srcOrd="0" destOrd="0" parTransId="{B02F7F7D-2ED6-41E4-AC69-926C21090652}" sibTransId="{BEC1910F-0DA1-4581-96C5-2D9196464DDE}"/>
    <dgm:cxn modelId="{95CAC08B-71BD-485E-8F35-808B30D7240B}" srcId="{682CAC9B-0D89-4619-AAD7-7D9445FC4331}" destId="{B5C332D3-FE28-4F17-B5B0-6B7A09AA5E14}" srcOrd="0" destOrd="0" parTransId="{F364B0C8-0CDA-4822-BF19-8D5001A264DF}" sibTransId="{C1F5295E-C0DC-4A74-8D84-9275D4ACE361}"/>
    <dgm:cxn modelId="{E3C04F8F-5835-419B-85AD-6B7DFB73BFF7}" srcId="{682CAC9B-0D89-4619-AAD7-7D9445FC4331}" destId="{48F144EE-48E9-4D4F-8C97-88D746660691}" srcOrd="1" destOrd="0" parTransId="{9EE78A4D-D1EA-4886-A77D-B40ED5D9A3B9}" sibTransId="{133AC57F-CF78-4605-8BA8-22CE608F55AF}"/>
    <dgm:cxn modelId="{E398DF91-1068-4CEC-87CC-4C17C608474E}" srcId="{DBAAFFB0-4482-4281-9D28-C7B896EEC457}" destId="{79DE97B3-B76F-47E9-BA2C-61349B305456}" srcOrd="4" destOrd="0" parTransId="{2AFB1246-68BE-49F9-9A8B-000D4E62DE5A}" sibTransId="{CABA8A58-71FF-4676-91D0-C91C08B2D371}"/>
    <dgm:cxn modelId="{61038097-30C7-464A-981E-99CEDA077821}" srcId="{6B862DA9-9261-4593-9141-0B3EA07306BF}" destId="{682CAC9B-0D89-4619-AAD7-7D9445FC4331}" srcOrd="2" destOrd="0" parTransId="{B4BB46C6-2932-4D4F-AF0A-98A6B6E9893D}" sibTransId="{C55EA37E-76D7-47F6-AB65-B9B6AD85465D}"/>
    <dgm:cxn modelId="{E183E49B-175C-415A-9259-B80C7F5D3092}" type="presOf" srcId="{682CAC9B-0D89-4619-AAD7-7D9445FC4331}" destId="{F4CB4622-1C84-4AB4-AA51-D24A21AE1A61}" srcOrd="0" destOrd="0" presId="urn:microsoft.com/office/officeart/2005/8/layout/lProcess2"/>
    <dgm:cxn modelId="{2728129C-EB87-4B83-A42F-16FF58315F0A}" type="presOf" srcId="{33D29318-4E6C-4CC1-85F4-2E33727A9100}" destId="{6C2A30F9-09D2-417B-850C-495A5BE0E65A}" srcOrd="0" destOrd="0" presId="urn:microsoft.com/office/officeart/2005/8/layout/lProcess2"/>
    <dgm:cxn modelId="{0C6C439C-6A1F-44DC-A391-146CEDBA7CBC}" srcId="{FC61BC6D-564B-457D-923E-09813B0558FF}" destId="{C686D568-D42E-4BDB-AB46-639B84BEF56A}" srcOrd="2" destOrd="0" parTransId="{1EB9991C-8BC6-46A1-AEC5-FB646EE626B2}" sibTransId="{117A8889-294F-4B02-93AE-CFD1938FDBB2}"/>
    <dgm:cxn modelId="{6641189E-2544-444F-AC81-CA351EFF124B}" srcId="{682CAC9B-0D89-4619-AAD7-7D9445FC4331}" destId="{E3E9DD5E-418C-4665-A3DC-5A1D6A224A59}" srcOrd="3" destOrd="0" parTransId="{07C21F30-C261-4D7C-A2E1-48ABC3CD4865}" sibTransId="{D8703F57-94DD-4F74-AC84-CDC86F3BE63E}"/>
    <dgm:cxn modelId="{CF1561A6-31C6-4BE4-9F0F-C3DBD34783E2}" type="presOf" srcId="{11FF968C-1458-4A40-8641-EF3AD1D24BE8}" destId="{676A8AD2-D50B-4C0D-92A5-3706A561CA9F}" srcOrd="0" destOrd="0" presId="urn:microsoft.com/office/officeart/2005/8/layout/lProcess2"/>
    <dgm:cxn modelId="{27CB28C0-AAA2-4611-AC4C-84F7186742DE}" type="presOf" srcId="{48F144EE-48E9-4D4F-8C97-88D746660691}" destId="{7935A5F2-4FEE-44E9-92F2-7B9EAE391842}" srcOrd="0" destOrd="0" presId="urn:microsoft.com/office/officeart/2005/8/layout/lProcess2"/>
    <dgm:cxn modelId="{6119BEC5-DFD0-4E77-9074-31ABA269AF7C}" type="presOf" srcId="{79DE97B3-B76F-47E9-BA2C-61349B305456}" destId="{5874C06F-B5E1-49AB-A07C-4CCDB04E087E}" srcOrd="0" destOrd="0" presId="urn:microsoft.com/office/officeart/2005/8/layout/lProcess2"/>
    <dgm:cxn modelId="{8C1F69C6-E98B-42DF-AD45-15D57CB7EC31}" type="presOf" srcId="{6B862DA9-9261-4593-9141-0B3EA07306BF}" destId="{4095C703-098F-4912-A719-A0226A09264E}" srcOrd="0" destOrd="0" presId="urn:microsoft.com/office/officeart/2005/8/layout/lProcess2"/>
    <dgm:cxn modelId="{157ACCE8-9414-413D-8620-7EC955927F25}" srcId="{FC61BC6D-564B-457D-923E-09813B0558FF}" destId="{33D29318-4E6C-4CC1-85F4-2E33727A9100}" srcOrd="0" destOrd="0" parTransId="{0FEF3FA1-09B8-4977-ABDA-D3955B43D380}" sibTransId="{DBEC0351-EA59-4335-B53F-602697178098}"/>
    <dgm:cxn modelId="{34CE66F6-1787-4BC4-A6F6-0C22A3F0983B}" srcId="{DBAAFFB0-4482-4281-9D28-C7B896EEC457}" destId="{AA076917-27E1-4F1F-81D3-2D105CF91648}" srcOrd="3" destOrd="0" parTransId="{CA77A27C-8B59-40D2-BA5C-6DC548661CE0}" sibTransId="{8A62FCA3-5D41-42D9-9C28-26037553E3E4}"/>
    <dgm:cxn modelId="{17B43FE7-4DA2-4DA0-8DF7-6B8D9570D998}" type="presParOf" srcId="{4095C703-098F-4912-A719-A0226A09264E}" destId="{F06A2D1B-F063-47B0-94AD-2940F30261F3}" srcOrd="0" destOrd="0" presId="urn:microsoft.com/office/officeart/2005/8/layout/lProcess2"/>
    <dgm:cxn modelId="{92322D08-3C1B-4DDB-BEEA-BB45E6DB7981}" type="presParOf" srcId="{F06A2D1B-F063-47B0-94AD-2940F30261F3}" destId="{DA6AB284-0558-4859-8FA9-AE64CEC7D072}" srcOrd="0" destOrd="0" presId="urn:microsoft.com/office/officeart/2005/8/layout/lProcess2"/>
    <dgm:cxn modelId="{FCEC8B88-B2A7-496F-9DCD-7E1F0D2CDDDD}" type="presParOf" srcId="{F06A2D1B-F063-47B0-94AD-2940F30261F3}" destId="{AE458434-19F8-466E-A8C0-07C1ED23DCE6}" srcOrd="1" destOrd="0" presId="urn:microsoft.com/office/officeart/2005/8/layout/lProcess2"/>
    <dgm:cxn modelId="{4C8691B8-4ADC-47F3-8B4E-F2B60EE34EC6}" type="presParOf" srcId="{F06A2D1B-F063-47B0-94AD-2940F30261F3}" destId="{4B02D6C7-57C0-4A58-9C67-BCC53EC7E474}" srcOrd="2" destOrd="0" presId="urn:microsoft.com/office/officeart/2005/8/layout/lProcess2"/>
    <dgm:cxn modelId="{E281E66A-A998-483B-BC66-F6603B03359F}" type="presParOf" srcId="{4B02D6C7-57C0-4A58-9C67-BCC53EC7E474}" destId="{0B76EF5B-C6AA-42EA-8945-2BA9D7ABFA05}" srcOrd="0" destOrd="0" presId="urn:microsoft.com/office/officeart/2005/8/layout/lProcess2"/>
    <dgm:cxn modelId="{308AF0D0-13B5-4001-99FB-83A3C6AF5683}" type="presParOf" srcId="{0B76EF5B-C6AA-42EA-8945-2BA9D7ABFA05}" destId="{9088590A-7902-4C84-B1FE-0E889E4A57D8}" srcOrd="0" destOrd="0" presId="urn:microsoft.com/office/officeart/2005/8/layout/lProcess2"/>
    <dgm:cxn modelId="{D6CBC36B-AA23-4DE8-A109-F95C56F30DD5}" type="presParOf" srcId="{0B76EF5B-C6AA-42EA-8945-2BA9D7ABFA05}" destId="{5651CB3F-4B14-4077-BC31-EB10E37DB071}" srcOrd="1" destOrd="0" presId="urn:microsoft.com/office/officeart/2005/8/layout/lProcess2"/>
    <dgm:cxn modelId="{B2029455-83B2-467D-B22C-B577A99D047E}" type="presParOf" srcId="{0B76EF5B-C6AA-42EA-8945-2BA9D7ABFA05}" destId="{676A8AD2-D50B-4C0D-92A5-3706A561CA9F}" srcOrd="2" destOrd="0" presId="urn:microsoft.com/office/officeart/2005/8/layout/lProcess2"/>
    <dgm:cxn modelId="{73C3F7BE-0714-4EC0-8AC3-26602132F2CE}" type="presParOf" srcId="{0B76EF5B-C6AA-42EA-8945-2BA9D7ABFA05}" destId="{F9C4037F-97B4-45F7-B189-72FAA340CE3C}" srcOrd="3" destOrd="0" presId="urn:microsoft.com/office/officeart/2005/8/layout/lProcess2"/>
    <dgm:cxn modelId="{6F62F9F3-339F-4D9C-848C-1A1547405041}" type="presParOf" srcId="{0B76EF5B-C6AA-42EA-8945-2BA9D7ABFA05}" destId="{CDFC003B-2BB2-4779-9DB7-6A7B3C63155F}" srcOrd="4" destOrd="0" presId="urn:microsoft.com/office/officeart/2005/8/layout/lProcess2"/>
    <dgm:cxn modelId="{179AE788-DE47-42CB-B427-A625879DB411}" type="presParOf" srcId="{0B76EF5B-C6AA-42EA-8945-2BA9D7ABFA05}" destId="{0DBDFA3C-910D-4D2A-8D7B-B69DCFB37677}" srcOrd="5" destOrd="0" presId="urn:microsoft.com/office/officeart/2005/8/layout/lProcess2"/>
    <dgm:cxn modelId="{EB38AD74-A135-4117-B1B1-B48434CC12D8}" type="presParOf" srcId="{0B76EF5B-C6AA-42EA-8945-2BA9D7ABFA05}" destId="{9FE5C882-4DFC-466D-82C3-AB7889D84C6E}" srcOrd="6" destOrd="0" presId="urn:microsoft.com/office/officeart/2005/8/layout/lProcess2"/>
    <dgm:cxn modelId="{92FE85B3-A0E1-4164-9611-65023FAFA4DF}" type="presParOf" srcId="{0B76EF5B-C6AA-42EA-8945-2BA9D7ABFA05}" destId="{7C8A8A9A-C50E-4123-A9C6-65271C3580A4}" srcOrd="7" destOrd="0" presId="urn:microsoft.com/office/officeart/2005/8/layout/lProcess2"/>
    <dgm:cxn modelId="{FED3AABE-4FE4-42EE-8C8C-6BCC47543FBB}" type="presParOf" srcId="{0B76EF5B-C6AA-42EA-8945-2BA9D7ABFA05}" destId="{5874C06F-B5E1-49AB-A07C-4CCDB04E087E}" srcOrd="8" destOrd="0" presId="urn:microsoft.com/office/officeart/2005/8/layout/lProcess2"/>
    <dgm:cxn modelId="{71708108-DF36-4BAA-80DC-853D300E3C7F}" type="presParOf" srcId="{4095C703-098F-4912-A719-A0226A09264E}" destId="{A5E69093-9586-4EE5-A730-C72BBE4A6457}" srcOrd="1" destOrd="0" presId="urn:microsoft.com/office/officeart/2005/8/layout/lProcess2"/>
    <dgm:cxn modelId="{38526004-2331-409D-82AC-5BD5D1CAB312}" type="presParOf" srcId="{4095C703-098F-4912-A719-A0226A09264E}" destId="{8264E1AA-568C-4E8E-A939-30B151D0BB56}" srcOrd="2" destOrd="0" presId="urn:microsoft.com/office/officeart/2005/8/layout/lProcess2"/>
    <dgm:cxn modelId="{4C20485A-8500-4861-A5A2-D065FB28DA4D}" type="presParOf" srcId="{8264E1AA-568C-4E8E-A939-30B151D0BB56}" destId="{80466F95-B629-48EF-8F9D-771A323EC623}" srcOrd="0" destOrd="0" presId="urn:microsoft.com/office/officeart/2005/8/layout/lProcess2"/>
    <dgm:cxn modelId="{E9395C52-4578-4347-B17E-466B19F8A768}" type="presParOf" srcId="{8264E1AA-568C-4E8E-A939-30B151D0BB56}" destId="{AEF55670-A5C4-41A0-8799-C20010220409}" srcOrd="1" destOrd="0" presId="urn:microsoft.com/office/officeart/2005/8/layout/lProcess2"/>
    <dgm:cxn modelId="{89E0710A-4065-407B-BFBB-658E2E4337E3}" type="presParOf" srcId="{8264E1AA-568C-4E8E-A939-30B151D0BB56}" destId="{CE8F264B-734D-4F45-873C-720A8C2D0A50}" srcOrd="2" destOrd="0" presId="urn:microsoft.com/office/officeart/2005/8/layout/lProcess2"/>
    <dgm:cxn modelId="{1F6F49B9-0D12-47EE-9D74-013C1DE14E22}" type="presParOf" srcId="{CE8F264B-734D-4F45-873C-720A8C2D0A50}" destId="{0FE1E006-4230-4957-9BB1-6C3ADE341B63}" srcOrd="0" destOrd="0" presId="urn:microsoft.com/office/officeart/2005/8/layout/lProcess2"/>
    <dgm:cxn modelId="{4EC08E0A-D50E-479C-B67B-3EB9C9D0F15E}" type="presParOf" srcId="{0FE1E006-4230-4957-9BB1-6C3ADE341B63}" destId="{6C2A30F9-09D2-417B-850C-495A5BE0E65A}" srcOrd="0" destOrd="0" presId="urn:microsoft.com/office/officeart/2005/8/layout/lProcess2"/>
    <dgm:cxn modelId="{A5698479-5094-488F-98AF-8E22C17ACD32}" type="presParOf" srcId="{0FE1E006-4230-4957-9BB1-6C3ADE341B63}" destId="{6F411A7C-D9FE-44FF-837C-9EECE2303ED9}" srcOrd="1" destOrd="0" presId="urn:microsoft.com/office/officeart/2005/8/layout/lProcess2"/>
    <dgm:cxn modelId="{22CC4F88-C3CA-499B-B91B-8B92E4B49546}" type="presParOf" srcId="{0FE1E006-4230-4957-9BB1-6C3ADE341B63}" destId="{0D1B55B8-75A4-4CEA-9E36-CDA504352300}" srcOrd="2" destOrd="0" presId="urn:microsoft.com/office/officeart/2005/8/layout/lProcess2"/>
    <dgm:cxn modelId="{51CF62BA-2EB3-4471-846F-6A46BE215D0D}" type="presParOf" srcId="{0FE1E006-4230-4957-9BB1-6C3ADE341B63}" destId="{631E7FA9-86C7-4BA3-8529-BB32E36C13DD}" srcOrd="3" destOrd="0" presId="urn:microsoft.com/office/officeart/2005/8/layout/lProcess2"/>
    <dgm:cxn modelId="{059021EA-C482-4F21-865D-1382C02BDEF3}" type="presParOf" srcId="{0FE1E006-4230-4957-9BB1-6C3ADE341B63}" destId="{0997994C-55F4-4E0B-9607-FF080B2EA421}" srcOrd="4" destOrd="0" presId="urn:microsoft.com/office/officeart/2005/8/layout/lProcess2"/>
    <dgm:cxn modelId="{7613F457-B061-45C5-BA6B-6EBE94238178}" type="presParOf" srcId="{4095C703-098F-4912-A719-A0226A09264E}" destId="{B4BFFBFB-C1EC-4483-9871-C7F35F31AD17}" srcOrd="3" destOrd="0" presId="urn:microsoft.com/office/officeart/2005/8/layout/lProcess2"/>
    <dgm:cxn modelId="{D4662F1A-B12F-4834-98DE-43CA59DE73FB}" type="presParOf" srcId="{4095C703-098F-4912-A719-A0226A09264E}" destId="{08A0BE93-2F45-4D7B-922F-ECEEA178FA19}" srcOrd="4" destOrd="0" presId="urn:microsoft.com/office/officeart/2005/8/layout/lProcess2"/>
    <dgm:cxn modelId="{8BE70792-3933-4AF0-9BFF-E1C9162BE817}" type="presParOf" srcId="{08A0BE93-2F45-4D7B-922F-ECEEA178FA19}" destId="{F4CB4622-1C84-4AB4-AA51-D24A21AE1A61}" srcOrd="0" destOrd="0" presId="urn:microsoft.com/office/officeart/2005/8/layout/lProcess2"/>
    <dgm:cxn modelId="{E2BD3BEE-45A5-45F8-BECF-262C88C8A91B}" type="presParOf" srcId="{08A0BE93-2F45-4D7B-922F-ECEEA178FA19}" destId="{649C217A-743B-4D0B-B04D-6D42CC9A69C0}" srcOrd="1" destOrd="0" presId="urn:microsoft.com/office/officeart/2005/8/layout/lProcess2"/>
    <dgm:cxn modelId="{7BD7CB11-15C0-4B1F-8EA7-D1627FA986ED}" type="presParOf" srcId="{08A0BE93-2F45-4D7B-922F-ECEEA178FA19}" destId="{E0281E8B-3C2A-4719-9164-14B483C8CB75}" srcOrd="2" destOrd="0" presId="urn:microsoft.com/office/officeart/2005/8/layout/lProcess2"/>
    <dgm:cxn modelId="{0407C489-C500-4893-A200-94852848CDD2}" type="presParOf" srcId="{E0281E8B-3C2A-4719-9164-14B483C8CB75}" destId="{2630E353-E1D6-4CA0-AA4D-0E4CFAA853EC}" srcOrd="0" destOrd="0" presId="urn:microsoft.com/office/officeart/2005/8/layout/lProcess2"/>
    <dgm:cxn modelId="{404B2C2F-9159-4E60-B534-88D3ACEFA0A5}" type="presParOf" srcId="{2630E353-E1D6-4CA0-AA4D-0E4CFAA853EC}" destId="{72896E3F-D07B-4D65-B4E9-B20E7FC83239}" srcOrd="0" destOrd="0" presId="urn:microsoft.com/office/officeart/2005/8/layout/lProcess2"/>
    <dgm:cxn modelId="{B513EF70-BF23-4679-99D9-EC3E3A7252F5}" type="presParOf" srcId="{2630E353-E1D6-4CA0-AA4D-0E4CFAA853EC}" destId="{02FE2FCE-83C3-4E5F-BF48-EAC8EC723E7B}" srcOrd="1" destOrd="0" presId="urn:microsoft.com/office/officeart/2005/8/layout/lProcess2"/>
    <dgm:cxn modelId="{8DFF66E2-871B-4BDA-8532-BC296312607F}" type="presParOf" srcId="{2630E353-E1D6-4CA0-AA4D-0E4CFAA853EC}" destId="{7935A5F2-4FEE-44E9-92F2-7B9EAE391842}" srcOrd="2" destOrd="0" presId="urn:microsoft.com/office/officeart/2005/8/layout/lProcess2"/>
    <dgm:cxn modelId="{F626986B-ADE1-44BE-934B-BD7BE418AD4D}" type="presParOf" srcId="{2630E353-E1D6-4CA0-AA4D-0E4CFAA853EC}" destId="{DC3B1715-94A2-4520-8435-42235BB711F7}" srcOrd="3" destOrd="0" presId="urn:microsoft.com/office/officeart/2005/8/layout/lProcess2"/>
    <dgm:cxn modelId="{8362870D-018F-445E-BADC-FD53C9C41FF0}" type="presParOf" srcId="{2630E353-E1D6-4CA0-AA4D-0E4CFAA853EC}" destId="{22D95FB2-812D-4B44-924F-FE39241B60B9}" srcOrd="4" destOrd="0" presId="urn:microsoft.com/office/officeart/2005/8/layout/lProcess2"/>
    <dgm:cxn modelId="{ADB051CA-9D8B-4A99-A1C8-FFCD449DC9C8}" type="presParOf" srcId="{2630E353-E1D6-4CA0-AA4D-0E4CFAA853EC}" destId="{AD62C03A-3A41-4DC3-A20C-DF6FC99CEDB4}" srcOrd="5" destOrd="0" presId="urn:microsoft.com/office/officeart/2005/8/layout/lProcess2"/>
    <dgm:cxn modelId="{2BB3D78F-FB95-4ED7-9AD1-0FC7177B4698}" type="presParOf" srcId="{2630E353-E1D6-4CA0-AA4D-0E4CFAA853EC}" destId="{0EEE339B-7B48-43E6-9241-D5D01C0E0B4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6692873" y="-1008301"/>
          <a:ext cx="7847423" cy="7847423"/>
        </a:xfrm>
        <a:prstGeom prst="blockArc">
          <a:avLst>
            <a:gd name="adj1" fmla="val 18900000"/>
            <a:gd name="adj2" fmla="val 2700000"/>
            <a:gd name="adj3" fmla="val 2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544349" y="418094"/>
          <a:ext cx="9594241" cy="729085"/>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71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Welcome COMPETE 2020</a:t>
          </a:r>
          <a:endParaRPr lang="pt-PT" sz="2400" kern="1200" dirty="0">
            <a:solidFill>
              <a:schemeClr val="bg1"/>
            </a:solidFill>
          </a:endParaRPr>
        </a:p>
      </dsp:txBody>
      <dsp:txXfrm>
        <a:off x="544349" y="418094"/>
        <a:ext cx="9594241" cy="729085"/>
      </dsp:txXfrm>
    </dsp:sp>
    <dsp:sp modelId="{CDC416E4-F021-4503-AC97-F48757441A7C}">
      <dsp:nvSpPr>
        <dsp:cNvPr id="0" name=""/>
        <dsp:cNvSpPr/>
      </dsp:nvSpPr>
      <dsp:spPr>
        <a:xfrm>
          <a:off x="1786" y="298573"/>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862702" y="1457588"/>
          <a:ext cx="9287708"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Thematic issue: “</a:t>
          </a:r>
          <a:r>
            <a:rPr lang="en-GB" sz="2400" b="1" i="1" kern="1200" dirty="0"/>
            <a:t>Definition of I4.0 public policy initiatives</a:t>
          </a:r>
          <a:r>
            <a:rPr lang="en-GB" sz="2400" b="1" kern="1200" dirty="0"/>
            <a:t>”</a:t>
          </a:r>
          <a:endParaRPr lang="pt-PT" sz="4000" kern="1200" dirty="0">
            <a:solidFill>
              <a:schemeClr val="bg1"/>
            </a:solidFill>
          </a:endParaRPr>
        </a:p>
      </dsp:txBody>
      <dsp:txXfrm>
        <a:off x="862702" y="1457588"/>
        <a:ext cx="9287708" cy="729085"/>
      </dsp:txXfrm>
    </dsp:sp>
    <dsp:sp modelId="{71BDA9B4-21A6-40B1-86A3-DDEA537A102B}">
      <dsp:nvSpPr>
        <dsp:cNvPr id="0" name=""/>
        <dsp:cNvSpPr/>
      </dsp:nvSpPr>
      <dsp:spPr>
        <a:xfrm>
          <a:off x="514977" y="1366452"/>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968191" y="2550867"/>
          <a:ext cx="9237076"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Launch of Action planning  </a:t>
          </a:r>
          <a:endParaRPr lang="pt-PT" sz="2400" b="1" kern="1200" dirty="0">
            <a:solidFill>
              <a:srgbClr val="FFFFFF"/>
            </a:solidFill>
            <a:latin typeface="Arial"/>
            <a:ea typeface="+mn-ea"/>
            <a:cs typeface="+mn-cs"/>
          </a:endParaRPr>
        </a:p>
      </dsp:txBody>
      <dsp:txXfrm>
        <a:off x="968191" y="2550867"/>
        <a:ext cx="9237076" cy="729085"/>
      </dsp:txXfrm>
    </dsp:sp>
    <dsp:sp modelId="{7AC87E65-7074-4D89-B514-14EA689EAD05}">
      <dsp:nvSpPr>
        <dsp:cNvPr id="0" name=""/>
        <dsp:cNvSpPr/>
      </dsp:nvSpPr>
      <dsp:spPr>
        <a:xfrm>
          <a:off x="675325" y="2459731"/>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0D5C91A-CD2B-4733-A932-3A72065522B4}">
      <dsp:nvSpPr>
        <dsp:cNvPr id="0" name=""/>
        <dsp:cNvSpPr/>
      </dsp:nvSpPr>
      <dsp:spPr>
        <a:xfrm>
          <a:off x="781736" y="3644146"/>
          <a:ext cx="9449640"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a:t>Joint Analysis Report</a:t>
          </a:r>
          <a:r>
            <a:rPr lang="en-GB" sz="2400" kern="1200"/>
            <a:t> </a:t>
          </a:r>
          <a:r>
            <a:rPr lang="en-GB" sz="2400" b="1" kern="1200"/>
            <a:t>  </a:t>
          </a:r>
          <a:endParaRPr lang="pt-PT" sz="2400" b="1" kern="1200" dirty="0">
            <a:solidFill>
              <a:srgbClr val="FFFFFF"/>
            </a:solidFill>
            <a:latin typeface="Arial"/>
            <a:ea typeface="+mn-ea"/>
            <a:cs typeface="+mn-cs"/>
          </a:endParaRPr>
        </a:p>
      </dsp:txBody>
      <dsp:txXfrm>
        <a:off x="781736" y="3644146"/>
        <a:ext cx="9449640" cy="729085"/>
      </dsp:txXfrm>
    </dsp:sp>
    <dsp:sp modelId="{9667F56E-C2BF-4789-955F-5A14929488C0}">
      <dsp:nvSpPr>
        <dsp:cNvPr id="0" name=""/>
        <dsp:cNvSpPr/>
      </dsp:nvSpPr>
      <dsp:spPr>
        <a:xfrm>
          <a:off x="514977" y="3553010"/>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E42B14C7-6E27-43CC-BBA1-79FF60793AC2}">
      <dsp:nvSpPr>
        <dsp:cNvPr id="0" name=""/>
        <dsp:cNvSpPr/>
      </dsp:nvSpPr>
      <dsp:spPr>
        <a:xfrm>
          <a:off x="249038" y="4737425"/>
          <a:ext cx="9992594"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a:t>  Introduction to the next thematic issue</a:t>
          </a:r>
          <a:endParaRPr lang="pt-PT" sz="2400" b="1" kern="1200" dirty="0">
            <a:solidFill>
              <a:srgbClr val="FFFFFF"/>
            </a:solidFill>
            <a:latin typeface="Arial"/>
            <a:ea typeface="+mn-ea"/>
            <a:cs typeface="+mn-cs"/>
          </a:endParaRPr>
        </a:p>
      </dsp:txBody>
      <dsp:txXfrm>
        <a:off x="249038" y="4737425"/>
        <a:ext cx="9992594" cy="729085"/>
      </dsp:txXfrm>
    </dsp:sp>
    <dsp:sp modelId="{36065220-29E0-4B47-975C-B6DDDED3B2E9}">
      <dsp:nvSpPr>
        <dsp:cNvPr id="0" name=""/>
        <dsp:cNvSpPr/>
      </dsp:nvSpPr>
      <dsp:spPr>
        <a:xfrm>
          <a:off x="-7463" y="4646289"/>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6692873" y="-1008301"/>
          <a:ext cx="7847423" cy="7847423"/>
        </a:xfrm>
        <a:prstGeom prst="blockArc">
          <a:avLst>
            <a:gd name="adj1" fmla="val 18900000"/>
            <a:gd name="adj2" fmla="val 2700000"/>
            <a:gd name="adj3" fmla="val 2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544349" y="418094"/>
          <a:ext cx="9594241" cy="729085"/>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71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B050"/>
              </a:solidFill>
            </a:rPr>
            <a:t>Welcome COMPETE 2020</a:t>
          </a:r>
          <a:endParaRPr lang="pt-PT" sz="2400" kern="1200" dirty="0">
            <a:solidFill>
              <a:srgbClr val="00B050"/>
            </a:solidFill>
          </a:endParaRPr>
        </a:p>
      </dsp:txBody>
      <dsp:txXfrm>
        <a:off x="544349" y="418094"/>
        <a:ext cx="9594241" cy="729085"/>
      </dsp:txXfrm>
    </dsp:sp>
    <dsp:sp modelId="{CDC416E4-F021-4503-AC97-F48757441A7C}">
      <dsp:nvSpPr>
        <dsp:cNvPr id="0" name=""/>
        <dsp:cNvSpPr/>
      </dsp:nvSpPr>
      <dsp:spPr>
        <a:xfrm>
          <a:off x="1786" y="298573"/>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862702" y="1457588"/>
          <a:ext cx="9287708"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Thematic issue: “</a:t>
          </a:r>
          <a:r>
            <a:rPr lang="en-GB" sz="2400" b="0" i="1" kern="1200" dirty="0"/>
            <a:t>Definition of I4.0 public policy initiatives</a:t>
          </a:r>
          <a:r>
            <a:rPr lang="en-GB" sz="2400" b="0" kern="1200" dirty="0"/>
            <a:t>”</a:t>
          </a:r>
          <a:endParaRPr lang="pt-PT" sz="4000" b="0" kern="1200" dirty="0">
            <a:solidFill>
              <a:schemeClr val="bg1"/>
            </a:solidFill>
          </a:endParaRPr>
        </a:p>
      </dsp:txBody>
      <dsp:txXfrm>
        <a:off x="862702" y="1457588"/>
        <a:ext cx="9287708" cy="729085"/>
      </dsp:txXfrm>
    </dsp:sp>
    <dsp:sp modelId="{71BDA9B4-21A6-40B1-86A3-DDEA537A102B}">
      <dsp:nvSpPr>
        <dsp:cNvPr id="0" name=""/>
        <dsp:cNvSpPr/>
      </dsp:nvSpPr>
      <dsp:spPr>
        <a:xfrm>
          <a:off x="514977" y="1366452"/>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968191" y="2550867"/>
          <a:ext cx="9237076"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Launch of Action planning  </a:t>
          </a:r>
          <a:endParaRPr lang="pt-PT" sz="2400" b="0" kern="1200" dirty="0">
            <a:solidFill>
              <a:srgbClr val="FFFFFF"/>
            </a:solidFill>
            <a:latin typeface="Arial"/>
            <a:ea typeface="+mn-ea"/>
            <a:cs typeface="+mn-cs"/>
          </a:endParaRPr>
        </a:p>
      </dsp:txBody>
      <dsp:txXfrm>
        <a:off x="968191" y="2550867"/>
        <a:ext cx="9237076" cy="729085"/>
      </dsp:txXfrm>
    </dsp:sp>
    <dsp:sp modelId="{7AC87E65-7074-4D89-B514-14EA689EAD05}">
      <dsp:nvSpPr>
        <dsp:cNvPr id="0" name=""/>
        <dsp:cNvSpPr/>
      </dsp:nvSpPr>
      <dsp:spPr>
        <a:xfrm>
          <a:off x="675325" y="2459731"/>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0D5C91A-CD2B-4733-A932-3A72065522B4}">
      <dsp:nvSpPr>
        <dsp:cNvPr id="0" name=""/>
        <dsp:cNvSpPr/>
      </dsp:nvSpPr>
      <dsp:spPr>
        <a:xfrm>
          <a:off x="781736" y="3644146"/>
          <a:ext cx="9449640"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sp:txBody>
      <dsp:txXfrm>
        <a:off x="781736" y="3644146"/>
        <a:ext cx="9449640" cy="729085"/>
      </dsp:txXfrm>
    </dsp:sp>
    <dsp:sp modelId="{9667F56E-C2BF-4789-955F-5A14929488C0}">
      <dsp:nvSpPr>
        <dsp:cNvPr id="0" name=""/>
        <dsp:cNvSpPr/>
      </dsp:nvSpPr>
      <dsp:spPr>
        <a:xfrm>
          <a:off x="514977" y="3553010"/>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E42B14C7-6E27-43CC-BBA1-79FF60793AC2}">
      <dsp:nvSpPr>
        <dsp:cNvPr id="0" name=""/>
        <dsp:cNvSpPr/>
      </dsp:nvSpPr>
      <dsp:spPr>
        <a:xfrm>
          <a:off x="249038" y="4737425"/>
          <a:ext cx="9992594"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  </a:t>
          </a:r>
          <a:r>
            <a:rPr lang="en-GB" sz="2400" b="0" kern="1200" dirty="0">
              <a:solidFill>
                <a:srgbClr val="FFFFFF"/>
              </a:solidFill>
              <a:latin typeface="Arial"/>
              <a:ea typeface="+mn-ea"/>
              <a:cs typeface="+mn-cs"/>
            </a:rPr>
            <a:t>Introduction to the next thematic issue</a:t>
          </a:r>
          <a:endParaRPr lang="pt-PT" sz="2400" b="0" kern="1200" dirty="0">
            <a:solidFill>
              <a:srgbClr val="FFFFFF"/>
            </a:solidFill>
            <a:latin typeface="Arial"/>
            <a:ea typeface="+mn-ea"/>
            <a:cs typeface="+mn-cs"/>
          </a:endParaRPr>
        </a:p>
      </dsp:txBody>
      <dsp:txXfrm>
        <a:off x="249038" y="4737425"/>
        <a:ext cx="9992594" cy="729085"/>
      </dsp:txXfrm>
    </dsp:sp>
    <dsp:sp modelId="{36065220-29E0-4B47-975C-B6DDDED3B2E9}">
      <dsp:nvSpPr>
        <dsp:cNvPr id="0" name=""/>
        <dsp:cNvSpPr/>
      </dsp:nvSpPr>
      <dsp:spPr>
        <a:xfrm>
          <a:off x="-7463" y="4646289"/>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670293" y="504055"/>
          <a:ext cx="6026450" cy="878497"/>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a:solidFill>
                <a:schemeClr val="bg1"/>
              </a:solidFill>
              <a:effectLst>
                <a:outerShdw blurRad="38100" dist="38100" dir="2700000" algn="tl">
                  <a:srgbClr val="000000">
                    <a:alpha val="43137"/>
                  </a:srgbClr>
                </a:outerShdw>
              </a:effectLst>
              <a:cs typeface="Tahoma" pitchFamily="34" charset="0"/>
            </a:rPr>
            <a:t>PT 2020</a:t>
          </a:r>
          <a:endParaRPr lang="pt-PT" sz="4000" kern="1200" dirty="0">
            <a:solidFill>
              <a:schemeClr val="bg1"/>
            </a:solidFill>
          </a:endParaRPr>
        </a:p>
      </dsp:txBody>
      <dsp:txXfrm>
        <a:off x="670293" y="504055"/>
        <a:ext cx="6026450" cy="878497"/>
      </dsp:txXfrm>
    </dsp:sp>
    <dsp:sp modelId="{CDC416E4-F021-4503-AC97-F48757441A7C}">
      <dsp:nvSpPr>
        <dsp:cNvPr id="0" name=""/>
        <dsp:cNvSpPr/>
      </dsp:nvSpPr>
      <dsp:spPr>
        <a:xfrm>
          <a:off x="72003" y="360041"/>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929252" y="1756995"/>
          <a:ext cx="5707116" cy="878497"/>
        </a:xfrm>
        <a:prstGeom prst="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a:solidFill>
                <a:schemeClr val="bg1"/>
              </a:solidFill>
              <a:effectLst>
                <a:outerShdw blurRad="38100" dist="38100" dir="2700000" algn="tl">
                  <a:srgbClr val="000000">
                    <a:alpha val="43137"/>
                  </a:srgbClr>
                </a:outerShdw>
              </a:effectLst>
              <a:cs typeface="Tahoma" pitchFamily="34" charset="0"/>
            </a:rPr>
            <a:t>COMPETE 2020</a:t>
          </a:r>
          <a:endParaRPr lang="pt-PT" sz="4000" kern="1200" dirty="0">
            <a:solidFill>
              <a:schemeClr val="bg1"/>
            </a:solidFill>
          </a:endParaRPr>
        </a:p>
      </dsp:txBody>
      <dsp:txXfrm>
        <a:off x="929252" y="1756995"/>
        <a:ext cx="5707116" cy="878497"/>
      </dsp:txXfrm>
    </dsp:sp>
    <dsp:sp modelId="{71BDA9B4-21A6-40B1-86A3-DDEA537A102B}">
      <dsp:nvSpPr>
        <dsp:cNvPr id="0" name=""/>
        <dsp:cNvSpPr/>
      </dsp:nvSpPr>
      <dsp:spPr>
        <a:xfrm>
          <a:off x="380191" y="1647183"/>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609918" y="3074741"/>
          <a:ext cx="6026450" cy="878497"/>
        </a:xfrm>
        <a:prstGeom prst="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err="1">
              <a:solidFill>
                <a:schemeClr val="bg1"/>
              </a:solidFill>
              <a:effectLst>
                <a:outerShdw blurRad="38100" dist="38100" dir="2700000" algn="tl">
                  <a:srgbClr val="000000">
                    <a:alpha val="43137"/>
                  </a:srgbClr>
                </a:outerShdw>
              </a:effectLst>
              <a:cs typeface="Tahoma" pitchFamily="34" charset="0"/>
            </a:rPr>
            <a:t>Numbers</a:t>
          </a:r>
          <a:r>
            <a:rPr lang="pt-PT" sz="4000" kern="1200" dirty="0">
              <a:solidFill>
                <a:schemeClr val="bg1"/>
              </a:solidFill>
              <a:effectLst>
                <a:outerShdw blurRad="38100" dist="38100" dir="2700000" algn="tl">
                  <a:srgbClr val="000000">
                    <a:alpha val="43137"/>
                  </a:srgbClr>
                </a:outerShdw>
              </a:effectLst>
              <a:cs typeface="Tahoma" pitchFamily="34" charset="0"/>
            </a:rPr>
            <a:t> </a:t>
          </a:r>
          <a:r>
            <a:rPr lang="pt-PT" sz="4000" kern="1200" dirty="0" err="1">
              <a:solidFill>
                <a:schemeClr val="bg1"/>
              </a:solidFill>
              <a:effectLst>
                <a:outerShdw blurRad="38100" dist="38100" dir="2700000" algn="tl">
                  <a:srgbClr val="000000">
                    <a:alpha val="43137"/>
                  </a:srgbClr>
                </a:outerShdw>
              </a:effectLst>
              <a:cs typeface="Tahoma" pitchFamily="34" charset="0"/>
            </a:rPr>
            <a:t>and</a:t>
          </a:r>
          <a:r>
            <a:rPr lang="pt-PT" sz="4000" kern="1200" dirty="0">
              <a:solidFill>
                <a:schemeClr val="bg1"/>
              </a:solidFill>
              <a:effectLst>
                <a:outerShdw blurRad="38100" dist="38100" dir="2700000" algn="tl">
                  <a:srgbClr val="000000">
                    <a:alpha val="43137"/>
                  </a:srgbClr>
                </a:outerShdw>
              </a:effectLst>
              <a:cs typeface="Tahoma" pitchFamily="34" charset="0"/>
            </a:rPr>
            <a:t> Figures </a:t>
          </a:r>
          <a:endParaRPr lang="pt-PT" sz="4000" kern="1200" dirty="0">
            <a:solidFill>
              <a:schemeClr val="bg1"/>
            </a:solidFill>
          </a:endParaRPr>
        </a:p>
      </dsp:txBody>
      <dsp:txXfrm>
        <a:off x="609918" y="3074741"/>
        <a:ext cx="6026450" cy="878497"/>
      </dsp:txXfrm>
    </dsp:sp>
    <dsp:sp modelId="{7AC87E65-7074-4D89-B514-14EA689EAD05}">
      <dsp:nvSpPr>
        <dsp:cNvPr id="0" name=""/>
        <dsp:cNvSpPr/>
      </dsp:nvSpPr>
      <dsp:spPr>
        <a:xfrm>
          <a:off x="60857" y="2964929"/>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670293" y="504055"/>
          <a:ext cx="6026450" cy="878497"/>
        </a:xfrm>
        <a:prstGeom prst="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a:solidFill>
                <a:schemeClr val="bg1"/>
              </a:solidFill>
              <a:effectLst>
                <a:outerShdw blurRad="38100" dist="38100" dir="2700000" algn="tl">
                  <a:srgbClr val="000000">
                    <a:alpha val="43137"/>
                  </a:srgbClr>
                </a:outerShdw>
              </a:effectLst>
              <a:cs typeface="Tahoma" pitchFamily="34" charset="0"/>
            </a:rPr>
            <a:t>PT 2020</a:t>
          </a:r>
          <a:endParaRPr lang="pt-PT" sz="4000" kern="1200" dirty="0">
            <a:solidFill>
              <a:schemeClr val="bg1"/>
            </a:solidFill>
          </a:endParaRPr>
        </a:p>
      </dsp:txBody>
      <dsp:txXfrm>
        <a:off x="670293" y="504055"/>
        <a:ext cx="6026450" cy="878497"/>
      </dsp:txXfrm>
    </dsp:sp>
    <dsp:sp modelId="{CDC416E4-F021-4503-AC97-F48757441A7C}">
      <dsp:nvSpPr>
        <dsp:cNvPr id="0" name=""/>
        <dsp:cNvSpPr/>
      </dsp:nvSpPr>
      <dsp:spPr>
        <a:xfrm>
          <a:off x="72003" y="360041"/>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929252" y="1756995"/>
          <a:ext cx="5707116" cy="878497"/>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a:solidFill>
                <a:schemeClr val="bg1"/>
              </a:solidFill>
              <a:effectLst>
                <a:outerShdw blurRad="38100" dist="38100" dir="2700000" algn="tl">
                  <a:srgbClr val="000000">
                    <a:alpha val="43137"/>
                  </a:srgbClr>
                </a:outerShdw>
              </a:effectLst>
              <a:cs typeface="Tahoma" pitchFamily="34" charset="0"/>
            </a:rPr>
            <a:t>COMPETE 2020</a:t>
          </a:r>
          <a:endParaRPr lang="pt-PT" sz="4000" kern="1200" dirty="0">
            <a:solidFill>
              <a:schemeClr val="bg1"/>
            </a:solidFill>
          </a:endParaRPr>
        </a:p>
      </dsp:txBody>
      <dsp:txXfrm>
        <a:off x="929252" y="1756995"/>
        <a:ext cx="5707116" cy="878497"/>
      </dsp:txXfrm>
    </dsp:sp>
    <dsp:sp modelId="{71BDA9B4-21A6-40B1-86A3-DDEA537A102B}">
      <dsp:nvSpPr>
        <dsp:cNvPr id="0" name=""/>
        <dsp:cNvSpPr/>
      </dsp:nvSpPr>
      <dsp:spPr>
        <a:xfrm>
          <a:off x="380191" y="1647183"/>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609918" y="3074741"/>
          <a:ext cx="6026450" cy="878497"/>
        </a:xfrm>
        <a:prstGeom prst="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err="1">
              <a:solidFill>
                <a:schemeClr val="bg1"/>
              </a:solidFill>
              <a:effectLst>
                <a:outerShdw blurRad="38100" dist="38100" dir="2700000" algn="tl">
                  <a:srgbClr val="000000">
                    <a:alpha val="43137"/>
                  </a:srgbClr>
                </a:outerShdw>
              </a:effectLst>
              <a:cs typeface="Tahoma" pitchFamily="34" charset="0"/>
            </a:rPr>
            <a:t>Numbers</a:t>
          </a:r>
          <a:r>
            <a:rPr lang="pt-PT" sz="4000" kern="1200" dirty="0">
              <a:solidFill>
                <a:schemeClr val="bg1"/>
              </a:solidFill>
              <a:effectLst>
                <a:outerShdw blurRad="38100" dist="38100" dir="2700000" algn="tl">
                  <a:srgbClr val="000000">
                    <a:alpha val="43137"/>
                  </a:srgbClr>
                </a:outerShdw>
              </a:effectLst>
              <a:cs typeface="Tahoma" pitchFamily="34" charset="0"/>
            </a:rPr>
            <a:t> </a:t>
          </a:r>
          <a:r>
            <a:rPr lang="pt-PT" sz="4000" kern="1200" dirty="0" err="1">
              <a:solidFill>
                <a:schemeClr val="bg1"/>
              </a:solidFill>
              <a:effectLst>
                <a:outerShdw blurRad="38100" dist="38100" dir="2700000" algn="tl">
                  <a:srgbClr val="000000">
                    <a:alpha val="43137"/>
                  </a:srgbClr>
                </a:outerShdw>
              </a:effectLst>
              <a:cs typeface="Tahoma" pitchFamily="34" charset="0"/>
            </a:rPr>
            <a:t>and</a:t>
          </a:r>
          <a:r>
            <a:rPr lang="pt-PT" sz="4000" kern="1200" dirty="0">
              <a:solidFill>
                <a:schemeClr val="bg1"/>
              </a:solidFill>
              <a:effectLst>
                <a:outerShdw blurRad="38100" dist="38100" dir="2700000" algn="tl">
                  <a:srgbClr val="000000">
                    <a:alpha val="43137"/>
                  </a:srgbClr>
                </a:outerShdw>
              </a:effectLst>
              <a:cs typeface="Tahoma" pitchFamily="34" charset="0"/>
            </a:rPr>
            <a:t> Figures </a:t>
          </a:r>
          <a:endParaRPr lang="pt-PT" sz="4000" kern="1200" dirty="0">
            <a:solidFill>
              <a:schemeClr val="bg1"/>
            </a:solidFill>
          </a:endParaRPr>
        </a:p>
      </dsp:txBody>
      <dsp:txXfrm>
        <a:off x="609918" y="3074741"/>
        <a:ext cx="6026450" cy="878497"/>
      </dsp:txXfrm>
    </dsp:sp>
    <dsp:sp modelId="{7AC87E65-7074-4D89-B514-14EA689EAD05}">
      <dsp:nvSpPr>
        <dsp:cNvPr id="0" name=""/>
        <dsp:cNvSpPr/>
      </dsp:nvSpPr>
      <dsp:spPr>
        <a:xfrm>
          <a:off x="60857" y="2964929"/>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670293" y="504055"/>
          <a:ext cx="6026450" cy="878497"/>
        </a:xfrm>
        <a:prstGeom prst="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a:solidFill>
                <a:schemeClr val="bg1"/>
              </a:solidFill>
              <a:effectLst>
                <a:outerShdw blurRad="38100" dist="38100" dir="2700000" algn="tl">
                  <a:srgbClr val="000000">
                    <a:alpha val="43137"/>
                  </a:srgbClr>
                </a:outerShdw>
              </a:effectLst>
              <a:cs typeface="Tahoma" pitchFamily="34" charset="0"/>
            </a:rPr>
            <a:t>PT 2020</a:t>
          </a:r>
          <a:endParaRPr lang="pt-PT" sz="4000" kern="1200" dirty="0">
            <a:solidFill>
              <a:schemeClr val="bg1"/>
            </a:solidFill>
          </a:endParaRPr>
        </a:p>
      </dsp:txBody>
      <dsp:txXfrm>
        <a:off x="670293" y="504055"/>
        <a:ext cx="6026450" cy="878497"/>
      </dsp:txXfrm>
    </dsp:sp>
    <dsp:sp modelId="{CDC416E4-F021-4503-AC97-F48757441A7C}">
      <dsp:nvSpPr>
        <dsp:cNvPr id="0" name=""/>
        <dsp:cNvSpPr/>
      </dsp:nvSpPr>
      <dsp:spPr>
        <a:xfrm>
          <a:off x="72003" y="360041"/>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929252" y="1756995"/>
          <a:ext cx="5707116" cy="878497"/>
        </a:xfrm>
        <a:prstGeom prst="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a:solidFill>
                <a:schemeClr val="bg1"/>
              </a:solidFill>
              <a:effectLst>
                <a:outerShdw blurRad="38100" dist="38100" dir="2700000" algn="tl">
                  <a:srgbClr val="000000">
                    <a:alpha val="43137"/>
                  </a:srgbClr>
                </a:outerShdw>
              </a:effectLst>
              <a:cs typeface="Tahoma" pitchFamily="34" charset="0"/>
            </a:rPr>
            <a:t>COMPETE 2020</a:t>
          </a:r>
          <a:endParaRPr lang="pt-PT" sz="4000" kern="1200" dirty="0">
            <a:solidFill>
              <a:schemeClr val="bg1"/>
            </a:solidFill>
          </a:endParaRPr>
        </a:p>
      </dsp:txBody>
      <dsp:txXfrm>
        <a:off x="929252" y="1756995"/>
        <a:ext cx="5707116" cy="878497"/>
      </dsp:txXfrm>
    </dsp:sp>
    <dsp:sp modelId="{71BDA9B4-21A6-40B1-86A3-DDEA537A102B}">
      <dsp:nvSpPr>
        <dsp:cNvPr id="0" name=""/>
        <dsp:cNvSpPr/>
      </dsp:nvSpPr>
      <dsp:spPr>
        <a:xfrm>
          <a:off x="380191" y="1647183"/>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609918" y="3074741"/>
          <a:ext cx="6026450" cy="878497"/>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101600" rIns="101600" bIns="101600" numCol="1" spcCol="1270" anchor="ctr" anchorCtr="0">
          <a:noAutofit/>
        </a:bodyPr>
        <a:lstStyle/>
        <a:p>
          <a:pPr marL="0" lvl="0" indent="0" algn="l" defTabSz="1778000">
            <a:lnSpc>
              <a:spcPct val="90000"/>
            </a:lnSpc>
            <a:spcBef>
              <a:spcPct val="0"/>
            </a:spcBef>
            <a:spcAft>
              <a:spcPct val="35000"/>
            </a:spcAft>
            <a:buNone/>
          </a:pPr>
          <a:r>
            <a:rPr lang="pt-PT" sz="4000" kern="1200" dirty="0" err="1">
              <a:solidFill>
                <a:schemeClr val="bg1"/>
              </a:solidFill>
              <a:effectLst>
                <a:outerShdw blurRad="38100" dist="38100" dir="2700000" algn="tl">
                  <a:srgbClr val="000000">
                    <a:alpha val="43137"/>
                  </a:srgbClr>
                </a:outerShdw>
              </a:effectLst>
              <a:cs typeface="Tahoma" pitchFamily="34" charset="0"/>
            </a:rPr>
            <a:t>Numbers</a:t>
          </a:r>
          <a:r>
            <a:rPr lang="pt-PT" sz="4000" kern="1200" dirty="0">
              <a:solidFill>
                <a:schemeClr val="bg1"/>
              </a:solidFill>
              <a:effectLst>
                <a:outerShdw blurRad="38100" dist="38100" dir="2700000" algn="tl">
                  <a:srgbClr val="000000">
                    <a:alpha val="43137"/>
                  </a:srgbClr>
                </a:outerShdw>
              </a:effectLst>
              <a:cs typeface="Tahoma" pitchFamily="34" charset="0"/>
            </a:rPr>
            <a:t> </a:t>
          </a:r>
          <a:r>
            <a:rPr lang="pt-PT" sz="4000" kern="1200" dirty="0" err="1">
              <a:solidFill>
                <a:schemeClr val="bg1"/>
              </a:solidFill>
              <a:effectLst>
                <a:outerShdw blurRad="38100" dist="38100" dir="2700000" algn="tl">
                  <a:srgbClr val="000000">
                    <a:alpha val="43137"/>
                  </a:srgbClr>
                </a:outerShdw>
              </a:effectLst>
              <a:cs typeface="Tahoma" pitchFamily="34" charset="0"/>
            </a:rPr>
            <a:t>and</a:t>
          </a:r>
          <a:r>
            <a:rPr lang="pt-PT" sz="4000" kern="1200" dirty="0">
              <a:solidFill>
                <a:schemeClr val="bg1"/>
              </a:solidFill>
              <a:effectLst>
                <a:outerShdw blurRad="38100" dist="38100" dir="2700000" algn="tl">
                  <a:srgbClr val="000000">
                    <a:alpha val="43137"/>
                  </a:srgbClr>
                </a:outerShdw>
              </a:effectLst>
              <a:cs typeface="Tahoma" pitchFamily="34" charset="0"/>
            </a:rPr>
            <a:t> Figures </a:t>
          </a:r>
          <a:endParaRPr lang="pt-PT" sz="4000" kern="1200" dirty="0">
            <a:solidFill>
              <a:schemeClr val="bg1"/>
            </a:solidFill>
          </a:endParaRPr>
        </a:p>
      </dsp:txBody>
      <dsp:txXfrm>
        <a:off x="609918" y="3074741"/>
        <a:ext cx="6026450" cy="878497"/>
      </dsp:txXfrm>
    </dsp:sp>
    <dsp:sp modelId="{7AC87E65-7074-4D89-B514-14EA689EAD05}">
      <dsp:nvSpPr>
        <dsp:cNvPr id="0" name=""/>
        <dsp:cNvSpPr/>
      </dsp:nvSpPr>
      <dsp:spPr>
        <a:xfrm>
          <a:off x="60857" y="2964929"/>
          <a:ext cx="1098122" cy="1098122"/>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6692873" y="-1008301"/>
          <a:ext cx="7847423" cy="7847423"/>
        </a:xfrm>
        <a:prstGeom prst="blockArc">
          <a:avLst>
            <a:gd name="adj1" fmla="val 18900000"/>
            <a:gd name="adj2" fmla="val 2700000"/>
            <a:gd name="adj3" fmla="val 2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544349" y="418094"/>
          <a:ext cx="9594241" cy="729085"/>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71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Welcome COMPETE 2020</a:t>
          </a:r>
          <a:endParaRPr lang="pt-PT" sz="2400" b="0" kern="1200" dirty="0">
            <a:solidFill>
              <a:schemeClr val="bg1"/>
            </a:solidFill>
          </a:endParaRPr>
        </a:p>
      </dsp:txBody>
      <dsp:txXfrm>
        <a:off x="544349" y="418094"/>
        <a:ext cx="9594241" cy="729085"/>
      </dsp:txXfrm>
    </dsp:sp>
    <dsp:sp modelId="{CDC416E4-F021-4503-AC97-F48757441A7C}">
      <dsp:nvSpPr>
        <dsp:cNvPr id="0" name=""/>
        <dsp:cNvSpPr/>
      </dsp:nvSpPr>
      <dsp:spPr>
        <a:xfrm>
          <a:off x="1786" y="298573"/>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862702" y="1457588"/>
          <a:ext cx="9287708"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B050"/>
              </a:solidFill>
            </a:rPr>
            <a:t>Thematic issue: “</a:t>
          </a:r>
          <a:r>
            <a:rPr lang="en-GB" sz="2400" b="1" i="1" kern="1200" dirty="0">
              <a:solidFill>
                <a:srgbClr val="00B050"/>
              </a:solidFill>
            </a:rPr>
            <a:t>Definition of I4.0 public policy initiatives</a:t>
          </a:r>
          <a:r>
            <a:rPr lang="en-GB" sz="2400" b="1" kern="1200" dirty="0">
              <a:solidFill>
                <a:srgbClr val="00B050"/>
              </a:solidFill>
            </a:rPr>
            <a:t>”</a:t>
          </a:r>
          <a:endParaRPr lang="pt-PT" sz="4000" b="1" kern="1200" dirty="0">
            <a:solidFill>
              <a:srgbClr val="00B050"/>
            </a:solidFill>
          </a:endParaRPr>
        </a:p>
      </dsp:txBody>
      <dsp:txXfrm>
        <a:off x="862702" y="1457588"/>
        <a:ext cx="9287708" cy="729085"/>
      </dsp:txXfrm>
    </dsp:sp>
    <dsp:sp modelId="{71BDA9B4-21A6-40B1-86A3-DDEA537A102B}">
      <dsp:nvSpPr>
        <dsp:cNvPr id="0" name=""/>
        <dsp:cNvSpPr/>
      </dsp:nvSpPr>
      <dsp:spPr>
        <a:xfrm>
          <a:off x="514977" y="1366452"/>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968191" y="2550867"/>
          <a:ext cx="9237076"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Launch of Action planning  </a:t>
          </a:r>
          <a:endParaRPr lang="pt-PT" sz="2400" b="0" kern="1200" dirty="0">
            <a:solidFill>
              <a:srgbClr val="FFFFFF"/>
            </a:solidFill>
            <a:latin typeface="Arial"/>
            <a:ea typeface="+mn-ea"/>
            <a:cs typeface="+mn-cs"/>
          </a:endParaRPr>
        </a:p>
      </dsp:txBody>
      <dsp:txXfrm>
        <a:off x="968191" y="2550867"/>
        <a:ext cx="9237076" cy="729085"/>
      </dsp:txXfrm>
    </dsp:sp>
    <dsp:sp modelId="{7AC87E65-7074-4D89-B514-14EA689EAD05}">
      <dsp:nvSpPr>
        <dsp:cNvPr id="0" name=""/>
        <dsp:cNvSpPr/>
      </dsp:nvSpPr>
      <dsp:spPr>
        <a:xfrm>
          <a:off x="675325" y="2459731"/>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0D5C91A-CD2B-4733-A932-3A72065522B4}">
      <dsp:nvSpPr>
        <dsp:cNvPr id="0" name=""/>
        <dsp:cNvSpPr/>
      </dsp:nvSpPr>
      <dsp:spPr>
        <a:xfrm>
          <a:off x="781736" y="3644146"/>
          <a:ext cx="9449640"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sp:txBody>
      <dsp:txXfrm>
        <a:off x="781736" y="3644146"/>
        <a:ext cx="9449640" cy="729085"/>
      </dsp:txXfrm>
    </dsp:sp>
    <dsp:sp modelId="{9667F56E-C2BF-4789-955F-5A14929488C0}">
      <dsp:nvSpPr>
        <dsp:cNvPr id="0" name=""/>
        <dsp:cNvSpPr/>
      </dsp:nvSpPr>
      <dsp:spPr>
        <a:xfrm>
          <a:off x="514977" y="3553010"/>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E42B14C7-6E27-43CC-BBA1-79FF60793AC2}">
      <dsp:nvSpPr>
        <dsp:cNvPr id="0" name=""/>
        <dsp:cNvSpPr/>
      </dsp:nvSpPr>
      <dsp:spPr>
        <a:xfrm>
          <a:off x="249038" y="4737425"/>
          <a:ext cx="9992594"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  </a:t>
          </a:r>
          <a:r>
            <a:rPr lang="en-GB" sz="2400" b="0" kern="1200" dirty="0">
              <a:solidFill>
                <a:srgbClr val="FFFFFF"/>
              </a:solidFill>
              <a:latin typeface="Arial"/>
              <a:ea typeface="+mn-ea"/>
              <a:cs typeface="+mn-cs"/>
            </a:rPr>
            <a:t>Introduction to the next thematic issue</a:t>
          </a:r>
          <a:endParaRPr lang="pt-PT" sz="2400" b="0" kern="1200" dirty="0">
            <a:solidFill>
              <a:srgbClr val="FFFFFF"/>
            </a:solidFill>
            <a:latin typeface="Arial"/>
            <a:ea typeface="+mn-ea"/>
            <a:cs typeface="+mn-cs"/>
          </a:endParaRPr>
        </a:p>
      </dsp:txBody>
      <dsp:txXfrm>
        <a:off x="249038" y="4737425"/>
        <a:ext cx="9992594" cy="729085"/>
      </dsp:txXfrm>
    </dsp:sp>
    <dsp:sp modelId="{36065220-29E0-4B47-975C-B6DDDED3B2E9}">
      <dsp:nvSpPr>
        <dsp:cNvPr id="0" name=""/>
        <dsp:cNvSpPr/>
      </dsp:nvSpPr>
      <dsp:spPr>
        <a:xfrm>
          <a:off x="-7463" y="4646289"/>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6692873" y="-1008301"/>
          <a:ext cx="7847423" cy="7847423"/>
        </a:xfrm>
        <a:prstGeom prst="blockArc">
          <a:avLst>
            <a:gd name="adj1" fmla="val 18900000"/>
            <a:gd name="adj2" fmla="val 2700000"/>
            <a:gd name="adj3" fmla="val 2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544349" y="418094"/>
          <a:ext cx="9594241" cy="729085"/>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71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Welcome COMPETE 2020</a:t>
          </a:r>
          <a:endParaRPr lang="pt-PT" sz="2400" b="0" kern="1200" dirty="0">
            <a:solidFill>
              <a:schemeClr val="bg1"/>
            </a:solidFill>
          </a:endParaRPr>
        </a:p>
      </dsp:txBody>
      <dsp:txXfrm>
        <a:off x="544349" y="418094"/>
        <a:ext cx="9594241" cy="729085"/>
      </dsp:txXfrm>
    </dsp:sp>
    <dsp:sp modelId="{CDC416E4-F021-4503-AC97-F48757441A7C}">
      <dsp:nvSpPr>
        <dsp:cNvPr id="0" name=""/>
        <dsp:cNvSpPr/>
      </dsp:nvSpPr>
      <dsp:spPr>
        <a:xfrm>
          <a:off x="1786" y="298573"/>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862702" y="1457588"/>
          <a:ext cx="9287708"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Thematic issue: “</a:t>
          </a:r>
          <a:r>
            <a:rPr lang="en-GB" sz="2400" b="0" i="1" kern="1200" dirty="0"/>
            <a:t>Definition of I4.0 public policy initiatives</a:t>
          </a:r>
          <a:r>
            <a:rPr lang="en-GB" sz="2400" b="0" kern="1200" dirty="0"/>
            <a:t>”</a:t>
          </a:r>
          <a:endParaRPr lang="pt-PT" sz="4000" b="0" kern="1200" dirty="0">
            <a:solidFill>
              <a:schemeClr val="bg1"/>
            </a:solidFill>
          </a:endParaRPr>
        </a:p>
      </dsp:txBody>
      <dsp:txXfrm>
        <a:off x="862702" y="1457588"/>
        <a:ext cx="9287708" cy="729085"/>
      </dsp:txXfrm>
    </dsp:sp>
    <dsp:sp modelId="{71BDA9B4-21A6-40B1-86A3-DDEA537A102B}">
      <dsp:nvSpPr>
        <dsp:cNvPr id="0" name=""/>
        <dsp:cNvSpPr/>
      </dsp:nvSpPr>
      <dsp:spPr>
        <a:xfrm>
          <a:off x="514977" y="1366452"/>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968191" y="2550867"/>
          <a:ext cx="9237076"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B050"/>
              </a:solidFill>
            </a:rPr>
            <a:t>Launch of Action planning  </a:t>
          </a:r>
          <a:endParaRPr lang="pt-PT" sz="2400" b="1" kern="1200" dirty="0">
            <a:solidFill>
              <a:srgbClr val="00B050"/>
            </a:solidFill>
            <a:latin typeface="Arial"/>
            <a:ea typeface="+mn-ea"/>
            <a:cs typeface="+mn-cs"/>
          </a:endParaRPr>
        </a:p>
      </dsp:txBody>
      <dsp:txXfrm>
        <a:off x="968191" y="2550867"/>
        <a:ext cx="9237076" cy="729085"/>
      </dsp:txXfrm>
    </dsp:sp>
    <dsp:sp modelId="{7AC87E65-7074-4D89-B514-14EA689EAD05}">
      <dsp:nvSpPr>
        <dsp:cNvPr id="0" name=""/>
        <dsp:cNvSpPr/>
      </dsp:nvSpPr>
      <dsp:spPr>
        <a:xfrm>
          <a:off x="675325" y="2459731"/>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0D5C91A-CD2B-4733-A932-3A72065522B4}">
      <dsp:nvSpPr>
        <dsp:cNvPr id="0" name=""/>
        <dsp:cNvSpPr/>
      </dsp:nvSpPr>
      <dsp:spPr>
        <a:xfrm>
          <a:off x="781736" y="3644146"/>
          <a:ext cx="9449640"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sp:txBody>
      <dsp:txXfrm>
        <a:off x="781736" y="3644146"/>
        <a:ext cx="9449640" cy="729085"/>
      </dsp:txXfrm>
    </dsp:sp>
    <dsp:sp modelId="{9667F56E-C2BF-4789-955F-5A14929488C0}">
      <dsp:nvSpPr>
        <dsp:cNvPr id="0" name=""/>
        <dsp:cNvSpPr/>
      </dsp:nvSpPr>
      <dsp:spPr>
        <a:xfrm>
          <a:off x="514977" y="3553010"/>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E42B14C7-6E27-43CC-BBA1-79FF60793AC2}">
      <dsp:nvSpPr>
        <dsp:cNvPr id="0" name=""/>
        <dsp:cNvSpPr/>
      </dsp:nvSpPr>
      <dsp:spPr>
        <a:xfrm>
          <a:off x="249038" y="4737425"/>
          <a:ext cx="9992594"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  </a:t>
          </a:r>
          <a:r>
            <a:rPr lang="en-GB" sz="2400" b="0" kern="1200" dirty="0">
              <a:solidFill>
                <a:srgbClr val="FFFFFF"/>
              </a:solidFill>
              <a:latin typeface="Arial"/>
              <a:ea typeface="+mn-ea"/>
              <a:cs typeface="+mn-cs"/>
            </a:rPr>
            <a:t>Introduction to the next thematic issue</a:t>
          </a:r>
          <a:endParaRPr lang="pt-PT" sz="2400" b="0" kern="1200" dirty="0">
            <a:solidFill>
              <a:srgbClr val="FFFFFF"/>
            </a:solidFill>
            <a:latin typeface="Arial"/>
            <a:ea typeface="+mn-ea"/>
            <a:cs typeface="+mn-cs"/>
          </a:endParaRPr>
        </a:p>
      </dsp:txBody>
      <dsp:txXfrm>
        <a:off x="249038" y="4737425"/>
        <a:ext cx="9992594" cy="729085"/>
      </dsp:txXfrm>
    </dsp:sp>
    <dsp:sp modelId="{36065220-29E0-4B47-975C-B6DDDED3B2E9}">
      <dsp:nvSpPr>
        <dsp:cNvPr id="0" name=""/>
        <dsp:cNvSpPr/>
      </dsp:nvSpPr>
      <dsp:spPr>
        <a:xfrm>
          <a:off x="-7463" y="4646289"/>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4C5A-6C03-4781-A768-664BA7006F01}">
      <dsp:nvSpPr>
        <dsp:cNvPr id="0" name=""/>
        <dsp:cNvSpPr/>
      </dsp:nvSpPr>
      <dsp:spPr>
        <a:xfrm>
          <a:off x="-6692873" y="-1008301"/>
          <a:ext cx="7847423" cy="7847423"/>
        </a:xfrm>
        <a:prstGeom prst="blockArc">
          <a:avLst>
            <a:gd name="adj1" fmla="val 18900000"/>
            <a:gd name="adj2" fmla="val 2700000"/>
            <a:gd name="adj3" fmla="val 2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AAE02-DC1D-49F9-807F-F8BF2B91BAC8}">
      <dsp:nvSpPr>
        <dsp:cNvPr id="0" name=""/>
        <dsp:cNvSpPr/>
      </dsp:nvSpPr>
      <dsp:spPr>
        <a:xfrm>
          <a:off x="544349" y="418094"/>
          <a:ext cx="9594241" cy="729085"/>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71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Welcome COMPETE 2020</a:t>
          </a:r>
          <a:endParaRPr lang="pt-PT" sz="2400" b="0" kern="1200" dirty="0">
            <a:solidFill>
              <a:schemeClr val="bg1"/>
            </a:solidFill>
          </a:endParaRPr>
        </a:p>
      </dsp:txBody>
      <dsp:txXfrm>
        <a:off x="544349" y="418094"/>
        <a:ext cx="9594241" cy="729085"/>
      </dsp:txXfrm>
    </dsp:sp>
    <dsp:sp modelId="{CDC416E4-F021-4503-AC97-F48757441A7C}">
      <dsp:nvSpPr>
        <dsp:cNvPr id="0" name=""/>
        <dsp:cNvSpPr/>
      </dsp:nvSpPr>
      <dsp:spPr>
        <a:xfrm>
          <a:off x="1786" y="298573"/>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A44B83-8B40-4A33-AF44-7C7BDC165197}">
      <dsp:nvSpPr>
        <dsp:cNvPr id="0" name=""/>
        <dsp:cNvSpPr/>
      </dsp:nvSpPr>
      <dsp:spPr>
        <a:xfrm>
          <a:off x="862702" y="1457588"/>
          <a:ext cx="9287708"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Thematic issue: “</a:t>
          </a:r>
          <a:r>
            <a:rPr lang="en-GB" sz="2400" b="0" i="1" kern="1200" dirty="0"/>
            <a:t>Definition of I4.0 public policy initiatives</a:t>
          </a:r>
          <a:r>
            <a:rPr lang="en-GB" sz="2400" b="0" kern="1200" dirty="0"/>
            <a:t>”</a:t>
          </a:r>
          <a:endParaRPr lang="pt-PT" sz="4000" b="0" kern="1200" dirty="0">
            <a:solidFill>
              <a:schemeClr val="bg1"/>
            </a:solidFill>
          </a:endParaRPr>
        </a:p>
      </dsp:txBody>
      <dsp:txXfrm>
        <a:off x="862702" y="1457588"/>
        <a:ext cx="9287708" cy="729085"/>
      </dsp:txXfrm>
    </dsp:sp>
    <dsp:sp modelId="{71BDA9B4-21A6-40B1-86A3-DDEA537A102B}">
      <dsp:nvSpPr>
        <dsp:cNvPr id="0" name=""/>
        <dsp:cNvSpPr/>
      </dsp:nvSpPr>
      <dsp:spPr>
        <a:xfrm>
          <a:off x="514977" y="1366452"/>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B4E606-422A-44C7-9ED2-9D8EEBDF3A58}">
      <dsp:nvSpPr>
        <dsp:cNvPr id="0" name=""/>
        <dsp:cNvSpPr/>
      </dsp:nvSpPr>
      <dsp:spPr>
        <a:xfrm>
          <a:off x="968191" y="2550867"/>
          <a:ext cx="9237076"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t>Launch of Action planning  </a:t>
          </a:r>
          <a:endParaRPr lang="pt-PT" sz="2400" b="0" kern="1200" dirty="0">
            <a:solidFill>
              <a:srgbClr val="FFFFFF"/>
            </a:solidFill>
            <a:latin typeface="Arial"/>
            <a:ea typeface="+mn-ea"/>
            <a:cs typeface="+mn-cs"/>
          </a:endParaRPr>
        </a:p>
      </dsp:txBody>
      <dsp:txXfrm>
        <a:off x="968191" y="2550867"/>
        <a:ext cx="9237076" cy="729085"/>
      </dsp:txXfrm>
    </dsp:sp>
    <dsp:sp modelId="{7AC87E65-7074-4D89-B514-14EA689EAD05}">
      <dsp:nvSpPr>
        <dsp:cNvPr id="0" name=""/>
        <dsp:cNvSpPr/>
      </dsp:nvSpPr>
      <dsp:spPr>
        <a:xfrm>
          <a:off x="675325" y="2459731"/>
          <a:ext cx="911357" cy="911357"/>
        </a:xfrm>
        <a:prstGeom prst="ellipse">
          <a:avLst/>
        </a:prstGeom>
        <a:solidFill>
          <a:srgbClr val="99CC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0D5C91A-CD2B-4733-A932-3A72065522B4}">
      <dsp:nvSpPr>
        <dsp:cNvPr id="0" name=""/>
        <dsp:cNvSpPr/>
      </dsp:nvSpPr>
      <dsp:spPr>
        <a:xfrm>
          <a:off x="781736" y="3644146"/>
          <a:ext cx="9449640"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solidFill>
                <a:srgbClr val="FFFFFF"/>
              </a:solidFill>
              <a:latin typeface="Arial"/>
              <a:ea typeface="+mn-ea"/>
              <a:cs typeface="+mn-cs"/>
            </a:rPr>
            <a:t>Joint Analysis Report   </a:t>
          </a:r>
          <a:endParaRPr lang="pt-PT" sz="2400" b="0" kern="1200" dirty="0">
            <a:solidFill>
              <a:srgbClr val="FFFFFF"/>
            </a:solidFill>
            <a:latin typeface="Arial"/>
            <a:ea typeface="+mn-ea"/>
            <a:cs typeface="+mn-cs"/>
          </a:endParaRPr>
        </a:p>
      </dsp:txBody>
      <dsp:txXfrm>
        <a:off x="781736" y="3644146"/>
        <a:ext cx="9449640" cy="729085"/>
      </dsp:txXfrm>
    </dsp:sp>
    <dsp:sp modelId="{9667F56E-C2BF-4789-955F-5A14929488C0}">
      <dsp:nvSpPr>
        <dsp:cNvPr id="0" name=""/>
        <dsp:cNvSpPr/>
      </dsp:nvSpPr>
      <dsp:spPr>
        <a:xfrm>
          <a:off x="514977" y="3553010"/>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E42B14C7-6E27-43CC-BBA1-79FF60793AC2}">
      <dsp:nvSpPr>
        <dsp:cNvPr id="0" name=""/>
        <dsp:cNvSpPr/>
      </dsp:nvSpPr>
      <dsp:spPr>
        <a:xfrm>
          <a:off x="249038" y="4737425"/>
          <a:ext cx="9992594" cy="729085"/>
        </a:xfrm>
        <a:prstGeom prst="rect">
          <a:avLst/>
        </a:prstGeom>
        <a:solidFill>
          <a:srgbClr val="FDC609"/>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3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  </a:t>
          </a:r>
          <a:r>
            <a:rPr lang="en-GB" sz="2400" b="1" kern="1200" dirty="0">
              <a:solidFill>
                <a:srgbClr val="00B050"/>
              </a:solidFill>
              <a:latin typeface="Arial"/>
              <a:ea typeface="+mn-ea"/>
              <a:cs typeface="+mn-cs"/>
            </a:rPr>
            <a:t>Introduction to the next thematic issue</a:t>
          </a:r>
          <a:endParaRPr lang="pt-PT" sz="2400" b="1" kern="1200" dirty="0">
            <a:solidFill>
              <a:srgbClr val="00B050"/>
            </a:solidFill>
            <a:latin typeface="Arial"/>
            <a:ea typeface="+mn-ea"/>
            <a:cs typeface="+mn-cs"/>
          </a:endParaRPr>
        </a:p>
      </dsp:txBody>
      <dsp:txXfrm>
        <a:off x="249038" y="4737425"/>
        <a:ext cx="9992594" cy="729085"/>
      </dsp:txXfrm>
    </dsp:sp>
    <dsp:sp modelId="{36065220-29E0-4B47-975C-B6DDDED3B2E9}">
      <dsp:nvSpPr>
        <dsp:cNvPr id="0" name=""/>
        <dsp:cNvSpPr/>
      </dsp:nvSpPr>
      <dsp:spPr>
        <a:xfrm>
          <a:off x="-7463" y="4646289"/>
          <a:ext cx="911357" cy="911357"/>
        </a:xfrm>
        <a:prstGeom prst="ellipse">
          <a:avLst/>
        </a:prstGeom>
        <a:solidFill>
          <a:srgbClr val="99CC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AB284-0558-4859-8FA9-AE64CEC7D072}">
      <dsp:nvSpPr>
        <dsp:cNvPr id="0" name=""/>
        <dsp:cNvSpPr/>
      </dsp:nvSpPr>
      <dsp:spPr>
        <a:xfrm>
          <a:off x="931" y="0"/>
          <a:ext cx="2422534" cy="4464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rgbClr val="002060"/>
              </a:solidFill>
            </a:rPr>
            <a:t>Organization</a:t>
          </a:r>
        </a:p>
      </dsp:txBody>
      <dsp:txXfrm>
        <a:off x="931" y="0"/>
        <a:ext cx="2422534" cy="1339348"/>
      </dsp:txXfrm>
    </dsp:sp>
    <dsp:sp modelId="{9088590A-7902-4C84-B1FE-0E889E4A57D8}">
      <dsp:nvSpPr>
        <dsp:cNvPr id="0" name=""/>
        <dsp:cNvSpPr/>
      </dsp:nvSpPr>
      <dsp:spPr>
        <a:xfrm>
          <a:off x="243185" y="1340193"/>
          <a:ext cx="1938027" cy="516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tabLst>
              <a:tab pos="268288" algn="l"/>
            </a:tabLst>
          </a:pPr>
          <a:r>
            <a:rPr lang="pl-PL" sz="1500" kern="1200" dirty="0">
              <a:solidFill>
                <a:srgbClr val="002060"/>
              </a:solidFill>
            </a:rPr>
            <a:t>1. Cooperation 		and projects</a:t>
          </a:r>
        </a:p>
      </dsp:txBody>
      <dsp:txXfrm>
        <a:off x="258312" y="1355320"/>
        <a:ext cx="1907773" cy="486225"/>
      </dsp:txXfrm>
    </dsp:sp>
    <dsp:sp modelId="{676A8AD2-D50B-4C0D-92A5-3706A561CA9F}">
      <dsp:nvSpPr>
        <dsp:cNvPr id="0" name=""/>
        <dsp:cNvSpPr/>
      </dsp:nvSpPr>
      <dsp:spPr>
        <a:xfrm>
          <a:off x="243185" y="1936131"/>
          <a:ext cx="1938027" cy="516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2. Strategy</a:t>
          </a:r>
        </a:p>
      </dsp:txBody>
      <dsp:txXfrm>
        <a:off x="258312" y="1951258"/>
        <a:ext cx="1907773" cy="486225"/>
      </dsp:txXfrm>
    </dsp:sp>
    <dsp:sp modelId="{CDFC003B-2BB2-4779-9DB7-6A7B3C63155F}">
      <dsp:nvSpPr>
        <dsp:cNvPr id="0" name=""/>
        <dsp:cNvSpPr/>
      </dsp:nvSpPr>
      <dsp:spPr>
        <a:xfrm>
          <a:off x="243185" y="2532070"/>
          <a:ext cx="1938027" cy="516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3. Employees</a:t>
          </a:r>
        </a:p>
      </dsp:txBody>
      <dsp:txXfrm>
        <a:off x="258312" y="2547197"/>
        <a:ext cx="1907773" cy="486225"/>
      </dsp:txXfrm>
    </dsp:sp>
    <dsp:sp modelId="{9FE5C882-4DFC-466D-82C3-AB7889D84C6E}">
      <dsp:nvSpPr>
        <dsp:cNvPr id="0" name=""/>
        <dsp:cNvSpPr/>
      </dsp:nvSpPr>
      <dsp:spPr>
        <a:xfrm>
          <a:off x="243185" y="3128008"/>
          <a:ext cx="1938027" cy="516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4. Leadership</a:t>
          </a:r>
        </a:p>
      </dsp:txBody>
      <dsp:txXfrm>
        <a:off x="258312" y="3143135"/>
        <a:ext cx="1907773" cy="486225"/>
      </dsp:txXfrm>
    </dsp:sp>
    <dsp:sp modelId="{5874C06F-B5E1-49AB-A07C-4CCDB04E087E}">
      <dsp:nvSpPr>
        <dsp:cNvPr id="0" name=""/>
        <dsp:cNvSpPr/>
      </dsp:nvSpPr>
      <dsp:spPr>
        <a:xfrm>
          <a:off x="243185" y="3723946"/>
          <a:ext cx="1938027" cy="516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268288" lvl="0" indent="-268288" algn="l" defTabSz="666750">
            <a:lnSpc>
              <a:spcPct val="90000"/>
            </a:lnSpc>
            <a:spcBef>
              <a:spcPct val="0"/>
            </a:spcBef>
            <a:spcAft>
              <a:spcPct val="35000"/>
            </a:spcAft>
            <a:buNone/>
          </a:pPr>
          <a:r>
            <a:rPr lang="pl-PL" sz="1500" kern="1200" dirty="0">
              <a:solidFill>
                <a:srgbClr val="002060"/>
              </a:solidFill>
            </a:rPr>
            <a:t>5. Intelligent    </a:t>
          </a:r>
          <a:r>
            <a:rPr lang="pl-PL" sz="1500" kern="1200" dirty="0" err="1">
              <a:solidFill>
                <a:srgbClr val="002060"/>
              </a:solidFill>
            </a:rPr>
            <a:t>product</a:t>
          </a:r>
          <a:endParaRPr lang="pl-PL" sz="1500" kern="1200" dirty="0">
            <a:solidFill>
              <a:srgbClr val="002060"/>
            </a:solidFill>
          </a:endParaRPr>
        </a:p>
      </dsp:txBody>
      <dsp:txXfrm>
        <a:off x="258312" y="3739073"/>
        <a:ext cx="1907773" cy="486225"/>
      </dsp:txXfrm>
    </dsp:sp>
    <dsp:sp modelId="{80466F95-B629-48EF-8F9D-771A323EC623}">
      <dsp:nvSpPr>
        <dsp:cNvPr id="0" name=""/>
        <dsp:cNvSpPr/>
      </dsp:nvSpPr>
      <dsp:spPr>
        <a:xfrm>
          <a:off x="2605156" y="0"/>
          <a:ext cx="2422534" cy="4464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solidFill>
                <a:srgbClr val="002060"/>
              </a:solidFill>
            </a:rPr>
            <a:t>Technologies</a:t>
          </a:r>
        </a:p>
      </dsp:txBody>
      <dsp:txXfrm>
        <a:off x="2605156" y="0"/>
        <a:ext cx="2422534" cy="1339348"/>
      </dsp:txXfrm>
    </dsp:sp>
    <dsp:sp modelId="{6C2A30F9-09D2-417B-850C-495A5BE0E65A}">
      <dsp:nvSpPr>
        <dsp:cNvPr id="0" name=""/>
        <dsp:cNvSpPr/>
      </dsp:nvSpPr>
      <dsp:spPr>
        <a:xfrm>
          <a:off x="2847410" y="1339730"/>
          <a:ext cx="1938027" cy="87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1. Autonomy</a:t>
          </a:r>
        </a:p>
      </dsp:txBody>
      <dsp:txXfrm>
        <a:off x="2873099" y="1365419"/>
        <a:ext cx="1886649" cy="825716"/>
      </dsp:txXfrm>
    </dsp:sp>
    <dsp:sp modelId="{0D1B55B8-75A4-4CEA-9E36-CDA504352300}">
      <dsp:nvSpPr>
        <dsp:cNvPr id="0" name=""/>
        <dsp:cNvSpPr/>
      </dsp:nvSpPr>
      <dsp:spPr>
        <a:xfrm>
          <a:off x="2847410" y="2351762"/>
          <a:ext cx="1938027" cy="87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2. Automation</a:t>
          </a:r>
        </a:p>
      </dsp:txBody>
      <dsp:txXfrm>
        <a:off x="2873099" y="2377451"/>
        <a:ext cx="1886649" cy="825716"/>
      </dsp:txXfrm>
    </dsp:sp>
    <dsp:sp modelId="{0997994C-55F4-4E0B-9607-FF080B2EA421}">
      <dsp:nvSpPr>
        <dsp:cNvPr id="0" name=""/>
        <dsp:cNvSpPr/>
      </dsp:nvSpPr>
      <dsp:spPr>
        <a:xfrm>
          <a:off x="2847410" y="3363795"/>
          <a:ext cx="1938027" cy="87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3.Communication</a:t>
          </a:r>
        </a:p>
      </dsp:txBody>
      <dsp:txXfrm>
        <a:off x="2873099" y="3389484"/>
        <a:ext cx="1886649" cy="825716"/>
      </dsp:txXfrm>
    </dsp:sp>
    <dsp:sp modelId="{F4CB4622-1C84-4AB4-AA51-D24A21AE1A61}">
      <dsp:nvSpPr>
        <dsp:cNvPr id="0" name=""/>
        <dsp:cNvSpPr/>
      </dsp:nvSpPr>
      <dsp:spPr>
        <a:xfrm>
          <a:off x="5209381" y="0"/>
          <a:ext cx="2422534" cy="4464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solidFill>
                <a:srgbClr val="002060"/>
              </a:solidFill>
            </a:rPr>
            <a:t>Processes</a:t>
          </a:r>
        </a:p>
      </dsp:txBody>
      <dsp:txXfrm>
        <a:off x="5209381" y="0"/>
        <a:ext cx="2422534" cy="1339348"/>
      </dsp:txXfrm>
    </dsp:sp>
    <dsp:sp modelId="{72896E3F-D07B-4D65-B4E9-B20E7FC83239}">
      <dsp:nvSpPr>
        <dsp:cNvPr id="0" name=""/>
        <dsp:cNvSpPr/>
      </dsp:nvSpPr>
      <dsp:spPr>
        <a:xfrm>
          <a:off x="5451634" y="1339457"/>
          <a:ext cx="1938027" cy="65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268288" lvl="0" indent="-268288" algn="l" defTabSz="666750">
            <a:lnSpc>
              <a:spcPct val="90000"/>
            </a:lnSpc>
            <a:spcBef>
              <a:spcPct val="0"/>
            </a:spcBef>
            <a:spcAft>
              <a:spcPct val="35000"/>
            </a:spcAft>
            <a:buNone/>
          </a:pPr>
          <a:r>
            <a:rPr lang="pl-PL" sz="1500" kern="1200" dirty="0">
              <a:solidFill>
                <a:srgbClr val="002060"/>
              </a:solidFill>
            </a:rPr>
            <a:t>1. Internal integration</a:t>
          </a:r>
        </a:p>
      </dsp:txBody>
      <dsp:txXfrm>
        <a:off x="5470683" y="1358506"/>
        <a:ext cx="1899929" cy="612284"/>
      </dsp:txXfrm>
    </dsp:sp>
    <dsp:sp modelId="{7935A5F2-4FEE-44E9-92F2-7B9EAE391842}">
      <dsp:nvSpPr>
        <dsp:cNvPr id="0" name=""/>
        <dsp:cNvSpPr/>
      </dsp:nvSpPr>
      <dsp:spPr>
        <a:xfrm>
          <a:off x="5451634" y="2089898"/>
          <a:ext cx="1938027" cy="65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pl-PL" sz="1500" kern="1200" dirty="0">
              <a:solidFill>
                <a:srgbClr val="002060"/>
              </a:solidFill>
            </a:rPr>
            <a:t>2. I</a:t>
          </a:r>
          <a:r>
            <a:rPr lang="en-US" sz="1500" kern="1200" dirty="0">
              <a:solidFill>
                <a:srgbClr val="002060"/>
              </a:solidFill>
            </a:rPr>
            <a:t>ntegration</a:t>
          </a:r>
          <a:r>
            <a:rPr lang="pl-PL" sz="1500" kern="1200" dirty="0">
              <a:solidFill>
                <a:srgbClr val="002060"/>
              </a:solidFill>
            </a:rPr>
            <a:t> of the</a:t>
          </a:r>
        </a:p>
        <a:p>
          <a:pPr lvl="0" algn="ctr" defTabSz="666750">
            <a:lnSpc>
              <a:spcPct val="90000"/>
            </a:lnSpc>
            <a:spcBef>
              <a:spcPct val="0"/>
            </a:spcBef>
            <a:spcAft>
              <a:spcPct val="35000"/>
            </a:spcAft>
            <a:buNone/>
          </a:pPr>
          <a:r>
            <a:rPr lang="pl-PL" sz="1500" kern="1200" dirty="0">
              <a:solidFill>
                <a:srgbClr val="002060"/>
              </a:solidFill>
            </a:rPr>
            <a:t>l</a:t>
          </a:r>
          <a:r>
            <a:rPr lang="en-US" sz="1500" kern="1200" dirty="0">
              <a:solidFill>
                <a:srgbClr val="002060"/>
              </a:solidFill>
            </a:rPr>
            <a:t>ife cycle</a:t>
          </a:r>
          <a:r>
            <a:rPr lang="pl-PL" sz="1500" kern="1200" dirty="0">
              <a:solidFill>
                <a:srgbClr val="002060"/>
              </a:solidFill>
            </a:rPr>
            <a:t> assessment</a:t>
          </a:r>
        </a:p>
      </dsp:txBody>
      <dsp:txXfrm>
        <a:off x="5470683" y="2108947"/>
        <a:ext cx="1899929" cy="612284"/>
      </dsp:txXfrm>
    </dsp:sp>
    <dsp:sp modelId="{22D95FB2-812D-4B44-924F-FE39241B60B9}">
      <dsp:nvSpPr>
        <dsp:cNvPr id="0" name=""/>
        <dsp:cNvSpPr/>
      </dsp:nvSpPr>
      <dsp:spPr>
        <a:xfrm>
          <a:off x="5451634" y="2840339"/>
          <a:ext cx="1938027" cy="65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002060"/>
              </a:solidFill>
            </a:rPr>
            <a:t>3. </a:t>
          </a:r>
          <a:r>
            <a:rPr lang="pl-PL" sz="1500" kern="1200" dirty="0">
              <a:solidFill>
                <a:srgbClr val="002060"/>
              </a:solidFill>
            </a:rPr>
            <a:t>I</a:t>
          </a:r>
          <a:r>
            <a:rPr lang="en-US" sz="1500" kern="1200" dirty="0">
              <a:solidFill>
                <a:srgbClr val="002060"/>
              </a:solidFill>
            </a:rPr>
            <a:t>ntegration into the environment</a:t>
          </a:r>
          <a:endParaRPr lang="pl-PL" sz="1500" kern="1200" dirty="0">
            <a:solidFill>
              <a:srgbClr val="002060"/>
            </a:solidFill>
          </a:endParaRPr>
        </a:p>
      </dsp:txBody>
      <dsp:txXfrm>
        <a:off x="5470683" y="2859388"/>
        <a:ext cx="1899929" cy="612284"/>
      </dsp:txXfrm>
    </dsp:sp>
    <dsp:sp modelId="{0EEE339B-7B48-43E6-9241-D5D01C0E0B40}">
      <dsp:nvSpPr>
        <dsp:cNvPr id="0" name=""/>
        <dsp:cNvSpPr/>
      </dsp:nvSpPr>
      <dsp:spPr>
        <a:xfrm>
          <a:off x="5451634" y="3590780"/>
          <a:ext cx="1938027" cy="65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pl-PL" sz="1500" kern="1200" dirty="0">
              <a:solidFill>
                <a:srgbClr val="002060"/>
              </a:solidFill>
            </a:rPr>
            <a:t>4. Standardisation</a:t>
          </a:r>
        </a:p>
      </dsp:txBody>
      <dsp:txXfrm>
        <a:off x="5470683" y="3609829"/>
        <a:ext cx="1899929" cy="6122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0.17616</cdr:x>
      <cdr:y>0.07787</cdr:y>
    </cdr:from>
    <cdr:to>
      <cdr:x>0.24935</cdr:x>
      <cdr:y>0.15573</cdr:y>
    </cdr:to>
    <cdr:sp macro="" textlink="">
      <cdr:nvSpPr>
        <cdr:cNvPr id="2" name="CaixaDeTexto 1"/>
        <cdr:cNvSpPr txBox="1"/>
      </cdr:nvSpPr>
      <cdr:spPr>
        <a:xfrm xmlns:a="http://schemas.openxmlformats.org/drawingml/2006/main">
          <a:off x="1299988" y="360040"/>
          <a:ext cx="54006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pt-PT" sz="1400" b="1" dirty="0">
              <a:solidFill>
                <a:schemeClr val="bg1"/>
              </a:solidFill>
            </a:rPr>
            <a:t>TO 8</a:t>
          </a:r>
        </a:p>
      </cdr:txBody>
    </cdr:sp>
  </cdr:relSizeAnchor>
  <cdr:relSizeAnchor xmlns:cdr="http://schemas.openxmlformats.org/drawingml/2006/chartDrawing">
    <cdr:from>
      <cdr:x>0.49042</cdr:x>
      <cdr:y>0.21344</cdr:y>
    </cdr:from>
    <cdr:to>
      <cdr:x>0.5636</cdr:x>
      <cdr:y>0.2913</cdr:y>
    </cdr:to>
    <cdr:sp macro="" textlink="">
      <cdr:nvSpPr>
        <cdr:cNvPr id="3" name="CaixaDeTexto 1"/>
        <cdr:cNvSpPr txBox="1"/>
      </cdr:nvSpPr>
      <cdr:spPr>
        <a:xfrm xmlns:a="http://schemas.openxmlformats.org/drawingml/2006/main">
          <a:off x="3619040" y="986904"/>
          <a:ext cx="54006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PT" sz="1400" b="1" dirty="0">
              <a:solidFill>
                <a:schemeClr val="bg1"/>
              </a:solidFill>
            </a:rPr>
            <a:t>TO 1</a:t>
          </a:r>
        </a:p>
      </cdr:txBody>
    </cdr:sp>
  </cdr:relSizeAnchor>
  <cdr:relSizeAnchor xmlns:cdr="http://schemas.openxmlformats.org/drawingml/2006/chartDrawing">
    <cdr:from>
      <cdr:x>0.05907</cdr:x>
      <cdr:y>0.32704</cdr:y>
    </cdr:from>
    <cdr:to>
      <cdr:x>0.13225</cdr:x>
      <cdr:y>0.4049</cdr:y>
    </cdr:to>
    <cdr:sp macro="" textlink="">
      <cdr:nvSpPr>
        <cdr:cNvPr id="4" name="CaixaDeTexto 1"/>
        <cdr:cNvSpPr txBox="1"/>
      </cdr:nvSpPr>
      <cdr:spPr>
        <a:xfrm xmlns:a="http://schemas.openxmlformats.org/drawingml/2006/main">
          <a:off x="435892" y="1512168"/>
          <a:ext cx="54006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PT" sz="1400" b="1" dirty="0">
              <a:solidFill>
                <a:schemeClr val="bg1"/>
              </a:solidFill>
            </a:rPr>
            <a:t>TO 7</a:t>
          </a:r>
        </a:p>
      </cdr:txBody>
    </cdr:sp>
  </cdr:relSizeAnchor>
  <cdr:relSizeAnchor xmlns:cdr="http://schemas.openxmlformats.org/drawingml/2006/chartDrawing">
    <cdr:from>
      <cdr:x>0.24159</cdr:x>
      <cdr:y>0.77407</cdr:y>
    </cdr:from>
    <cdr:to>
      <cdr:x>0.31478</cdr:x>
      <cdr:y>0.85194</cdr:y>
    </cdr:to>
    <cdr:sp macro="" textlink="">
      <cdr:nvSpPr>
        <cdr:cNvPr id="5" name="CaixaDeTexto 1"/>
        <cdr:cNvSpPr txBox="1"/>
      </cdr:nvSpPr>
      <cdr:spPr>
        <a:xfrm xmlns:a="http://schemas.openxmlformats.org/drawingml/2006/main">
          <a:off x="1782836" y="3579192"/>
          <a:ext cx="54006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PT" sz="1400" b="1" dirty="0">
              <a:solidFill>
                <a:schemeClr val="bg1"/>
              </a:solidFill>
            </a:rPr>
            <a:t>TO 3</a:t>
          </a:r>
        </a:p>
      </cdr:txBody>
    </cdr:sp>
  </cdr:relSizeAnchor>
  <cdr:relSizeAnchor xmlns:cdr="http://schemas.openxmlformats.org/drawingml/2006/chartDrawing">
    <cdr:from>
      <cdr:x>0.26398</cdr:x>
      <cdr:y>0.03115</cdr:y>
    </cdr:from>
    <cdr:to>
      <cdr:x>0.33717</cdr:x>
      <cdr:y>0.10901</cdr:y>
    </cdr:to>
    <cdr:sp macro="" textlink="">
      <cdr:nvSpPr>
        <cdr:cNvPr id="6" name="CaixaDeTexto 1"/>
        <cdr:cNvSpPr txBox="1"/>
      </cdr:nvSpPr>
      <cdr:spPr>
        <a:xfrm xmlns:a="http://schemas.openxmlformats.org/drawingml/2006/main">
          <a:off x="1948060" y="144016"/>
          <a:ext cx="54006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PT" sz="1400" b="1" dirty="0">
              <a:solidFill>
                <a:schemeClr val="bg1"/>
              </a:solidFill>
            </a:rPr>
            <a:t>TO 11</a:t>
          </a:r>
        </a:p>
      </cdr:txBody>
    </cdr:sp>
  </cdr:relSizeAnchor>
  <cdr:relSizeAnchor xmlns:cdr="http://schemas.openxmlformats.org/drawingml/2006/chartDrawing">
    <cdr:from>
      <cdr:x>0.4689</cdr:x>
      <cdr:y>0.62293</cdr:y>
    </cdr:from>
    <cdr:to>
      <cdr:x>0.54208</cdr:x>
      <cdr:y>0.70079</cdr:y>
    </cdr:to>
    <cdr:sp macro="" textlink="">
      <cdr:nvSpPr>
        <cdr:cNvPr id="7" name="CaixaDeTexto 1"/>
        <cdr:cNvSpPr txBox="1"/>
      </cdr:nvSpPr>
      <cdr:spPr>
        <a:xfrm xmlns:a="http://schemas.openxmlformats.org/drawingml/2006/main">
          <a:off x="3460228" y="2880320"/>
          <a:ext cx="54006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PT" sz="1400" b="1" dirty="0">
              <a:solidFill>
                <a:schemeClr val="bg1"/>
              </a:solidFill>
            </a:rPr>
            <a:t>TO 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60796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48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73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17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35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93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785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32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57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66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74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8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42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505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870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395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33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326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070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Foundation was established on the initiative of the Ministry of Entrepreneurship and Technology and focuses mainly on consulting for companies planning to implement Industry 4.0 solutions.</a:t>
            </a: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47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Foundation was established on the initiative of the Ministry of Entrepreneurship and Technology and focuses mainly on consulting for companies planning to implement Industry 4.0 solutions.</a:t>
            </a: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966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Foundation was established on the initiative of the Ministry of Entrepreneurship and Technology and focuses mainly on consulting for companies planning to implement Industry 4.0 solutions.</a:t>
            </a: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861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dirty="0"/>
              <a:t>PARP</a:t>
            </a:r>
            <a:r>
              <a:rPr lang="pl-PL" baseline="0" dirty="0"/>
              <a:t> - </a:t>
            </a:r>
            <a:r>
              <a:rPr lang="en-US" baseline="0" dirty="0"/>
              <a:t>a state legal entity subordinate to the minister in charge of economy.</a:t>
            </a: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555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main shareholder of the Economic Zone is the State Treasury</a:t>
            </a: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5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753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212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577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377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90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718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048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99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154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519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74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11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1098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585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653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423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889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29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0070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0629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131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708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244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262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8199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7907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6454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7308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9711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040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91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434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0366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2539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6098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4054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1784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5262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7971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641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90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414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7384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1590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4225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04775" y="744538"/>
            <a:ext cx="6610350" cy="3719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71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244776" y="4725144"/>
            <a:ext cx="9696449"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2"/>
          </p:nvPr>
        </p:nvSpPr>
        <p:spPr>
          <a:xfrm>
            <a:off x="1244776" y="5157216"/>
            <a:ext cx="9696449"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body" idx="3"/>
          </p:nvPr>
        </p:nvSpPr>
        <p:spPr>
          <a:xfrm>
            <a:off x="1244776" y="5589264"/>
            <a:ext cx="9696449"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ctrTitle"/>
          </p:nvPr>
        </p:nvSpPr>
        <p:spPr>
          <a:xfrm>
            <a:off x="914400" y="3501015"/>
            <a:ext cx="10363200" cy="794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body" idx="4"/>
          </p:nvPr>
        </p:nvSpPr>
        <p:spPr>
          <a:xfrm>
            <a:off x="1295471" y="6309320"/>
            <a:ext cx="9887577" cy="387424"/>
          </a:xfrm>
          <a:prstGeom prst="rect">
            <a:avLst/>
          </a:prstGeom>
          <a:noFill/>
          <a:ln>
            <a:noFill/>
          </a:ln>
        </p:spPr>
        <p:txBody>
          <a:bodyPr spcFirstLastPara="1" wrap="square" lIns="91425" tIns="91425" rIns="91425" bIns="91425" anchor="t" anchorCtr="0"/>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 name="Kép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421268"/>
            <a:ext cx="5711957" cy="30797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page Blue origami">
  <p:cSld name="CONTENTpage Blue origami">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2">
            <a:alphaModFix/>
          </a:blip>
          <a:srcRect/>
          <a:stretch/>
        </p:blipFill>
        <p:spPr>
          <a:xfrm>
            <a:off x="-2640968" y="1093035"/>
            <a:ext cx="8204911" cy="5648339"/>
          </a:xfrm>
          <a:prstGeom prst="rect">
            <a:avLst/>
          </a:prstGeom>
          <a:noFill/>
          <a:ln>
            <a:noFill/>
          </a:ln>
        </p:spPr>
      </p:pic>
      <p:sp>
        <p:nvSpPr>
          <p:cNvPr id="71" name="Shape 71"/>
          <p:cNvSpPr txBox="1">
            <a:spLocks noGrp="1"/>
          </p:cNvSpPr>
          <p:nvPr>
            <p:ph type="title"/>
          </p:nvPr>
        </p:nvSpPr>
        <p:spPr>
          <a:xfrm>
            <a:off x="609603" y="1196752"/>
            <a:ext cx="4011084"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Shape 72"/>
          <p:cNvSpPr txBox="1">
            <a:spLocks noGrp="1"/>
          </p:cNvSpPr>
          <p:nvPr>
            <p:ph type="body" idx="1"/>
          </p:nvPr>
        </p:nvSpPr>
        <p:spPr>
          <a:xfrm>
            <a:off x="609603" y="2492902"/>
            <a:ext cx="4011084"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body" idx="2"/>
          </p:nvPr>
        </p:nvSpPr>
        <p:spPr>
          <a:xfrm>
            <a:off x="4766733" y="1205805"/>
            <a:ext cx="6815667"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page Dark Green origami">
  <p:cSld name="CONTENTpage Dark Green origami">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2">
            <a:alphaModFix/>
          </a:blip>
          <a:srcRect/>
          <a:stretch/>
        </p:blipFill>
        <p:spPr>
          <a:xfrm>
            <a:off x="-2640968" y="1093028"/>
            <a:ext cx="8204911" cy="5648338"/>
          </a:xfrm>
          <a:prstGeom prst="rect">
            <a:avLst/>
          </a:prstGeom>
          <a:noFill/>
          <a:ln>
            <a:noFill/>
          </a:ln>
        </p:spPr>
      </p:pic>
      <p:sp>
        <p:nvSpPr>
          <p:cNvPr id="76" name="Shape 76"/>
          <p:cNvSpPr txBox="1">
            <a:spLocks noGrp="1"/>
          </p:cNvSpPr>
          <p:nvPr>
            <p:ph type="title"/>
          </p:nvPr>
        </p:nvSpPr>
        <p:spPr>
          <a:xfrm>
            <a:off x="609603" y="1196752"/>
            <a:ext cx="4011084"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Shape 77"/>
          <p:cNvSpPr txBox="1">
            <a:spLocks noGrp="1"/>
          </p:cNvSpPr>
          <p:nvPr>
            <p:ph type="body" idx="1"/>
          </p:nvPr>
        </p:nvSpPr>
        <p:spPr>
          <a:xfrm>
            <a:off x="609603" y="2492902"/>
            <a:ext cx="4011084"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2"/>
          </p:nvPr>
        </p:nvSpPr>
        <p:spPr>
          <a:xfrm>
            <a:off x="4766733" y="1205805"/>
            <a:ext cx="6815667"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page Image square + legend" type="picTx">
  <p:cSld name="PICTURE_WITH_CAPTION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Shape 8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2"/>
              </a:buClr>
              <a:buSzPts val="1400"/>
              <a:buFont typeface="Arial"/>
              <a:buNone/>
              <a:defRPr sz="3200" b="1"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244772" y="4725144"/>
            <a:ext cx="9696449"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2"/>
          </p:nvPr>
        </p:nvSpPr>
        <p:spPr>
          <a:xfrm>
            <a:off x="1244772" y="5157216"/>
            <a:ext cx="9696449"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body" idx="3"/>
          </p:nvPr>
        </p:nvSpPr>
        <p:spPr>
          <a:xfrm>
            <a:off x="1244772" y="5589264"/>
            <a:ext cx="9696449"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ctrTitle"/>
          </p:nvPr>
        </p:nvSpPr>
        <p:spPr>
          <a:xfrm>
            <a:off x="914400" y="3501009"/>
            <a:ext cx="10363200" cy="794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body" idx="4"/>
          </p:nvPr>
        </p:nvSpPr>
        <p:spPr>
          <a:xfrm>
            <a:off x="1295468" y="6309320"/>
            <a:ext cx="9887577" cy="387424"/>
          </a:xfrm>
          <a:prstGeom prst="rect">
            <a:avLst/>
          </a:prstGeom>
          <a:noFill/>
          <a:ln>
            <a:noFill/>
          </a:ln>
        </p:spPr>
        <p:txBody>
          <a:bodyPr spcFirstLastPara="1" wrap="square" lIns="91425" tIns="91425" rIns="91425" bIns="91425" anchor="t" anchorCtr="0"/>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 name="Kép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104" y="421268"/>
            <a:ext cx="4775853" cy="3079740"/>
          </a:xfrm>
          <a:prstGeom prst="rect">
            <a:avLst/>
          </a:prstGeom>
        </p:spPr>
      </p:pic>
    </p:spTree>
    <p:extLst>
      <p:ext uri="{BB962C8B-B14F-4D97-AF65-F5344CB8AC3E}">
        <p14:creationId xmlns:p14="http://schemas.microsoft.com/office/powerpoint/2010/main" val="425949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Entrada-00">
  <p:cSld name="12_Entrada-00">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34433" y="2243684"/>
            <a:ext cx="9580947" cy="3777604"/>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37A44"/>
              </a:buClr>
              <a:buSzPts val="3200"/>
              <a:buFont typeface="Arial"/>
              <a:buChar char="•"/>
              <a:defRPr sz="3200" b="0" i="0" u="none" strike="noStrike" cap="none">
                <a:solidFill>
                  <a:srgbClr val="237A44"/>
                </a:solidFill>
                <a:latin typeface="Calibri"/>
                <a:ea typeface="Calibri"/>
                <a:cs typeface="Calibri"/>
                <a:sym typeface="Calibri"/>
              </a:defRPr>
            </a:lvl1pPr>
            <a:lvl2pPr marL="914400" marR="0" lvl="1" indent="-441960" algn="l" rtl="0">
              <a:spcBef>
                <a:spcPts val="560"/>
              </a:spcBef>
              <a:spcAft>
                <a:spcPts val="0"/>
              </a:spcAft>
              <a:buClr>
                <a:srgbClr val="98C74B"/>
              </a:buClr>
              <a:buSzPts val="3360"/>
              <a:buFont typeface="Arial"/>
              <a:buChar char="–"/>
              <a:defRPr sz="2800" b="0" i="0" u="none" strike="noStrike" cap="none">
                <a:solidFill>
                  <a:srgbClr val="004587"/>
                </a:solidFill>
                <a:latin typeface="Calibri"/>
                <a:ea typeface="Calibri"/>
                <a:cs typeface="Calibri"/>
                <a:sym typeface="Calibri"/>
              </a:defRPr>
            </a:lvl2pPr>
            <a:lvl3pPr marL="1371600" marR="0" lvl="2" indent="-411480" algn="l" rtl="0">
              <a:spcBef>
                <a:spcPts val="480"/>
              </a:spcBef>
              <a:spcAft>
                <a:spcPts val="0"/>
              </a:spcAft>
              <a:buClr>
                <a:srgbClr val="004587"/>
              </a:buClr>
              <a:buSzPts val="2880"/>
              <a:buFont typeface="Arial"/>
              <a:buChar char="•"/>
              <a:defRPr sz="2400" b="0" i="0" u="none" strike="noStrike" cap="none">
                <a:solidFill>
                  <a:srgbClr val="004587"/>
                </a:solidFill>
                <a:latin typeface="Calibri"/>
                <a:ea typeface="Calibri"/>
                <a:cs typeface="Calibri"/>
                <a:sym typeface="Calibri"/>
              </a:defRPr>
            </a:lvl3pPr>
            <a:lvl4pPr marL="1828800" marR="0" lvl="3" indent="-228600" algn="l" rtl="0">
              <a:spcBef>
                <a:spcPts val="400"/>
              </a:spcBef>
              <a:spcAft>
                <a:spcPts val="0"/>
              </a:spcAft>
              <a:buClr>
                <a:srgbClr val="004587"/>
              </a:buClr>
              <a:buSzPts val="2000"/>
              <a:buFont typeface="Arial"/>
              <a:buNone/>
              <a:defRPr sz="2000" b="0" i="0" u="none" strike="noStrike" cap="none">
                <a:solidFill>
                  <a:srgbClr val="004587"/>
                </a:solidFill>
                <a:latin typeface="Calibri"/>
                <a:ea typeface="Calibri"/>
                <a:cs typeface="Calibri"/>
                <a:sym typeface="Calibri"/>
              </a:defRPr>
            </a:lvl4pPr>
            <a:lvl5pPr marL="2286000" marR="0" lvl="4" indent="-228600" algn="l" rtl="0">
              <a:spcBef>
                <a:spcPts val="400"/>
              </a:spcBef>
              <a:spcAft>
                <a:spcPts val="0"/>
              </a:spcAft>
              <a:buClr>
                <a:srgbClr val="004587"/>
              </a:buClr>
              <a:buSzPts val="2000"/>
              <a:buFont typeface="Arial"/>
              <a:buNone/>
              <a:defRPr sz="2000" b="0" i="0" u="none" strike="noStrike" cap="none">
                <a:solidFill>
                  <a:srgbClr val="004587"/>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11170773" y="6356351"/>
            <a:ext cx="6858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004587"/>
                </a:solidFill>
                <a:latin typeface="Calibri"/>
                <a:ea typeface="Calibri"/>
                <a:cs typeface="Calibri"/>
                <a:sym typeface="Calibri"/>
              </a:defRPr>
            </a:lvl1pPr>
            <a:lvl2pPr marL="0" marR="0" lvl="1" indent="0" algn="r" rtl="0">
              <a:spcBef>
                <a:spcPts val="0"/>
              </a:spcBef>
              <a:buNone/>
              <a:defRPr sz="1200" b="1" i="0" u="none" strike="noStrike" cap="none">
                <a:solidFill>
                  <a:srgbClr val="004587"/>
                </a:solidFill>
                <a:latin typeface="Calibri"/>
                <a:ea typeface="Calibri"/>
                <a:cs typeface="Calibri"/>
                <a:sym typeface="Calibri"/>
              </a:defRPr>
            </a:lvl2pPr>
            <a:lvl3pPr marL="0" marR="0" lvl="2" indent="0" algn="r" rtl="0">
              <a:spcBef>
                <a:spcPts val="0"/>
              </a:spcBef>
              <a:buNone/>
              <a:defRPr sz="1200" b="1" i="0" u="none" strike="noStrike" cap="none">
                <a:solidFill>
                  <a:srgbClr val="004587"/>
                </a:solidFill>
                <a:latin typeface="Calibri"/>
                <a:ea typeface="Calibri"/>
                <a:cs typeface="Calibri"/>
                <a:sym typeface="Calibri"/>
              </a:defRPr>
            </a:lvl3pPr>
            <a:lvl4pPr marL="0" marR="0" lvl="3" indent="0" algn="r" rtl="0">
              <a:spcBef>
                <a:spcPts val="0"/>
              </a:spcBef>
              <a:buNone/>
              <a:defRPr sz="1200" b="1" i="0" u="none" strike="noStrike" cap="none">
                <a:solidFill>
                  <a:srgbClr val="004587"/>
                </a:solidFill>
                <a:latin typeface="Calibri"/>
                <a:ea typeface="Calibri"/>
                <a:cs typeface="Calibri"/>
                <a:sym typeface="Calibri"/>
              </a:defRPr>
            </a:lvl4pPr>
            <a:lvl5pPr marL="0" marR="0" lvl="4" indent="0" algn="r" rtl="0">
              <a:spcBef>
                <a:spcPts val="0"/>
              </a:spcBef>
              <a:buNone/>
              <a:defRPr sz="1200" b="1" i="0" u="none" strike="noStrike" cap="none">
                <a:solidFill>
                  <a:srgbClr val="004587"/>
                </a:solidFill>
                <a:latin typeface="Calibri"/>
                <a:ea typeface="Calibri"/>
                <a:cs typeface="Calibri"/>
                <a:sym typeface="Calibri"/>
              </a:defRPr>
            </a:lvl5pPr>
            <a:lvl6pPr marL="0" marR="0" lvl="5" indent="0" algn="r" rtl="0">
              <a:spcBef>
                <a:spcPts val="0"/>
              </a:spcBef>
              <a:buNone/>
              <a:defRPr sz="1200" b="1" i="0" u="none" strike="noStrike" cap="none">
                <a:solidFill>
                  <a:srgbClr val="004587"/>
                </a:solidFill>
                <a:latin typeface="Calibri"/>
                <a:ea typeface="Calibri"/>
                <a:cs typeface="Calibri"/>
                <a:sym typeface="Calibri"/>
              </a:defRPr>
            </a:lvl6pPr>
            <a:lvl7pPr marL="0" marR="0" lvl="6" indent="0" algn="r" rtl="0">
              <a:spcBef>
                <a:spcPts val="0"/>
              </a:spcBef>
              <a:buNone/>
              <a:defRPr sz="1200" b="1" i="0" u="none" strike="noStrike" cap="none">
                <a:solidFill>
                  <a:srgbClr val="004587"/>
                </a:solidFill>
                <a:latin typeface="Calibri"/>
                <a:ea typeface="Calibri"/>
                <a:cs typeface="Calibri"/>
                <a:sym typeface="Calibri"/>
              </a:defRPr>
            </a:lvl7pPr>
            <a:lvl8pPr marL="0" marR="0" lvl="7" indent="0" algn="r" rtl="0">
              <a:spcBef>
                <a:spcPts val="0"/>
              </a:spcBef>
              <a:buNone/>
              <a:defRPr sz="1200" b="1" i="0" u="none" strike="noStrike" cap="none">
                <a:solidFill>
                  <a:srgbClr val="004587"/>
                </a:solidFill>
                <a:latin typeface="Calibri"/>
                <a:ea typeface="Calibri"/>
                <a:cs typeface="Calibri"/>
                <a:sym typeface="Calibri"/>
              </a:defRPr>
            </a:lvl8pPr>
            <a:lvl9pPr marL="0" marR="0" lvl="8" indent="0" algn="r" rtl="0">
              <a:spcBef>
                <a:spcPts val="0"/>
              </a:spcBef>
              <a:buNone/>
              <a:defRPr sz="1200" b="1" i="0" u="none" strike="noStrike" cap="none">
                <a:solidFill>
                  <a:srgbClr val="004587"/>
                </a:solidFill>
                <a:latin typeface="Calibri"/>
                <a:ea typeface="Calibri"/>
                <a:cs typeface="Calibri"/>
                <a:sym typeface="Calibri"/>
              </a:defRPr>
            </a:lvl9pPr>
          </a:lstStyle>
          <a:p>
            <a:fld id="{00000000-1234-1234-1234-123412341234}" type="slidenum">
              <a:rPr lang="pt-PT" smtClean="0"/>
              <a:pPr/>
              <a:t>‹nº›</a:t>
            </a:fld>
            <a:endParaRPr lang="pt-PT"/>
          </a:p>
        </p:txBody>
      </p:sp>
      <p:grpSp>
        <p:nvGrpSpPr>
          <p:cNvPr id="35" name="Shape 35"/>
          <p:cNvGrpSpPr/>
          <p:nvPr/>
        </p:nvGrpSpPr>
        <p:grpSpPr>
          <a:xfrm>
            <a:off x="3935759" y="6324035"/>
            <a:ext cx="7248805" cy="579670"/>
            <a:chOff x="1395597" y="6345376"/>
            <a:chExt cx="6352806" cy="579670"/>
          </a:xfrm>
        </p:grpSpPr>
        <p:pic>
          <p:nvPicPr>
            <p:cNvPr id="36" name="Shape 36" descr="V:\Publicitação\Logo COMPETE 2020\Barra_COMPETE2020_Descritivo.png"/>
            <p:cNvPicPr preferRelativeResize="0"/>
            <p:nvPr/>
          </p:nvPicPr>
          <p:blipFill rotWithShape="1">
            <a:blip r:embed="rId2">
              <a:alphaModFix/>
            </a:blip>
            <a:srcRect l="34304" r="37965"/>
            <a:stretch/>
          </p:blipFill>
          <p:spPr>
            <a:xfrm>
              <a:off x="4217181" y="6345376"/>
              <a:ext cx="901479" cy="468000"/>
            </a:xfrm>
            <a:prstGeom prst="rect">
              <a:avLst/>
            </a:prstGeom>
            <a:noFill/>
            <a:ln>
              <a:noFill/>
            </a:ln>
          </p:spPr>
        </p:pic>
        <p:pic>
          <p:nvPicPr>
            <p:cNvPr id="37" name="Shape 37" descr="V:\Publicitação\Logo COMPETE 2020\Barra_COMPETE2020_Descritivo.png"/>
            <p:cNvPicPr preferRelativeResize="0"/>
            <p:nvPr/>
          </p:nvPicPr>
          <p:blipFill rotWithShape="1">
            <a:blip r:embed="rId2">
              <a:alphaModFix/>
            </a:blip>
            <a:srcRect l="62035"/>
            <a:stretch/>
          </p:blipFill>
          <p:spPr>
            <a:xfrm>
              <a:off x="6514258" y="6345376"/>
              <a:ext cx="1234145" cy="468000"/>
            </a:xfrm>
            <a:prstGeom prst="rect">
              <a:avLst/>
            </a:prstGeom>
            <a:noFill/>
            <a:ln>
              <a:noFill/>
            </a:ln>
          </p:spPr>
        </p:pic>
        <p:pic>
          <p:nvPicPr>
            <p:cNvPr id="38" name="Shape 38"/>
            <p:cNvPicPr preferRelativeResize="0"/>
            <p:nvPr/>
          </p:nvPicPr>
          <p:blipFill rotWithShape="1">
            <a:blip r:embed="rId3">
              <a:alphaModFix/>
            </a:blip>
            <a:srcRect/>
            <a:stretch/>
          </p:blipFill>
          <p:spPr>
            <a:xfrm>
              <a:off x="1395597" y="6349046"/>
              <a:ext cx="1425986" cy="576000"/>
            </a:xfrm>
            <a:prstGeom prst="rect">
              <a:avLst/>
            </a:prstGeom>
            <a:noFill/>
            <a:ln>
              <a:noFill/>
            </a:ln>
          </p:spPr>
        </p:pic>
      </p:grpSp>
      <p:pic>
        <p:nvPicPr>
          <p:cNvPr id="39" name="Shape 39"/>
          <p:cNvPicPr preferRelativeResize="0"/>
          <p:nvPr/>
        </p:nvPicPr>
        <p:blipFill rotWithShape="1">
          <a:blip r:embed="rId4">
            <a:alphaModFix/>
          </a:blip>
          <a:srcRect t="78280" r="8392" b="-3"/>
          <a:stretch/>
        </p:blipFill>
        <p:spPr>
          <a:xfrm>
            <a:off x="-624746" y="16748"/>
            <a:ext cx="5954281" cy="1056425"/>
          </a:xfrm>
          <a:prstGeom prst="rect">
            <a:avLst/>
          </a:prstGeom>
          <a:noFill/>
          <a:ln>
            <a:noFill/>
          </a:ln>
        </p:spPr>
      </p:pic>
      <p:sp>
        <p:nvSpPr>
          <p:cNvPr id="40" name="Shape 40"/>
          <p:cNvSpPr txBox="1">
            <a:spLocks noGrp="1"/>
          </p:cNvSpPr>
          <p:nvPr>
            <p:ph type="body" idx="2"/>
          </p:nvPr>
        </p:nvSpPr>
        <p:spPr>
          <a:xfrm>
            <a:off x="5329535" y="40310"/>
            <a:ext cx="6837669" cy="792163"/>
          </a:xfrm>
          <a:prstGeom prst="rect">
            <a:avLst/>
          </a:prstGeom>
          <a:noFill/>
          <a:ln>
            <a:noFill/>
          </a:ln>
        </p:spPr>
        <p:txBody>
          <a:bodyPr spcFirstLastPara="1" wrap="square" lIns="91425" tIns="91425" rIns="91425" bIns="91425" anchor="t" anchorCtr="0"/>
          <a:lstStyle>
            <a:lvl1pPr marL="457200" marR="0" lvl="0" indent="-228600" algn="r" rtl="0">
              <a:spcBef>
                <a:spcPts val="960"/>
              </a:spcBef>
              <a:spcAft>
                <a:spcPts val="0"/>
              </a:spcAft>
              <a:buClr>
                <a:srgbClr val="237A44"/>
              </a:buClr>
              <a:buSzPts val="4800"/>
              <a:buFont typeface="Arial"/>
              <a:buNone/>
              <a:defRPr sz="4800" b="0" i="0" u="none" strike="noStrike" cap="none">
                <a:solidFill>
                  <a:srgbClr val="237A44"/>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2998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BASIC title page + name">
    <p:spTree>
      <p:nvGrpSpPr>
        <p:cNvPr id="1" name=""/>
        <p:cNvGrpSpPr/>
        <p:nvPr/>
      </p:nvGrpSpPr>
      <p:grpSpPr>
        <a:xfrm>
          <a:off x="0" y="0"/>
          <a:ext cx="0" cy="0"/>
          <a:chOff x="0" y="0"/>
          <a:chExt cx="0" cy="0"/>
        </a:xfrm>
      </p:grpSpPr>
      <p:graphicFrame>
        <p:nvGraphicFramePr>
          <p:cNvPr id="13" name="Shape 10"/>
          <p:cNvGraphicFramePr/>
          <p:nvPr/>
        </p:nvGraphicFramePr>
        <p:xfrm>
          <a:off x="0" y="6807655"/>
          <a:ext cx="12192000" cy="365770"/>
        </p:xfrm>
        <a:graphic>
          <a:graphicData uri="http://schemas.openxmlformats.org/drawingml/2006/table">
            <a:tbl>
              <a:tblPr band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14" name="Shape 11" descr="Shape 11"/>
          <p:cNvPicPr>
            <a:picLocks noChangeAspect="1"/>
          </p:cNvPicPr>
          <p:nvPr/>
        </p:nvPicPr>
        <p:blipFill>
          <a:blip r:embed="rId2">
            <a:extLst/>
          </a:blip>
          <a:stretch>
            <a:fillRect/>
          </a:stretch>
        </p:blipFill>
        <p:spPr>
          <a:xfrm>
            <a:off x="-2640970" y="1093027"/>
            <a:ext cx="8204913" cy="5648340"/>
          </a:xfrm>
          <a:prstGeom prst="rect">
            <a:avLst/>
          </a:prstGeom>
          <a:ln w="12700">
            <a:miter lim="400000"/>
          </a:ln>
        </p:spPr>
      </p:pic>
      <p:sp>
        <p:nvSpPr>
          <p:cNvPr id="15" name="Body Level One…"/>
          <p:cNvSpPr txBox="1">
            <a:spLocks noGrp="1"/>
          </p:cNvSpPr>
          <p:nvPr>
            <p:ph type="body" sz="quarter" idx="1"/>
          </p:nvPr>
        </p:nvSpPr>
        <p:spPr>
          <a:xfrm>
            <a:off x="1244769" y="4725145"/>
            <a:ext cx="9696451" cy="216001"/>
          </a:xfrm>
          <a:prstGeom prst="rect">
            <a:avLst/>
          </a:prstGeom>
        </p:spPr>
        <p:txBody>
          <a:bodyPr lIns="91424" tIns="91424" rIns="91424" bIns="91424">
            <a:normAutofit/>
          </a:bodyPr>
          <a:lstStyle>
            <a:lvl1pPr marL="228600">
              <a:spcBef>
                <a:spcPts val="400"/>
              </a:spcBef>
              <a:defRPr sz="2000" b="1"/>
            </a:lvl1pPr>
            <a:lvl2pPr marL="228600" indent="457200">
              <a:spcBef>
                <a:spcPts val="400"/>
              </a:spcBef>
              <a:defRPr sz="2000" b="1"/>
            </a:lvl2pPr>
            <a:lvl3pPr marL="228600" indent="914400">
              <a:spcBef>
                <a:spcPts val="400"/>
              </a:spcBef>
              <a:defRPr sz="2000" b="1"/>
            </a:lvl3pPr>
            <a:lvl4pPr marL="228600" indent="1371600">
              <a:spcBef>
                <a:spcPts val="400"/>
              </a:spcBef>
              <a:defRPr sz="2000" b="1"/>
            </a:lvl4pPr>
            <a:lvl5pPr marL="228600" indent="1828800">
              <a:spcBef>
                <a:spcPts val="400"/>
              </a:spcBef>
              <a:defRPr sz="2000" b="1"/>
            </a:lvl5pPr>
          </a:lstStyle>
          <a:p>
            <a:r>
              <a:t>Body Level One</a:t>
            </a:r>
          </a:p>
          <a:p>
            <a:pPr lvl="1"/>
            <a:r>
              <a:t>Body Level Two</a:t>
            </a:r>
          </a:p>
          <a:p>
            <a:pPr lvl="2"/>
            <a:r>
              <a:t>Body Level Three</a:t>
            </a:r>
          </a:p>
          <a:p>
            <a:pPr lvl="3"/>
            <a:r>
              <a:t>Body Level Four</a:t>
            </a:r>
          </a:p>
          <a:p>
            <a:pPr lvl="4"/>
            <a:r>
              <a:t>Body Level Five</a:t>
            </a:r>
          </a:p>
        </p:txBody>
      </p:sp>
      <p:sp>
        <p:nvSpPr>
          <p:cNvPr id="16" name="Shape 15"/>
          <p:cNvSpPr txBox="1">
            <a:spLocks noGrp="1"/>
          </p:cNvSpPr>
          <p:nvPr>
            <p:ph type="body" sz="quarter" idx="13"/>
          </p:nvPr>
        </p:nvSpPr>
        <p:spPr>
          <a:xfrm>
            <a:off x="1244770" y="5157216"/>
            <a:ext cx="9696449" cy="216001"/>
          </a:xfrm>
          <a:prstGeom prst="rect">
            <a:avLst/>
          </a:prstGeom>
        </p:spPr>
        <p:txBody>
          <a:bodyPr lIns="91424" tIns="91424" rIns="91424" bIns="91424">
            <a:normAutofit/>
          </a:bodyPr>
          <a:lstStyle>
            <a:lvl1pPr marL="228600">
              <a:spcBef>
                <a:spcPts val="400"/>
              </a:spcBef>
              <a:defRPr sz="2000"/>
            </a:lvl1pPr>
          </a:lstStyle>
          <a:p>
            <a:pPr marL="228600">
              <a:spcBef>
                <a:spcPts val="400"/>
              </a:spcBef>
              <a:defRPr sz="2000"/>
            </a:pPr>
            <a:endParaRPr/>
          </a:p>
        </p:txBody>
      </p:sp>
      <p:sp>
        <p:nvSpPr>
          <p:cNvPr id="17" name="Shape 16"/>
          <p:cNvSpPr txBox="1">
            <a:spLocks noGrp="1"/>
          </p:cNvSpPr>
          <p:nvPr>
            <p:ph type="body" sz="quarter" idx="14"/>
          </p:nvPr>
        </p:nvSpPr>
        <p:spPr>
          <a:xfrm>
            <a:off x="1244770" y="5589264"/>
            <a:ext cx="9696449" cy="216001"/>
          </a:xfrm>
          <a:prstGeom prst="rect">
            <a:avLst/>
          </a:prstGeom>
        </p:spPr>
        <p:txBody>
          <a:bodyPr lIns="91424" tIns="91424" rIns="91424" bIns="91424">
            <a:normAutofit/>
          </a:bodyPr>
          <a:lstStyle>
            <a:lvl1pPr marL="228600">
              <a:spcBef>
                <a:spcPts val="400"/>
              </a:spcBef>
              <a:defRPr sz="2000"/>
            </a:lvl1pPr>
          </a:lstStyle>
          <a:p>
            <a:pPr marL="228600">
              <a:spcBef>
                <a:spcPts val="400"/>
              </a:spcBef>
              <a:defRPr sz="2000"/>
            </a:pPr>
            <a:endParaRPr/>
          </a:p>
        </p:txBody>
      </p:sp>
      <p:sp>
        <p:nvSpPr>
          <p:cNvPr id="18" name="Title Text"/>
          <p:cNvSpPr txBox="1">
            <a:spLocks noGrp="1"/>
          </p:cNvSpPr>
          <p:nvPr>
            <p:ph type="title"/>
          </p:nvPr>
        </p:nvSpPr>
        <p:spPr>
          <a:xfrm>
            <a:off x="914400" y="3501008"/>
            <a:ext cx="10363200" cy="794520"/>
          </a:xfrm>
          <a:prstGeom prst="rect">
            <a:avLst/>
          </a:prstGeom>
        </p:spPr>
        <p:txBody>
          <a:bodyPr lIns="91424" tIns="91424" rIns="91424" bIns="91424" anchor="t">
            <a:normAutofit/>
          </a:bodyPr>
          <a:lstStyle>
            <a:lvl1pPr algn="ctr">
              <a:defRPr sz="4400">
                <a:solidFill>
                  <a:srgbClr val="1F497D"/>
                </a:solidFill>
              </a:defRPr>
            </a:lvl1pPr>
          </a:lstStyle>
          <a:p>
            <a:r>
              <a:t>Title Text</a:t>
            </a:r>
          </a:p>
        </p:txBody>
      </p:sp>
      <p:sp>
        <p:nvSpPr>
          <p:cNvPr id="19" name="Shape 18"/>
          <p:cNvSpPr txBox="1">
            <a:spLocks noGrp="1"/>
          </p:cNvSpPr>
          <p:nvPr>
            <p:ph type="body" sz="quarter" idx="15"/>
          </p:nvPr>
        </p:nvSpPr>
        <p:spPr>
          <a:xfrm>
            <a:off x="1295466" y="6309320"/>
            <a:ext cx="9887580" cy="387425"/>
          </a:xfrm>
          <a:prstGeom prst="rect">
            <a:avLst/>
          </a:prstGeom>
        </p:spPr>
        <p:txBody>
          <a:bodyPr lIns="91424" tIns="91424" rIns="91424" bIns="91424">
            <a:normAutofit/>
          </a:bodyPr>
          <a:lstStyle>
            <a:lvl1pPr marL="228600" algn="r">
              <a:spcBef>
                <a:spcPts val="300"/>
              </a:spcBef>
              <a:defRPr sz="1800">
                <a:solidFill>
                  <a:srgbClr val="7F7F7F"/>
                </a:solidFill>
              </a:defRPr>
            </a:lvl1pPr>
          </a:lstStyle>
          <a:p>
            <a:pPr marL="228600" algn="r">
              <a:spcBef>
                <a:spcPts val="300"/>
              </a:spcBef>
              <a:defRPr sz="1800">
                <a:solidFill>
                  <a:srgbClr val="7F7F7F"/>
                </a:solidFill>
              </a:defRPr>
            </a:pPr>
            <a:endParaRP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11" name="Kép 1">
            <a:extLst>
              <a:ext uri="{FF2B5EF4-FFF2-40B4-BE49-F238E27FC236}">
                <a16:creationId xmlns:a16="http://schemas.microsoft.com/office/drawing/2014/main" id="{7D610771-E05A-4B3B-95DF-55A65E8EF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8088" y="421268"/>
            <a:ext cx="4919869" cy="3079740"/>
          </a:xfrm>
          <a:prstGeom prst="rect">
            <a:avLst/>
          </a:prstGeom>
        </p:spPr>
      </p:pic>
    </p:spTree>
    <p:extLst>
      <p:ext uri="{BB962C8B-B14F-4D97-AF65-F5344CB8AC3E}">
        <p14:creationId xmlns:p14="http://schemas.microsoft.com/office/powerpoint/2010/main" val="21440087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CONTENT text page ok">
    <p:spTree>
      <p:nvGrpSpPr>
        <p:cNvPr id="1" name=""/>
        <p:cNvGrpSpPr/>
        <p:nvPr/>
      </p:nvGrpSpPr>
      <p:grpSpPr>
        <a:xfrm>
          <a:off x="0" y="0"/>
          <a:ext cx="0" cy="0"/>
          <a:chOff x="0" y="0"/>
          <a:chExt cx="0" cy="0"/>
        </a:xfrm>
      </p:grpSpPr>
      <p:graphicFrame>
        <p:nvGraphicFramePr>
          <p:cNvPr id="46" name="Shape 32"/>
          <p:cNvGraphicFramePr/>
          <p:nvPr/>
        </p:nvGraphicFramePr>
        <p:xfrm>
          <a:off x="0" y="6807655"/>
          <a:ext cx="12192000" cy="365770"/>
        </p:xfrm>
        <a:graphic>
          <a:graphicData uri="http://schemas.openxmlformats.org/drawingml/2006/table">
            <a:tbl>
              <a:tblPr band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47" name="Slide Number"/>
          <p:cNvSpPr txBox="1">
            <a:spLocks noGrp="1"/>
          </p:cNvSpPr>
          <p:nvPr>
            <p:ph type="sldNum" sz="quarter" idx="2"/>
          </p:nvPr>
        </p:nvSpPr>
        <p:spPr>
          <a:xfrm>
            <a:off x="11348663" y="6300037"/>
            <a:ext cx="666166" cy="430845"/>
          </a:xfrm>
          <a:prstGeom prst="rect">
            <a:avLst/>
          </a:prstGeom>
        </p:spPr>
        <p:txBody>
          <a:bodyPr lIns="45699" tIns="45699" rIns="45699" bIns="45699" anchor="t"/>
          <a:lstStyle>
            <a:lvl1pPr>
              <a:defRPr sz="2200" b="1">
                <a:solidFill>
                  <a:srgbClr val="005493"/>
                </a:solidFill>
              </a:defRPr>
            </a:lvl1pPr>
          </a:lstStyle>
          <a:p>
            <a:fld id="{86CB4B4D-7CA3-9044-876B-883B54F8677D}" type="slidenum">
              <a:t>‹nº›</a:t>
            </a:fld>
            <a:endParaRPr/>
          </a:p>
        </p:txBody>
      </p:sp>
      <p:pic>
        <p:nvPicPr>
          <p:cNvPr id="48" name="Kép 1" descr="Kép 1"/>
          <p:cNvPicPr>
            <a:picLocks noChangeAspect="1"/>
          </p:cNvPicPr>
          <p:nvPr/>
        </p:nvPicPr>
        <p:blipFill>
          <a:blip r:embed="rId2">
            <a:extLst/>
          </a:blip>
          <a:stretch>
            <a:fillRect/>
          </a:stretch>
        </p:blipFill>
        <p:spPr>
          <a:xfrm>
            <a:off x="10389139" y="118135"/>
            <a:ext cx="1659557" cy="862594"/>
          </a:xfrm>
          <a:prstGeom prst="rect">
            <a:avLst/>
          </a:prstGeom>
          <a:ln w="12700">
            <a:miter lim="400000"/>
          </a:ln>
        </p:spPr>
      </p:pic>
      <p:sp>
        <p:nvSpPr>
          <p:cNvPr id="49" name="Title Text"/>
          <p:cNvSpPr txBox="1">
            <a:spLocks noGrp="1"/>
          </p:cNvSpPr>
          <p:nvPr>
            <p:ph type="title"/>
          </p:nvPr>
        </p:nvSpPr>
        <p:spPr>
          <a:xfrm>
            <a:off x="609600" y="432000"/>
            <a:ext cx="10972800" cy="562075"/>
          </a:xfrm>
          <a:prstGeom prst="rect">
            <a:avLst/>
          </a:prstGeom>
        </p:spPr>
        <p:txBody>
          <a:bodyPr lIns="91424" tIns="91424" rIns="91424" bIns="91424">
            <a:normAutofit/>
          </a:bodyPr>
          <a:lstStyle>
            <a:lvl1pPr>
              <a:defRPr sz="4000">
                <a:solidFill>
                  <a:srgbClr val="1F497D"/>
                </a:solidFill>
              </a:defRPr>
            </a:lvl1pPr>
          </a:lstStyle>
          <a:p>
            <a:r>
              <a:t>Title Text</a:t>
            </a:r>
          </a:p>
        </p:txBody>
      </p:sp>
      <p:sp>
        <p:nvSpPr>
          <p:cNvPr id="50" name="Body Level One…"/>
          <p:cNvSpPr txBox="1">
            <a:spLocks noGrp="1"/>
          </p:cNvSpPr>
          <p:nvPr>
            <p:ph type="body" idx="1"/>
          </p:nvPr>
        </p:nvSpPr>
        <p:spPr>
          <a:xfrm>
            <a:off x="609601" y="1368000"/>
            <a:ext cx="10943167" cy="5183188"/>
          </a:xfrm>
          <a:prstGeom prst="rect">
            <a:avLst/>
          </a:prstGeom>
        </p:spPr>
        <p:txBody>
          <a:bodyPr lIns="91424" tIns="91424" rIns="91424" bIns="91424">
            <a:normAutofit/>
          </a:bodyPr>
          <a:lstStyle>
            <a:lvl1pPr marL="228600">
              <a:spcBef>
                <a:spcPts val="400"/>
              </a:spcBef>
              <a:defRPr sz="2400" b="1">
                <a:solidFill>
                  <a:srgbClr val="1F497D"/>
                </a:solidFill>
              </a:defRPr>
            </a:lvl1pPr>
            <a:lvl2pPr marL="914400" indent="-381000">
              <a:spcBef>
                <a:spcPts val="400"/>
              </a:spcBef>
              <a:buSzPts val="2400"/>
              <a:buChar char="▪"/>
              <a:defRPr sz="2400" b="1">
                <a:solidFill>
                  <a:srgbClr val="1F497D"/>
                </a:solidFill>
              </a:defRPr>
            </a:lvl2pPr>
            <a:lvl3pPr marL="228600" indent="914400">
              <a:spcBef>
                <a:spcPts val="400"/>
              </a:spcBef>
              <a:defRPr sz="2400" b="1">
                <a:solidFill>
                  <a:srgbClr val="1F497D"/>
                </a:solidFill>
              </a:defRPr>
            </a:lvl3pPr>
            <a:lvl4pPr marL="228600" indent="1371600">
              <a:spcBef>
                <a:spcPts val="400"/>
              </a:spcBef>
              <a:defRPr sz="2400" b="1">
                <a:solidFill>
                  <a:srgbClr val="1F497D"/>
                </a:solidFill>
              </a:defRPr>
            </a:lvl4pPr>
            <a:lvl5pPr marL="228600" indent="1828800">
              <a:spcBef>
                <a:spcPts val="400"/>
              </a:spcBef>
              <a:defRPr sz="2400" b="1">
                <a:solidFill>
                  <a:srgbClr val="1F497D"/>
                </a:solidFill>
              </a:defRPr>
            </a:lvl5pPr>
          </a:lstStyle>
          <a:p>
            <a:r>
              <a:t>Body Level One</a:t>
            </a:r>
          </a:p>
          <a:p>
            <a:pPr lvl="1"/>
            <a:r>
              <a:t>Body Level Two</a:t>
            </a:r>
          </a:p>
          <a:p>
            <a:pPr lvl="2"/>
            <a:r>
              <a:t>Body Level Three</a:t>
            </a:r>
          </a:p>
          <a:p>
            <a:pPr lvl="3"/>
            <a:r>
              <a:t>Body Level Four</a:t>
            </a:r>
          </a:p>
          <a:p>
            <a:pPr lvl="4"/>
            <a:r>
              <a:t>Body Level Five</a:t>
            </a:r>
          </a:p>
        </p:txBody>
      </p:sp>
      <p:pic>
        <p:nvPicPr>
          <p:cNvPr id="51" name="Picture 13" descr="Picture 13"/>
          <p:cNvPicPr>
            <a:picLocks noChangeAspect="1"/>
          </p:cNvPicPr>
          <p:nvPr/>
        </p:nvPicPr>
        <p:blipFill>
          <a:blip r:embed="rId3">
            <a:extLst/>
          </a:blip>
          <a:stretch>
            <a:fillRect/>
          </a:stretch>
        </p:blipFill>
        <p:spPr>
          <a:xfrm>
            <a:off x="225353" y="6000750"/>
            <a:ext cx="2777068" cy="723900"/>
          </a:xfrm>
          <a:prstGeom prst="rect">
            <a:avLst/>
          </a:prstGeom>
          <a:ln w="12700">
            <a:miter lim="400000"/>
          </a:ln>
        </p:spPr>
      </p:pic>
    </p:spTree>
    <p:extLst>
      <p:ext uri="{BB962C8B-B14F-4D97-AF65-F5344CB8AC3E}">
        <p14:creationId xmlns:p14="http://schemas.microsoft.com/office/powerpoint/2010/main" val="30663274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ext 2 columns">
  <p:cSld name="CONTENT text 2 column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432000"/>
            <a:ext cx="10972800" cy="56207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41" name="Shape 41"/>
          <p:cNvSpPr txBox="1">
            <a:spLocks noGrp="1"/>
          </p:cNvSpPr>
          <p:nvPr>
            <p:ph type="body" idx="1"/>
          </p:nvPr>
        </p:nvSpPr>
        <p:spPr>
          <a:xfrm>
            <a:off x="609601" y="1368000"/>
            <a:ext cx="5471583" cy="50400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6288021" y="1368000"/>
            <a:ext cx="5472000" cy="50400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21720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full width title upon">
  <p:cSld name="IMAGE full width title upon">
    <p:spTree>
      <p:nvGrpSpPr>
        <p:cNvPr id="1" name="Shape 87"/>
        <p:cNvGrpSpPr/>
        <p:nvPr/>
      </p:nvGrpSpPr>
      <p:grpSpPr>
        <a:xfrm>
          <a:off x="0" y="0"/>
          <a:ext cx="0" cy="0"/>
          <a:chOff x="0" y="0"/>
          <a:chExt cx="0" cy="0"/>
        </a:xfrm>
      </p:grpSpPr>
      <p:sp>
        <p:nvSpPr>
          <p:cNvPr id="88" name="Shape 88"/>
          <p:cNvSpPr>
            <a:spLocks noGrp="1"/>
          </p:cNvSpPr>
          <p:nvPr>
            <p:ph type="pic" idx="2"/>
          </p:nvPr>
        </p:nvSpPr>
        <p:spPr>
          <a:xfrm>
            <a:off x="5" y="1"/>
            <a:ext cx="12192001" cy="6813376"/>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title"/>
          </p:nvPr>
        </p:nvSpPr>
        <p:spPr>
          <a:xfrm>
            <a:off x="719403" y="4653136"/>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full width title top">
  <p:cSld name="IMAGE full width title top">
    <p:spTree>
      <p:nvGrpSpPr>
        <p:cNvPr id="1" name="Shape 90"/>
        <p:cNvGrpSpPr/>
        <p:nvPr/>
      </p:nvGrpSpPr>
      <p:grpSpPr>
        <a:xfrm>
          <a:off x="0" y="0"/>
          <a:ext cx="0" cy="0"/>
          <a:chOff x="0" y="0"/>
          <a:chExt cx="0" cy="0"/>
        </a:xfrm>
      </p:grpSpPr>
      <p:sp>
        <p:nvSpPr>
          <p:cNvPr id="91" name="Shape 91"/>
          <p:cNvSpPr>
            <a:spLocks noGrp="1"/>
          </p:cNvSpPr>
          <p:nvPr>
            <p:ph type="pic" idx="2"/>
          </p:nvPr>
        </p:nvSpPr>
        <p:spPr>
          <a:xfrm>
            <a:off x="5" y="1340769"/>
            <a:ext cx="12192001" cy="547260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title"/>
          </p:nvPr>
        </p:nvSpPr>
        <p:spPr>
          <a:xfrm>
            <a:off x="719403" y="0"/>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title page">
  <p:cSld name="BASIC title pag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914400" y="3501015"/>
            <a:ext cx="10363200" cy="794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4" name="Kép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421268"/>
            <a:ext cx="5711957" cy="30797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OCK page Yellow">
  <p:cSld name="BLOCK page Yellow">
    <p:spTree>
      <p:nvGrpSpPr>
        <p:cNvPr id="1" name="Shape 96"/>
        <p:cNvGrpSpPr/>
        <p:nvPr/>
      </p:nvGrpSpPr>
      <p:grpSpPr>
        <a:xfrm>
          <a:off x="0" y="0"/>
          <a:ext cx="0" cy="0"/>
          <a:chOff x="0" y="0"/>
          <a:chExt cx="0" cy="0"/>
        </a:xfrm>
      </p:grpSpPr>
      <p:sp>
        <p:nvSpPr>
          <p:cNvPr id="97" name="Shape 97"/>
          <p:cNvSpPr/>
          <p:nvPr/>
        </p:nvSpPr>
        <p:spPr>
          <a:xfrm>
            <a:off x="0" y="1556792"/>
            <a:ext cx="12192000" cy="5256584"/>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98" name="Shape 98"/>
          <p:cNvSpPr txBox="1">
            <a:spLocks noGrp="1"/>
          </p:cNvSpPr>
          <p:nvPr>
            <p:ph type="title"/>
          </p:nvPr>
        </p:nvSpPr>
        <p:spPr>
          <a:xfrm>
            <a:off x="1007438" y="1844824"/>
            <a:ext cx="10369153"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595959"/>
              </a:buClr>
              <a:buSzPts val="1400"/>
              <a:buFont typeface="Arial"/>
              <a:buNone/>
              <a:defRPr sz="2800" b="0" i="0" u="none" strike="noStrike" cap="none">
                <a:solidFill>
                  <a:srgbClr val="595959"/>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1007435" y="2852942"/>
            <a:ext cx="10369152"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595959"/>
              </a:buClr>
              <a:buSzPts val="1400"/>
              <a:buFont typeface="Arial"/>
              <a:buNone/>
              <a:defRPr sz="3200" b="1" i="0" u="none" strike="noStrike" cap="none">
                <a:solidFill>
                  <a:srgbClr val="595959"/>
                </a:solidFill>
                <a:latin typeface="Arial"/>
                <a:ea typeface="Arial"/>
                <a:cs typeface="Arial"/>
                <a:sym typeface="Arial"/>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Courier New"/>
              <a:buChar char="o"/>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p:nvPr/>
        </p:nvSpPr>
        <p:spPr>
          <a:xfrm>
            <a:off x="609600" y="432000"/>
            <a:ext cx="109728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01" name="Shape 101"/>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OCK page Blue">
  <p:cSld name="1_BLOCK page Blue">
    <p:spTree>
      <p:nvGrpSpPr>
        <p:cNvPr id="1" name="Shape 102"/>
        <p:cNvGrpSpPr/>
        <p:nvPr/>
      </p:nvGrpSpPr>
      <p:grpSpPr>
        <a:xfrm>
          <a:off x="0" y="0"/>
          <a:ext cx="0" cy="0"/>
          <a:chOff x="0" y="0"/>
          <a:chExt cx="0" cy="0"/>
        </a:xfrm>
      </p:grpSpPr>
      <p:sp>
        <p:nvSpPr>
          <p:cNvPr id="103" name="Shape 103"/>
          <p:cNvSpPr/>
          <p:nvPr/>
        </p:nvSpPr>
        <p:spPr>
          <a:xfrm>
            <a:off x="0" y="1556792"/>
            <a:ext cx="12192000" cy="5256584"/>
          </a:xfrm>
          <a:prstGeom prst="rect">
            <a:avLst/>
          </a:prstGeom>
          <a:solidFill>
            <a:srgbClr val="1CB8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04" name="Shape 104"/>
          <p:cNvSpPr txBox="1">
            <a:spLocks noGrp="1"/>
          </p:cNvSpPr>
          <p:nvPr>
            <p:ph type="title"/>
          </p:nvPr>
        </p:nvSpPr>
        <p:spPr>
          <a:xfrm>
            <a:off x="1007438" y="1844824"/>
            <a:ext cx="10369153"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5" name="Shape 105"/>
          <p:cNvSpPr txBox="1">
            <a:spLocks noGrp="1"/>
          </p:cNvSpPr>
          <p:nvPr>
            <p:ph type="body" idx="1"/>
          </p:nvPr>
        </p:nvSpPr>
        <p:spPr>
          <a:xfrm>
            <a:off x="1007435" y="2852942"/>
            <a:ext cx="10369152"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p:nvPr/>
        </p:nvSpPr>
        <p:spPr>
          <a:xfrm>
            <a:off x="609600" y="432000"/>
            <a:ext cx="109728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07" name="Shape 107"/>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OCK page Light grren">
  <p:cSld name="BLOCK page Light grren">
    <p:spTree>
      <p:nvGrpSpPr>
        <p:cNvPr id="1" name="Shape 108"/>
        <p:cNvGrpSpPr/>
        <p:nvPr/>
      </p:nvGrpSpPr>
      <p:grpSpPr>
        <a:xfrm>
          <a:off x="0" y="0"/>
          <a:ext cx="0" cy="0"/>
          <a:chOff x="0" y="0"/>
          <a:chExt cx="0" cy="0"/>
        </a:xfrm>
      </p:grpSpPr>
      <p:sp>
        <p:nvSpPr>
          <p:cNvPr id="109" name="Shape 109"/>
          <p:cNvSpPr/>
          <p:nvPr/>
        </p:nvSpPr>
        <p:spPr>
          <a:xfrm>
            <a:off x="0" y="1556792"/>
            <a:ext cx="12192000" cy="52565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10" name="Shape 110"/>
          <p:cNvSpPr txBox="1">
            <a:spLocks noGrp="1"/>
          </p:cNvSpPr>
          <p:nvPr>
            <p:ph type="title"/>
          </p:nvPr>
        </p:nvSpPr>
        <p:spPr>
          <a:xfrm>
            <a:off x="1007438" y="1844824"/>
            <a:ext cx="10369153"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1" name="Shape 111"/>
          <p:cNvSpPr txBox="1">
            <a:spLocks noGrp="1"/>
          </p:cNvSpPr>
          <p:nvPr>
            <p:ph type="body" idx="1"/>
          </p:nvPr>
        </p:nvSpPr>
        <p:spPr>
          <a:xfrm>
            <a:off x="1007435" y="2852942"/>
            <a:ext cx="10369152"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p:nvPr/>
        </p:nvSpPr>
        <p:spPr>
          <a:xfrm>
            <a:off x="609600" y="432000"/>
            <a:ext cx="109728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13" name="Shape 113"/>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OCK page Dark grren">
  <p:cSld name="BLOCK page Dark grren">
    <p:spTree>
      <p:nvGrpSpPr>
        <p:cNvPr id="1" name="Shape 114"/>
        <p:cNvGrpSpPr/>
        <p:nvPr/>
      </p:nvGrpSpPr>
      <p:grpSpPr>
        <a:xfrm>
          <a:off x="0" y="0"/>
          <a:ext cx="0" cy="0"/>
          <a:chOff x="0" y="0"/>
          <a:chExt cx="0" cy="0"/>
        </a:xfrm>
      </p:grpSpPr>
      <p:sp>
        <p:nvSpPr>
          <p:cNvPr id="115" name="Shape 115"/>
          <p:cNvSpPr/>
          <p:nvPr/>
        </p:nvSpPr>
        <p:spPr>
          <a:xfrm>
            <a:off x="0" y="1556792"/>
            <a:ext cx="12192000" cy="5256584"/>
          </a:xfrm>
          <a:prstGeom prst="rect">
            <a:avLst/>
          </a:prstGeom>
          <a:solidFill>
            <a:srgbClr val="159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16" name="Shape 116"/>
          <p:cNvSpPr txBox="1">
            <a:spLocks noGrp="1"/>
          </p:cNvSpPr>
          <p:nvPr>
            <p:ph type="title"/>
          </p:nvPr>
        </p:nvSpPr>
        <p:spPr>
          <a:xfrm>
            <a:off x="1007438" y="1844824"/>
            <a:ext cx="10369153"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1007435" y="2852942"/>
            <a:ext cx="10369152"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p:nvPr/>
        </p:nvSpPr>
        <p:spPr>
          <a:xfrm>
            <a:off x="609600" y="432000"/>
            <a:ext cx="109728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19" name="Shape 119"/>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ext page ok">
  <p:cSld name="CONTENT text page ok">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432000"/>
            <a:ext cx="10972800" cy="56207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609605" y="1368000"/>
            <a:ext cx="10943167" cy="5183187"/>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itle page" type="title">
  <p:cSld name="TITLE">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914400" y="2130432"/>
            <a:ext cx="10363200" cy="14700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Shape 48"/>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L="0" marR="0" lvl="0" indent="0" algn="ctr" rtl="0">
              <a:spcBef>
                <a:spcPts val="480"/>
              </a:spcBef>
              <a:spcAft>
                <a:spcPts val="0"/>
              </a:spcAft>
              <a:buClr>
                <a:srgbClr val="888888"/>
              </a:buClr>
              <a:buSzPts val="1400"/>
              <a:buFont typeface="Arial"/>
              <a:buNone/>
              <a:defRPr sz="2400" b="1" i="0" u="none" strike="noStrike" cap="none">
                <a:solidFill>
                  <a:srgbClr val="888888"/>
                </a:solidFill>
                <a:latin typeface="Arial"/>
                <a:ea typeface="Arial"/>
                <a:cs typeface="Arial"/>
                <a:sym typeface="Arial"/>
              </a:defRPr>
            </a:lvl1pPr>
            <a:lvl2pPr marL="457200" marR="0" lvl="1" indent="0" algn="ctr" rtl="0">
              <a:spcBef>
                <a:spcPts val="48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Courier New"/>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4000" y="432000"/>
            <a:ext cx="10972800" cy="56207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Table page">
  <p:cSld name="CONTENT Table page">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23392" y="432000"/>
            <a:ext cx="10972800" cy="634082"/>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p:nvPr/>
        </p:nvSpPr>
        <p:spPr>
          <a:xfrm>
            <a:off x="719404" y="1340768"/>
            <a:ext cx="1084920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Shape 54"/>
          <p:cNvSpPr txBox="1">
            <a:spLocks noGrp="1"/>
          </p:cNvSpPr>
          <p:nvPr>
            <p:ph type="body" idx="1"/>
          </p:nvPr>
        </p:nvSpPr>
        <p:spPr>
          <a:xfrm>
            <a:off x="623392" y="5157788"/>
            <a:ext cx="10944192" cy="122354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page + legend"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3" y="1196752"/>
            <a:ext cx="4011084"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Shape 57"/>
          <p:cNvSpPr txBox="1">
            <a:spLocks noGrp="1"/>
          </p:cNvSpPr>
          <p:nvPr>
            <p:ph type="body" idx="1"/>
          </p:nvPr>
        </p:nvSpPr>
        <p:spPr>
          <a:xfrm>
            <a:off x="4766733" y="1205805"/>
            <a:ext cx="6815667"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609603" y="2492902"/>
            <a:ext cx="4011084"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page Light Green origami">
  <p:cSld name="CONTENTpage Light Green origami">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a:stretch/>
        </p:blipFill>
        <p:spPr>
          <a:xfrm>
            <a:off x="-2640971" y="1093028"/>
            <a:ext cx="8204912" cy="5648340"/>
          </a:xfrm>
          <a:prstGeom prst="rect">
            <a:avLst/>
          </a:prstGeom>
          <a:noFill/>
          <a:ln>
            <a:noFill/>
          </a:ln>
        </p:spPr>
      </p:pic>
      <p:sp>
        <p:nvSpPr>
          <p:cNvPr id="61" name="Shape 61"/>
          <p:cNvSpPr txBox="1">
            <a:spLocks noGrp="1"/>
          </p:cNvSpPr>
          <p:nvPr>
            <p:ph type="title"/>
          </p:nvPr>
        </p:nvSpPr>
        <p:spPr>
          <a:xfrm>
            <a:off x="609603" y="1196752"/>
            <a:ext cx="4011084"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609603" y="2492902"/>
            <a:ext cx="4011084"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766733" y="1205805"/>
            <a:ext cx="6815667"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page Yellow origami">
  <p:cSld name="CONTENTpage Yellow origami">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2">
            <a:alphaModFix/>
          </a:blip>
          <a:srcRect/>
          <a:stretch/>
        </p:blipFill>
        <p:spPr>
          <a:xfrm>
            <a:off x="-2640971" y="1093035"/>
            <a:ext cx="8204912" cy="5648339"/>
          </a:xfrm>
          <a:prstGeom prst="rect">
            <a:avLst/>
          </a:prstGeom>
          <a:noFill/>
          <a:ln>
            <a:noFill/>
          </a:ln>
        </p:spPr>
      </p:pic>
      <p:sp>
        <p:nvSpPr>
          <p:cNvPr id="66" name="Shape 66"/>
          <p:cNvSpPr txBox="1">
            <a:spLocks noGrp="1"/>
          </p:cNvSpPr>
          <p:nvPr>
            <p:ph type="title"/>
          </p:nvPr>
        </p:nvSpPr>
        <p:spPr>
          <a:xfrm>
            <a:off x="609603" y="1196752"/>
            <a:ext cx="4011084"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609603" y="2492902"/>
            <a:ext cx="4011084"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2"/>
          </p:nvPr>
        </p:nvSpPr>
        <p:spPr>
          <a:xfrm>
            <a:off x="4766733" y="1205805"/>
            <a:ext cx="6815667"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3.jp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Shape 10"/>
          <p:cNvGraphicFramePr/>
          <p:nvPr/>
        </p:nvGraphicFramePr>
        <p:xfrm>
          <a:off x="0" y="6807656"/>
          <a:ext cx="12192000" cy="365770"/>
        </p:xfrm>
        <a:graphic>
          <a:graphicData uri="http://schemas.openxmlformats.org/drawingml/2006/table">
            <a:tbl>
              <a:tblPr firstRow="1" bandRow="1">
                <a:noFill/>
                <a:tableStyleId>{106F7A38-2457-4721-AEC2-E71E057B1861}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11" name="Shape 11"/>
          <p:cNvPicPr preferRelativeResize="0"/>
          <p:nvPr/>
        </p:nvPicPr>
        <p:blipFill rotWithShape="1">
          <a:blip r:embed="rId4">
            <a:alphaModFix/>
          </a:blip>
          <a:srcRect/>
          <a:stretch/>
        </p:blipFill>
        <p:spPr>
          <a:xfrm>
            <a:off x="-2640971" y="1093035"/>
            <a:ext cx="8204912" cy="56483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09600" y="1368005"/>
            <a:ext cx="10972800" cy="4525963"/>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32" name="Shape 32"/>
          <p:cNvGraphicFramePr/>
          <p:nvPr/>
        </p:nvGraphicFramePr>
        <p:xfrm>
          <a:off x="0" y="6807656"/>
          <a:ext cx="12192000" cy="365770"/>
        </p:xfrm>
        <a:graphic>
          <a:graphicData uri="http://schemas.openxmlformats.org/drawingml/2006/table">
            <a:tbl>
              <a:tblPr firstRow="1" bandRow="1">
                <a:noFill/>
                <a:tableStyleId>{106F7A38-2457-4721-AEC2-E71E057B1861}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33" name="Shape 33"/>
          <p:cNvSpPr txBox="1">
            <a:spLocks noGrp="1"/>
          </p:cNvSpPr>
          <p:nvPr>
            <p:ph type="title"/>
          </p:nvPr>
        </p:nvSpPr>
        <p:spPr>
          <a:xfrm>
            <a:off x="624000" y="432000"/>
            <a:ext cx="10972800" cy="56207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Shape 34"/>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b="0" i="0" u="none" strike="noStrike" cap="none">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‹nº›</a:t>
            </a:fld>
            <a:endParaRPr sz="900" b="0" i="0" u="none" strike="noStrike" cap="none">
              <a:solidFill>
                <a:schemeClr val="dk1"/>
              </a:solidFill>
              <a:latin typeface="Arial"/>
              <a:ea typeface="Arial"/>
              <a:cs typeface="Arial"/>
              <a:sym typeface="Arial"/>
            </a:endParaRPr>
          </a:p>
        </p:txBody>
      </p:sp>
      <p:pic>
        <p:nvPicPr>
          <p:cNvPr id="2" name="Kép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90997" y="118136"/>
            <a:ext cx="2157699" cy="862592"/>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Shape 85"/>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‹nº›</a:t>
            </a:fld>
            <a:endParaRPr sz="900">
              <a:solidFill>
                <a:schemeClr val="dk1"/>
              </a:solidFill>
              <a:latin typeface="Arial"/>
              <a:ea typeface="Arial"/>
              <a:cs typeface="Arial"/>
              <a:sym typeface="Arial"/>
            </a:endParaRPr>
          </a:p>
        </p:txBody>
      </p:sp>
      <p:graphicFrame>
        <p:nvGraphicFramePr>
          <p:cNvPr id="86" name="Shape 86"/>
          <p:cNvGraphicFramePr/>
          <p:nvPr/>
        </p:nvGraphicFramePr>
        <p:xfrm>
          <a:off x="0" y="6807656"/>
          <a:ext cx="12192000" cy="365770"/>
        </p:xfrm>
        <a:graphic>
          <a:graphicData uri="http://schemas.openxmlformats.org/drawingml/2006/table">
            <a:tbl>
              <a:tblPr firstRow="1" bandRow="1">
                <a:noFill/>
                <a:tableStyleId>{106F7A38-2457-4721-AEC2-E71E057B1861}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aphicFrame>
        <p:nvGraphicFramePr>
          <p:cNvPr id="94" name="Shape 94"/>
          <p:cNvGraphicFramePr/>
          <p:nvPr/>
        </p:nvGraphicFramePr>
        <p:xfrm>
          <a:off x="0" y="6807656"/>
          <a:ext cx="12192000" cy="365770"/>
        </p:xfrm>
        <a:graphic>
          <a:graphicData uri="http://schemas.openxmlformats.org/drawingml/2006/table">
            <a:tbl>
              <a:tblPr firstRow="1" bandRow="1">
                <a:noFill/>
                <a:tableStyleId>{106F7A38-2457-4721-AEC2-E71E057B1861}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95" name="Shape 95"/>
          <p:cNvPicPr preferRelativeResize="0"/>
          <p:nvPr/>
        </p:nvPicPr>
        <p:blipFill rotWithShape="1">
          <a:blip r:embed="rId6">
            <a:alphaModFix/>
          </a:blip>
          <a:srcRect/>
          <a:stretch/>
        </p:blipFill>
        <p:spPr>
          <a:xfrm>
            <a:off x="9890603" y="174312"/>
            <a:ext cx="2062048" cy="662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hyperlink" Target="mailto:katarzyna.kurniawka@lodzkie.pl" TargetMode="External"/><Relationship Id="rId2" Type="http://schemas.openxmlformats.org/officeDocument/2006/relationships/notesSlide" Target="../notesSlides/notesSlide88.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hyperlink" Target="mailto:michal.mikina@lodzkie.p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http://www.compete2020.gov.pt/"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4.ti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3" Type="http://schemas.openxmlformats.org/officeDocument/2006/relationships/hyperlink" Target="https://przemyslprzyszlosci.gov.p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przemyslprzyszlosci.gov.p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dojrzalosc40.delabapps.e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parp.gov.pl/component/grants/grants/scale-up"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startupspark.io/"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technikum.io/"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rpo.lodzkie.p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hyperlink" Target="https://www.consiglio.marche.it/banche_dati_e_documentazione/leggirm/leggi/visualizza/vig/2025"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www.regione.marche.it/Regione-Utile/Attivit%C3%A0-Produttive/Ricerca-e-innovazione#Impresa-e-Lavoro-4.0"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www.regione.marche.it/Regione-Utile/Attivit%C3%A0-Produttive/Ricerca-e-innovazione#Piattaforme-collaborative"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thessalia-espa.gr/"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s://www.thessaly.gov.gr/main.aspx?catid=177"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cosmosaluminium.gr/"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interregeurope.eu/fileadmin/user_upload/documents/Interreg_Europe_action_plan_template.doc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8"/>
            <a:ext cx="7772400" cy="2016224"/>
          </a:xfrm>
          <a:prstGeom prst="rect">
            <a:avLst/>
          </a:prstGeom>
          <a:noFill/>
          <a:ln>
            <a:noFill/>
          </a:ln>
        </p:spPr>
        <p:txBody>
          <a:bodyPr spcFirstLastPara="1" wrap="square" lIns="91425" tIns="45700" rIns="91425" bIns="45700" anchor="t" anchorCtr="0">
            <a:noAutofit/>
          </a:bodyPr>
          <a:lstStyle/>
          <a:p>
            <a:r>
              <a:rPr lang="en-GB" sz="2800" b="1" dirty="0"/>
              <a:t>3</a:t>
            </a:r>
            <a:r>
              <a:rPr lang="en-GB" sz="2800" b="1" baseline="30000" dirty="0"/>
              <a:t>rd</a:t>
            </a:r>
            <a:r>
              <a:rPr lang="en-GB" sz="2800" b="1" dirty="0"/>
              <a:t> Transnational Thematic Meeting</a:t>
            </a:r>
            <a:br>
              <a:rPr lang="pt-PT" sz="2800" dirty="0"/>
            </a:br>
            <a:br>
              <a:rPr lang="pt-PT" sz="2800" dirty="0"/>
            </a:br>
            <a:r>
              <a:rPr lang="en-GB" sz="2800" b="1" dirty="0"/>
              <a:t>Thematic issue: Definition of I4.0 public policy initiatives</a:t>
            </a:r>
            <a:endParaRPr lang="pt-PT" sz="2800" dirty="0"/>
          </a:p>
        </p:txBody>
      </p:sp>
      <p:sp>
        <p:nvSpPr>
          <p:cNvPr id="133" name="Shape 133"/>
          <p:cNvSpPr txBox="1">
            <a:spLocks noGrp="1"/>
          </p:cNvSpPr>
          <p:nvPr>
            <p:ph type="body" idx="4"/>
          </p:nvPr>
        </p:nvSpPr>
        <p:spPr>
          <a:xfrm>
            <a:off x="2495607"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Lisbon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2038906" y="961074"/>
            <a:ext cx="8207375" cy="5837621"/>
          </a:xfrm>
          <a:prstGeom prst="rect">
            <a:avLst/>
          </a:prstGeom>
          <a:noFill/>
          <a:ln>
            <a:noFill/>
          </a:ln>
        </p:spPr>
        <p:txBody>
          <a:bodyPr spcFirstLastPara="1" wrap="square" lIns="91425" tIns="45700" rIns="91425" bIns="45700" anchor="t" anchorCtr="0">
            <a:noAutofit/>
          </a:bodyPr>
          <a:lstStyle/>
          <a:p>
            <a:pPr defTabSz="1377950">
              <a:lnSpc>
                <a:spcPct val="90000"/>
              </a:lnSpc>
              <a:spcBef>
                <a:spcPct val="0"/>
              </a:spcBef>
              <a:spcAft>
                <a:spcPct val="35000"/>
              </a:spcAft>
            </a:pPr>
            <a:r>
              <a:rPr lang="pt-PT" sz="3100" kern="1200" dirty="0" err="1">
                <a:solidFill>
                  <a:schemeClr val="accent3">
                    <a:lumMod val="75000"/>
                  </a:schemeClr>
                </a:solidFill>
              </a:rPr>
              <a:t>Environment</a:t>
            </a:r>
            <a:r>
              <a:rPr lang="pt-PT" sz="3100" kern="1200" dirty="0">
                <a:solidFill>
                  <a:schemeClr val="accent3">
                    <a:lumMod val="75000"/>
                  </a:schemeClr>
                </a:solidFill>
              </a:rPr>
              <a:t> </a:t>
            </a:r>
            <a:r>
              <a:rPr lang="pt-PT" sz="3100" kern="1200" dirty="0" err="1">
                <a:solidFill>
                  <a:schemeClr val="accent3">
                    <a:lumMod val="75000"/>
                  </a:schemeClr>
                </a:solidFill>
              </a:rPr>
              <a:t>Support</a:t>
            </a:r>
            <a:endParaRPr lang="pt-PT" sz="3100" kern="1200" dirty="0">
              <a:solidFill>
                <a:schemeClr val="accent3">
                  <a:lumMod val="75000"/>
                </a:schemeClr>
              </a:solidFill>
            </a:endParaRPr>
          </a:p>
        </p:txBody>
      </p:sp>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upo 1">
            <a:extLst>
              <a:ext uri="{FF2B5EF4-FFF2-40B4-BE49-F238E27FC236}">
                <a16:creationId xmlns:a16="http://schemas.microsoft.com/office/drawing/2014/main" id="{834C86B6-FA77-477C-8B13-D69618C9BA96}"/>
              </a:ext>
            </a:extLst>
          </p:cNvPr>
          <p:cNvGrpSpPr/>
          <p:nvPr/>
        </p:nvGrpSpPr>
        <p:grpSpPr>
          <a:xfrm>
            <a:off x="2061583" y="1556792"/>
            <a:ext cx="7778833" cy="4646184"/>
            <a:chOff x="709832" y="2132856"/>
            <a:chExt cx="6984776" cy="4134295"/>
          </a:xfrm>
        </p:grpSpPr>
        <p:grpSp>
          <p:nvGrpSpPr>
            <p:cNvPr id="31" name="Grupo 19">
              <a:extLst>
                <a:ext uri="{FF2B5EF4-FFF2-40B4-BE49-F238E27FC236}">
                  <a16:creationId xmlns:a16="http://schemas.microsoft.com/office/drawing/2014/main" id="{B5F7A784-A8BD-4F0B-9A66-BAEC6E931765}"/>
                </a:ext>
              </a:extLst>
            </p:cNvPr>
            <p:cNvGrpSpPr/>
            <p:nvPr/>
          </p:nvGrpSpPr>
          <p:grpSpPr>
            <a:xfrm>
              <a:off x="709832" y="2132856"/>
              <a:ext cx="6984776" cy="4134295"/>
              <a:chOff x="709832" y="1844824"/>
              <a:chExt cx="6984776" cy="4134295"/>
            </a:xfrm>
          </p:grpSpPr>
          <p:sp>
            <p:nvSpPr>
              <p:cNvPr id="33" name="Rectângulo 20">
                <a:extLst>
                  <a:ext uri="{FF2B5EF4-FFF2-40B4-BE49-F238E27FC236}">
                    <a16:creationId xmlns:a16="http://schemas.microsoft.com/office/drawing/2014/main" id="{FB90D7AC-7D05-4EDE-92B1-9A723522D63E}"/>
                  </a:ext>
                </a:extLst>
              </p:cNvPr>
              <p:cNvSpPr/>
              <p:nvPr/>
            </p:nvSpPr>
            <p:spPr>
              <a:xfrm>
                <a:off x="709832" y="1844824"/>
                <a:ext cx="6984776" cy="4134295"/>
              </a:xfrm>
              <a:prstGeom prst="rect">
                <a:avLst/>
              </a:prstGeom>
              <a:solidFill>
                <a:schemeClr val="accent1">
                  <a:lumMod val="20000"/>
                  <a:lumOff val="80000"/>
                  <a:alpha val="71000"/>
                </a:schemeClr>
              </a:solidFill>
              <a:ln>
                <a:solidFill>
                  <a:schemeClr val="bg1"/>
                </a:solidFill>
              </a:ln>
            </p:spPr>
            <p:style>
              <a:lnRef idx="2">
                <a:schemeClr val="accent2"/>
              </a:lnRef>
              <a:fillRef idx="1">
                <a:schemeClr val="lt1"/>
              </a:fillRef>
              <a:effectRef idx="0">
                <a:schemeClr val="accent2"/>
              </a:effectRef>
              <a:fontRef idx="minor">
                <a:schemeClr val="dk1"/>
              </a:fontRef>
            </p:style>
          </p:sp>
          <p:sp>
            <p:nvSpPr>
              <p:cNvPr id="34" name="Forma livre 21">
                <a:extLst>
                  <a:ext uri="{FF2B5EF4-FFF2-40B4-BE49-F238E27FC236}">
                    <a16:creationId xmlns:a16="http://schemas.microsoft.com/office/drawing/2014/main" id="{47F6B0C9-2ECD-4A01-85E8-6F9DC1ABCEF5}"/>
                  </a:ext>
                </a:extLst>
              </p:cNvPr>
              <p:cNvSpPr/>
              <p:nvPr/>
            </p:nvSpPr>
            <p:spPr>
              <a:xfrm>
                <a:off x="2263380" y="4485326"/>
                <a:ext cx="3854639" cy="587561"/>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pt-PT" sz="2400" b="1" kern="1200" dirty="0">
                    <a:solidFill>
                      <a:schemeClr val="tx1"/>
                    </a:solidFill>
                    <a:latin typeface="+mj-lt"/>
                    <a:ea typeface="+mj-ea"/>
                    <a:cs typeface="+mj-cs"/>
                  </a:rPr>
                  <a:t>FIRMS COMPETITIVENES </a:t>
                </a:r>
              </a:p>
            </p:txBody>
          </p:sp>
          <p:sp>
            <p:nvSpPr>
              <p:cNvPr id="35" name="Oval 34">
                <a:extLst>
                  <a:ext uri="{FF2B5EF4-FFF2-40B4-BE49-F238E27FC236}">
                    <a16:creationId xmlns:a16="http://schemas.microsoft.com/office/drawing/2014/main" id="{C699544C-8E2C-4A43-BA90-701B4361143E}"/>
                  </a:ext>
                </a:extLst>
              </p:cNvPr>
              <p:cNvSpPr/>
              <p:nvPr/>
            </p:nvSpPr>
            <p:spPr>
              <a:xfrm>
                <a:off x="2088360" y="1945934"/>
                <a:ext cx="4238098" cy="1195034"/>
              </a:xfrm>
              <a:prstGeom prst="ellipse">
                <a:avLst/>
              </a:prstGeom>
              <a:solidFill>
                <a:schemeClr val="accent1">
                  <a:lumMod val="60000"/>
                  <a:lumOff val="40000"/>
                </a:schemeClr>
              </a:solidFill>
              <a:ln>
                <a:solidFill>
                  <a:schemeClr val="bg1"/>
                </a:solidFill>
              </a:ln>
            </p:spPr>
            <p:style>
              <a:lnRef idx="2">
                <a:schemeClr val="accent2"/>
              </a:lnRef>
              <a:fillRef idx="1">
                <a:schemeClr val="lt1"/>
              </a:fillRef>
              <a:effectRef idx="0">
                <a:schemeClr val="accent2"/>
              </a:effectRef>
              <a:fontRef idx="minor">
                <a:schemeClr val="dk1"/>
              </a:fontRef>
            </p:style>
          </p:sp>
          <p:sp>
            <p:nvSpPr>
              <p:cNvPr id="36" name="Seta para baixo 23">
                <a:extLst>
                  <a:ext uri="{FF2B5EF4-FFF2-40B4-BE49-F238E27FC236}">
                    <a16:creationId xmlns:a16="http://schemas.microsoft.com/office/drawing/2014/main" id="{9880B099-344B-407A-BAEA-F6D225B76FC2}"/>
                  </a:ext>
                </a:extLst>
              </p:cNvPr>
              <p:cNvSpPr/>
              <p:nvPr/>
            </p:nvSpPr>
            <p:spPr>
              <a:xfrm>
                <a:off x="3844419" y="4060908"/>
                <a:ext cx="727581" cy="376204"/>
              </a:xfrm>
              <a:prstGeom prst="downArrow">
                <a:avLst/>
              </a:prstGeom>
              <a:solidFill>
                <a:schemeClr val="accent6">
                  <a:lumMod val="50000"/>
                </a:schemeClr>
              </a:solidFill>
              <a:ln>
                <a:solidFill>
                  <a:schemeClr val="bg1"/>
                </a:solidFill>
              </a:ln>
            </p:spPr>
            <p:style>
              <a:lnRef idx="2">
                <a:schemeClr val="accent2"/>
              </a:lnRef>
              <a:fillRef idx="1">
                <a:schemeClr val="lt1"/>
              </a:fillRef>
              <a:effectRef idx="0">
                <a:schemeClr val="accent2"/>
              </a:effectRef>
              <a:fontRef idx="minor">
                <a:schemeClr val="dk1"/>
              </a:fontRef>
            </p:style>
          </p:sp>
          <p:sp>
            <p:nvSpPr>
              <p:cNvPr id="37" name="Forma livre 24">
                <a:extLst>
                  <a:ext uri="{FF2B5EF4-FFF2-40B4-BE49-F238E27FC236}">
                    <a16:creationId xmlns:a16="http://schemas.microsoft.com/office/drawing/2014/main" id="{5CA5BBB9-06EB-4E8F-8476-77FA498D49A5}"/>
                  </a:ext>
                </a:extLst>
              </p:cNvPr>
              <p:cNvSpPr/>
              <p:nvPr/>
            </p:nvSpPr>
            <p:spPr>
              <a:xfrm>
                <a:off x="6039564" y="2198390"/>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GB" sz="1200" dirty="0"/>
                  <a:t>Clusters</a:t>
                </a:r>
                <a:endParaRPr lang="en-GB" sz="1200" kern="1200" dirty="0"/>
              </a:p>
            </p:txBody>
          </p:sp>
          <p:sp>
            <p:nvSpPr>
              <p:cNvPr id="38" name="CaixaDeTexto 37">
                <a:extLst>
                  <a:ext uri="{FF2B5EF4-FFF2-40B4-BE49-F238E27FC236}">
                    <a16:creationId xmlns:a16="http://schemas.microsoft.com/office/drawing/2014/main" id="{C710E624-00BE-4077-98E4-C7C2DA5D70C8}"/>
                  </a:ext>
                </a:extLst>
              </p:cNvPr>
              <p:cNvSpPr txBox="1"/>
              <p:nvPr/>
            </p:nvSpPr>
            <p:spPr>
              <a:xfrm>
                <a:off x="3321393" y="2060848"/>
                <a:ext cx="1854197" cy="657282"/>
              </a:xfrm>
              <a:prstGeom prst="rect">
                <a:avLst/>
              </a:prstGeom>
              <a:noFill/>
            </p:spPr>
            <p:txBody>
              <a:bodyPr wrap="none" rtlCol="0">
                <a:spAutoFit/>
              </a:bodyPr>
              <a:lstStyle/>
              <a:p>
                <a:pPr algn="ctr"/>
                <a:r>
                  <a:rPr lang="en-GB" sz="1800" dirty="0"/>
                  <a:t>Support to</a:t>
                </a:r>
              </a:p>
              <a:p>
                <a:pPr algn="ctr"/>
                <a:r>
                  <a:rPr lang="en-GB" sz="2400" b="1" dirty="0"/>
                  <a:t>Environment</a:t>
                </a:r>
              </a:p>
            </p:txBody>
          </p:sp>
          <p:grpSp>
            <p:nvGrpSpPr>
              <p:cNvPr id="40" name="Grupo 27">
                <a:extLst>
                  <a:ext uri="{FF2B5EF4-FFF2-40B4-BE49-F238E27FC236}">
                    <a16:creationId xmlns:a16="http://schemas.microsoft.com/office/drawing/2014/main" id="{C6BEA91A-A528-4425-A961-B18FCC21218D}"/>
                  </a:ext>
                </a:extLst>
              </p:cNvPr>
              <p:cNvGrpSpPr/>
              <p:nvPr/>
            </p:nvGrpSpPr>
            <p:grpSpPr>
              <a:xfrm>
                <a:off x="755576" y="5321101"/>
                <a:ext cx="2179190" cy="556171"/>
                <a:chOff x="57973" y="2919607"/>
                <a:chExt cx="4335769" cy="1184186"/>
              </a:xfrm>
            </p:grpSpPr>
            <p:sp>
              <p:nvSpPr>
                <p:cNvPr id="52" name="Oval 51">
                  <a:extLst>
                    <a:ext uri="{FF2B5EF4-FFF2-40B4-BE49-F238E27FC236}">
                      <a16:creationId xmlns:a16="http://schemas.microsoft.com/office/drawing/2014/main" id="{B5BC6871-9E7C-4702-B0DD-BD66DE294017}"/>
                    </a:ext>
                  </a:extLst>
                </p:cNvPr>
                <p:cNvSpPr/>
                <p:nvPr/>
              </p:nvSpPr>
              <p:spPr>
                <a:xfrm>
                  <a:off x="57973" y="2919607"/>
                  <a:ext cx="4335769" cy="1184186"/>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53" name="Oval 4">
                  <a:extLst>
                    <a:ext uri="{FF2B5EF4-FFF2-40B4-BE49-F238E27FC236}">
                      <a16:creationId xmlns:a16="http://schemas.microsoft.com/office/drawing/2014/main" id="{22953810-42F0-4016-9742-9BF9B2B2AE34}"/>
                    </a:ext>
                  </a:extLst>
                </p:cNvPr>
                <p:cNvSpPr/>
                <p:nvPr/>
              </p:nvSpPr>
              <p:spPr>
                <a:xfrm>
                  <a:off x="692933" y="3093029"/>
                  <a:ext cx="3065852" cy="837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2044700">
                    <a:lnSpc>
                      <a:spcPct val="90000"/>
                    </a:lnSpc>
                    <a:spcBef>
                      <a:spcPct val="0"/>
                    </a:spcBef>
                    <a:spcAft>
                      <a:spcPct val="35000"/>
                    </a:spcAft>
                  </a:pPr>
                  <a:r>
                    <a:rPr lang="pt-PT" b="1" kern="1200" dirty="0">
                      <a:solidFill>
                        <a:schemeClr val="tx1"/>
                      </a:solidFill>
                    </a:rPr>
                    <a:t>Technologies </a:t>
                  </a:r>
                </a:p>
              </p:txBody>
            </p:sp>
          </p:grpSp>
          <p:grpSp>
            <p:nvGrpSpPr>
              <p:cNvPr id="41" name="Grupo 28">
                <a:extLst>
                  <a:ext uri="{FF2B5EF4-FFF2-40B4-BE49-F238E27FC236}">
                    <a16:creationId xmlns:a16="http://schemas.microsoft.com/office/drawing/2014/main" id="{5D996F9E-A263-44A1-8C36-E579DA88F500}"/>
                  </a:ext>
                </a:extLst>
              </p:cNvPr>
              <p:cNvGrpSpPr/>
              <p:nvPr/>
            </p:nvGrpSpPr>
            <p:grpSpPr>
              <a:xfrm>
                <a:off x="3131840" y="5177085"/>
                <a:ext cx="2179190" cy="556171"/>
                <a:chOff x="57973" y="3072925"/>
                <a:chExt cx="4335769" cy="1184186"/>
              </a:xfrm>
            </p:grpSpPr>
            <p:sp>
              <p:nvSpPr>
                <p:cNvPr id="50" name="Oval 49">
                  <a:extLst>
                    <a:ext uri="{FF2B5EF4-FFF2-40B4-BE49-F238E27FC236}">
                      <a16:creationId xmlns:a16="http://schemas.microsoft.com/office/drawing/2014/main" id="{C5251EBA-0914-4C4D-8418-719D8F352825}"/>
                    </a:ext>
                  </a:extLst>
                </p:cNvPr>
                <p:cNvSpPr/>
                <p:nvPr/>
              </p:nvSpPr>
              <p:spPr>
                <a:xfrm>
                  <a:off x="57973" y="3072925"/>
                  <a:ext cx="4335769" cy="1184186"/>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51" name="Oval 4">
                  <a:extLst>
                    <a:ext uri="{FF2B5EF4-FFF2-40B4-BE49-F238E27FC236}">
                      <a16:creationId xmlns:a16="http://schemas.microsoft.com/office/drawing/2014/main" id="{69B5198B-CE72-47AB-B190-801D18D50246}"/>
                    </a:ext>
                  </a:extLst>
                </p:cNvPr>
                <p:cNvSpPr/>
                <p:nvPr/>
              </p:nvSpPr>
              <p:spPr>
                <a:xfrm>
                  <a:off x="692933" y="3093029"/>
                  <a:ext cx="3065852" cy="837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2044700">
                    <a:lnSpc>
                      <a:spcPct val="90000"/>
                    </a:lnSpc>
                    <a:spcBef>
                      <a:spcPct val="0"/>
                    </a:spcBef>
                    <a:spcAft>
                      <a:spcPct val="35000"/>
                    </a:spcAft>
                  </a:pPr>
                  <a:r>
                    <a:rPr lang="pt-PT" b="1" kern="1200" dirty="0" err="1">
                      <a:solidFill>
                        <a:schemeClr val="tx1"/>
                      </a:solidFill>
                    </a:rPr>
                    <a:t>Investment</a:t>
                  </a:r>
                  <a:endParaRPr lang="pt-PT" b="1" kern="1200" dirty="0">
                    <a:solidFill>
                      <a:schemeClr val="tx1"/>
                    </a:solidFill>
                  </a:endParaRPr>
                </a:p>
              </p:txBody>
            </p:sp>
          </p:grpSp>
          <p:grpSp>
            <p:nvGrpSpPr>
              <p:cNvPr id="42" name="Grupo 29">
                <a:extLst>
                  <a:ext uri="{FF2B5EF4-FFF2-40B4-BE49-F238E27FC236}">
                    <a16:creationId xmlns:a16="http://schemas.microsoft.com/office/drawing/2014/main" id="{589B9900-22F0-4470-8C19-C998E71F5418}"/>
                  </a:ext>
                </a:extLst>
              </p:cNvPr>
              <p:cNvGrpSpPr/>
              <p:nvPr/>
            </p:nvGrpSpPr>
            <p:grpSpPr>
              <a:xfrm>
                <a:off x="5489154" y="5321101"/>
                <a:ext cx="2179190" cy="556171"/>
                <a:chOff x="57973" y="2919607"/>
                <a:chExt cx="4335769" cy="1184186"/>
              </a:xfrm>
            </p:grpSpPr>
            <p:sp>
              <p:nvSpPr>
                <p:cNvPr id="48" name="Oval 47">
                  <a:extLst>
                    <a:ext uri="{FF2B5EF4-FFF2-40B4-BE49-F238E27FC236}">
                      <a16:creationId xmlns:a16="http://schemas.microsoft.com/office/drawing/2014/main" id="{DF2002E5-172B-460C-9E00-47E47FC56B60}"/>
                    </a:ext>
                  </a:extLst>
                </p:cNvPr>
                <p:cNvSpPr/>
                <p:nvPr/>
              </p:nvSpPr>
              <p:spPr>
                <a:xfrm>
                  <a:off x="57973" y="2919607"/>
                  <a:ext cx="4335769" cy="1184186"/>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49" name="Oval 4">
                  <a:extLst>
                    <a:ext uri="{FF2B5EF4-FFF2-40B4-BE49-F238E27FC236}">
                      <a16:creationId xmlns:a16="http://schemas.microsoft.com/office/drawing/2014/main" id="{C65095B2-43CF-4095-BFB5-34BD695CA70A}"/>
                    </a:ext>
                  </a:extLst>
                </p:cNvPr>
                <p:cNvSpPr/>
                <p:nvPr/>
              </p:nvSpPr>
              <p:spPr>
                <a:xfrm>
                  <a:off x="692933" y="3093029"/>
                  <a:ext cx="3065852" cy="837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2044700">
                    <a:lnSpc>
                      <a:spcPct val="90000"/>
                    </a:lnSpc>
                    <a:spcBef>
                      <a:spcPct val="0"/>
                    </a:spcBef>
                    <a:spcAft>
                      <a:spcPct val="35000"/>
                    </a:spcAft>
                  </a:pPr>
                  <a:r>
                    <a:rPr lang="pt-PT" b="1" kern="1200" dirty="0" err="1">
                      <a:solidFill>
                        <a:schemeClr val="tx1"/>
                      </a:solidFill>
                    </a:rPr>
                    <a:t>Financing</a:t>
                  </a:r>
                  <a:endParaRPr lang="pt-PT" b="1" kern="1200" dirty="0">
                    <a:solidFill>
                      <a:schemeClr val="tx1"/>
                    </a:solidFill>
                  </a:endParaRPr>
                </a:p>
              </p:txBody>
            </p:sp>
          </p:grpSp>
          <p:cxnSp>
            <p:nvCxnSpPr>
              <p:cNvPr id="43" name="Conexão em ângulos rectos 30">
                <a:extLst>
                  <a:ext uri="{FF2B5EF4-FFF2-40B4-BE49-F238E27FC236}">
                    <a16:creationId xmlns:a16="http://schemas.microsoft.com/office/drawing/2014/main" id="{E3A793B1-5693-4152-BE2D-70DEE408D540}"/>
                  </a:ext>
                </a:extLst>
              </p:cNvPr>
              <p:cNvCxnSpPr>
                <a:stCxn id="50" idx="6"/>
                <a:endCxn id="48" idx="2"/>
              </p:cNvCxnSpPr>
              <p:nvPr/>
            </p:nvCxnSpPr>
            <p:spPr>
              <a:xfrm>
                <a:off x="5311030" y="5455171"/>
                <a:ext cx="178124" cy="14401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exão em ângulos rectos 31">
                <a:extLst>
                  <a:ext uri="{FF2B5EF4-FFF2-40B4-BE49-F238E27FC236}">
                    <a16:creationId xmlns:a16="http://schemas.microsoft.com/office/drawing/2014/main" id="{CA772EDA-DA25-4510-ABBD-BA504FE28D9E}"/>
                  </a:ext>
                </a:extLst>
              </p:cNvPr>
              <p:cNvCxnSpPr>
                <a:stCxn id="50" idx="2"/>
                <a:endCxn id="52" idx="6"/>
              </p:cNvCxnSpPr>
              <p:nvPr/>
            </p:nvCxnSpPr>
            <p:spPr>
              <a:xfrm rot="10800000" flipV="1">
                <a:off x="2934766" y="5455171"/>
                <a:ext cx="197074" cy="1440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Forma livre 32">
                <a:extLst>
                  <a:ext uri="{FF2B5EF4-FFF2-40B4-BE49-F238E27FC236}">
                    <a16:creationId xmlns:a16="http://schemas.microsoft.com/office/drawing/2014/main" id="{BA763E69-DBB4-4BE6-80F9-7E084AB1C948}"/>
                  </a:ext>
                </a:extLst>
              </p:cNvPr>
              <p:cNvSpPr/>
              <p:nvPr/>
            </p:nvSpPr>
            <p:spPr>
              <a:xfrm>
                <a:off x="2245557" y="2842706"/>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ZA" sz="1200" kern="1200" dirty="0"/>
                  <a:t>Digital Transformation of PA</a:t>
                </a:r>
              </a:p>
            </p:txBody>
          </p:sp>
          <p:sp>
            <p:nvSpPr>
              <p:cNvPr id="46" name="Forma livre 33">
                <a:extLst>
                  <a:ext uri="{FF2B5EF4-FFF2-40B4-BE49-F238E27FC236}">
                    <a16:creationId xmlns:a16="http://schemas.microsoft.com/office/drawing/2014/main" id="{D71BD044-49D4-4C51-902A-540DFE9B95AC}"/>
                  </a:ext>
                </a:extLst>
              </p:cNvPr>
              <p:cNvSpPr/>
              <p:nvPr/>
            </p:nvSpPr>
            <p:spPr>
              <a:xfrm>
                <a:off x="4860032" y="2799511"/>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GB" sz="1100" kern="1200" dirty="0"/>
                  <a:t>Collective Efficiency</a:t>
                </a:r>
              </a:p>
            </p:txBody>
          </p:sp>
          <p:sp>
            <p:nvSpPr>
              <p:cNvPr id="47" name="Forma livre 34">
                <a:extLst>
                  <a:ext uri="{FF2B5EF4-FFF2-40B4-BE49-F238E27FC236}">
                    <a16:creationId xmlns:a16="http://schemas.microsoft.com/office/drawing/2014/main" id="{66241B80-F1CC-4AA2-BD5E-F17820685E77}"/>
                  </a:ext>
                </a:extLst>
              </p:cNvPr>
              <p:cNvSpPr/>
              <p:nvPr/>
            </p:nvSpPr>
            <p:spPr>
              <a:xfrm>
                <a:off x="3550386" y="3091008"/>
                <a:ext cx="1309646" cy="1058072"/>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GB" sz="1200" dirty="0"/>
                  <a:t>Sustainable Transports</a:t>
                </a:r>
              </a:p>
            </p:txBody>
          </p:sp>
        </p:grpSp>
        <p:sp>
          <p:nvSpPr>
            <p:cNvPr id="32" name="Forma livre 41">
              <a:extLst>
                <a:ext uri="{FF2B5EF4-FFF2-40B4-BE49-F238E27FC236}">
                  <a16:creationId xmlns:a16="http://schemas.microsoft.com/office/drawing/2014/main" id="{38EE76C2-D37D-4C94-A2D4-E46663EBE6EC}"/>
                </a:ext>
              </a:extLst>
            </p:cNvPr>
            <p:cNvSpPr/>
            <p:nvPr/>
          </p:nvSpPr>
          <p:spPr>
            <a:xfrm>
              <a:off x="1190348" y="2492896"/>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IE" sz="1000" dirty="0"/>
                <a:t>Scientific and technological knowledge </a:t>
              </a:r>
              <a:endParaRPr lang="pt-PT" sz="1000" kern="1200" dirty="0"/>
            </a:p>
          </p:txBody>
        </p:sp>
      </p:grpSp>
    </p:spTree>
    <p:extLst>
      <p:ext uri="{BB962C8B-B14F-4D97-AF65-F5344CB8AC3E}">
        <p14:creationId xmlns:p14="http://schemas.microsoft.com/office/powerpoint/2010/main" val="37045544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A concrete example</a:t>
            </a:r>
          </a:p>
        </p:txBody>
      </p:sp>
      <p:pic>
        <p:nvPicPr>
          <p:cNvPr id="7" name="Picture 6">
            <a:extLst>
              <a:ext uri="{FF2B5EF4-FFF2-40B4-BE49-F238E27FC236}">
                <a16:creationId xmlns:a16="http://schemas.microsoft.com/office/drawing/2014/main" id="{429616A1-45C7-4C08-A04A-94BEE6091EA2}"/>
              </a:ext>
            </a:extLst>
          </p:cNvPr>
          <p:cNvPicPr>
            <a:picLocks noChangeAspect="1"/>
          </p:cNvPicPr>
          <p:nvPr/>
        </p:nvPicPr>
        <p:blipFill>
          <a:blip r:embed="rId3"/>
          <a:stretch>
            <a:fillRect/>
          </a:stretch>
        </p:blipFill>
        <p:spPr>
          <a:xfrm>
            <a:off x="1961835" y="1412776"/>
            <a:ext cx="3505219" cy="4941168"/>
          </a:xfrm>
          <a:prstGeom prst="rect">
            <a:avLst/>
          </a:prstGeom>
        </p:spPr>
      </p:pic>
      <p:sp>
        <p:nvSpPr>
          <p:cNvPr id="9" name="Rectangle 3">
            <a:extLst>
              <a:ext uri="{FF2B5EF4-FFF2-40B4-BE49-F238E27FC236}">
                <a16:creationId xmlns:a16="http://schemas.microsoft.com/office/drawing/2014/main" id="{FA833F7B-4C0A-46D6-963F-A21752EDCAEA}"/>
              </a:ext>
            </a:extLst>
          </p:cNvPr>
          <p:cNvSpPr txBox="1">
            <a:spLocks/>
          </p:cNvSpPr>
          <p:nvPr/>
        </p:nvSpPr>
        <p:spPr bwMode="auto">
          <a:xfrm>
            <a:off x="6096000" y="1268760"/>
            <a:ext cx="439248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Bef>
                <a:spcPts val="600"/>
              </a:spcBef>
              <a:spcAft>
                <a:spcPct val="0"/>
              </a:spcAft>
            </a:pPr>
            <a:endParaRPr lang="en-GB" altLang="hu-HU" sz="1600" dirty="0">
              <a:solidFill>
                <a:srgbClr val="1F497D"/>
              </a:solidFill>
              <a:latin typeface="Arial"/>
              <a:cs typeface="Arial"/>
            </a:endParaRP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Ministry of Finance, Hungary is a project partner in the ATM for SMEs Interreg Europe project</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Phase 1 finished in April 2019, the project is now</a:t>
            </a:r>
            <a:r>
              <a:rPr lang="hu-HU" altLang="hu-HU" sz="1600" dirty="0">
                <a:solidFill>
                  <a:srgbClr val="1F497D"/>
                </a:solidFill>
                <a:latin typeface="Arial"/>
                <a:cs typeface="Arial"/>
              </a:rPr>
              <a:t> in</a:t>
            </a:r>
            <a:r>
              <a:rPr lang="en-GB" altLang="hu-HU" sz="1600" dirty="0">
                <a:solidFill>
                  <a:srgbClr val="1F497D"/>
                </a:solidFill>
                <a:latin typeface="Arial"/>
                <a:cs typeface="Arial"/>
              </a:rPr>
              <a:t> Phase 2</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The action plan of the Ministry of Finance, Hungary was approved in March 2019</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28 page document</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Includes 4 actions</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Approved by the JS without clarifications</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No Hungarian version</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Detailed enough for Phase 2 monitoring</a:t>
            </a:r>
          </a:p>
          <a:p>
            <a:pPr lvl="1" algn="just" defTabSz="457200" fontAlgn="base">
              <a:spcBef>
                <a:spcPts val="600"/>
              </a:spcBef>
              <a:spcAft>
                <a:spcPct val="0"/>
              </a:spcAft>
            </a:pPr>
            <a:endParaRPr lang="en-GB" altLang="hu-HU" sz="1600" dirty="0">
              <a:solidFill>
                <a:srgbClr val="1F497D"/>
              </a:solidFill>
              <a:latin typeface="Arial"/>
              <a:cs typeface="Arial"/>
            </a:endParaRPr>
          </a:p>
        </p:txBody>
      </p:sp>
    </p:spTree>
    <p:extLst>
      <p:ext uri="{BB962C8B-B14F-4D97-AF65-F5344CB8AC3E}">
        <p14:creationId xmlns:p14="http://schemas.microsoft.com/office/powerpoint/2010/main" val="4267693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Tips for action planning</a:t>
            </a:r>
          </a:p>
        </p:txBody>
      </p:sp>
      <p:sp>
        <p:nvSpPr>
          <p:cNvPr id="9" name="Rectangle 3">
            <a:extLst>
              <a:ext uri="{FF2B5EF4-FFF2-40B4-BE49-F238E27FC236}">
                <a16:creationId xmlns:a16="http://schemas.microsoft.com/office/drawing/2014/main" id="{FA833F7B-4C0A-46D6-963F-A21752EDCAEA}"/>
              </a:ext>
            </a:extLst>
          </p:cNvPr>
          <p:cNvSpPr txBox="1">
            <a:spLocks/>
          </p:cNvSpPr>
          <p:nvPr/>
        </p:nvSpPr>
        <p:spPr bwMode="auto">
          <a:xfrm>
            <a:off x="2315580" y="1268760"/>
            <a:ext cx="756084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Bef>
                <a:spcPts val="600"/>
              </a:spcBef>
              <a:spcAft>
                <a:spcPct val="0"/>
              </a:spcAft>
              <a:buFont typeface="Arial" panose="020B0604020202020204" pitchFamily="34" charset="0"/>
              <a:buChar char="•"/>
            </a:pPr>
            <a:r>
              <a:rPr lang="en-GB" altLang="hu-HU" sz="1600" b="1" dirty="0">
                <a:solidFill>
                  <a:srgbClr val="1F497D"/>
                </a:solidFill>
                <a:latin typeface="Arial"/>
                <a:cs typeface="Arial"/>
              </a:rPr>
              <a:t>Number of actions </a:t>
            </a:r>
            <a:r>
              <a:rPr lang="en-GB" altLang="hu-HU" sz="1600" dirty="0">
                <a:solidFill>
                  <a:srgbClr val="1F497D"/>
                </a:solidFill>
                <a:latin typeface="Arial"/>
                <a:cs typeface="Arial"/>
              </a:rPr>
              <a:t>minimum 1 maximum 4. Our recommendation 1-2 feasible actions</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a:t>
            </a:r>
            <a:r>
              <a:rPr lang="en-GB" altLang="hu-HU" sz="1600" b="1" dirty="0">
                <a:solidFill>
                  <a:srgbClr val="1F497D"/>
                </a:solidFill>
                <a:latin typeface="Arial"/>
                <a:cs typeface="Arial"/>
              </a:rPr>
              <a:t>Type 1</a:t>
            </a:r>
            <a:r>
              <a:rPr lang="en-GB" altLang="hu-HU" sz="1600" dirty="0">
                <a:solidFill>
                  <a:srgbClr val="1F497D"/>
                </a:solidFill>
                <a:latin typeface="Arial"/>
                <a:cs typeface="Arial"/>
              </a:rPr>
              <a:t> - Implementation of new projects” or „</a:t>
            </a:r>
            <a:r>
              <a:rPr lang="en-GB" altLang="hu-HU" sz="1600" b="1" dirty="0">
                <a:solidFill>
                  <a:srgbClr val="1F497D"/>
                </a:solidFill>
                <a:latin typeface="Arial"/>
                <a:cs typeface="Arial"/>
              </a:rPr>
              <a:t>Type 2</a:t>
            </a:r>
            <a:r>
              <a:rPr lang="en-GB" altLang="hu-HU" sz="1600" dirty="0">
                <a:solidFill>
                  <a:srgbClr val="1F497D"/>
                </a:solidFill>
                <a:latin typeface="Arial"/>
                <a:cs typeface="Arial"/>
              </a:rPr>
              <a:t> - Change in the management of the policy instrument (improved governance)”  </a:t>
            </a:r>
            <a:r>
              <a:rPr lang="en-GB" altLang="hu-HU" sz="1600" b="1" dirty="0">
                <a:solidFill>
                  <a:srgbClr val="1F497D"/>
                </a:solidFill>
                <a:latin typeface="Arial"/>
                <a:cs typeface="Arial"/>
              </a:rPr>
              <a:t>actions are proposed</a:t>
            </a:r>
          </a:p>
          <a:p>
            <a:pPr marL="285750" lvl="1" indent="-285750" algn="just" defTabSz="457200" fontAlgn="base">
              <a:spcBef>
                <a:spcPts val="600"/>
              </a:spcBef>
              <a:spcAft>
                <a:spcPct val="0"/>
              </a:spcAft>
              <a:buFont typeface="Arial" panose="020B0604020202020204" pitchFamily="34" charset="0"/>
              <a:buChar char="•"/>
            </a:pPr>
            <a:r>
              <a:rPr lang="en-GB" altLang="hu-HU" sz="1600" b="1" dirty="0">
                <a:solidFill>
                  <a:srgbClr val="1F497D"/>
                </a:solidFill>
                <a:latin typeface="Arial"/>
                <a:cs typeface="Arial"/>
              </a:rPr>
              <a:t>Try keeping the policy instrument defined in the application form </a:t>
            </a:r>
            <a:r>
              <a:rPr lang="en-GB" altLang="hu-HU" sz="1600" dirty="0">
                <a:solidFill>
                  <a:srgbClr val="1F497D"/>
                </a:solidFill>
                <a:latin typeface="Arial"/>
                <a:cs typeface="Arial"/>
              </a:rPr>
              <a:t>– if that is not possible</a:t>
            </a:r>
            <a:r>
              <a:rPr lang="hu-HU" altLang="hu-HU" sz="1600" dirty="0">
                <a:solidFill>
                  <a:srgbClr val="1F497D"/>
                </a:solidFill>
                <a:latin typeface="Arial"/>
                <a:cs typeface="Arial"/>
              </a:rPr>
              <a:t>, </a:t>
            </a:r>
            <a:r>
              <a:rPr lang="hu-HU" altLang="hu-HU" sz="1600" dirty="0" err="1">
                <a:solidFill>
                  <a:srgbClr val="1F497D"/>
                </a:solidFill>
                <a:latin typeface="Arial"/>
                <a:cs typeface="Arial"/>
              </a:rPr>
              <a:t>it</a:t>
            </a:r>
            <a:r>
              <a:rPr lang="hu-HU" altLang="hu-HU" sz="1600" dirty="0">
                <a:solidFill>
                  <a:srgbClr val="1F497D"/>
                </a:solidFill>
                <a:latin typeface="Arial"/>
                <a:cs typeface="Arial"/>
              </a:rPr>
              <a:t> is </a:t>
            </a:r>
            <a:r>
              <a:rPr lang="hu-HU" altLang="hu-HU" sz="1600" dirty="0" err="1">
                <a:solidFill>
                  <a:srgbClr val="1F497D"/>
                </a:solidFill>
                <a:latin typeface="Arial"/>
                <a:cs typeface="Arial"/>
              </a:rPr>
              <a:t>allowed</a:t>
            </a:r>
            <a:r>
              <a:rPr lang="hu-HU" altLang="hu-HU" sz="1600" dirty="0">
                <a:solidFill>
                  <a:srgbClr val="1F497D"/>
                </a:solidFill>
                <a:latin typeface="Arial"/>
                <a:cs typeface="Arial"/>
              </a:rPr>
              <a:t> </a:t>
            </a:r>
            <a:r>
              <a:rPr lang="hu-HU" altLang="hu-HU" sz="1600" dirty="0" err="1">
                <a:solidFill>
                  <a:srgbClr val="1F497D"/>
                </a:solidFill>
                <a:latin typeface="Arial"/>
                <a:cs typeface="Arial"/>
              </a:rPr>
              <a:t>to</a:t>
            </a:r>
            <a:r>
              <a:rPr lang="en-GB" altLang="hu-HU" sz="1600" dirty="0">
                <a:solidFill>
                  <a:srgbClr val="1F497D"/>
                </a:solidFill>
                <a:latin typeface="Arial"/>
                <a:cs typeface="Arial"/>
              </a:rPr>
              <a:t> change the policy instrument</a:t>
            </a:r>
            <a:r>
              <a:rPr lang="hu-HU" altLang="hu-HU" sz="1600" dirty="0">
                <a:solidFill>
                  <a:srgbClr val="1F497D"/>
                </a:solidFill>
                <a:latin typeface="Arial"/>
                <a:cs typeface="Arial"/>
              </a:rPr>
              <a:t>.</a:t>
            </a:r>
            <a:r>
              <a:rPr lang="en-GB" altLang="hu-HU" sz="1600" dirty="0">
                <a:solidFill>
                  <a:srgbClr val="1F497D"/>
                </a:solidFill>
                <a:latin typeface="Arial"/>
                <a:cs typeface="Arial"/>
              </a:rPr>
              <a:t> B</a:t>
            </a:r>
            <a:r>
              <a:rPr lang="hu-HU" altLang="hu-HU" sz="1600" dirty="0">
                <a:solidFill>
                  <a:srgbClr val="1F497D"/>
                </a:solidFill>
                <a:latin typeface="Arial"/>
                <a:cs typeface="Arial"/>
              </a:rPr>
              <a:t>UT</a:t>
            </a:r>
            <a:r>
              <a:rPr lang="en-GB" altLang="hu-HU" sz="1600" dirty="0">
                <a:solidFill>
                  <a:srgbClr val="1F497D"/>
                </a:solidFill>
                <a:latin typeface="Arial"/>
                <a:cs typeface="Arial"/>
              </a:rPr>
              <a:t> change it in time! – consult the lead partner and I</a:t>
            </a:r>
            <a:r>
              <a:rPr lang="hu-HU" altLang="hu-HU" sz="1600" dirty="0">
                <a:solidFill>
                  <a:srgbClr val="1F497D"/>
                </a:solidFill>
                <a:latin typeface="Arial"/>
                <a:cs typeface="Arial"/>
              </a:rPr>
              <a:t>VSZ</a:t>
            </a:r>
            <a:r>
              <a:rPr lang="en-GB" altLang="hu-HU" sz="1600" dirty="0">
                <a:solidFill>
                  <a:srgbClr val="1F497D"/>
                </a:solidFill>
                <a:latin typeface="Arial"/>
                <a:cs typeface="Arial"/>
              </a:rPr>
              <a:t> first</a:t>
            </a:r>
          </a:p>
          <a:p>
            <a:pPr marL="285750" lvl="1" indent="-285750" algn="just" defTabSz="457200" fontAlgn="base">
              <a:spcBef>
                <a:spcPts val="600"/>
              </a:spcBef>
              <a:spcAft>
                <a:spcPct val="0"/>
              </a:spcAft>
              <a:buFont typeface="Arial" panose="020B0604020202020204" pitchFamily="34" charset="0"/>
              <a:buChar char="•"/>
            </a:pPr>
            <a:r>
              <a:rPr lang="en-GB" altLang="hu-HU" sz="1600" b="1" dirty="0">
                <a:solidFill>
                  <a:srgbClr val="1F497D"/>
                </a:solidFill>
                <a:latin typeface="Arial"/>
                <a:cs typeface="Arial"/>
              </a:rPr>
              <a:t>There can be various actions do not require free OP allocations </a:t>
            </a:r>
            <a:r>
              <a:rPr lang="en-GB" altLang="hu-HU" sz="1600" dirty="0">
                <a:solidFill>
                  <a:srgbClr val="1F497D"/>
                </a:solidFill>
                <a:latin typeface="Arial"/>
                <a:cs typeface="Arial"/>
              </a:rPr>
              <a:t>(see Type 2 actions)</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In all cases </a:t>
            </a:r>
            <a:r>
              <a:rPr lang="en-GB" altLang="hu-HU" sz="1600" b="1" dirty="0">
                <a:solidFill>
                  <a:srgbClr val="1F497D"/>
                </a:solidFill>
                <a:latin typeface="Arial"/>
                <a:cs typeface="Arial"/>
              </a:rPr>
              <a:t>clear and explicit description and reference shall be made to the good practice that inspired the action</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English vs national language – depends on local circumstances</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Accelerated action plan writing is possible but the learning from the project has to be clearly demonstrated</a:t>
            </a:r>
          </a:p>
          <a:p>
            <a:pPr marL="285750" lvl="1" indent="-285750" algn="just" defTabSz="457200" fontAlgn="base">
              <a:spcBef>
                <a:spcPts val="600"/>
              </a:spcBef>
              <a:spcAft>
                <a:spcPct val="0"/>
              </a:spcAft>
              <a:buFont typeface="Arial" panose="020B0604020202020204" pitchFamily="34" charset="0"/>
              <a:buChar char="•"/>
            </a:pPr>
            <a:r>
              <a:rPr lang="en-GB" altLang="hu-HU" sz="1600" b="1" dirty="0">
                <a:solidFill>
                  <a:srgbClr val="1F497D"/>
                </a:solidFill>
                <a:latin typeface="Arial"/>
                <a:cs typeface="Arial"/>
              </a:rPr>
              <a:t>Phase 1 final payment will not be transferred by the JS until each action plan in the project is approved by the JS</a:t>
            </a:r>
          </a:p>
        </p:txBody>
      </p:sp>
    </p:spTree>
    <p:extLst>
      <p:ext uri="{BB962C8B-B14F-4D97-AF65-F5344CB8AC3E}">
        <p14:creationId xmlns:p14="http://schemas.microsoft.com/office/powerpoint/2010/main" val="31581591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In INNO PROVEMENT we write 7 action plans</a:t>
            </a:r>
          </a:p>
        </p:txBody>
      </p:sp>
      <p:sp>
        <p:nvSpPr>
          <p:cNvPr id="5" name="Rectangle 3">
            <a:extLst>
              <a:ext uri="{FF2B5EF4-FFF2-40B4-BE49-F238E27FC236}">
                <a16:creationId xmlns:a16="http://schemas.microsoft.com/office/drawing/2014/main" id="{BD156006-0D5D-4E6E-9FB4-32314ECCB916}"/>
              </a:ext>
            </a:extLst>
          </p:cNvPr>
          <p:cNvSpPr txBox="1">
            <a:spLocks/>
          </p:cNvSpPr>
          <p:nvPr/>
        </p:nvSpPr>
        <p:spPr bwMode="auto">
          <a:xfrm>
            <a:off x="2439442" y="1196753"/>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Policy instruments of partners set in the application form</a:t>
            </a:r>
          </a:p>
        </p:txBody>
      </p:sp>
      <p:graphicFrame>
        <p:nvGraphicFramePr>
          <p:cNvPr id="2" name="Table 1">
            <a:extLst>
              <a:ext uri="{FF2B5EF4-FFF2-40B4-BE49-F238E27FC236}">
                <a16:creationId xmlns:a16="http://schemas.microsoft.com/office/drawing/2014/main" id="{F9B65AC6-0AFB-41EF-949D-C7640AFEBE89}"/>
              </a:ext>
            </a:extLst>
          </p:cNvPr>
          <p:cNvGraphicFramePr>
            <a:graphicFrameLocks noGrp="1"/>
          </p:cNvGraphicFramePr>
          <p:nvPr>
            <p:extLst/>
          </p:nvPr>
        </p:nvGraphicFramePr>
        <p:xfrm>
          <a:off x="1847528" y="1657336"/>
          <a:ext cx="8496944" cy="5006292"/>
        </p:xfrm>
        <a:graphic>
          <a:graphicData uri="http://schemas.openxmlformats.org/drawingml/2006/table">
            <a:tbl>
              <a:tblPr firstRow="1" firstCol="1" bandRow="1">
                <a:tableStyleId>{106F7A38-2457-4721-AEC2-E71E057B1861}</a:tableStyleId>
              </a:tblPr>
              <a:tblGrid>
                <a:gridCol w="216023">
                  <a:extLst>
                    <a:ext uri="{9D8B030D-6E8A-4147-A177-3AD203B41FA5}">
                      <a16:colId xmlns:a16="http://schemas.microsoft.com/office/drawing/2014/main" val="894917138"/>
                    </a:ext>
                  </a:extLst>
                </a:gridCol>
                <a:gridCol w="5904656">
                  <a:extLst>
                    <a:ext uri="{9D8B030D-6E8A-4147-A177-3AD203B41FA5}">
                      <a16:colId xmlns:a16="http://schemas.microsoft.com/office/drawing/2014/main" val="1885405429"/>
                    </a:ext>
                  </a:extLst>
                </a:gridCol>
                <a:gridCol w="1296144">
                  <a:extLst>
                    <a:ext uri="{9D8B030D-6E8A-4147-A177-3AD203B41FA5}">
                      <a16:colId xmlns:a16="http://schemas.microsoft.com/office/drawing/2014/main" val="3812212853"/>
                    </a:ext>
                  </a:extLst>
                </a:gridCol>
                <a:gridCol w="1080121">
                  <a:extLst>
                    <a:ext uri="{9D8B030D-6E8A-4147-A177-3AD203B41FA5}">
                      <a16:colId xmlns:a16="http://schemas.microsoft.com/office/drawing/2014/main" val="1115018742"/>
                    </a:ext>
                  </a:extLst>
                </a:gridCol>
              </a:tblGrid>
              <a:tr h="150639">
                <a:tc>
                  <a:txBody>
                    <a:bodyPr/>
                    <a:lstStyle/>
                    <a:p>
                      <a:pPr algn="ctr">
                        <a:lnSpc>
                          <a:spcPct val="107000"/>
                        </a:lnSpc>
                        <a:spcAft>
                          <a:spcPts val="0"/>
                        </a:spcAft>
                      </a:pPr>
                      <a:r>
                        <a:rPr lang="en-GB" sz="1000">
                          <a:effectLst/>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ctr">
                        <a:lnSpc>
                          <a:spcPct val="107000"/>
                        </a:lnSpc>
                        <a:spcAft>
                          <a:spcPts val="0"/>
                        </a:spcAft>
                      </a:pPr>
                      <a:r>
                        <a:rPr lang="en-GB" sz="1000">
                          <a:effectLst/>
                        </a:rPr>
                        <a:t>Policy Instrument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ctr">
                        <a:lnSpc>
                          <a:spcPct val="107000"/>
                        </a:lnSpc>
                        <a:spcAft>
                          <a:spcPts val="0"/>
                        </a:spcAft>
                      </a:pPr>
                      <a:r>
                        <a:rPr lang="en-GB" sz="1000" dirty="0">
                          <a:effectLst/>
                        </a:rPr>
                        <a:t>Project partner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ctr">
                        <a:lnSpc>
                          <a:spcPct val="107000"/>
                        </a:lnSpc>
                        <a:spcAft>
                          <a:spcPts val="0"/>
                        </a:spcAft>
                      </a:pPr>
                      <a:r>
                        <a:rPr lang="en-GB" sz="1000" dirty="0">
                          <a:effectLst/>
                        </a:rPr>
                        <a:t>Territorial scope (regional/</a:t>
                      </a:r>
                      <a:endParaRPr lang="hu-HU" sz="1000" dirty="0">
                        <a:effectLst/>
                      </a:endParaRPr>
                    </a:p>
                    <a:p>
                      <a:pPr algn="ctr">
                        <a:lnSpc>
                          <a:spcPct val="107000"/>
                        </a:lnSpc>
                        <a:spcAft>
                          <a:spcPts val="0"/>
                        </a:spcAft>
                      </a:pPr>
                      <a:r>
                        <a:rPr lang="en-GB" sz="1000" dirty="0">
                          <a:effectLst/>
                        </a:rPr>
                        <a:t>national)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1129094937"/>
                  </a:ext>
                </a:extLst>
              </a:tr>
              <a:tr h="536784">
                <a:tc>
                  <a:txBody>
                    <a:bodyPr/>
                    <a:lstStyle/>
                    <a:p>
                      <a:pPr algn="just">
                        <a:lnSpc>
                          <a:spcPct val="107000"/>
                        </a:lnSpc>
                        <a:spcAft>
                          <a:spcPts val="0"/>
                        </a:spcAft>
                      </a:pPr>
                      <a:r>
                        <a:rPr lang="en-GB"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Economic Development and Innovation Operational Programme (2014-2020)– ERDF and ESA Fund</a:t>
                      </a:r>
                    </a:p>
                    <a:p>
                      <a:pPr algn="just">
                        <a:lnSpc>
                          <a:spcPct val="107000"/>
                        </a:lnSpc>
                        <a:spcAft>
                          <a:spcPts val="0"/>
                        </a:spcAft>
                      </a:pPr>
                      <a:r>
                        <a:rPr lang="en-GB" sz="1000">
                          <a:effectLst/>
                        </a:rPr>
                        <a:t>Priority Axis 2 “Research, Technology development and Innovation”</a:t>
                      </a:r>
                    </a:p>
                    <a:p>
                      <a:pPr algn="just">
                        <a:lnSpc>
                          <a:spcPct val="107000"/>
                        </a:lnSpc>
                        <a:spcAft>
                          <a:spcPts val="0"/>
                        </a:spcAft>
                      </a:pPr>
                      <a:r>
                        <a:rPr lang="en-GB" sz="1000">
                          <a:effectLst/>
                        </a:rPr>
                        <a:t>Measure 2.1 “Enhancing R&amp;I activity of research and technology intense enterprises”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Ministry of Finance (HU)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National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2916134969"/>
                  </a:ext>
                </a:extLst>
              </a:tr>
              <a:tr h="459555">
                <a:tc>
                  <a:txBody>
                    <a:bodyPr/>
                    <a:lstStyle/>
                    <a:p>
                      <a:pPr algn="just">
                        <a:lnSpc>
                          <a:spcPct val="107000"/>
                        </a:lnSpc>
                        <a:spcAft>
                          <a:spcPts val="0"/>
                        </a:spcAft>
                      </a:pPr>
                      <a:r>
                        <a:rPr lang="en-GB" sz="1000">
                          <a:effectLst/>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Operational Programme Enterprise and Innovation for Competitiveness 2014 2020 Priority Axis 1 “Promotion of research</a:t>
                      </a:r>
                      <a:r>
                        <a:rPr lang="hu-HU" sz="1000" dirty="0">
                          <a:effectLst/>
                        </a:rPr>
                        <a:t> </a:t>
                      </a:r>
                      <a:r>
                        <a:rPr lang="en-GB" sz="1000" dirty="0">
                          <a:effectLst/>
                        </a:rPr>
                        <a:t>and development for innovation“ Specific Objective 1.1 “Increasing innovation performance of enterprises“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Ministry of Industry and Trade (CZ)</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National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1221627539"/>
                  </a:ext>
                </a:extLst>
              </a:tr>
              <a:tr h="536784">
                <a:tc>
                  <a:txBody>
                    <a:bodyPr/>
                    <a:lstStyle/>
                    <a:p>
                      <a:pPr algn="just">
                        <a:lnSpc>
                          <a:spcPct val="107000"/>
                        </a:lnSpc>
                        <a:spcAft>
                          <a:spcPts val="0"/>
                        </a:spcAft>
                      </a:pPr>
                      <a:r>
                        <a:rPr lang="en-GB" sz="1000">
                          <a:effectLst/>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Regional Operation Programme of Thessaly 2014-2020, Priority Axis 1 “Strengthening the competitiveness and extroversion of enterprises (particularly SMEs), transition to qualitative entrepreneurship, spearheaded with the innovation and growth of Regional Value Added“.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Region of Thessaly (GR)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Regional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637866798"/>
                  </a:ext>
                </a:extLst>
              </a:tr>
              <a:tr h="691243">
                <a:tc>
                  <a:txBody>
                    <a:bodyPr/>
                    <a:lstStyle/>
                    <a:p>
                      <a:pPr algn="just">
                        <a:lnSpc>
                          <a:spcPct val="107000"/>
                        </a:lnSpc>
                        <a:spcAft>
                          <a:spcPts val="0"/>
                        </a:spcAft>
                      </a:pPr>
                      <a:r>
                        <a:rPr lang="en-GB" sz="10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Regional Operational Programme (ROP) 2014-2020 ERDF</a:t>
                      </a:r>
                    </a:p>
                    <a:p>
                      <a:pPr algn="just">
                        <a:lnSpc>
                          <a:spcPct val="107000"/>
                        </a:lnSpc>
                        <a:spcAft>
                          <a:spcPts val="0"/>
                        </a:spcAft>
                      </a:pPr>
                      <a:r>
                        <a:rPr lang="en-GB" sz="1000">
                          <a:effectLst/>
                        </a:rPr>
                        <a:t>Priority Axis 1: Strengthening Research, Technological development and Innovation. </a:t>
                      </a:r>
                    </a:p>
                    <a:p>
                      <a:pPr algn="just">
                        <a:lnSpc>
                          <a:spcPct val="107000"/>
                        </a:lnSpc>
                        <a:spcAft>
                          <a:spcPts val="0"/>
                        </a:spcAft>
                      </a:pPr>
                      <a:r>
                        <a:rPr lang="en-GB" sz="1000">
                          <a:effectLst/>
                        </a:rPr>
                        <a:t>Specific Objective 1: Enhancement of the innovatory activity of businesses</a:t>
                      </a:r>
                    </a:p>
                    <a:p>
                      <a:pPr algn="just">
                        <a:lnSpc>
                          <a:spcPct val="107000"/>
                        </a:lnSpc>
                        <a:spcAft>
                          <a:spcPts val="0"/>
                        </a:spcAft>
                      </a:pPr>
                      <a:r>
                        <a:rPr lang="en-GB" sz="1000">
                          <a:effectLst/>
                        </a:rPr>
                        <a:t>Action 1.3 Support for the purchase of services for the technological, strategic, organizational and commercial innovation of the companies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Marche Region (IT)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Regional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4077782921"/>
                  </a:ext>
                </a:extLst>
              </a:tr>
              <a:tr h="1154617">
                <a:tc>
                  <a:txBody>
                    <a:bodyPr/>
                    <a:lstStyle/>
                    <a:p>
                      <a:pPr algn="just">
                        <a:lnSpc>
                          <a:spcPct val="107000"/>
                        </a:lnSpc>
                        <a:spcAft>
                          <a:spcPts val="0"/>
                        </a:spcAft>
                      </a:pPr>
                      <a:r>
                        <a:rPr lang="en-GB" sz="1000">
                          <a:effectLst/>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Portuguese Competitiveness and Internationalization Operational Programme – COMPETE 2020 (2014-2020)</a:t>
                      </a:r>
                    </a:p>
                    <a:p>
                      <a:pPr algn="just">
                        <a:lnSpc>
                          <a:spcPct val="107000"/>
                        </a:lnSpc>
                        <a:spcAft>
                          <a:spcPts val="0"/>
                        </a:spcAft>
                      </a:pPr>
                      <a:r>
                        <a:rPr lang="en-GB" sz="1000">
                          <a:effectLst/>
                        </a:rPr>
                        <a:t>Priority Axis 2: “Reinforcement of SME competitiveness and context costs reduction” – ERDF</a:t>
                      </a:r>
                    </a:p>
                    <a:p>
                      <a:pPr algn="just">
                        <a:lnSpc>
                          <a:spcPct val="107000"/>
                        </a:lnSpc>
                        <a:spcAft>
                          <a:spcPts val="0"/>
                        </a:spcAft>
                      </a:pPr>
                      <a:r>
                        <a:rPr lang="en-GB" sz="1000">
                          <a:effectLst/>
                        </a:rPr>
                        <a:t>Thematic Objective 3: “Reinforcement of SME competitiveness”</a:t>
                      </a:r>
                    </a:p>
                    <a:p>
                      <a:pPr algn="just">
                        <a:lnSpc>
                          <a:spcPct val="107000"/>
                        </a:lnSpc>
                        <a:spcAft>
                          <a:spcPts val="0"/>
                        </a:spcAft>
                      </a:pPr>
                      <a:r>
                        <a:rPr lang="en-GB" sz="1000">
                          <a:effectLst/>
                        </a:rPr>
                        <a:t>Investment Priority 3.3: “SME innovation and qualification”</a:t>
                      </a:r>
                    </a:p>
                    <a:p>
                      <a:pPr algn="just">
                        <a:lnSpc>
                          <a:spcPct val="107000"/>
                        </a:lnSpc>
                        <a:spcAft>
                          <a:spcPts val="0"/>
                        </a:spcAft>
                      </a:pPr>
                      <a:r>
                        <a:rPr lang="en-GB" sz="1000">
                          <a:effectLst/>
                        </a:rPr>
                        <a:t>Schemes: Grants with the objective of strengthening SME’s competitiveness through the support of technological (product and process), organisational and marketing innovation projects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COMPETE 2020 Management Authority for the Competitiveness and Internacionality Operational</a:t>
                      </a:r>
                    </a:p>
                    <a:p>
                      <a:pPr algn="just">
                        <a:lnSpc>
                          <a:spcPct val="107000"/>
                        </a:lnSpc>
                        <a:spcAft>
                          <a:spcPts val="0"/>
                        </a:spcAft>
                      </a:pPr>
                      <a:r>
                        <a:rPr lang="en-GB" sz="1000">
                          <a:effectLst/>
                        </a:rPr>
                        <a:t>Programme (PT)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National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1948206781"/>
                  </a:ext>
                </a:extLst>
              </a:tr>
              <a:tr h="691243">
                <a:tc>
                  <a:txBody>
                    <a:bodyPr/>
                    <a:lstStyle/>
                    <a:p>
                      <a:pPr algn="just">
                        <a:lnSpc>
                          <a:spcPct val="107000"/>
                        </a:lnSpc>
                        <a:spcAft>
                          <a:spcPts val="0"/>
                        </a:spcAft>
                      </a:pPr>
                      <a:r>
                        <a:rPr lang="en-GB" sz="1000">
                          <a:effectLst/>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Regional Operational Programme ERDF 2014-2020 </a:t>
                      </a:r>
                      <a:r>
                        <a:rPr lang="en-GB" sz="1000" dirty="0" err="1">
                          <a:effectLst/>
                        </a:rPr>
                        <a:t>Lodzkie</a:t>
                      </a:r>
                      <a:r>
                        <a:rPr lang="en-GB" sz="1000" dirty="0">
                          <a:effectLst/>
                        </a:rPr>
                        <a:t> Region (CCI 2014PL16M2OP005)</a:t>
                      </a:r>
                    </a:p>
                    <a:p>
                      <a:pPr algn="just">
                        <a:lnSpc>
                          <a:spcPct val="107000"/>
                        </a:lnSpc>
                        <a:spcAft>
                          <a:spcPts val="0"/>
                        </a:spcAft>
                      </a:pPr>
                      <a:r>
                        <a:rPr lang="en-GB" sz="1000" dirty="0">
                          <a:effectLst/>
                        </a:rPr>
                        <a:t>Priority Axis II “An Innovative and competitive economy”</a:t>
                      </a:r>
                    </a:p>
                    <a:p>
                      <a:pPr algn="just">
                        <a:lnSpc>
                          <a:spcPct val="107000"/>
                        </a:lnSpc>
                        <a:spcAft>
                          <a:spcPts val="0"/>
                        </a:spcAft>
                      </a:pPr>
                      <a:r>
                        <a:rPr lang="en-GB" sz="1000" dirty="0">
                          <a:effectLst/>
                        </a:rPr>
                        <a:t>Measure II.3 “Increasing the competitiveness of SMEs”</a:t>
                      </a:r>
                    </a:p>
                    <a:p>
                      <a:pPr algn="just">
                        <a:lnSpc>
                          <a:spcPct val="107000"/>
                        </a:lnSpc>
                        <a:spcAft>
                          <a:spcPts val="0"/>
                        </a:spcAft>
                      </a:pPr>
                      <a:r>
                        <a:rPr lang="en-GB" sz="1000" dirty="0">
                          <a:effectLst/>
                        </a:rPr>
                        <a:t>Sub - measure II.3.1 “Innovations in SMEs”</a:t>
                      </a:r>
                      <a:r>
                        <a:rPr lang="hu-HU" sz="1000" dirty="0">
                          <a:effectLst/>
                        </a:rPr>
                        <a:t>, </a:t>
                      </a:r>
                      <a:r>
                        <a:rPr lang="en-GB" sz="1000" dirty="0">
                          <a:effectLst/>
                        </a:rPr>
                        <a:t>Sub - measure II.3.2 “Financial instruments”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Lodzkie Region (PL)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Regional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3594183818"/>
                  </a:ext>
                </a:extLst>
              </a:tr>
              <a:tr h="305097">
                <a:tc>
                  <a:txBody>
                    <a:bodyPr/>
                    <a:lstStyle/>
                    <a:p>
                      <a:pPr algn="just">
                        <a:lnSpc>
                          <a:spcPct val="107000"/>
                        </a:lnSpc>
                        <a:spcAft>
                          <a:spcPts val="0"/>
                        </a:spcAft>
                      </a:pPr>
                      <a:r>
                        <a:rPr lang="en-GB" sz="1000">
                          <a:effectLst/>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Sustainable growth and jobs 2014 2020 Finland's structural funds programme', North-East Finland, </a:t>
                      </a:r>
                      <a:r>
                        <a:rPr lang="en-GB" sz="1000" dirty="0" err="1">
                          <a:effectLst/>
                        </a:rPr>
                        <a:t>Kainuu</a:t>
                      </a:r>
                      <a:r>
                        <a:rPr lang="en-GB" sz="1000" dirty="0">
                          <a:effectLst/>
                        </a:rPr>
                        <a:t> (CCI number:</a:t>
                      </a:r>
                      <a:r>
                        <a:rPr lang="hu-HU" sz="1000" dirty="0">
                          <a:effectLst/>
                        </a:rPr>
                        <a:t> </a:t>
                      </a:r>
                      <a:r>
                        <a:rPr lang="en-GB" sz="1000" dirty="0">
                          <a:effectLst/>
                        </a:rPr>
                        <a:t>2014FI16M2OP001).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a:effectLst/>
                        </a:rPr>
                        <a:t>Regional Council of Kainuu (FI)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tc>
                  <a:txBody>
                    <a:bodyPr/>
                    <a:lstStyle/>
                    <a:p>
                      <a:pPr algn="just">
                        <a:lnSpc>
                          <a:spcPct val="107000"/>
                        </a:lnSpc>
                        <a:spcAft>
                          <a:spcPts val="0"/>
                        </a:spcAft>
                      </a:pPr>
                      <a:r>
                        <a:rPr lang="en-GB" sz="1000" dirty="0">
                          <a:effectLst/>
                        </a:rPr>
                        <a:t>Regional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80" marR="32480" marT="0" marB="0"/>
                </a:tc>
                <a:extLst>
                  <a:ext uri="{0D108BD9-81ED-4DB2-BD59-A6C34878D82A}">
                    <a16:rowId xmlns:a16="http://schemas.microsoft.com/office/drawing/2014/main" val="2296359442"/>
                  </a:ext>
                </a:extLst>
              </a:tr>
            </a:tbl>
          </a:graphicData>
        </a:graphic>
      </p:graphicFrame>
    </p:spTree>
    <p:extLst>
      <p:ext uri="{BB962C8B-B14F-4D97-AF65-F5344CB8AC3E}">
        <p14:creationId xmlns:p14="http://schemas.microsoft.com/office/powerpoint/2010/main" val="33711900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Action plan writing is launched now</a:t>
            </a:r>
          </a:p>
        </p:txBody>
      </p:sp>
      <p:sp>
        <p:nvSpPr>
          <p:cNvPr id="5" name="Rectangle 3">
            <a:extLst>
              <a:ext uri="{FF2B5EF4-FFF2-40B4-BE49-F238E27FC236}">
                <a16:creationId xmlns:a16="http://schemas.microsoft.com/office/drawing/2014/main" id="{BD156006-0D5D-4E6E-9FB4-32314ECCB916}"/>
              </a:ext>
            </a:extLst>
          </p:cNvPr>
          <p:cNvSpPr txBox="1">
            <a:spLocks/>
          </p:cNvSpPr>
          <p:nvPr/>
        </p:nvSpPr>
        <p:spPr bwMode="auto">
          <a:xfrm>
            <a:off x="2439442" y="1196753"/>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Joint Action Planning Methodology for writing the action plans</a:t>
            </a:r>
          </a:p>
        </p:txBody>
      </p:sp>
      <p:sp>
        <p:nvSpPr>
          <p:cNvPr id="6" name="Rectangle 3">
            <a:extLst>
              <a:ext uri="{FF2B5EF4-FFF2-40B4-BE49-F238E27FC236}">
                <a16:creationId xmlns:a16="http://schemas.microsoft.com/office/drawing/2014/main" id="{0EC3F07D-FF8C-41DB-ABE0-9E469150C54C}"/>
              </a:ext>
            </a:extLst>
          </p:cNvPr>
          <p:cNvSpPr txBox="1">
            <a:spLocks/>
          </p:cNvSpPr>
          <p:nvPr/>
        </p:nvSpPr>
        <p:spPr bwMode="auto">
          <a:xfrm>
            <a:off x="2099556" y="2204865"/>
            <a:ext cx="7560840" cy="3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Bef>
                <a:spcPts val="1200"/>
              </a:spcBef>
              <a:spcAft>
                <a:spcPct val="0"/>
              </a:spcAft>
              <a:buFont typeface="Arial" panose="020B0604020202020204" pitchFamily="34" charset="0"/>
              <a:buChar char="•"/>
            </a:pPr>
            <a:r>
              <a:rPr lang="en-GB" altLang="hu-HU" sz="1600" dirty="0">
                <a:solidFill>
                  <a:srgbClr val="1F497D"/>
                </a:solidFill>
                <a:latin typeface="Arial"/>
                <a:cs typeface="Arial"/>
              </a:rPr>
              <a:t>In the application form we committed to </a:t>
            </a:r>
            <a:r>
              <a:rPr lang="en-GB" altLang="hu-HU" sz="1600" b="1" dirty="0">
                <a:solidFill>
                  <a:srgbClr val="FFC000"/>
                </a:solidFill>
                <a:latin typeface="Arial"/>
                <a:cs typeface="Arial"/>
              </a:rPr>
              <a:t>an extended time period </a:t>
            </a:r>
            <a:r>
              <a:rPr lang="en-GB" altLang="hu-HU" sz="1600" dirty="0">
                <a:solidFill>
                  <a:srgbClr val="1F497D"/>
                </a:solidFill>
                <a:latin typeface="Arial"/>
                <a:cs typeface="Arial"/>
              </a:rPr>
              <a:t>for writing the action plans to avoid last minute bottlenecks </a:t>
            </a:r>
          </a:p>
          <a:p>
            <a:pPr marL="285750" lvl="1" indent="-285750" algn="just" defTabSz="457200" fontAlgn="base">
              <a:spcBef>
                <a:spcPts val="1200"/>
              </a:spcBef>
              <a:spcAft>
                <a:spcPct val="0"/>
              </a:spcAft>
              <a:buFont typeface="Arial" panose="020B0604020202020204" pitchFamily="34" charset="0"/>
              <a:buChar char="•"/>
            </a:pPr>
            <a:r>
              <a:rPr lang="en-GB" altLang="hu-HU" sz="1600" b="1" dirty="0">
                <a:solidFill>
                  <a:srgbClr val="FFC000"/>
                </a:solidFill>
                <a:latin typeface="Arial"/>
                <a:cs typeface="Arial"/>
              </a:rPr>
              <a:t>We set up pairs </a:t>
            </a:r>
            <a:r>
              <a:rPr lang="en-GB" altLang="hu-HU" sz="1600" dirty="0">
                <a:solidFill>
                  <a:srgbClr val="1F497D"/>
                </a:solidFill>
                <a:latin typeface="Arial"/>
                <a:cs typeface="Arial"/>
              </a:rPr>
              <a:t>so that each partner will have a partner as peer during the action plan development that will serve as a built-in validation function for the Action Plans</a:t>
            </a:r>
          </a:p>
          <a:p>
            <a:pPr marL="285750" lvl="1" indent="-285750" algn="just" defTabSz="457200" fontAlgn="base">
              <a:spcBef>
                <a:spcPts val="1200"/>
              </a:spcBef>
              <a:spcAft>
                <a:spcPct val="0"/>
              </a:spcAft>
              <a:buFont typeface="Arial" panose="020B0604020202020204" pitchFamily="34" charset="0"/>
              <a:buChar char="•"/>
            </a:pPr>
            <a:r>
              <a:rPr lang="en-GB" altLang="hu-HU" sz="1600" dirty="0">
                <a:solidFill>
                  <a:srgbClr val="1F497D"/>
                </a:solidFill>
                <a:latin typeface="Arial"/>
                <a:cs typeface="Arial"/>
              </a:rPr>
              <a:t>Practically, it means that </a:t>
            </a:r>
            <a:r>
              <a:rPr lang="en-GB" altLang="hu-HU" sz="1600" b="1" dirty="0">
                <a:solidFill>
                  <a:srgbClr val="FFC000"/>
                </a:solidFill>
                <a:latin typeface="Arial"/>
                <a:cs typeface="Arial"/>
              </a:rPr>
              <a:t>the p</a:t>
            </a:r>
            <a:r>
              <a:rPr lang="hu-HU" altLang="hu-HU" sz="1600" b="1" dirty="0" err="1">
                <a:solidFill>
                  <a:srgbClr val="FFC000"/>
                </a:solidFill>
                <a:latin typeface="Arial"/>
                <a:cs typeface="Arial"/>
              </a:rPr>
              <a:t>eers</a:t>
            </a:r>
            <a:r>
              <a:rPr lang="en-GB" altLang="hu-HU" sz="1600" b="1" dirty="0">
                <a:solidFill>
                  <a:srgbClr val="FFC000"/>
                </a:solidFill>
                <a:latin typeface="Arial"/>
                <a:cs typeface="Arial"/>
              </a:rPr>
              <a:t> will exchange drafts and discuss developments and outstanding issues</a:t>
            </a:r>
            <a:r>
              <a:rPr lang="hu-HU" altLang="hu-HU" sz="1600" b="1" dirty="0">
                <a:solidFill>
                  <a:srgbClr val="FFC000"/>
                </a:solidFill>
                <a:latin typeface="Arial"/>
                <a:cs typeface="Arial"/>
              </a:rPr>
              <a:t> </a:t>
            </a:r>
            <a:r>
              <a:rPr lang="hu-HU" altLang="hu-HU" sz="1600" b="1" dirty="0" err="1">
                <a:solidFill>
                  <a:srgbClr val="FFC000"/>
                </a:solidFill>
                <a:latin typeface="Arial"/>
                <a:cs typeface="Arial"/>
              </a:rPr>
              <a:t>regarding</a:t>
            </a:r>
            <a:r>
              <a:rPr lang="hu-HU" altLang="hu-HU" sz="1600" b="1" dirty="0">
                <a:solidFill>
                  <a:srgbClr val="FFC000"/>
                </a:solidFill>
                <a:latin typeface="Arial"/>
                <a:cs typeface="Arial"/>
              </a:rPr>
              <a:t> </a:t>
            </a:r>
            <a:r>
              <a:rPr lang="hu-HU" altLang="hu-HU" sz="1600" b="1" dirty="0" err="1">
                <a:solidFill>
                  <a:srgbClr val="FFC000"/>
                </a:solidFill>
                <a:latin typeface="Arial"/>
                <a:cs typeface="Arial"/>
              </a:rPr>
              <a:t>their</a:t>
            </a:r>
            <a:r>
              <a:rPr lang="en-GB" altLang="hu-HU" sz="1600" b="1" dirty="0">
                <a:solidFill>
                  <a:srgbClr val="FFC000"/>
                </a:solidFill>
                <a:latin typeface="Arial"/>
                <a:cs typeface="Arial"/>
              </a:rPr>
              <a:t> action plan</a:t>
            </a:r>
            <a:r>
              <a:rPr lang="hu-HU" altLang="hu-HU" sz="1600" b="1" dirty="0">
                <a:solidFill>
                  <a:srgbClr val="FFC000"/>
                </a:solidFill>
                <a:latin typeface="Arial"/>
                <a:cs typeface="Arial"/>
              </a:rPr>
              <a:t>s</a:t>
            </a:r>
            <a:r>
              <a:rPr lang="en-GB" altLang="hu-HU" sz="1600" b="1" dirty="0">
                <a:solidFill>
                  <a:srgbClr val="FFC000"/>
                </a:solidFill>
                <a:latin typeface="Arial"/>
                <a:cs typeface="Arial"/>
              </a:rPr>
              <a:t> regularly </a:t>
            </a:r>
            <a:r>
              <a:rPr lang="en-GB" altLang="hu-HU" sz="1600" dirty="0">
                <a:solidFill>
                  <a:srgbClr val="1F497D"/>
                </a:solidFill>
                <a:latin typeface="Arial"/>
                <a:cs typeface="Arial"/>
              </a:rPr>
              <a:t>(i. e. in between partnership meetings through calls, skype meetings, etc.). </a:t>
            </a:r>
          </a:p>
          <a:p>
            <a:pPr marL="285750" lvl="1" indent="-285750" algn="just" defTabSz="457200" fontAlgn="base">
              <a:spcBef>
                <a:spcPts val="1200"/>
              </a:spcBef>
              <a:spcAft>
                <a:spcPct val="0"/>
              </a:spcAft>
              <a:buFont typeface="Arial" panose="020B0604020202020204" pitchFamily="34" charset="0"/>
              <a:buChar char="•"/>
            </a:pPr>
            <a:r>
              <a:rPr lang="en-GB" altLang="hu-HU" sz="1600" b="1" dirty="0">
                <a:solidFill>
                  <a:srgbClr val="FFC000"/>
                </a:solidFill>
                <a:latin typeface="Arial"/>
                <a:cs typeface="Arial"/>
              </a:rPr>
              <a:t>I</a:t>
            </a:r>
            <a:r>
              <a:rPr lang="hu-HU" altLang="hu-HU" sz="1600" b="1" dirty="0">
                <a:solidFill>
                  <a:srgbClr val="FFC000"/>
                </a:solidFill>
                <a:latin typeface="Arial"/>
                <a:cs typeface="Arial"/>
              </a:rPr>
              <a:t>VSZ</a:t>
            </a:r>
            <a:r>
              <a:rPr lang="en-GB" altLang="hu-HU" sz="1600" dirty="0">
                <a:solidFill>
                  <a:srgbClr val="1F497D"/>
                </a:solidFill>
                <a:latin typeface="Arial"/>
                <a:cs typeface="Arial"/>
              </a:rPr>
              <a:t> as the advisory partner of the project will provide </a:t>
            </a:r>
            <a:r>
              <a:rPr lang="en-GB" altLang="hu-HU" sz="1600" b="1" dirty="0">
                <a:solidFill>
                  <a:srgbClr val="FFC000"/>
                </a:solidFill>
                <a:latin typeface="Arial"/>
                <a:cs typeface="Arial"/>
              </a:rPr>
              <a:t>thematic quality assurance for partners </a:t>
            </a:r>
            <a:r>
              <a:rPr lang="en-GB" altLang="hu-HU" sz="1600" dirty="0">
                <a:solidFill>
                  <a:srgbClr val="1F497D"/>
                </a:solidFill>
                <a:latin typeface="Arial"/>
                <a:cs typeface="Arial"/>
              </a:rPr>
              <a:t>during the development of their action plans and </a:t>
            </a:r>
            <a:r>
              <a:rPr lang="en-GB" altLang="hu-HU" sz="1600" b="1" dirty="0">
                <a:solidFill>
                  <a:srgbClr val="FFC000"/>
                </a:solidFill>
                <a:latin typeface="Arial"/>
                <a:cs typeface="Arial"/>
              </a:rPr>
              <a:t>controls the action plan writing process up </a:t>
            </a:r>
            <a:r>
              <a:rPr lang="en-GB" altLang="hu-HU" sz="1600" dirty="0">
                <a:solidFill>
                  <a:srgbClr val="1F497D"/>
                </a:solidFill>
                <a:latin typeface="Arial"/>
                <a:cs typeface="Arial"/>
              </a:rPr>
              <a:t>until the end of Phase 1.</a:t>
            </a:r>
          </a:p>
        </p:txBody>
      </p:sp>
    </p:spTree>
    <p:extLst>
      <p:ext uri="{BB962C8B-B14F-4D97-AF65-F5344CB8AC3E}">
        <p14:creationId xmlns:p14="http://schemas.microsoft.com/office/powerpoint/2010/main" val="39912032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Our methodology</a:t>
            </a:r>
          </a:p>
        </p:txBody>
      </p:sp>
      <p:sp>
        <p:nvSpPr>
          <p:cNvPr id="5" name="Rectangle 3">
            <a:extLst>
              <a:ext uri="{FF2B5EF4-FFF2-40B4-BE49-F238E27FC236}">
                <a16:creationId xmlns:a16="http://schemas.microsoft.com/office/drawing/2014/main" id="{BFD28DEF-E048-4CE8-ABE8-A8232C30AC14}"/>
              </a:ext>
            </a:extLst>
          </p:cNvPr>
          <p:cNvSpPr txBox="1">
            <a:spLocks/>
          </p:cNvSpPr>
          <p:nvPr/>
        </p:nvSpPr>
        <p:spPr bwMode="auto">
          <a:xfrm>
            <a:off x="2439442" y="1196753"/>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Joint Action Planning Methodology for writing the action plans</a:t>
            </a:r>
          </a:p>
        </p:txBody>
      </p:sp>
      <p:sp>
        <p:nvSpPr>
          <p:cNvPr id="193" name="Shape 145">
            <a:extLst>
              <a:ext uri="{FF2B5EF4-FFF2-40B4-BE49-F238E27FC236}">
                <a16:creationId xmlns:a16="http://schemas.microsoft.com/office/drawing/2014/main" id="{7BAF2C88-774D-4E5A-8F6F-7A8C889A5996}"/>
              </a:ext>
            </a:extLst>
          </p:cNvPr>
          <p:cNvSpPr txBox="1">
            <a:spLocks/>
          </p:cNvSpPr>
          <p:nvPr/>
        </p:nvSpPr>
        <p:spPr>
          <a:xfrm>
            <a:off x="1631504" y="1628800"/>
            <a:ext cx="7920880" cy="432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spcBef>
                <a:spcPts val="0"/>
              </a:spcBef>
              <a:buClr>
                <a:srgbClr val="1F497D"/>
              </a:buClr>
            </a:pPr>
            <a:r>
              <a:rPr lang="en-GB" sz="2000" dirty="0">
                <a:solidFill>
                  <a:srgbClr val="1F497D"/>
                </a:solidFill>
              </a:rPr>
              <a:t>Timeline</a:t>
            </a:r>
            <a:endParaRPr lang="en-GB" sz="2000" dirty="0">
              <a:solidFill>
                <a:srgbClr val="595959"/>
              </a:solidFill>
            </a:endParaRPr>
          </a:p>
          <a:p>
            <a:pPr marL="800100" lvl="1" indent="-342900">
              <a:buClr>
                <a:srgbClr val="000000"/>
              </a:buClr>
            </a:pPr>
            <a:endParaRPr lang="en-GB" sz="2000" dirty="0">
              <a:solidFill>
                <a:srgbClr val="595959"/>
              </a:solidFill>
            </a:endParaRPr>
          </a:p>
        </p:txBody>
      </p:sp>
      <p:cxnSp>
        <p:nvCxnSpPr>
          <p:cNvPr id="194" name="Straight Connector 193">
            <a:extLst>
              <a:ext uri="{FF2B5EF4-FFF2-40B4-BE49-F238E27FC236}">
                <a16:creationId xmlns:a16="http://schemas.microsoft.com/office/drawing/2014/main" id="{D4A5B65A-5895-4163-B7C6-E31939F04484}"/>
              </a:ext>
            </a:extLst>
          </p:cNvPr>
          <p:cNvCxnSpPr/>
          <p:nvPr/>
        </p:nvCxnSpPr>
        <p:spPr>
          <a:xfrm>
            <a:off x="1706902" y="1962002"/>
            <a:ext cx="81360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5" name="Téglalap 13">
            <a:extLst>
              <a:ext uri="{FF2B5EF4-FFF2-40B4-BE49-F238E27FC236}">
                <a16:creationId xmlns:a16="http://schemas.microsoft.com/office/drawing/2014/main" id="{BA99BCE8-3670-4154-B96D-A560E3C1CCF0}"/>
              </a:ext>
            </a:extLst>
          </p:cNvPr>
          <p:cNvSpPr/>
          <p:nvPr/>
        </p:nvSpPr>
        <p:spPr>
          <a:xfrm>
            <a:off x="1609726" y="2516927"/>
            <a:ext cx="8975725" cy="2397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6" name="Szövegdoboz 10">
            <a:extLst>
              <a:ext uri="{FF2B5EF4-FFF2-40B4-BE49-F238E27FC236}">
                <a16:creationId xmlns:a16="http://schemas.microsoft.com/office/drawing/2014/main" id="{737518C4-641B-4E6B-B2CE-CD94AAAE390B}"/>
              </a:ext>
            </a:extLst>
          </p:cNvPr>
          <p:cNvSpPr txBox="1">
            <a:spLocks noChangeArrowheads="1"/>
          </p:cNvSpPr>
          <p:nvPr/>
        </p:nvSpPr>
        <p:spPr bwMode="auto">
          <a:xfrm>
            <a:off x="3044825" y="3848840"/>
            <a:ext cx="1011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Kick- off</a:t>
            </a:r>
          </a:p>
          <a:p>
            <a:pPr algn="ctr"/>
            <a:r>
              <a:rPr lang="en-GB" altLang="hu-HU" sz="1000" b="1" dirty="0">
                <a:solidFill>
                  <a:srgbClr val="004A9E"/>
                </a:solidFill>
                <a:latin typeface="Garamond" pitchFamily="18" charset="0"/>
              </a:rPr>
              <a:t>SC</a:t>
            </a:r>
          </a:p>
          <a:p>
            <a:pPr algn="ctr"/>
            <a:r>
              <a:rPr lang="en-GB" altLang="hu-HU" sz="1000" b="1" dirty="0">
                <a:solidFill>
                  <a:srgbClr val="004A9E"/>
                </a:solidFill>
                <a:latin typeface="Garamond" pitchFamily="18" charset="0"/>
              </a:rPr>
              <a:t>WG</a:t>
            </a:r>
          </a:p>
        </p:txBody>
      </p:sp>
      <p:grpSp>
        <p:nvGrpSpPr>
          <p:cNvPr id="197" name="Csoportba foglalás 3">
            <a:extLst>
              <a:ext uri="{FF2B5EF4-FFF2-40B4-BE49-F238E27FC236}">
                <a16:creationId xmlns:a16="http://schemas.microsoft.com/office/drawing/2014/main" id="{C67128A7-7F26-4456-9B42-163B5A48C911}"/>
              </a:ext>
            </a:extLst>
          </p:cNvPr>
          <p:cNvGrpSpPr>
            <a:grpSpLocks/>
          </p:cNvGrpSpPr>
          <p:nvPr/>
        </p:nvGrpSpPr>
        <p:grpSpPr bwMode="auto">
          <a:xfrm>
            <a:off x="1876425" y="2715365"/>
            <a:ext cx="8604250" cy="936625"/>
            <a:chOff x="-197608" y="1610535"/>
            <a:chExt cx="8604000" cy="937539"/>
          </a:xfrm>
        </p:grpSpPr>
        <p:cxnSp>
          <p:nvCxnSpPr>
            <p:cNvPr id="198" name="Egyenes összekötő 64">
              <a:extLst>
                <a:ext uri="{FF2B5EF4-FFF2-40B4-BE49-F238E27FC236}">
                  <a16:creationId xmlns:a16="http://schemas.microsoft.com/office/drawing/2014/main" id="{52EF8266-12F3-4334-BCD3-EA3648D4A929}"/>
                </a:ext>
              </a:extLst>
            </p:cNvPr>
            <p:cNvCxnSpPr>
              <a:cxnSpLocks noChangeShapeType="1"/>
            </p:cNvCxnSpPr>
            <p:nvPr/>
          </p:nvCxnSpPr>
          <p:spPr bwMode="auto">
            <a:xfrm>
              <a:off x="-197608" y="2160403"/>
              <a:ext cx="8604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199" name="Egyenes összekötő 64">
              <a:extLst>
                <a:ext uri="{FF2B5EF4-FFF2-40B4-BE49-F238E27FC236}">
                  <a16:creationId xmlns:a16="http://schemas.microsoft.com/office/drawing/2014/main" id="{239945A6-4A5A-46CD-BB61-B62CCD6EC041}"/>
                </a:ext>
              </a:extLst>
            </p:cNvPr>
            <p:cNvCxnSpPr>
              <a:cxnSpLocks noChangeShapeType="1"/>
            </p:cNvCxnSpPr>
            <p:nvPr/>
          </p:nvCxnSpPr>
          <p:spPr bwMode="auto">
            <a:xfrm rot="5400000">
              <a:off x="116669" y="2141630"/>
              <a:ext cx="756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0" name="Egyenes összekötő 64">
              <a:extLst>
                <a:ext uri="{FF2B5EF4-FFF2-40B4-BE49-F238E27FC236}">
                  <a16:creationId xmlns:a16="http://schemas.microsoft.com/office/drawing/2014/main" id="{598D5F55-7019-4B25-AD90-B6276525F135}"/>
                </a:ext>
              </a:extLst>
            </p:cNvPr>
            <p:cNvCxnSpPr>
              <a:cxnSpLocks noChangeShapeType="1"/>
            </p:cNvCxnSpPr>
            <p:nvPr/>
          </p:nvCxnSpPr>
          <p:spPr bwMode="auto">
            <a:xfrm rot="5400000">
              <a:off x="57034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1" name="Egyenes összekötő 64">
              <a:extLst>
                <a:ext uri="{FF2B5EF4-FFF2-40B4-BE49-F238E27FC236}">
                  <a16:creationId xmlns:a16="http://schemas.microsoft.com/office/drawing/2014/main" id="{4E2CD286-52D4-49D7-82A9-5FBAD7FABA6D}"/>
                </a:ext>
              </a:extLst>
            </p:cNvPr>
            <p:cNvCxnSpPr>
              <a:cxnSpLocks noChangeShapeType="1"/>
            </p:cNvCxnSpPr>
            <p:nvPr/>
          </p:nvCxnSpPr>
          <p:spPr bwMode="auto">
            <a:xfrm rot="5400000">
              <a:off x="790013"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2" name="Egyenes összekötő 64">
              <a:extLst>
                <a:ext uri="{FF2B5EF4-FFF2-40B4-BE49-F238E27FC236}">
                  <a16:creationId xmlns:a16="http://schemas.microsoft.com/office/drawing/2014/main" id="{AA6E29D3-6FD1-49ED-9756-086C3B819D16}"/>
                </a:ext>
              </a:extLst>
            </p:cNvPr>
            <p:cNvCxnSpPr>
              <a:cxnSpLocks noChangeShapeType="1"/>
            </p:cNvCxnSpPr>
            <p:nvPr/>
          </p:nvCxnSpPr>
          <p:spPr bwMode="auto">
            <a:xfrm rot="5400000">
              <a:off x="1009685"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3" name="Egyenes összekötő 64">
              <a:extLst>
                <a:ext uri="{FF2B5EF4-FFF2-40B4-BE49-F238E27FC236}">
                  <a16:creationId xmlns:a16="http://schemas.microsoft.com/office/drawing/2014/main" id="{F309F7BE-6FAB-4281-9FB3-EAAA62E120A6}"/>
                </a:ext>
              </a:extLst>
            </p:cNvPr>
            <p:cNvCxnSpPr>
              <a:cxnSpLocks noChangeShapeType="1"/>
            </p:cNvCxnSpPr>
            <p:nvPr/>
          </p:nvCxnSpPr>
          <p:spPr bwMode="auto">
            <a:xfrm rot="5400000">
              <a:off x="122935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4" name="Egyenes összekötő 64">
              <a:extLst>
                <a:ext uri="{FF2B5EF4-FFF2-40B4-BE49-F238E27FC236}">
                  <a16:creationId xmlns:a16="http://schemas.microsoft.com/office/drawing/2014/main" id="{90639FB6-0BAB-4405-B4AD-1AFC8391E694}"/>
                </a:ext>
              </a:extLst>
            </p:cNvPr>
            <p:cNvCxnSpPr>
              <a:cxnSpLocks noChangeShapeType="1"/>
            </p:cNvCxnSpPr>
            <p:nvPr/>
          </p:nvCxnSpPr>
          <p:spPr bwMode="auto">
            <a:xfrm rot="5400000">
              <a:off x="1449029"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5" name="Egyenes összekötő 64">
              <a:extLst>
                <a:ext uri="{FF2B5EF4-FFF2-40B4-BE49-F238E27FC236}">
                  <a16:creationId xmlns:a16="http://schemas.microsoft.com/office/drawing/2014/main" id="{D2740B88-22AF-44F5-90DB-D82372F58D99}"/>
                </a:ext>
              </a:extLst>
            </p:cNvPr>
            <p:cNvCxnSpPr>
              <a:cxnSpLocks noChangeShapeType="1"/>
            </p:cNvCxnSpPr>
            <p:nvPr/>
          </p:nvCxnSpPr>
          <p:spPr bwMode="auto">
            <a:xfrm rot="5400000">
              <a:off x="166870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6" name="Egyenes összekötő 64">
              <a:extLst>
                <a:ext uri="{FF2B5EF4-FFF2-40B4-BE49-F238E27FC236}">
                  <a16:creationId xmlns:a16="http://schemas.microsoft.com/office/drawing/2014/main" id="{C10E0ADD-EC73-4CAD-A971-2B775F88448B}"/>
                </a:ext>
              </a:extLst>
            </p:cNvPr>
            <p:cNvCxnSpPr>
              <a:cxnSpLocks noChangeShapeType="1"/>
            </p:cNvCxnSpPr>
            <p:nvPr/>
          </p:nvCxnSpPr>
          <p:spPr bwMode="auto">
            <a:xfrm rot="5400000">
              <a:off x="1673167" y="2132816"/>
              <a:ext cx="720000" cy="0"/>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7" name="Egyenes összekötő 64">
              <a:extLst>
                <a:ext uri="{FF2B5EF4-FFF2-40B4-BE49-F238E27FC236}">
                  <a16:creationId xmlns:a16="http://schemas.microsoft.com/office/drawing/2014/main" id="{FD32CA96-5210-496E-B3BA-57FF352659A4}"/>
                </a:ext>
              </a:extLst>
            </p:cNvPr>
            <p:cNvCxnSpPr>
              <a:cxnSpLocks noChangeShapeType="1"/>
            </p:cNvCxnSpPr>
            <p:nvPr/>
          </p:nvCxnSpPr>
          <p:spPr bwMode="auto">
            <a:xfrm rot="5400000">
              <a:off x="2108045"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8" name="Egyenes összekötő 64">
              <a:extLst>
                <a:ext uri="{FF2B5EF4-FFF2-40B4-BE49-F238E27FC236}">
                  <a16:creationId xmlns:a16="http://schemas.microsoft.com/office/drawing/2014/main" id="{E02C64AB-EF36-4718-B1F6-69C2BF9BB1BD}"/>
                </a:ext>
              </a:extLst>
            </p:cNvPr>
            <p:cNvCxnSpPr>
              <a:cxnSpLocks noChangeShapeType="1"/>
            </p:cNvCxnSpPr>
            <p:nvPr/>
          </p:nvCxnSpPr>
          <p:spPr bwMode="auto">
            <a:xfrm rot="5400000">
              <a:off x="232771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09" name="Egyenes összekötő 64">
              <a:extLst>
                <a:ext uri="{FF2B5EF4-FFF2-40B4-BE49-F238E27FC236}">
                  <a16:creationId xmlns:a16="http://schemas.microsoft.com/office/drawing/2014/main" id="{7416C238-D0D0-4AFF-B822-0B3CA003F027}"/>
                </a:ext>
              </a:extLst>
            </p:cNvPr>
            <p:cNvCxnSpPr>
              <a:cxnSpLocks noChangeShapeType="1"/>
            </p:cNvCxnSpPr>
            <p:nvPr/>
          </p:nvCxnSpPr>
          <p:spPr bwMode="auto">
            <a:xfrm rot="5400000">
              <a:off x="276706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0" name="Egyenes összekötő 64">
              <a:extLst>
                <a:ext uri="{FF2B5EF4-FFF2-40B4-BE49-F238E27FC236}">
                  <a16:creationId xmlns:a16="http://schemas.microsoft.com/office/drawing/2014/main" id="{08AF4470-0165-4194-B023-AE78A155F597}"/>
                </a:ext>
              </a:extLst>
            </p:cNvPr>
            <p:cNvCxnSpPr>
              <a:cxnSpLocks noChangeShapeType="1"/>
            </p:cNvCxnSpPr>
            <p:nvPr/>
          </p:nvCxnSpPr>
          <p:spPr bwMode="auto">
            <a:xfrm rot="5400000">
              <a:off x="2547389"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1" name="Egyenes összekötő 64">
              <a:extLst>
                <a:ext uri="{FF2B5EF4-FFF2-40B4-BE49-F238E27FC236}">
                  <a16:creationId xmlns:a16="http://schemas.microsoft.com/office/drawing/2014/main" id="{266565DF-F52B-4247-949F-3FDD47EBCB0F}"/>
                </a:ext>
              </a:extLst>
            </p:cNvPr>
            <p:cNvCxnSpPr>
              <a:cxnSpLocks noChangeShapeType="1"/>
            </p:cNvCxnSpPr>
            <p:nvPr/>
          </p:nvCxnSpPr>
          <p:spPr bwMode="auto">
            <a:xfrm rot="5400000">
              <a:off x="2950735" y="2145607"/>
              <a:ext cx="360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2" name="Egyenes összekötő 64">
              <a:extLst>
                <a:ext uri="{FF2B5EF4-FFF2-40B4-BE49-F238E27FC236}">
                  <a16:creationId xmlns:a16="http://schemas.microsoft.com/office/drawing/2014/main" id="{4CE774B9-99AE-4FA0-80B8-9966B748CB5D}"/>
                </a:ext>
              </a:extLst>
            </p:cNvPr>
            <p:cNvCxnSpPr>
              <a:cxnSpLocks noChangeShapeType="1"/>
            </p:cNvCxnSpPr>
            <p:nvPr/>
          </p:nvCxnSpPr>
          <p:spPr bwMode="auto">
            <a:xfrm rot="5400000">
              <a:off x="320640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3" name="Egyenes összekötő 64">
              <a:extLst>
                <a:ext uri="{FF2B5EF4-FFF2-40B4-BE49-F238E27FC236}">
                  <a16:creationId xmlns:a16="http://schemas.microsoft.com/office/drawing/2014/main" id="{71B690A1-5AA5-43B8-AD9E-01B33CFD241E}"/>
                </a:ext>
              </a:extLst>
            </p:cNvPr>
            <p:cNvCxnSpPr>
              <a:cxnSpLocks noChangeShapeType="1"/>
            </p:cNvCxnSpPr>
            <p:nvPr/>
          </p:nvCxnSpPr>
          <p:spPr bwMode="auto">
            <a:xfrm rot="5400000">
              <a:off x="3426079"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4" name="Egyenes összekötő 64">
              <a:extLst>
                <a:ext uri="{FF2B5EF4-FFF2-40B4-BE49-F238E27FC236}">
                  <a16:creationId xmlns:a16="http://schemas.microsoft.com/office/drawing/2014/main" id="{E8E2FC4C-21BA-439E-82ED-E0ADC2EB2948}"/>
                </a:ext>
              </a:extLst>
            </p:cNvPr>
            <p:cNvCxnSpPr>
              <a:cxnSpLocks noChangeShapeType="1"/>
            </p:cNvCxnSpPr>
            <p:nvPr/>
          </p:nvCxnSpPr>
          <p:spPr bwMode="auto">
            <a:xfrm rot="5400000">
              <a:off x="364575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5" name="Egyenes összekötő 64">
              <a:extLst>
                <a:ext uri="{FF2B5EF4-FFF2-40B4-BE49-F238E27FC236}">
                  <a16:creationId xmlns:a16="http://schemas.microsoft.com/office/drawing/2014/main" id="{3CACE2B9-F948-4094-AB9A-4D915045427F}"/>
                </a:ext>
              </a:extLst>
            </p:cNvPr>
            <p:cNvCxnSpPr>
              <a:cxnSpLocks noChangeShapeType="1"/>
            </p:cNvCxnSpPr>
            <p:nvPr/>
          </p:nvCxnSpPr>
          <p:spPr bwMode="auto">
            <a:xfrm rot="5400000">
              <a:off x="3865423"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6" name="Egyenes összekötő 64">
              <a:extLst>
                <a:ext uri="{FF2B5EF4-FFF2-40B4-BE49-F238E27FC236}">
                  <a16:creationId xmlns:a16="http://schemas.microsoft.com/office/drawing/2014/main" id="{49991242-A010-4CE5-A30E-AF39A8D4AC9E}"/>
                </a:ext>
              </a:extLst>
            </p:cNvPr>
            <p:cNvCxnSpPr>
              <a:cxnSpLocks noChangeShapeType="1"/>
            </p:cNvCxnSpPr>
            <p:nvPr/>
          </p:nvCxnSpPr>
          <p:spPr bwMode="auto">
            <a:xfrm rot="5400000">
              <a:off x="4085095"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7" name="Egyenes összekötő 64">
              <a:extLst>
                <a:ext uri="{FF2B5EF4-FFF2-40B4-BE49-F238E27FC236}">
                  <a16:creationId xmlns:a16="http://schemas.microsoft.com/office/drawing/2014/main" id="{BA8EC6D5-795E-4CD9-A383-54F2981820E6}"/>
                </a:ext>
              </a:extLst>
            </p:cNvPr>
            <p:cNvCxnSpPr>
              <a:cxnSpLocks noChangeShapeType="1"/>
            </p:cNvCxnSpPr>
            <p:nvPr/>
          </p:nvCxnSpPr>
          <p:spPr bwMode="auto">
            <a:xfrm rot="5400000">
              <a:off x="430476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8" name="Egyenes összekötő 64">
              <a:extLst>
                <a:ext uri="{FF2B5EF4-FFF2-40B4-BE49-F238E27FC236}">
                  <a16:creationId xmlns:a16="http://schemas.microsoft.com/office/drawing/2014/main" id="{75043C40-26BB-4CD7-AE97-6FACF9ED876A}"/>
                </a:ext>
              </a:extLst>
            </p:cNvPr>
            <p:cNvCxnSpPr>
              <a:cxnSpLocks noChangeShapeType="1"/>
            </p:cNvCxnSpPr>
            <p:nvPr/>
          </p:nvCxnSpPr>
          <p:spPr bwMode="auto">
            <a:xfrm rot="5400000">
              <a:off x="4290439" y="2169280"/>
              <a:ext cx="756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19" name="Egyenes összekötő 64">
              <a:extLst>
                <a:ext uri="{FF2B5EF4-FFF2-40B4-BE49-F238E27FC236}">
                  <a16:creationId xmlns:a16="http://schemas.microsoft.com/office/drawing/2014/main" id="{71275E20-8574-41E8-AA91-A401630C6142}"/>
                </a:ext>
              </a:extLst>
            </p:cNvPr>
            <p:cNvCxnSpPr>
              <a:cxnSpLocks noChangeShapeType="1"/>
            </p:cNvCxnSpPr>
            <p:nvPr/>
          </p:nvCxnSpPr>
          <p:spPr bwMode="auto">
            <a:xfrm rot="5400000">
              <a:off x="474411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0" name="Egyenes összekötő 64">
              <a:extLst>
                <a:ext uri="{FF2B5EF4-FFF2-40B4-BE49-F238E27FC236}">
                  <a16:creationId xmlns:a16="http://schemas.microsoft.com/office/drawing/2014/main" id="{7B18A53E-C0DE-451C-9E48-34BFC41375F5}"/>
                </a:ext>
              </a:extLst>
            </p:cNvPr>
            <p:cNvCxnSpPr>
              <a:cxnSpLocks noChangeShapeType="1"/>
            </p:cNvCxnSpPr>
            <p:nvPr/>
          </p:nvCxnSpPr>
          <p:spPr bwMode="auto">
            <a:xfrm rot="5400000">
              <a:off x="4963783"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1" name="Egyenes összekötő 64">
              <a:extLst>
                <a:ext uri="{FF2B5EF4-FFF2-40B4-BE49-F238E27FC236}">
                  <a16:creationId xmlns:a16="http://schemas.microsoft.com/office/drawing/2014/main" id="{F3B7712D-000C-4336-94FA-2C5572D6C833}"/>
                </a:ext>
              </a:extLst>
            </p:cNvPr>
            <p:cNvCxnSpPr>
              <a:cxnSpLocks noChangeShapeType="1"/>
            </p:cNvCxnSpPr>
            <p:nvPr/>
          </p:nvCxnSpPr>
          <p:spPr bwMode="auto">
            <a:xfrm rot="5400000">
              <a:off x="5183455"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2" name="Egyenes összekötő 64">
              <a:extLst>
                <a:ext uri="{FF2B5EF4-FFF2-40B4-BE49-F238E27FC236}">
                  <a16:creationId xmlns:a16="http://schemas.microsoft.com/office/drawing/2014/main" id="{BD7CCDC2-6114-4583-A554-C9740F27BF19}"/>
                </a:ext>
              </a:extLst>
            </p:cNvPr>
            <p:cNvCxnSpPr>
              <a:cxnSpLocks noChangeShapeType="1"/>
            </p:cNvCxnSpPr>
            <p:nvPr/>
          </p:nvCxnSpPr>
          <p:spPr bwMode="auto">
            <a:xfrm rot="5400000">
              <a:off x="540312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3" name="Egyenes összekötő 64">
              <a:extLst>
                <a:ext uri="{FF2B5EF4-FFF2-40B4-BE49-F238E27FC236}">
                  <a16:creationId xmlns:a16="http://schemas.microsoft.com/office/drawing/2014/main" id="{FF685E89-B357-46E0-BE89-1F40FAC38EFA}"/>
                </a:ext>
              </a:extLst>
            </p:cNvPr>
            <p:cNvCxnSpPr>
              <a:cxnSpLocks noChangeShapeType="1"/>
            </p:cNvCxnSpPr>
            <p:nvPr/>
          </p:nvCxnSpPr>
          <p:spPr bwMode="auto">
            <a:xfrm rot="5400000">
              <a:off x="562280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4" name="Egyenes összekötő 64">
              <a:extLst>
                <a:ext uri="{FF2B5EF4-FFF2-40B4-BE49-F238E27FC236}">
                  <a16:creationId xmlns:a16="http://schemas.microsoft.com/office/drawing/2014/main" id="{C7BF9E1E-92DC-4B30-AF8F-06060D6C2BF5}"/>
                </a:ext>
              </a:extLst>
            </p:cNvPr>
            <p:cNvCxnSpPr>
              <a:cxnSpLocks noChangeShapeType="1"/>
            </p:cNvCxnSpPr>
            <p:nvPr/>
          </p:nvCxnSpPr>
          <p:spPr bwMode="auto">
            <a:xfrm rot="5400000">
              <a:off x="5842473"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5" name="Egyenes összekötő 64">
              <a:extLst>
                <a:ext uri="{FF2B5EF4-FFF2-40B4-BE49-F238E27FC236}">
                  <a16:creationId xmlns:a16="http://schemas.microsoft.com/office/drawing/2014/main" id="{E938764B-50E5-4F4E-B05F-F389102E389E}"/>
                </a:ext>
              </a:extLst>
            </p:cNvPr>
            <p:cNvCxnSpPr>
              <a:cxnSpLocks noChangeShapeType="1"/>
            </p:cNvCxnSpPr>
            <p:nvPr/>
          </p:nvCxnSpPr>
          <p:spPr bwMode="auto">
            <a:xfrm rot="5400000">
              <a:off x="628181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6" name="Egyenes összekötő 64">
              <a:extLst>
                <a:ext uri="{FF2B5EF4-FFF2-40B4-BE49-F238E27FC236}">
                  <a16:creationId xmlns:a16="http://schemas.microsoft.com/office/drawing/2014/main" id="{415203B4-5B01-4B3B-86C0-423D391C9251}"/>
                </a:ext>
              </a:extLst>
            </p:cNvPr>
            <p:cNvCxnSpPr>
              <a:cxnSpLocks noChangeShapeType="1"/>
            </p:cNvCxnSpPr>
            <p:nvPr/>
          </p:nvCxnSpPr>
          <p:spPr bwMode="auto">
            <a:xfrm rot="5400000">
              <a:off x="672116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7" name="Egyenes összekötő 64">
              <a:extLst>
                <a:ext uri="{FF2B5EF4-FFF2-40B4-BE49-F238E27FC236}">
                  <a16:creationId xmlns:a16="http://schemas.microsoft.com/office/drawing/2014/main" id="{230D49A2-A92F-4385-88CA-BC9697486DA9}"/>
                </a:ext>
              </a:extLst>
            </p:cNvPr>
            <p:cNvCxnSpPr>
              <a:cxnSpLocks noChangeShapeType="1"/>
            </p:cNvCxnSpPr>
            <p:nvPr/>
          </p:nvCxnSpPr>
          <p:spPr bwMode="auto">
            <a:xfrm rot="5400000">
              <a:off x="6942683" y="2173874"/>
              <a:ext cx="720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8" name="Egyenes összekötő 64">
              <a:extLst>
                <a:ext uri="{FF2B5EF4-FFF2-40B4-BE49-F238E27FC236}">
                  <a16:creationId xmlns:a16="http://schemas.microsoft.com/office/drawing/2014/main" id="{E4253FE7-1ADE-46D4-AF9A-495BDE99E637}"/>
                </a:ext>
              </a:extLst>
            </p:cNvPr>
            <p:cNvCxnSpPr>
              <a:cxnSpLocks noChangeShapeType="1"/>
            </p:cNvCxnSpPr>
            <p:nvPr/>
          </p:nvCxnSpPr>
          <p:spPr bwMode="auto">
            <a:xfrm rot="5400000">
              <a:off x="7599849"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29" name="Egyenes összekötő 64">
              <a:extLst>
                <a:ext uri="{FF2B5EF4-FFF2-40B4-BE49-F238E27FC236}">
                  <a16:creationId xmlns:a16="http://schemas.microsoft.com/office/drawing/2014/main" id="{22DB3271-F176-47A5-9A85-9CAB71B19826}"/>
                </a:ext>
              </a:extLst>
            </p:cNvPr>
            <p:cNvCxnSpPr>
              <a:cxnSpLocks noChangeShapeType="1"/>
            </p:cNvCxnSpPr>
            <p:nvPr/>
          </p:nvCxnSpPr>
          <p:spPr bwMode="auto">
            <a:xfrm rot="5400000">
              <a:off x="8039193"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sp>
          <p:nvSpPr>
            <p:cNvPr id="230" name="Szövegdoboz 10">
              <a:extLst>
                <a:ext uri="{FF2B5EF4-FFF2-40B4-BE49-F238E27FC236}">
                  <a16:creationId xmlns:a16="http://schemas.microsoft.com/office/drawing/2014/main" id="{723BF9FF-A6A4-499C-9227-F384F6449104}"/>
                </a:ext>
              </a:extLst>
            </p:cNvPr>
            <p:cNvSpPr txBox="1">
              <a:spLocks noChangeArrowheads="1"/>
            </p:cNvSpPr>
            <p:nvPr/>
          </p:nvSpPr>
          <p:spPr bwMode="auto">
            <a:xfrm>
              <a:off x="997052" y="1610535"/>
              <a:ext cx="867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latin typeface="Garamond" pitchFamily="18" charset="0"/>
                </a:rPr>
                <a:t>2018</a:t>
              </a:r>
            </a:p>
          </p:txBody>
        </p:sp>
        <p:sp>
          <p:nvSpPr>
            <p:cNvPr id="231" name="Szövegdoboz 10">
              <a:extLst>
                <a:ext uri="{FF2B5EF4-FFF2-40B4-BE49-F238E27FC236}">
                  <a16:creationId xmlns:a16="http://schemas.microsoft.com/office/drawing/2014/main" id="{3802CFC0-DBCB-410E-B4F8-159A1CE5018B}"/>
                </a:ext>
              </a:extLst>
            </p:cNvPr>
            <p:cNvSpPr txBox="1">
              <a:spLocks noChangeArrowheads="1"/>
            </p:cNvSpPr>
            <p:nvPr/>
          </p:nvSpPr>
          <p:spPr bwMode="auto">
            <a:xfrm>
              <a:off x="2659326" y="1667523"/>
              <a:ext cx="867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latin typeface="Garamond" pitchFamily="18" charset="0"/>
                </a:rPr>
                <a:t>2019</a:t>
              </a:r>
            </a:p>
          </p:txBody>
        </p:sp>
        <p:sp>
          <p:nvSpPr>
            <p:cNvPr id="232" name="Szövegdoboz 10">
              <a:extLst>
                <a:ext uri="{FF2B5EF4-FFF2-40B4-BE49-F238E27FC236}">
                  <a16:creationId xmlns:a16="http://schemas.microsoft.com/office/drawing/2014/main" id="{3A72308C-AAC1-4711-85A6-6F7073B3F4C6}"/>
                </a:ext>
              </a:extLst>
            </p:cNvPr>
            <p:cNvSpPr txBox="1">
              <a:spLocks noChangeArrowheads="1"/>
            </p:cNvSpPr>
            <p:nvPr/>
          </p:nvSpPr>
          <p:spPr bwMode="auto">
            <a:xfrm>
              <a:off x="5417086" y="1649635"/>
              <a:ext cx="867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latin typeface="Garamond" pitchFamily="18" charset="0"/>
                </a:rPr>
                <a:t>2020</a:t>
              </a:r>
            </a:p>
          </p:txBody>
        </p:sp>
        <p:cxnSp>
          <p:nvCxnSpPr>
            <p:cNvPr id="233" name="Egyenes összekötő 64">
              <a:extLst>
                <a:ext uri="{FF2B5EF4-FFF2-40B4-BE49-F238E27FC236}">
                  <a16:creationId xmlns:a16="http://schemas.microsoft.com/office/drawing/2014/main" id="{0C136573-2705-46AC-8939-26A979A3393B}"/>
                </a:ext>
              </a:extLst>
            </p:cNvPr>
            <p:cNvCxnSpPr>
              <a:cxnSpLocks noChangeShapeType="1"/>
            </p:cNvCxnSpPr>
            <p:nvPr/>
          </p:nvCxnSpPr>
          <p:spPr bwMode="auto">
            <a:xfrm rot="5400000">
              <a:off x="8024866" y="2141630"/>
              <a:ext cx="756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34" name="Egyenes összekötő 64">
              <a:extLst>
                <a:ext uri="{FF2B5EF4-FFF2-40B4-BE49-F238E27FC236}">
                  <a16:creationId xmlns:a16="http://schemas.microsoft.com/office/drawing/2014/main" id="{AA25FA3E-5FD7-4546-8312-645F86A7DDB2}"/>
                </a:ext>
              </a:extLst>
            </p:cNvPr>
            <p:cNvCxnSpPr>
              <a:cxnSpLocks noChangeShapeType="1"/>
            </p:cNvCxnSpPr>
            <p:nvPr/>
          </p:nvCxnSpPr>
          <p:spPr bwMode="auto">
            <a:xfrm rot="5400000">
              <a:off x="6062145"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35" name="Egyenes összekötő 64">
              <a:extLst>
                <a:ext uri="{FF2B5EF4-FFF2-40B4-BE49-F238E27FC236}">
                  <a16:creationId xmlns:a16="http://schemas.microsoft.com/office/drawing/2014/main" id="{56F958C4-41FF-4360-8BE0-313AA8B5A108}"/>
                </a:ext>
              </a:extLst>
            </p:cNvPr>
            <p:cNvCxnSpPr>
              <a:cxnSpLocks noChangeShapeType="1"/>
            </p:cNvCxnSpPr>
            <p:nvPr/>
          </p:nvCxnSpPr>
          <p:spPr bwMode="auto">
            <a:xfrm rot="5400000">
              <a:off x="6501489"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36" name="Egyenes összekötő 64">
              <a:extLst>
                <a:ext uri="{FF2B5EF4-FFF2-40B4-BE49-F238E27FC236}">
                  <a16:creationId xmlns:a16="http://schemas.microsoft.com/office/drawing/2014/main" id="{5FC5905A-805B-4D25-99B2-C6A3AB1F1342}"/>
                </a:ext>
              </a:extLst>
            </p:cNvPr>
            <p:cNvCxnSpPr>
              <a:cxnSpLocks noChangeShapeType="1"/>
            </p:cNvCxnSpPr>
            <p:nvPr/>
          </p:nvCxnSpPr>
          <p:spPr bwMode="auto">
            <a:xfrm rot="5400000">
              <a:off x="6940833"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37" name="Egyenes összekötő 64">
              <a:extLst>
                <a:ext uri="{FF2B5EF4-FFF2-40B4-BE49-F238E27FC236}">
                  <a16:creationId xmlns:a16="http://schemas.microsoft.com/office/drawing/2014/main" id="{B96471F3-484F-4D90-B51C-D8F69F722749}"/>
                </a:ext>
              </a:extLst>
            </p:cNvPr>
            <p:cNvCxnSpPr>
              <a:cxnSpLocks noChangeShapeType="1"/>
            </p:cNvCxnSpPr>
            <p:nvPr/>
          </p:nvCxnSpPr>
          <p:spPr bwMode="auto">
            <a:xfrm rot="5400000">
              <a:off x="7380177"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cxnSp>
          <p:nvCxnSpPr>
            <p:cNvPr id="238" name="Egyenes összekötő 64">
              <a:extLst>
                <a:ext uri="{FF2B5EF4-FFF2-40B4-BE49-F238E27FC236}">
                  <a16:creationId xmlns:a16="http://schemas.microsoft.com/office/drawing/2014/main" id="{DA66BD0D-AF4F-4ED6-B032-1908216BCA09}"/>
                </a:ext>
              </a:extLst>
            </p:cNvPr>
            <p:cNvCxnSpPr>
              <a:cxnSpLocks noChangeShapeType="1"/>
            </p:cNvCxnSpPr>
            <p:nvPr/>
          </p:nvCxnSpPr>
          <p:spPr bwMode="auto">
            <a:xfrm rot="5400000">
              <a:off x="7819521" y="2132047"/>
              <a:ext cx="288000" cy="1587"/>
            </a:xfrm>
            <a:prstGeom prst="line">
              <a:avLst/>
            </a:prstGeom>
            <a:noFill/>
            <a:ln w="25400" algn="ctr">
              <a:solidFill>
                <a:srgbClr val="004A9E"/>
              </a:solidFill>
              <a:round/>
              <a:headEnd/>
              <a:tailEnd/>
            </a:ln>
            <a:extLst>
              <a:ext uri="{909E8E84-426E-40DD-AFC4-6F175D3DCCD1}">
                <a14:hiddenFill xmlns:a14="http://schemas.microsoft.com/office/drawing/2010/main">
                  <a:noFill/>
                </a14:hiddenFill>
              </a:ext>
            </a:extLst>
          </p:spPr>
        </p:cxnSp>
      </p:grpSp>
      <p:grpSp>
        <p:nvGrpSpPr>
          <p:cNvPr id="239" name="Csoportba foglalás 5">
            <a:extLst>
              <a:ext uri="{FF2B5EF4-FFF2-40B4-BE49-F238E27FC236}">
                <a16:creationId xmlns:a16="http://schemas.microsoft.com/office/drawing/2014/main" id="{ACAC006A-E967-42F6-AAB3-0A2FFB4D5545}"/>
              </a:ext>
            </a:extLst>
          </p:cNvPr>
          <p:cNvGrpSpPr>
            <a:grpSpLocks/>
          </p:cNvGrpSpPr>
          <p:nvPr/>
        </p:nvGrpSpPr>
        <p:grpSpPr bwMode="auto">
          <a:xfrm>
            <a:off x="2493963" y="3278927"/>
            <a:ext cx="8056562" cy="246063"/>
            <a:chOff x="970571" y="2803122"/>
            <a:chExt cx="8056616" cy="246221"/>
          </a:xfrm>
        </p:grpSpPr>
        <p:sp>
          <p:nvSpPr>
            <p:cNvPr id="240" name="Szövegdoboz 10">
              <a:extLst>
                <a:ext uri="{FF2B5EF4-FFF2-40B4-BE49-F238E27FC236}">
                  <a16:creationId xmlns:a16="http://schemas.microsoft.com/office/drawing/2014/main" id="{660E01D7-0156-4F58-9B9D-9F949AD4817F}"/>
                </a:ext>
              </a:extLst>
            </p:cNvPr>
            <p:cNvSpPr txBox="1">
              <a:spLocks noChangeArrowheads="1"/>
            </p:cNvSpPr>
            <p:nvPr/>
          </p:nvSpPr>
          <p:spPr bwMode="auto">
            <a:xfrm>
              <a:off x="970571"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01</a:t>
              </a:r>
            </a:p>
          </p:txBody>
        </p:sp>
        <p:sp>
          <p:nvSpPr>
            <p:cNvPr id="241" name="Szövegdoboz 10">
              <a:extLst>
                <a:ext uri="{FF2B5EF4-FFF2-40B4-BE49-F238E27FC236}">
                  <a16:creationId xmlns:a16="http://schemas.microsoft.com/office/drawing/2014/main" id="{90CC0206-8BD7-4A71-8D43-8945D6D07870}"/>
                </a:ext>
              </a:extLst>
            </p:cNvPr>
            <p:cNvSpPr txBox="1">
              <a:spLocks noChangeArrowheads="1"/>
            </p:cNvSpPr>
            <p:nvPr/>
          </p:nvSpPr>
          <p:spPr bwMode="auto">
            <a:xfrm>
              <a:off x="1190444"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02</a:t>
              </a:r>
            </a:p>
          </p:txBody>
        </p:sp>
        <p:sp>
          <p:nvSpPr>
            <p:cNvPr id="242" name="Szövegdoboz 10">
              <a:extLst>
                <a:ext uri="{FF2B5EF4-FFF2-40B4-BE49-F238E27FC236}">
                  <a16:creationId xmlns:a16="http://schemas.microsoft.com/office/drawing/2014/main" id="{08A08CF3-0EF0-43B0-BB1E-7018133ECCFB}"/>
                </a:ext>
              </a:extLst>
            </p:cNvPr>
            <p:cNvSpPr txBox="1">
              <a:spLocks noChangeArrowheads="1"/>
            </p:cNvSpPr>
            <p:nvPr/>
          </p:nvSpPr>
          <p:spPr bwMode="auto">
            <a:xfrm>
              <a:off x="1410317"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03</a:t>
              </a:r>
            </a:p>
          </p:txBody>
        </p:sp>
        <p:sp>
          <p:nvSpPr>
            <p:cNvPr id="243" name="Szövegdoboz 10">
              <a:extLst>
                <a:ext uri="{FF2B5EF4-FFF2-40B4-BE49-F238E27FC236}">
                  <a16:creationId xmlns:a16="http://schemas.microsoft.com/office/drawing/2014/main" id="{80111FA1-92AB-43AB-B506-114CAFEB27CB}"/>
                </a:ext>
              </a:extLst>
            </p:cNvPr>
            <p:cNvSpPr txBox="1">
              <a:spLocks noChangeArrowheads="1"/>
            </p:cNvSpPr>
            <p:nvPr/>
          </p:nvSpPr>
          <p:spPr bwMode="auto">
            <a:xfrm>
              <a:off x="1630190"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04</a:t>
              </a:r>
            </a:p>
          </p:txBody>
        </p:sp>
        <p:sp>
          <p:nvSpPr>
            <p:cNvPr id="244" name="Szövegdoboz 10">
              <a:extLst>
                <a:ext uri="{FF2B5EF4-FFF2-40B4-BE49-F238E27FC236}">
                  <a16:creationId xmlns:a16="http://schemas.microsoft.com/office/drawing/2014/main" id="{C6116913-C616-432D-BCB6-16E4AD5725D7}"/>
                </a:ext>
              </a:extLst>
            </p:cNvPr>
            <p:cNvSpPr txBox="1">
              <a:spLocks noChangeArrowheads="1"/>
            </p:cNvSpPr>
            <p:nvPr/>
          </p:nvSpPr>
          <p:spPr bwMode="auto">
            <a:xfrm>
              <a:off x="1850063"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05</a:t>
              </a:r>
            </a:p>
          </p:txBody>
        </p:sp>
        <p:sp>
          <p:nvSpPr>
            <p:cNvPr id="245" name="Szövegdoboz 10">
              <a:extLst>
                <a:ext uri="{FF2B5EF4-FFF2-40B4-BE49-F238E27FC236}">
                  <a16:creationId xmlns:a16="http://schemas.microsoft.com/office/drawing/2014/main" id="{C24D531A-9B64-48AA-9CB4-F7396F4EF6A9}"/>
                </a:ext>
              </a:extLst>
            </p:cNvPr>
            <p:cNvSpPr txBox="1">
              <a:spLocks noChangeArrowheads="1"/>
            </p:cNvSpPr>
            <p:nvPr/>
          </p:nvSpPr>
          <p:spPr bwMode="auto">
            <a:xfrm>
              <a:off x="2069936"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06</a:t>
              </a:r>
            </a:p>
          </p:txBody>
        </p:sp>
        <p:sp>
          <p:nvSpPr>
            <p:cNvPr id="246" name="Szövegdoboz 10">
              <a:extLst>
                <a:ext uri="{FF2B5EF4-FFF2-40B4-BE49-F238E27FC236}">
                  <a16:creationId xmlns:a16="http://schemas.microsoft.com/office/drawing/2014/main" id="{A22FE325-344D-4D28-9BE4-D78A2E79E78B}"/>
                </a:ext>
              </a:extLst>
            </p:cNvPr>
            <p:cNvSpPr txBox="1">
              <a:spLocks noChangeArrowheads="1"/>
            </p:cNvSpPr>
            <p:nvPr/>
          </p:nvSpPr>
          <p:spPr bwMode="auto">
            <a:xfrm>
              <a:off x="2289809"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07</a:t>
              </a:r>
            </a:p>
          </p:txBody>
        </p:sp>
        <p:sp>
          <p:nvSpPr>
            <p:cNvPr id="247" name="Szövegdoboz 10">
              <a:extLst>
                <a:ext uri="{FF2B5EF4-FFF2-40B4-BE49-F238E27FC236}">
                  <a16:creationId xmlns:a16="http://schemas.microsoft.com/office/drawing/2014/main" id="{0FE79D67-19CF-4703-B402-1FB3A80E2622}"/>
                </a:ext>
              </a:extLst>
            </p:cNvPr>
            <p:cNvSpPr txBox="1">
              <a:spLocks noChangeArrowheads="1"/>
            </p:cNvSpPr>
            <p:nvPr/>
          </p:nvSpPr>
          <p:spPr bwMode="auto">
            <a:xfrm>
              <a:off x="2509682"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08</a:t>
              </a:r>
            </a:p>
          </p:txBody>
        </p:sp>
        <p:sp>
          <p:nvSpPr>
            <p:cNvPr id="248" name="Szövegdoboz 10">
              <a:extLst>
                <a:ext uri="{FF2B5EF4-FFF2-40B4-BE49-F238E27FC236}">
                  <a16:creationId xmlns:a16="http://schemas.microsoft.com/office/drawing/2014/main" id="{3122EB47-D23A-443B-90DE-FD0AADAC6969}"/>
                </a:ext>
              </a:extLst>
            </p:cNvPr>
            <p:cNvSpPr txBox="1">
              <a:spLocks noChangeArrowheads="1"/>
            </p:cNvSpPr>
            <p:nvPr/>
          </p:nvSpPr>
          <p:spPr bwMode="auto">
            <a:xfrm>
              <a:off x="2729555"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09</a:t>
              </a:r>
            </a:p>
          </p:txBody>
        </p:sp>
        <p:sp>
          <p:nvSpPr>
            <p:cNvPr id="249" name="Szövegdoboz 10">
              <a:extLst>
                <a:ext uri="{FF2B5EF4-FFF2-40B4-BE49-F238E27FC236}">
                  <a16:creationId xmlns:a16="http://schemas.microsoft.com/office/drawing/2014/main" id="{CD3F1648-437D-4D67-A58A-78DAD106E06D}"/>
                </a:ext>
              </a:extLst>
            </p:cNvPr>
            <p:cNvSpPr txBox="1">
              <a:spLocks noChangeArrowheads="1"/>
            </p:cNvSpPr>
            <p:nvPr/>
          </p:nvSpPr>
          <p:spPr bwMode="auto">
            <a:xfrm>
              <a:off x="2949428"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10</a:t>
              </a:r>
            </a:p>
          </p:txBody>
        </p:sp>
        <p:sp>
          <p:nvSpPr>
            <p:cNvPr id="250" name="Szövegdoboz 10">
              <a:extLst>
                <a:ext uri="{FF2B5EF4-FFF2-40B4-BE49-F238E27FC236}">
                  <a16:creationId xmlns:a16="http://schemas.microsoft.com/office/drawing/2014/main" id="{58704361-29FF-42F6-BF8B-42A1112DAF6C}"/>
                </a:ext>
              </a:extLst>
            </p:cNvPr>
            <p:cNvSpPr txBox="1">
              <a:spLocks noChangeArrowheads="1"/>
            </p:cNvSpPr>
            <p:nvPr/>
          </p:nvSpPr>
          <p:spPr bwMode="auto">
            <a:xfrm>
              <a:off x="3169301"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11</a:t>
              </a:r>
            </a:p>
          </p:txBody>
        </p:sp>
        <p:sp>
          <p:nvSpPr>
            <p:cNvPr id="251" name="Szövegdoboz 10">
              <a:extLst>
                <a:ext uri="{FF2B5EF4-FFF2-40B4-BE49-F238E27FC236}">
                  <a16:creationId xmlns:a16="http://schemas.microsoft.com/office/drawing/2014/main" id="{CE08B024-ED2E-4F60-954A-C47E4F3D7FA2}"/>
                </a:ext>
              </a:extLst>
            </p:cNvPr>
            <p:cNvSpPr txBox="1">
              <a:spLocks noChangeArrowheads="1"/>
            </p:cNvSpPr>
            <p:nvPr/>
          </p:nvSpPr>
          <p:spPr bwMode="auto">
            <a:xfrm>
              <a:off x="3389174"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12</a:t>
              </a:r>
            </a:p>
          </p:txBody>
        </p:sp>
        <p:sp>
          <p:nvSpPr>
            <p:cNvPr id="252" name="Szövegdoboz 10">
              <a:extLst>
                <a:ext uri="{FF2B5EF4-FFF2-40B4-BE49-F238E27FC236}">
                  <a16:creationId xmlns:a16="http://schemas.microsoft.com/office/drawing/2014/main" id="{829945DC-BE4A-46D9-94E3-F25D46CBB147}"/>
                </a:ext>
              </a:extLst>
            </p:cNvPr>
            <p:cNvSpPr txBox="1">
              <a:spLocks noChangeArrowheads="1"/>
            </p:cNvSpPr>
            <p:nvPr/>
          </p:nvSpPr>
          <p:spPr bwMode="auto">
            <a:xfrm>
              <a:off x="3609047"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13</a:t>
              </a:r>
            </a:p>
          </p:txBody>
        </p:sp>
        <p:sp>
          <p:nvSpPr>
            <p:cNvPr id="253" name="Szövegdoboz 10">
              <a:extLst>
                <a:ext uri="{FF2B5EF4-FFF2-40B4-BE49-F238E27FC236}">
                  <a16:creationId xmlns:a16="http://schemas.microsoft.com/office/drawing/2014/main" id="{08B597B1-DD64-47B2-A6CC-0548FCEAC683}"/>
                </a:ext>
              </a:extLst>
            </p:cNvPr>
            <p:cNvSpPr txBox="1">
              <a:spLocks noChangeArrowheads="1"/>
            </p:cNvSpPr>
            <p:nvPr/>
          </p:nvSpPr>
          <p:spPr bwMode="auto">
            <a:xfrm>
              <a:off x="3828920"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14</a:t>
              </a:r>
            </a:p>
          </p:txBody>
        </p:sp>
        <p:sp>
          <p:nvSpPr>
            <p:cNvPr id="254" name="Szövegdoboz 10">
              <a:extLst>
                <a:ext uri="{FF2B5EF4-FFF2-40B4-BE49-F238E27FC236}">
                  <a16:creationId xmlns:a16="http://schemas.microsoft.com/office/drawing/2014/main" id="{05F3EFCD-182B-472C-AEB8-66DC7C79298D}"/>
                </a:ext>
              </a:extLst>
            </p:cNvPr>
            <p:cNvSpPr txBox="1">
              <a:spLocks noChangeArrowheads="1"/>
            </p:cNvSpPr>
            <p:nvPr/>
          </p:nvSpPr>
          <p:spPr bwMode="auto">
            <a:xfrm>
              <a:off x="4048793"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15</a:t>
              </a:r>
            </a:p>
          </p:txBody>
        </p:sp>
        <p:sp>
          <p:nvSpPr>
            <p:cNvPr id="255" name="Szövegdoboz 10">
              <a:extLst>
                <a:ext uri="{FF2B5EF4-FFF2-40B4-BE49-F238E27FC236}">
                  <a16:creationId xmlns:a16="http://schemas.microsoft.com/office/drawing/2014/main" id="{0DC01FA8-9C40-43EC-ADA4-B31E9BAA4079}"/>
                </a:ext>
              </a:extLst>
            </p:cNvPr>
            <p:cNvSpPr txBox="1">
              <a:spLocks noChangeArrowheads="1"/>
            </p:cNvSpPr>
            <p:nvPr/>
          </p:nvSpPr>
          <p:spPr bwMode="auto">
            <a:xfrm>
              <a:off x="4268666"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16</a:t>
              </a:r>
            </a:p>
          </p:txBody>
        </p:sp>
        <p:sp>
          <p:nvSpPr>
            <p:cNvPr id="256" name="Szövegdoboz 10">
              <a:extLst>
                <a:ext uri="{FF2B5EF4-FFF2-40B4-BE49-F238E27FC236}">
                  <a16:creationId xmlns:a16="http://schemas.microsoft.com/office/drawing/2014/main" id="{A123C0B2-2D5F-4C9C-9CB8-9AA522186140}"/>
                </a:ext>
              </a:extLst>
            </p:cNvPr>
            <p:cNvSpPr txBox="1">
              <a:spLocks noChangeArrowheads="1"/>
            </p:cNvSpPr>
            <p:nvPr/>
          </p:nvSpPr>
          <p:spPr bwMode="auto">
            <a:xfrm>
              <a:off x="4488539"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17</a:t>
              </a:r>
            </a:p>
          </p:txBody>
        </p:sp>
        <p:sp>
          <p:nvSpPr>
            <p:cNvPr id="257" name="Szövegdoboz 10">
              <a:extLst>
                <a:ext uri="{FF2B5EF4-FFF2-40B4-BE49-F238E27FC236}">
                  <a16:creationId xmlns:a16="http://schemas.microsoft.com/office/drawing/2014/main" id="{43DD6F47-0E63-4FA6-B5DB-FEDE3C6C785E}"/>
                </a:ext>
              </a:extLst>
            </p:cNvPr>
            <p:cNvSpPr txBox="1">
              <a:spLocks noChangeArrowheads="1"/>
            </p:cNvSpPr>
            <p:nvPr/>
          </p:nvSpPr>
          <p:spPr bwMode="auto">
            <a:xfrm>
              <a:off x="4708412"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18</a:t>
              </a:r>
            </a:p>
          </p:txBody>
        </p:sp>
        <p:sp>
          <p:nvSpPr>
            <p:cNvPr id="258" name="Szövegdoboz 10">
              <a:extLst>
                <a:ext uri="{FF2B5EF4-FFF2-40B4-BE49-F238E27FC236}">
                  <a16:creationId xmlns:a16="http://schemas.microsoft.com/office/drawing/2014/main" id="{542CAE81-C746-41D8-A9D8-496A10FD047A}"/>
                </a:ext>
              </a:extLst>
            </p:cNvPr>
            <p:cNvSpPr txBox="1">
              <a:spLocks noChangeArrowheads="1"/>
            </p:cNvSpPr>
            <p:nvPr/>
          </p:nvSpPr>
          <p:spPr bwMode="auto">
            <a:xfrm>
              <a:off x="4928285"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19</a:t>
              </a:r>
            </a:p>
          </p:txBody>
        </p:sp>
        <p:sp>
          <p:nvSpPr>
            <p:cNvPr id="259" name="Szövegdoboz 10">
              <a:extLst>
                <a:ext uri="{FF2B5EF4-FFF2-40B4-BE49-F238E27FC236}">
                  <a16:creationId xmlns:a16="http://schemas.microsoft.com/office/drawing/2014/main" id="{6648BE46-5B61-44BC-AF49-AAF5AA632013}"/>
                </a:ext>
              </a:extLst>
            </p:cNvPr>
            <p:cNvSpPr txBox="1">
              <a:spLocks noChangeArrowheads="1"/>
            </p:cNvSpPr>
            <p:nvPr/>
          </p:nvSpPr>
          <p:spPr bwMode="auto">
            <a:xfrm>
              <a:off x="5148158"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20</a:t>
              </a:r>
            </a:p>
          </p:txBody>
        </p:sp>
        <p:sp>
          <p:nvSpPr>
            <p:cNvPr id="260" name="Szövegdoboz 10">
              <a:extLst>
                <a:ext uri="{FF2B5EF4-FFF2-40B4-BE49-F238E27FC236}">
                  <a16:creationId xmlns:a16="http://schemas.microsoft.com/office/drawing/2014/main" id="{B62D5559-989A-4066-AD82-01D33F6AE0A2}"/>
                </a:ext>
              </a:extLst>
            </p:cNvPr>
            <p:cNvSpPr txBox="1">
              <a:spLocks noChangeArrowheads="1"/>
            </p:cNvSpPr>
            <p:nvPr/>
          </p:nvSpPr>
          <p:spPr bwMode="auto">
            <a:xfrm>
              <a:off x="5368031"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21</a:t>
              </a:r>
            </a:p>
          </p:txBody>
        </p:sp>
        <p:sp>
          <p:nvSpPr>
            <p:cNvPr id="261" name="Szövegdoboz 10">
              <a:extLst>
                <a:ext uri="{FF2B5EF4-FFF2-40B4-BE49-F238E27FC236}">
                  <a16:creationId xmlns:a16="http://schemas.microsoft.com/office/drawing/2014/main" id="{96C710B1-C42F-4195-AE9C-0FC8260ECBBB}"/>
                </a:ext>
              </a:extLst>
            </p:cNvPr>
            <p:cNvSpPr txBox="1">
              <a:spLocks noChangeArrowheads="1"/>
            </p:cNvSpPr>
            <p:nvPr/>
          </p:nvSpPr>
          <p:spPr bwMode="auto">
            <a:xfrm>
              <a:off x="5587904"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22</a:t>
              </a:r>
            </a:p>
          </p:txBody>
        </p:sp>
        <p:sp>
          <p:nvSpPr>
            <p:cNvPr id="262" name="Szövegdoboz 10">
              <a:extLst>
                <a:ext uri="{FF2B5EF4-FFF2-40B4-BE49-F238E27FC236}">
                  <a16:creationId xmlns:a16="http://schemas.microsoft.com/office/drawing/2014/main" id="{B86DFB69-B3C8-4390-9E86-E151F302AD67}"/>
                </a:ext>
              </a:extLst>
            </p:cNvPr>
            <p:cNvSpPr txBox="1">
              <a:spLocks noChangeArrowheads="1"/>
            </p:cNvSpPr>
            <p:nvPr/>
          </p:nvSpPr>
          <p:spPr bwMode="auto">
            <a:xfrm>
              <a:off x="5807777"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23</a:t>
              </a:r>
            </a:p>
          </p:txBody>
        </p:sp>
        <p:sp>
          <p:nvSpPr>
            <p:cNvPr id="263" name="Szövegdoboz 10">
              <a:extLst>
                <a:ext uri="{FF2B5EF4-FFF2-40B4-BE49-F238E27FC236}">
                  <a16:creationId xmlns:a16="http://schemas.microsoft.com/office/drawing/2014/main" id="{E00249C2-706B-4303-9913-B88FA9F08E0C}"/>
                </a:ext>
              </a:extLst>
            </p:cNvPr>
            <p:cNvSpPr txBox="1">
              <a:spLocks noChangeArrowheads="1"/>
            </p:cNvSpPr>
            <p:nvPr/>
          </p:nvSpPr>
          <p:spPr bwMode="auto">
            <a:xfrm>
              <a:off x="6027650"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24</a:t>
              </a:r>
            </a:p>
          </p:txBody>
        </p:sp>
        <p:sp>
          <p:nvSpPr>
            <p:cNvPr id="264" name="Szövegdoboz 10">
              <a:extLst>
                <a:ext uri="{FF2B5EF4-FFF2-40B4-BE49-F238E27FC236}">
                  <a16:creationId xmlns:a16="http://schemas.microsoft.com/office/drawing/2014/main" id="{5DB2ABD1-8286-4EC5-94BB-954EB12A0F06}"/>
                </a:ext>
              </a:extLst>
            </p:cNvPr>
            <p:cNvSpPr txBox="1">
              <a:spLocks noChangeArrowheads="1"/>
            </p:cNvSpPr>
            <p:nvPr/>
          </p:nvSpPr>
          <p:spPr bwMode="auto">
            <a:xfrm>
              <a:off x="6247523"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25</a:t>
              </a:r>
            </a:p>
          </p:txBody>
        </p:sp>
        <p:sp>
          <p:nvSpPr>
            <p:cNvPr id="265" name="Szövegdoboz 10">
              <a:extLst>
                <a:ext uri="{FF2B5EF4-FFF2-40B4-BE49-F238E27FC236}">
                  <a16:creationId xmlns:a16="http://schemas.microsoft.com/office/drawing/2014/main" id="{F83324B7-5E9B-4A01-9A3A-08B307974ECB}"/>
                </a:ext>
              </a:extLst>
            </p:cNvPr>
            <p:cNvSpPr txBox="1">
              <a:spLocks noChangeArrowheads="1"/>
            </p:cNvSpPr>
            <p:nvPr/>
          </p:nvSpPr>
          <p:spPr bwMode="auto">
            <a:xfrm>
              <a:off x="6467396"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26</a:t>
              </a:r>
            </a:p>
          </p:txBody>
        </p:sp>
        <p:sp>
          <p:nvSpPr>
            <p:cNvPr id="266" name="Szövegdoboz 10">
              <a:extLst>
                <a:ext uri="{FF2B5EF4-FFF2-40B4-BE49-F238E27FC236}">
                  <a16:creationId xmlns:a16="http://schemas.microsoft.com/office/drawing/2014/main" id="{3FF619DA-B0A1-4263-AC0E-8C9F280397A6}"/>
                </a:ext>
              </a:extLst>
            </p:cNvPr>
            <p:cNvSpPr txBox="1">
              <a:spLocks noChangeArrowheads="1"/>
            </p:cNvSpPr>
            <p:nvPr/>
          </p:nvSpPr>
          <p:spPr bwMode="auto">
            <a:xfrm>
              <a:off x="6687269"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27</a:t>
              </a:r>
            </a:p>
          </p:txBody>
        </p:sp>
        <p:sp>
          <p:nvSpPr>
            <p:cNvPr id="267" name="Szövegdoboz 10">
              <a:extLst>
                <a:ext uri="{FF2B5EF4-FFF2-40B4-BE49-F238E27FC236}">
                  <a16:creationId xmlns:a16="http://schemas.microsoft.com/office/drawing/2014/main" id="{6743F23B-DB09-431E-90EA-DA8DE9E8F210}"/>
                </a:ext>
              </a:extLst>
            </p:cNvPr>
            <p:cNvSpPr txBox="1">
              <a:spLocks noChangeArrowheads="1"/>
            </p:cNvSpPr>
            <p:nvPr/>
          </p:nvSpPr>
          <p:spPr bwMode="auto">
            <a:xfrm>
              <a:off x="6907142"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28</a:t>
              </a:r>
            </a:p>
          </p:txBody>
        </p:sp>
        <p:sp>
          <p:nvSpPr>
            <p:cNvPr id="268" name="Szövegdoboz 10">
              <a:extLst>
                <a:ext uri="{FF2B5EF4-FFF2-40B4-BE49-F238E27FC236}">
                  <a16:creationId xmlns:a16="http://schemas.microsoft.com/office/drawing/2014/main" id="{78EA1556-345B-4D17-98BD-F6F3174B85C7}"/>
                </a:ext>
              </a:extLst>
            </p:cNvPr>
            <p:cNvSpPr txBox="1">
              <a:spLocks noChangeArrowheads="1"/>
            </p:cNvSpPr>
            <p:nvPr/>
          </p:nvSpPr>
          <p:spPr bwMode="auto">
            <a:xfrm>
              <a:off x="7127015"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29</a:t>
              </a:r>
            </a:p>
          </p:txBody>
        </p:sp>
        <p:sp>
          <p:nvSpPr>
            <p:cNvPr id="269" name="Szövegdoboz 10">
              <a:extLst>
                <a:ext uri="{FF2B5EF4-FFF2-40B4-BE49-F238E27FC236}">
                  <a16:creationId xmlns:a16="http://schemas.microsoft.com/office/drawing/2014/main" id="{1B1A6804-D4C8-49B4-B912-CAF7CDD0F053}"/>
                </a:ext>
              </a:extLst>
            </p:cNvPr>
            <p:cNvSpPr txBox="1">
              <a:spLocks noChangeArrowheads="1"/>
            </p:cNvSpPr>
            <p:nvPr/>
          </p:nvSpPr>
          <p:spPr bwMode="auto">
            <a:xfrm>
              <a:off x="7346888"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30</a:t>
              </a:r>
            </a:p>
          </p:txBody>
        </p:sp>
        <p:sp>
          <p:nvSpPr>
            <p:cNvPr id="270" name="Szövegdoboz 10">
              <a:extLst>
                <a:ext uri="{FF2B5EF4-FFF2-40B4-BE49-F238E27FC236}">
                  <a16:creationId xmlns:a16="http://schemas.microsoft.com/office/drawing/2014/main" id="{5012F452-B7E1-4FDE-A913-D1609273786B}"/>
                </a:ext>
              </a:extLst>
            </p:cNvPr>
            <p:cNvSpPr txBox="1">
              <a:spLocks noChangeArrowheads="1"/>
            </p:cNvSpPr>
            <p:nvPr/>
          </p:nvSpPr>
          <p:spPr bwMode="auto">
            <a:xfrm>
              <a:off x="7566761"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31</a:t>
              </a:r>
            </a:p>
          </p:txBody>
        </p:sp>
        <p:sp>
          <p:nvSpPr>
            <p:cNvPr id="271" name="Szövegdoboz 10">
              <a:extLst>
                <a:ext uri="{FF2B5EF4-FFF2-40B4-BE49-F238E27FC236}">
                  <a16:creationId xmlns:a16="http://schemas.microsoft.com/office/drawing/2014/main" id="{83E4BBE6-1AEC-4DAC-9DA5-FD5CD46809D7}"/>
                </a:ext>
              </a:extLst>
            </p:cNvPr>
            <p:cNvSpPr txBox="1">
              <a:spLocks noChangeArrowheads="1"/>
            </p:cNvSpPr>
            <p:nvPr/>
          </p:nvSpPr>
          <p:spPr bwMode="auto">
            <a:xfrm>
              <a:off x="7786634"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32</a:t>
              </a:r>
            </a:p>
          </p:txBody>
        </p:sp>
        <p:sp>
          <p:nvSpPr>
            <p:cNvPr id="272" name="Szövegdoboz 10">
              <a:extLst>
                <a:ext uri="{FF2B5EF4-FFF2-40B4-BE49-F238E27FC236}">
                  <a16:creationId xmlns:a16="http://schemas.microsoft.com/office/drawing/2014/main" id="{D6DD1174-D7C6-4B3D-8880-41F99FB9F9B8}"/>
                </a:ext>
              </a:extLst>
            </p:cNvPr>
            <p:cNvSpPr txBox="1">
              <a:spLocks noChangeArrowheads="1"/>
            </p:cNvSpPr>
            <p:nvPr/>
          </p:nvSpPr>
          <p:spPr bwMode="auto">
            <a:xfrm>
              <a:off x="8006507"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33</a:t>
              </a:r>
            </a:p>
          </p:txBody>
        </p:sp>
        <p:sp>
          <p:nvSpPr>
            <p:cNvPr id="273" name="Szövegdoboz 10">
              <a:extLst>
                <a:ext uri="{FF2B5EF4-FFF2-40B4-BE49-F238E27FC236}">
                  <a16:creationId xmlns:a16="http://schemas.microsoft.com/office/drawing/2014/main" id="{E4B6ED42-99CF-4259-88AF-48B15761FD9D}"/>
                </a:ext>
              </a:extLst>
            </p:cNvPr>
            <p:cNvSpPr txBox="1">
              <a:spLocks noChangeArrowheads="1"/>
            </p:cNvSpPr>
            <p:nvPr/>
          </p:nvSpPr>
          <p:spPr bwMode="auto">
            <a:xfrm>
              <a:off x="8226380"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34</a:t>
              </a:r>
            </a:p>
          </p:txBody>
        </p:sp>
        <p:sp>
          <p:nvSpPr>
            <p:cNvPr id="274" name="Szövegdoboz 10">
              <a:extLst>
                <a:ext uri="{FF2B5EF4-FFF2-40B4-BE49-F238E27FC236}">
                  <a16:creationId xmlns:a16="http://schemas.microsoft.com/office/drawing/2014/main" id="{8EFF69A9-68BB-4F07-87A4-711B86B29A84}"/>
                </a:ext>
              </a:extLst>
            </p:cNvPr>
            <p:cNvSpPr txBox="1">
              <a:spLocks noChangeArrowheads="1"/>
            </p:cNvSpPr>
            <p:nvPr/>
          </p:nvSpPr>
          <p:spPr bwMode="auto">
            <a:xfrm>
              <a:off x="8446253"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35</a:t>
              </a:r>
            </a:p>
          </p:txBody>
        </p:sp>
        <p:sp>
          <p:nvSpPr>
            <p:cNvPr id="275" name="Szövegdoboz 10">
              <a:extLst>
                <a:ext uri="{FF2B5EF4-FFF2-40B4-BE49-F238E27FC236}">
                  <a16:creationId xmlns:a16="http://schemas.microsoft.com/office/drawing/2014/main" id="{30BC4622-7BB0-497D-8C92-A7DF97272305}"/>
                </a:ext>
              </a:extLst>
            </p:cNvPr>
            <p:cNvSpPr txBox="1">
              <a:spLocks noChangeArrowheads="1"/>
            </p:cNvSpPr>
            <p:nvPr/>
          </p:nvSpPr>
          <p:spPr bwMode="auto">
            <a:xfrm>
              <a:off x="8666118" y="2803122"/>
              <a:ext cx="361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36</a:t>
              </a:r>
            </a:p>
          </p:txBody>
        </p:sp>
      </p:grpSp>
      <p:sp>
        <p:nvSpPr>
          <p:cNvPr id="276" name="Szövegdoboz 10">
            <a:extLst>
              <a:ext uri="{FF2B5EF4-FFF2-40B4-BE49-F238E27FC236}">
                <a16:creationId xmlns:a16="http://schemas.microsoft.com/office/drawing/2014/main" id="{7CCA5721-3005-4719-B61C-67D8C8EB6006}"/>
              </a:ext>
            </a:extLst>
          </p:cNvPr>
          <p:cNvSpPr txBox="1">
            <a:spLocks noChangeArrowheads="1"/>
          </p:cNvSpPr>
          <p:nvPr/>
        </p:nvSpPr>
        <p:spPr bwMode="auto">
          <a:xfrm>
            <a:off x="24955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06</a:t>
            </a:r>
          </a:p>
        </p:txBody>
      </p:sp>
      <p:sp>
        <p:nvSpPr>
          <p:cNvPr id="277" name="Szövegdoboz 10">
            <a:extLst>
              <a:ext uri="{FF2B5EF4-FFF2-40B4-BE49-F238E27FC236}">
                <a16:creationId xmlns:a16="http://schemas.microsoft.com/office/drawing/2014/main" id="{7DA4A53C-1417-4850-9DA9-8504601FD63A}"/>
              </a:ext>
            </a:extLst>
          </p:cNvPr>
          <p:cNvSpPr txBox="1">
            <a:spLocks noChangeArrowheads="1"/>
          </p:cNvSpPr>
          <p:nvPr/>
        </p:nvSpPr>
        <p:spPr bwMode="auto">
          <a:xfrm>
            <a:off x="2716213"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07</a:t>
            </a:r>
          </a:p>
        </p:txBody>
      </p:sp>
      <p:sp>
        <p:nvSpPr>
          <p:cNvPr id="278" name="Szövegdoboz 10">
            <a:extLst>
              <a:ext uri="{FF2B5EF4-FFF2-40B4-BE49-F238E27FC236}">
                <a16:creationId xmlns:a16="http://schemas.microsoft.com/office/drawing/2014/main" id="{EBB4613B-759C-4255-A9FC-F541ED190DE3}"/>
              </a:ext>
            </a:extLst>
          </p:cNvPr>
          <p:cNvSpPr txBox="1">
            <a:spLocks noChangeArrowheads="1"/>
          </p:cNvSpPr>
          <p:nvPr/>
        </p:nvSpPr>
        <p:spPr bwMode="auto">
          <a:xfrm>
            <a:off x="29352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08</a:t>
            </a:r>
          </a:p>
        </p:txBody>
      </p:sp>
      <p:sp>
        <p:nvSpPr>
          <p:cNvPr id="279" name="Szövegdoboz 10">
            <a:extLst>
              <a:ext uri="{FF2B5EF4-FFF2-40B4-BE49-F238E27FC236}">
                <a16:creationId xmlns:a16="http://schemas.microsoft.com/office/drawing/2014/main" id="{881F2800-BE45-4F8A-8D21-D0AAB69C87EA}"/>
              </a:ext>
            </a:extLst>
          </p:cNvPr>
          <p:cNvSpPr txBox="1">
            <a:spLocks noChangeArrowheads="1"/>
          </p:cNvSpPr>
          <p:nvPr/>
        </p:nvSpPr>
        <p:spPr bwMode="auto">
          <a:xfrm>
            <a:off x="31559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09</a:t>
            </a:r>
          </a:p>
        </p:txBody>
      </p:sp>
      <p:sp>
        <p:nvSpPr>
          <p:cNvPr id="280" name="Szövegdoboz 10">
            <a:extLst>
              <a:ext uri="{FF2B5EF4-FFF2-40B4-BE49-F238E27FC236}">
                <a16:creationId xmlns:a16="http://schemas.microsoft.com/office/drawing/2014/main" id="{C24FECAF-8BC5-4A37-8268-6EF5CB640E7D}"/>
              </a:ext>
            </a:extLst>
          </p:cNvPr>
          <p:cNvSpPr txBox="1">
            <a:spLocks noChangeArrowheads="1"/>
          </p:cNvSpPr>
          <p:nvPr/>
        </p:nvSpPr>
        <p:spPr bwMode="auto">
          <a:xfrm>
            <a:off x="3376613"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10</a:t>
            </a:r>
          </a:p>
        </p:txBody>
      </p:sp>
      <p:sp>
        <p:nvSpPr>
          <p:cNvPr id="281" name="Szövegdoboz 10">
            <a:extLst>
              <a:ext uri="{FF2B5EF4-FFF2-40B4-BE49-F238E27FC236}">
                <a16:creationId xmlns:a16="http://schemas.microsoft.com/office/drawing/2014/main" id="{022FF394-837E-4C98-A148-33EEE785A067}"/>
              </a:ext>
            </a:extLst>
          </p:cNvPr>
          <p:cNvSpPr txBox="1">
            <a:spLocks noChangeArrowheads="1"/>
          </p:cNvSpPr>
          <p:nvPr/>
        </p:nvSpPr>
        <p:spPr bwMode="auto">
          <a:xfrm>
            <a:off x="35956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11</a:t>
            </a:r>
          </a:p>
        </p:txBody>
      </p:sp>
      <p:sp>
        <p:nvSpPr>
          <p:cNvPr id="282" name="Szövegdoboz 10">
            <a:extLst>
              <a:ext uri="{FF2B5EF4-FFF2-40B4-BE49-F238E27FC236}">
                <a16:creationId xmlns:a16="http://schemas.microsoft.com/office/drawing/2014/main" id="{04E7AC32-7543-4088-93DE-134A8D13928C}"/>
              </a:ext>
            </a:extLst>
          </p:cNvPr>
          <p:cNvSpPr txBox="1">
            <a:spLocks noChangeArrowheads="1"/>
          </p:cNvSpPr>
          <p:nvPr/>
        </p:nvSpPr>
        <p:spPr bwMode="auto">
          <a:xfrm>
            <a:off x="3810001" y="3053502"/>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12</a:t>
            </a:r>
          </a:p>
        </p:txBody>
      </p:sp>
      <p:sp>
        <p:nvSpPr>
          <p:cNvPr id="283" name="Szövegdoboz 10">
            <a:extLst>
              <a:ext uri="{FF2B5EF4-FFF2-40B4-BE49-F238E27FC236}">
                <a16:creationId xmlns:a16="http://schemas.microsoft.com/office/drawing/2014/main" id="{1790002A-733A-4FD3-8E14-302FB1DCC5A7}"/>
              </a:ext>
            </a:extLst>
          </p:cNvPr>
          <p:cNvSpPr txBox="1">
            <a:spLocks noChangeArrowheads="1"/>
          </p:cNvSpPr>
          <p:nvPr/>
        </p:nvSpPr>
        <p:spPr bwMode="auto">
          <a:xfrm>
            <a:off x="4019550"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01</a:t>
            </a:r>
          </a:p>
        </p:txBody>
      </p:sp>
      <p:sp>
        <p:nvSpPr>
          <p:cNvPr id="284" name="Szövegdoboz 10">
            <a:extLst>
              <a:ext uri="{FF2B5EF4-FFF2-40B4-BE49-F238E27FC236}">
                <a16:creationId xmlns:a16="http://schemas.microsoft.com/office/drawing/2014/main" id="{3FBA4211-5826-47F3-9DEA-EAC828F7752B}"/>
              </a:ext>
            </a:extLst>
          </p:cNvPr>
          <p:cNvSpPr txBox="1">
            <a:spLocks noChangeArrowheads="1"/>
          </p:cNvSpPr>
          <p:nvPr/>
        </p:nvSpPr>
        <p:spPr bwMode="auto">
          <a:xfrm>
            <a:off x="42560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02</a:t>
            </a:r>
          </a:p>
        </p:txBody>
      </p:sp>
      <p:sp>
        <p:nvSpPr>
          <p:cNvPr id="285" name="Szövegdoboz 10">
            <a:extLst>
              <a:ext uri="{FF2B5EF4-FFF2-40B4-BE49-F238E27FC236}">
                <a16:creationId xmlns:a16="http://schemas.microsoft.com/office/drawing/2014/main" id="{ED39CF4E-1821-4034-9B44-3B841695C647}"/>
              </a:ext>
            </a:extLst>
          </p:cNvPr>
          <p:cNvSpPr txBox="1">
            <a:spLocks noChangeArrowheads="1"/>
          </p:cNvSpPr>
          <p:nvPr/>
        </p:nvSpPr>
        <p:spPr bwMode="auto">
          <a:xfrm>
            <a:off x="44767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03</a:t>
            </a:r>
          </a:p>
        </p:txBody>
      </p:sp>
      <p:sp>
        <p:nvSpPr>
          <p:cNvPr id="286" name="Szövegdoboz 10">
            <a:extLst>
              <a:ext uri="{FF2B5EF4-FFF2-40B4-BE49-F238E27FC236}">
                <a16:creationId xmlns:a16="http://schemas.microsoft.com/office/drawing/2014/main" id="{9CB1C6FC-3096-4F10-AF5A-06D08A3456DB}"/>
              </a:ext>
            </a:extLst>
          </p:cNvPr>
          <p:cNvSpPr txBox="1">
            <a:spLocks noChangeArrowheads="1"/>
          </p:cNvSpPr>
          <p:nvPr/>
        </p:nvSpPr>
        <p:spPr bwMode="auto">
          <a:xfrm>
            <a:off x="4697413"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04</a:t>
            </a:r>
          </a:p>
        </p:txBody>
      </p:sp>
      <p:sp>
        <p:nvSpPr>
          <p:cNvPr id="287" name="Szövegdoboz 10">
            <a:extLst>
              <a:ext uri="{FF2B5EF4-FFF2-40B4-BE49-F238E27FC236}">
                <a16:creationId xmlns:a16="http://schemas.microsoft.com/office/drawing/2014/main" id="{13E6DC19-4997-4FB4-B300-919C49312754}"/>
              </a:ext>
            </a:extLst>
          </p:cNvPr>
          <p:cNvSpPr txBox="1">
            <a:spLocks noChangeArrowheads="1"/>
          </p:cNvSpPr>
          <p:nvPr/>
        </p:nvSpPr>
        <p:spPr bwMode="auto">
          <a:xfrm>
            <a:off x="49164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05</a:t>
            </a:r>
          </a:p>
        </p:txBody>
      </p:sp>
      <p:sp>
        <p:nvSpPr>
          <p:cNvPr id="288" name="Szövegdoboz 10">
            <a:extLst>
              <a:ext uri="{FF2B5EF4-FFF2-40B4-BE49-F238E27FC236}">
                <a16:creationId xmlns:a16="http://schemas.microsoft.com/office/drawing/2014/main" id="{17162EDA-7607-4E47-91DD-A4187D051E7C}"/>
              </a:ext>
            </a:extLst>
          </p:cNvPr>
          <p:cNvSpPr txBox="1">
            <a:spLocks noChangeArrowheads="1"/>
          </p:cNvSpPr>
          <p:nvPr/>
        </p:nvSpPr>
        <p:spPr bwMode="auto">
          <a:xfrm>
            <a:off x="51371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06</a:t>
            </a:r>
          </a:p>
        </p:txBody>
      </p:sp>
      <p:sp>
        <p:nvSpPr>
          <p:cNvPr id="289" name="Szövegdoboz 10">
            <a:extLst>
              <a:ext uri="{FF2B5EF4-FFF2-40B4-BE49-F238E27FC236}">
                <a16:creationId xmlns:a16="http://schemas.microsoft.com/office/drawing/2014/main" id="{EBFBFE70-9A1C-4CBA-90A5-60AF5DFEF076}"/>
              </a:ext>
            </a:extLst>
          </p:cNvPr>
          <p:cNvSpPr txBox="1">
            <a:spLocks noChangeArrowheads="1"/>
          </p:cNvSpPr>
          <p:nvPr/>
        </p:nvSpPr>
        <p:spPr bwMode="auto">
          <a:xfrm>
            <a:off x="5356225"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07</a:t>
            </a:r>
          </a:p>
        </p:txBody>
      </p:sp>
      <p:sp>
        <p:nvSpPr>
          <p:cNvPr id="290" name="Szövegdoboz 10">
            <a:extLst>
              <a:ext uri="{FF2B5EF4-FFF2-40B4-BE49-F238E27FC236}">
                <a16:creationId xmlns:a16="http://schemas.microsoft.com/office/drawing/2014/main" id="{6B71A632-ABFF-4A7B-9DE6-4BC2095E8746}"/>
              </a:ext>
            </a:extLst>
          </p:cNvPr>
          <p:cNvSpPr txBox="1">
            <a:spLocks noChangeArrowheads="1"/>
          </p:cNvSpPr>
          <p:nvPr/>
        </p:nvSpPr>
        <p:spPr bwMode="auto">
          <a:xfrm>
            <a:off x="55768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08</a:t>
            </a:r>
          </a:p>
        </p:txBody>
      </p:sp>
      <p:sp>
        <p:nvSpPr>
          <p:cNvPr id="291" name="Szövegdoboz 10">
            <a:extLst>
              <a:ext uri="{FF2B5EF4-FFF2-40B4-BE49-F238E27FC236}">
                <a16:creationId xmlns:a16="http://schemas.microsoft.com/office/drawing/2014/main" id="{FA13A8B4-2358-419F-98A4-F60FF0A98C96}"/>
              </a:ext>
            </a:extLst>
          </p:cNvPr>
          <p:cNvSpPr txBox="1">
            <a:spLocks noChangeArrowheads="1"/>
          </p:cNvSpPr>
          <p:nvPr/>
        </p:nvSpPr>
        <p:spPr bwMode="auto">
          <a:xfrm>
            <a:off x="57975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09</a:t>
            </a:r>
          </a:p>
        </p:txBody>
      </p:sp>
      <p:sp>
        <p:nvSpPr>
          <p:cNvPr id="292" name="Szövegdoboz 10">
            <a:extLst>
              <a:ext uri="{FF2B5EF4-FFF2-40B4-BE49-F238E27FC236}">
                <a16:creationId xmlns:a16="http://schemas.microsoft.com/office/drawing/2014/main" id="{D7AF1622-AC7F-4963-A95B-2A87249B89B0}"/>
              </a:ext>
            </a:extLst>
          </p:cNvPr>
          <p:cNvSpPr txBox="1">
            <a:spLocks noChangeArrowheads="1"/>
          </p:cNvSpPr>
          <p:nvPr/>
        </p:nvSpPr>
        <p:spPr bwMode="auto">
          <a:xfrm>
            <a:off x="6016625"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10</a:t>
            </a:r>
          </a:p>
        </p:txBody>
      </p:sp>
      <p:sp>
        <p:nvSpPr>
          <p:cNvPr id="293" name="Szövegdoboz 10">
            <a:extLst>
              <a:ext uri="{FF2B5EF4-FFF2-40B4-BE49-F238E27FC236}">
                <a16:creationId xmlns:a16="http://schemas.microsoft.com/office/drawing/2014/main" id="{6859FA3D-B53D-40BD-9E18-4AEEF2D13E39}"/>
              </a:ext>
            </a:extLst>
          </p:cNvPr>
          <p:cNvSpPr txBox="1">
            <a:spLocks noChangeArrowheads="1"/>
          </p:cNvSpPr>
          <p:nvPr/>
        </p:nvSpPr>
        <p:spPr bwMode="auto">
          <a:xfrm>
            <a:off x="62372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11</a:t>
            </a:r>
          </a:p>
        </p:txBody>
      </p:sp>
      <p:sp>
        <p:nvSpPr>
          <p:cNvPr id="294" name="Szövegdoboz 10">
            <a:extLst>
              <a:ext uri="{FF2B5EF4-FFF2-40B4-BE49-F238E27FC236}">
                <a16:creationId xmlns:a16="http://schemas.microsoft.com/office/drawing/2014/main" id="{558AFD75-B650-457F-9304-A40B8C35C475}"/>
              </a:ext>
            </a:extLst>
          </p:cNvPr>
          <p:cNvSpPr txBox="1">
            <a:spLocks noChangeArrowheads="1"/>
          </p:cNvSpPr>
          <p:nvPr/>
        </p:nvSpPr>
        <p:spPr bwMode="auto">
          <a:xfrm>
            <a:off x="6445251" y="3045564"/>
            <a:ext cx="360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12</a:t>
            </a:r>
          </a:p>
        </p:txBody>
      </p:sp>
      <p:sp>
        <p:nvSpPr>
          <p:cNvPr id="295" name="Szövegdoboz 10">
            <a:extLst>
              <a:ext uri="{FF2B5EF4-FFF2-40B4-BE49-F238E27FC236}">
                <a16:creationId xmlns:a16="http://schemas.microsoft.com/office/drawing/2014/main" id="{D627D8B4-3C13-4AA1-ABF4-2C30D8BD76C7}"/>
              </a:ext>
            </a:extLst>
          </p:cNvPr>
          <p:cNvSpPr txBox="1">
            <a:spLocks noChangeArrowheads="1"/>
          </p:cNvSpPr>
          <p:nvPr/>
        </p:nvSpPr>
        <p:spPr bwMode="auto">
          <a:xfrm>
            <a:off x="6683376" y="3055089"/>
            <a:ext cx="360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01</a:t>
            </a:r>
          </a:p>
        </p:txBody>
      </p:sp>
      <p:sp>
        <p:nvSpPr>
          <p:cNvPr id="296" name="Szövegdoboz 10">
            <a:extLst>
              <a:ext uri="{FF2B5EF4-FFF2-40B4-BE49-F238E27FC236}">
                <a16:creationId xmlns:a16="http://schemas.microsoft.com/office/drawing/2014/main" id="{4624E781-FB80-445B-A1FB-E6062B8BE1B0}"/>
              </a:ext>
            </a:extLst>
          </p:cNvPr>
          <p:cNvSpPr txBox="1">
            <a:spLocks noChangeArrowheads="1"/>
          </p:cNvSpPr>
          <p:nvPr/>
        </p:nvSpPr>
        <p:spPr bwMode="auto">
          <a:xfrm>
            <a:off x="6897688"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02</a:t>
            </a:r>
          </a:p>
        </p:txBody>
      </p:sp>
      <p:sp>
        <p:nvSpPr>
          <p:cNvPr id="297" name="Szövegdoboz 10">
            <a:extLst>
              <a:ext uri="{FF2B5EF4-FFF2-40B4-BE49-F238E27FC236}">
                <a16:creationId xmlns:a16="http://schemas.microsoft.com/office/drawing/2014/main" id="{76CA28F3-29AA-429B-8E0D-7756324C5676}"/>
              </a:ext>
            </a:extLst>
          </p:cNvPr>
          <p:cNvSpPr txBox="1">
            <a:spLocks noChangeArrowheads="1"/>
          </p:cNvSpPr>
          <p:nvPr/>
        </p:nvSpPr>
        <p:spPr bwMode="auto">
          <a:xfrm>
            <a:off x="71183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03</a:t>
            </a:r>
          </a:p>
        </p:txBody>
      </p:sp>
      <p:sp>
        <p:nvSpPr>
          <p:cNvPr id="298" name="Szövegdoboz 10">
            <a:extLst>
              <a:ext uri="{FF2B5EF4-FFF2-40B4-BE49-F238E27FC236}">
                <a16:creationId xmlns:a16="http://schemas.microsoft.com/office/drawing/2014/main" id="{382FFDCA-829E-4B50-B682-81F87E8602DD}"/>
              </a:ext>
            </a:extLst>
          </p:cNvPr>
          <p:cNvSpPr txBox="1">
            <a:spLocks noChangeArrowheads="1"/>
          </p:cNvSpPr>
          <p:nvPr/>
        </p:nvSpPr>
        <p:spPr bwMode="auto">
          <a:xfrm>
            <a:off x="7337425"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04</a:t>
            </a:r>
          </a:p>
        </p:txBody>
      </p:sp>
      <p:sp>
        <p:nvSpPr>
          <p:cNvPr id="299" name="Szövegdoboz 10">
            <a:extLst>
              <a:ext uri="{FF2B5EF4-FFF2-40B4-BE49-F238E27FC236}">
                <a16:creationId xmlns:a16="http://schemas.microsoft.com/office/drawing/2014/main" id="{C8C46014-CA69-4207-8C61-3FC8BFF22A4F}"/>
              </a:ext>
            </a:extLst>
          </p:cNvPr>
          <p:cNvSpPr txBox="1">
            <a:spLocks noChangeArrowheads="1"/>
          </p:cNvSpPr>
          <p:nvPr/>
        </p:nvSpPr>
        <p:spPr bwMode="auto">
          <a:xfrm>
            <a:off x="7558088"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05</a:t>
            </a:r>
          </a:p>
        </p:txBody>
      </p:sp>
      <p:sp>
        <p:nvSpPr>
          <p:cNvPr id="300" name="Szövegdoboz 10">
            <a:extLst>
              <a:ext uri="{FF2B5EF4-FFF2-40B4-BE49-F238E27FC236}">
                <a16:creationId xmlns:a16="http://schemas.microsoft.com/office/drawing/2014/main" id="{7B46C150-CBF5-4C69-BC1D-D5293C2784F3}"/>
              </a:ext>
            </a:extLst>
          </p:cNvPr>
          <p:cNvSpPr txBox="1">
            <a:spLocks noChangeArrowheads="1"/>
          </p:cNvSpPr>
          <p:nvPr/>
        </p:nvSpPr>
        <p:spPr bwMode="auto">
          <a:xfrm>
            <a:off x="77787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06</a:t>
            </a:r>
          </a:p>
        </p:txBody>
      </p:sp>
      <p:sp>
        <p:nvSpPr>
          <p:cNvPr id="301" name="Szövegdoboz 10">
            <a:extLst>
              <a:ext uri="{FF2B5EF4-FFF2-40B4-BE49-F238E27FC236}">
                <a16:creationId xmlns:a16="http://schemas.microsoft.com/office/drawing/2014/main" id="{D41F25F1-2C01-459D-8ED9-62947216AEF8}"/>
              </a:ext>
            </a:extLst>
          </p:cNvPr>
          <p:cNvSpPr txBox="1">
            <a:spLocks noChangeArrowheads="1"/>
          </p:cNvSpPr>
          <p:nvPr/>
        </p:nvSpPr>
        <p:spPr bwMode="auto">
          <a:xfrm>
            <a:off x="7997825"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07</a:t>
            </a:r>
          </a:p>
        </p:txBody>
      </p:sp>
      <p:sp>
        <p:nvSpPr>
          <p:cNvPr id="302" name="Szövegdoboz 10">
            <a:extLst>
              <a:ext uri="{FF2B5EF4-FFF2-40B4-BE49-F238E27FC236}">
                <a16:creationId xmlns:a16="http://schemas.microsoft.com/office/drawing/2014/main" id="{2829D1B8-419F-4754-AE14-5BDCBD41DBE4}"/>
              </a:ext>
            </a:extLst>
          </p:cNvPr>
          <p:cNvSpPr txBox="1">
            <a:spLocks noChangeArrowheads="1"/>
          </p:cNvSpPr>
          <p:nvPr/>
        </p:nvSpPr>
        <p:spPr bwMode="auto">
          <a:xfrm>
            <a:off x="8218488"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08</a:t>
            </a:r>
          </a:p>
        </p:txBody>
      </p:sp>
      <p:sp>
        <p:nvSpPr>
          <p:cNvPr id="303" name="Szövegdoboz 10">
            <a:extLst>
              <a:ext uri="{FF2B5EF4-FFF2-40B4-BE49-F238E27FC236}">
                <a16:creationId xmlns:a16="http://schemas.microsoft.com/office/drawing/2014/main" id="{875E45BC-6BF9-4EA6-8001-BC3E135F20FB}"/>
              </a:ext>
            </a:extLst>
          </p:cNvPr>
          <p:cNvSpPr txBox="1">
            <a:spLocks noChangeArrowheads="1"/>
          </p:cNvSpPr>
          <p:nvPr/>
        </p:nvSpPr>
        <p:spPr bwMode="auto">
          <a:xfrm>
            <a:off x="84391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09</a:t>
            </a:r>
          </a:p>
        </p:txBody>
      </p:sp>
      <p:sp>
        <p:nvSpPr>
          <p:cNvPr id="304" name="Szövegdoboz 10">
            <a:extLst>
              <a:ext uri="{FF2B5EF4-FFF2-40B4-BE49-F238E27FC236}">
                <a16:creationId xmlns:a16="http://schemas.microsoft.com/office/drawing/2014/main" id="{12BFD2CC-7636-4CED-AAFA-03F022F234E0}"/>
              </a:ext>
            </a:extLst>
          </p:cNvPr>
          <p:cNvSpPr txBox="1">
            <a:spLocks noChangeArrowheads="1"/>
          </p:cNvSpPr>
          <p:nvPr/>
        </p:nvSpPr>
        <p:spPr bwMode="auto">
          <a:xfrm>
            <a:off x="8658225"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10</a:t>
            </a:r>
          </a:p>
        </p:txBody>
      </p:sp>
      <p:sp>
        <p:nvSpPr>
          <p:cNvPr id="305" name="Szövegdoboz 10">
            <a:extLst>
              <a:ext uri="{FF2B5EF4-FFF2-40B4-BE49-F238E27FC236}">
                <a16:creationId xmlns:a16="http://schemas.microsoft.com/office/drawing/2014/main" id="{F4B1D97B-4E72-4576-A499-17C0BF2C40AF}"/>
              </a:ext>
            </a:extLst>
          </p:cNvPr>
          <p:cNvSpPr txBox="1">
            <a:spLocks noChangeArrowheads="1"/>
          </p:cNvSpPr>
          <p:nvPr/>
        </p:nvSpPr>
        <p:spPr bwMode="auto">
          <a:xfrm>
            <a:off x="8878888"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11</a:t>
            </a:r>
          </a:p>
        </p:txBody>
      </p:sp>
      <p:sp>
        <p:nvSpPr>
          <p:cNvPr id="306" name="Szövegdoboz 10">
            <a:extLst>
              <a:ext uri="{FF2B5EF4-FFF2-40B4-BE49-F238E27FC236}">
                <a16:creationId xmlns:a16="http://schemas.microsoft.com/office/drawing/2014/main" id="{67A084F7-3A7A-4037-BB64-0296969574CC}"/>
              </a:ext>
            </a:extLst>
          </p:cNvPr>
          <p:cNvSpPr txBox="1">
            <a:spLocks noChangeArrowheads="1"/>
          </p:cNvSpPr>
          <p:nvPr/>
        </p:nvSpPr>
        <p:spPr bwMode="auto">
          <a:xfrm>
            <a:off x="9069388" y="3055089"/>
            <a:ext cx="361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12</a:t>
            </a:r>
          </a:p>
        </p:txBody>
      </p:sp>
      <p:sp>
        <p:nvSpPr>
          <p:cNvPr id="307" name="Szövegdoboz 10">
            <a:extLst>
              <a:ext uri="{FF2B5EF4-FFF2-40B4-BE49-F238E27FC236}">
                <a16:creationId xmlns:a16="http://schemas.microsoft.com/office/drawing/2014/main" id="{1613A949-138A-42CC-BE69-0C5921AA94DB}"/>
              </a:ext>
            </a:extLst>
          </p:cNvPr>
          <p:cNvSpPr txBox="1">
            <a:spLocks noChangeArrowheads="1"/>
          </p:cNvSpPr>
          <p:nvPr/>
        </p:nvSpPr>
        <p:spPr bwMode="auto">
          <a:xfrm>
            <a:off x="9301163" y="3055089"/>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01</a:t>
            </a:r>
          </a:p>
        </p:txBody>
      </p:sp>
      <p:sp>
        <p:nvSpPr>
          <p:cNvPr id="308" name="Szövegdoboz 10">
            <a:extLst>
              <a:ext uri="{FF2B5EF4-FFF2-40B4-BE49-F238E27FC236}">
                <a16:creationId xmlns:a16="http://schemas.microsoft.com/office/drawing/2014/main" id="{506F45F6-6A94-4034-874C-FD0D476C2A57}"/>
              </a:ext>
            </a:extLst>
          </p:cNvPr>
          <p:cNvSpPr txBox="1">
            <a:spLocks noChangeArrowheads="1"/>
          </p:cNvSpPr>
          <p:nvPr/>
        </p:nvSpPr>
        <p:spPr bwMode="auto">
          <a:xfrm>
            <a:off x="9539288"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02</a:t>
            </a:r>
          </a:p>
        </p:txBody>
      </p:sp>
      <p:sp>
        <p:nvSpPr>
          <p:cNvPr id="309" name="Szövegdoboz 10">
            <a:extLst>
              <a:ext uri="{FF2B5EF4-FFF2-40B4-BE49-F238E27FC236}">
                <a16:creationId xmlns:a16="http://schemas.microsoft.com/office/drawing/2014/main" id="{D18945C0-D641-4AD2-B217-216F9AD0CAF4}"/>
              </a:ext>
            </a:extLst>
          </p:cNvPr>
          <p:cNvSpPr txBox="1">
            <a:spLocks noChangeArrowheads="1"/>
          </p:cNvSpPr>
          <p:nvPr/>
        </p:nvSpPr>
        <p:spPr bwMode="auto">
          <a:xfrm>
            <a:off x="9759951" y="3050327"/>
            <a:ext cx="360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03</a:t>
            </a:r>
          </a:p>
        </p:txBody>
      </p:sp>
      <p:sp>
        <p:nvSpPr>
          <p:cNvPr id="310" name="Szövegdoboz 10">
            <a:extLst>
              <a:ext uri="{FF2B5EF4-FFF2-40B4-BE49-F238E27FC236}">
                <a16:creationId xmlns:a16="http://schemas.microsoft.com/office/drawing/2014/main" id="{A6837599-2BB3-4126-9B6A-4A0E621781EB}"/>
              </a:ext>
            </a:extLst>
          </p:cNvPr>
          <p:cNvSpPr txBox="1">
            <a:spLocks noChangeArrowheads="1"/>
          </p:cNvSpPr>
          <p:nvPr/>
        </p:nvSpPr>
        <p:spPr bwMode="auto">
          <a:xfrm>
            <a:off x="9979025" y="3050327"/>
            <a:ext cx="36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04</a:t>
            </a:r>
          </a:p>
        </p:txBody>
      </p:sp>
      <p:sp>
        <p:nvSpPr>
          <p:cNvPr id="311" name="Szövegdoboz 10">
            <a:extLst>
              <a:ext uri="{FF2B5EF4-FFF2-40B4-BE49-F238E27FC236}">
                <a16:creationId xmlns:a16="http://schemas.microsoft.com/office/drawing/2014/main" id="{75E7588A-ACF4-4B2F-A08C-CF11C284D7DF}"/>
              </a:ext>
            </a:extLst>
          </p:cNvPr>
          <p:cNvSpPr txBox="1">
            <a:spLocks noChangeArrowheads="1"/>
          </p:cNvSpPr>
          <p:nvPr/>
        </p:nvSpPr>
        <p:spPr bwMode="auto">
          <a:xfrm>
            <a:off x="10199688" y="3050327"/>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05</a:t>
            </a:r>
          </a:p>
        </p:txBody>
      </p:sp>
      <p:sp>
        <p:nvSpPr>
          <p:cNvPr id="312" name="Szövegdoboz 10">
            <a:extLst>
              <a:ext uri="{FF2B5EF4-FFF2-40B4-BE49-F238E27FC236}">
                <a16:creationId xmlns:a16="http://schemas.microsoft.com/office/drawing/2014/main" id="{92D669CE-F178-4A6F-A473-2C1A02213DF1}"/>
              </a:ext>
            </a:extLst>
          </p:cNvPr>
          <p:cNvSpPr txBox="1">
            <a:spLocks noChangeArrowheads="1"/>
          </p:cNvSpPr>
          <p:nvPr/>
        </p:nvSpPr>
        <p:spPr bwMode="auto">
          <a:xfrm>
            <a:off x="1727200" y="2877289"/>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Calendar month</a:t>
            </a:r>
          </a:p>
        </p:txBody>
      </p:sp>
      <p:sp>
        <p:nvSpPr>
          <p:cNvPr id="313" name="Szövegdoboz 10">
            <a:extLst>
              <a:ext uri="{FF2B5EF4-FFF2-40B4-BE49-F238E27FC236}">
                <a16:creationId xmlns:a16="http://schemas.microsoft.com/office/drawing/2014/main" id="{C8F84848-3CA8-4FDF-810A-CCEAD5E56900}"/>
              </a:ext>
            </a:extLst>
          </p:cNvPr>
          <p:cNvSpPr txBox="1">
            <a:spLocks noChangeArrowheads="1"/>
          </p:cNvSpPr>
          <p:nvPr/>
        </p:nvSpPr>
        <p:spPr bwMode="auto">
          <a:xfrm>
            <a:off x="1724025" y="3251939"/>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Project month</a:t>
            </a:r>
          </a:p>
        </p:txBody>
      </p:sp>
      <p:grpSp>
        <p:nvGrpSpPr>
          <p:cNvPr id="314" name="Csoportba foglalás 10">
            <a:extLst>
              <a:ext uri="{FF2B5EF4-FFF2-40B4-BE49-F238E27FC236}">
                <a16:creationId xmlns:a16="http://schemas.microsoft.com/office/drawing/2014/main" id="{96F95496-7F7E-4390-A71F-45699489DDFA}"/>
              </a:ext>
            </a:extLst>
          </p:cNvPr>
          <p:cNvGrpSpPr>
            <a:grpSpLocks/>
          </p:cNvGrpSpPr>
          <p:nvPr/>
        </p:nvGrpSpPr>
        <p:grpSpPr bwMode="auto">
          <a:xfrm>
            <a:off x="2570163" y="2650277"/>
            <a:ext cx="2640012" cy="269875"/>
            <a:chOff x="1046074" y="1546624"/>
            <a:chExt cx="2640420" cy="270207"/>
          </a:xfrm>
        </p:grpSpPr>
        <p:cxnSp>
          <p:nvCxnSpPr>
            <p:cNvPr id="315" name="Egyenes összekötő nyíllal 9">
              <a:extLst>
                <a:ext uri="{FF2B5EF4-FFF2-40B4-BE49-F238E27FC236}">
                  <a16:creationId xmlns:a16="http://schemas.microsoft.com/office/drawing/2014/main" id="{8795F5CF-8E13-489A-B2A3-2AA52CF8813B}"/>
                </a:ext>
              </a:extLst>
            </p:cNvPr>
            <p:cNvCxnSpPr/>
            <p:nvPr/>
          </p:nvCxnSpPr>
          <p:spPr>
            <a:xfrm>
              <a:off x="1046074" y="1586361"/>
              <a:ext cx="129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6" name="Egyenes összekötő nyíllal 165">
              <a:extLst>
                <a:ext uri="{FF2B5EF4-FFF2-40B4-BE49-F238E27FC236}">
                  <a16:creationId xmlns:a16="http://schemas.microsoft.com/office/drawing/2014/main" id="{03C86027-CD76-48DF-BB4B-1A75219EFAF2}"/>
                </a:ext>
              </a:extLst>
            </p:cNvPr>
            <p:cNvCxnSpPr/>
            <p:nvPr/>
          </p:nvCxnSpPr>
          <p:spPr>
            <a:xfrm>
              <a:off x="2390894" y="1586361"/>
              <a:ext cx="129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7" name="Szövegdoboz 10">
              <a:extLst>
                <a:ext uri="{FF2B5EF4-FFF2-40B4-BE49-F238E27FC236}">
                  <a16:creationId xmlns:a16="http://schemas.microsoft.com/office/drawing/2014/main" id="{E148CFF9-852A-4DF0-8C45-CB92970EA80A}"/>
                </a:ext>
              </a:extLst>
            </p:cNvPr>
            <p:cNvSpPr txBox="1">
              <a:spLocks noChangeArrowheads="1"/>
            </p:cNvSpPr>
            <p:nvPr/>
          </p:nvSpPr>
          <p:spPr bwMode="auto">
            <a:xfrm>
              <a:off x="1346040" y="1546624"/>
              <a:ext cx="648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RP1</a:t>
              </a:r>
            </a:p>
          </p:txBody>
        </p:sp>
        <p:sp>
          <p:nvSpPr>
            <p:cNvPr id="318" name="Szövegdoboz 10">
              <a:extLst>
                <a:ext uri="{FF2B5EF4-FFF2-40B4-BE49-F238E27FC236}">
                  <a16:creationId xmlns:a16="http://schemas.microsoft.com/office/drawing/2014/main" id="{8B088A46-3A80-4506-A377-68C2E2A5EBA3}"/>
                </a:ext>
              </a:extLst>
            </p:cNvPr>
            <p:cNvSpPr txBox="1">
              <a:spLocks noChangeArrowheads="1"/>
            </p:cNvSpPr>
            <p:nvPr/>
          </p:nvSpPr>
          <p:spPr bwMode="auto">
            <a:xfrm>
              <a:off x="2687002" y="1570610"/>
              <a:ext cx="648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RP2</a:t>
              </a:r>
            </a:p>
          </p:txBody>
        </p:sp>
      </p:grpSp>
      <p:grpSp>
        <p:nvGrpSpPr>
          <p:cNvPr id="319" name="Csoportba foglalás 168">
            <a:extLst>
              <a:ext uri="{FF2B5EF4-FFF2-40B4-BE49-F238E27FC236}">
                <a16:creationId xmlns:a16="http://schemas.microsoft.com/office/drawing/2014/main" id="{17D3D26E-2AD9-4916-9E0D-193B7C826D9A}"/>
              </a:ext>
            </a:extLst>
          </p:cNvPr>
          <p:cNvGrpSpPr>
            <a:grpSpLocks/>
          </p:cNvGrpSpPr>
          <p:nvPr/>
        </p:nvGrpSpPr>
        <p:grpSpPr bwMode="auto">
          <a:xfrm>
            <a:off x="5210176" y="2650277"/>
            <a:ext cx="2640013" cy="269875"/>
            <a:chOff x="1046074" y="1546624"/>
            <a:chExt cx="2640420" cy="270207"/>
          </a:xfrm>
        </p:grpSpPr>
        <p:cxnSp>
          <p:nvCxnSpPr>
            <p:cNvPr id="320" name="Egyenes összekötő nyíllal 169">
              <a:extLst>
                <a:ext uri="{FF2B5EF4-FFF2-40B4-BE49-F238E27FC236}">
                  <a16:creationId xmlns:a16="http://schemas.microsoft.com/office/drawing/2014/main" id="{7A476341-917B-4D65-A058-A7746DCDD42E}"/>
                </a:ext>
              </a:extLst>
            </p:cNvPr>
            <p:cNvCxnSpPr/>
            <p:nvPr/>
          </p:nvCxnSpPr>
          <p:spPr>
            <a:xfrm>
              <a:off x="1046074" y="1586361"/>
              <a:ext cx="129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1" name="Egyenes összekötő nyíllal 170">
              <a:extLst>
                <a:ext uri="{FF2B5EF4-FFF2-40B4-BE49-F238E27FC236}">
                  <a16:creationId xmlns:a16="http://schemas.microsoft.com/office/drawing/2014/main" id="{32416261-529A-4324-B532-DBC7FE194170}"/>
                </a:ext>
              </a:extLst>
            </p:cNvPr>
            <p:cNvCxnSpPr/>
            <p:nvPr/>
          </p:nvCxnSpPr>
          <p:spPr>
            <a:xfrm>
              <a:off x="2390894" y="1586361"/>
              <a:ext cx="129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2" name="Szövegdoboz 10">
              <a:extLst>
                <a:ext uri="{FF2B5EF4-FFF2-40B4-BE49-F238E27FC236}">
                  <a16:creationId xmlns:a16="http://schemas.microsoft.com/office/drawing/2014/main" id="{CECC172E-21D1-440B-BCBB-302CE83A42EF}"/>
                </a:ext>
              </a:extLst>
            </p:cNvPr>
            <p:cNvSpPr txBox="1">
              <a:spLocks noChangeArrowheads="1"/>
            </p:cNvSpPr>
            <p:nvPr/>
          </p:nvSpPr>
          <p:spPr bwMode="auto">
            <a:xfrm>
              <a:off x="1346040" y="1546624"/>
              <a:ext cx="648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RP3</a:t>
              </a:r>
            </a:p>
          </p:txBody>
        </p:sp>
        <p:sp>
          <p:nvSpPr>
            <p:cNvPr id="323" name="Szövegdoboz 10">
              <a:extLst>
                <a:ext uri="{FF2B5EF4-FFF2-40B4-BE49-F238E27FC236}">
                  <a16:creationId xmlns:a16="http://schemas.microsoft.com/office/drawing/2014/main" id="{7E727783-0104-4778-BCFB-CEF59A4D8195}"/>
                </a:ext>
              </a:extLst>
            </p:cNvPr>
            <p:cNvSpPr txBox="1">
              <a:spLocks noChangeArrowheads="1"/>
            </p:cNvSpPr>
            <p:nvPr/>
          </p:nvSpPr>
          <p:spPr bwMode="auto">
            <a:xfrm>
              <a:off x="2687002" y="1570610"/>
              <a:ext cx="648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RP4</a:t>
              </a:r>
            </a:p>
          </p:txBody>
        </p:sp>
      </p:grpSp>
      <p:grpSp>
        <p:nvGrpSpPr>
          <p:cNvPr id="324" name="Csoportba foglalás 173">
            <a:extLst>
              <a:ext uri="{FF2B5EF4-FFF2-40B4-BE49-F238E27FC236}">
                <a16:creationId xmlns:a16="http://schemas.microsoft.com/office/drawing/2014/main" id="{79A86AAA-21BA-45F5-861E-241387580D8D}"/>
              </a:ext>
            </a:extLst>
          </p:cNvPr>
          <p:cNvGrpSpPr>
            <a:grpSpLocks/>
          </p:cNvGrpSpPr>
          <p:nvPr/>
        </p:nvGrpSpPr>
        <p:grpSpPr bwMode="auto">
          <a:xfrm>
            <a:off x="7850188" y="2643927"/>
            <a:ext cx="2640012" cy="269875"/>
            <a:chOff x="1046074" y="1546624"/>
            <a:chExt cx="2640420" cy="270207"/>
          </a:xfrm>
        </p:grpSpPr>
        <p:cxnSp>
          <p:nvCxnSpPr>
            <p:cNvPr id="325" name="Egyenes összekötő nyíllal 174">
              <a:extLst>
                <a:ext uri="{FF2B5EF4-FFF2-40B4-BE49-F238E27FC236}">
                  <a16:creationId xmlns:a16="http://schemas.microsoft.com/office/drawing/2014/main" id="{D3F4CC7E-DCDC-463E-90EF-AEC04E791A27}"/>
                </a:ext>
              </a:extLst>
            </p:cNvPr>
            <p:cNvCxnSpPr/>
            <p:nvPr/>
          </p:nvCxnSpPr>
          <p:spPr>
            <a:xfrm>
              <a:off x="1046074" y="1586361"/>
              <a:ext cx="129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6" name="Egyenes összekötő nyíllal 175">
              <a:extLst>
                <a:ext uri="{FF2B5EF4-FFF2-40B4-BE49-F238E27FC236}">
                  <a16:creationId xmlns:a16="http://schemas.microsoft.com/office/drawing/2014/main" id="{BA423985-B84A-43BB-8316-F2B260F8EEA9}"/>
                </a:ext>
              </a:extLst>
            </p:cNvPr>
            <p:cNvCxnSpPr/>
            <p:nvPr/>
          </p:nvCxnSpPr>
          <p:spPr>
            <a:xfrm>
              <a:off x="2390894" y="1586361"/>
              <a:ext cx="129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 name="Szövegdoboz 10">
              <a:extLst>
                <a:ext uri="{FF2B5EF4-FFF2-40B4-BE49-F238E27FC236}">
                  <a16:creationId xmlns:a16="http://schemas.microsoft.com/office/drawing/2014/main" id="{1B3AB975-1804-4571-88D0-8D8377096EC4}"/>
                </a:ext>
              </a:extLst>
            </p:cNvPr>
            <p:cNvSpPr txBox="1">
              <a:spLocks noChangeArrowheads="1"/>
            </p:cNvSpPr>
            <p:nvPr/>
          </p:nvSpPr>
          <p:spPr bwMode="auto">
            <a:xfrm>
              <a:off x="1346040" y="1546624"/>
              <a:ext cx="648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RP5</a:t>
              </a:r>
            </a:p>
          </p:txBody>
        </p:sp>
        <p:sp>
          <p:nvSpPr>
            <p:cNvPr id="328" name="Szövegdoboz 10">
              <a:extLst>
                <a:ext uri="{FF2B5EF4-FFF2-40B4-BE49-F238E27FC236}">
                  <a16:creationId xmlns:a16="http://schemas.microsoft.com/office/drawing/2014/main" id="{B338D432-0D4C-4343-B77A-5CD42D11E6B2}"/>
                </a:ext>
              </a:extLst>
            </p:cNvPr>
            <p:cNvSpPr txBox="1">
              <a:spLocks noChangeArrowheads="1"/>
            </p:cNvSpPr>
            <p:nvPr/>
          </p:nvSpPr>
          <p:spPr bwMode="auto">
            <a:xfrm>
              <a:off x="2687002" y="1570610"/>
              <a:ext cx="648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rPr>
                <a:t>RP6</a:t>
              </a:r>
            </a:p>
          </p:txBody>
        </p:sp>
      </p:grpSp>
      <p:sp>
        <p:nvSpPr>
          <p:cNvPr id="329" name="Szövegdoboz 10">
            <a:extLst>
              <a:ext uri="{FF2B5EF4-FFF2-40B4-BE49-F238E27FC236}">
                <a16:creationId xmlns:a16="http://schemas.microsoft.com/office/drawing/2014/main" id="{41043172-528E-4C39-9BEC-E6F0854AF053}"/>
              </a:ext>
            </a:extLst>
          </p:cNvPr>
          <p:cNvSpPr txBox="1">
            <a:spLocks noChangeArrowheads="1"/>
          </p:cNvSpPr>
          <p:nvPr/>
        </p:nvSpPr>
        <p:spPr bwMode="auto">
          <a:xfrm>
            <a:off x="1609725" y="3802801"/>
            <a:ext cx="1009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latin typeface="Garamond" pitchFamily="18" charset="0"/>
              </a:rPr>
              <a:t>Event types</a:t>
            </a:r>
          </a:p>
        </p:txBody>
      </p:sp>
      <p:sp>
        <p:nvSpPr>
          <p:cNvPr id="330" name="Lefelé nyíl 11">
            <a:extLst>
              <a:ext uri="{FF2B5EF4-FFF2-40B4-BE49-F238E27FC236}">
                <a16:creationId xmlns:a16="http://schemas.microsoft.com/office/drawing/2014/main" id="{2803F8B9-AAE5-4703-BDE8-A608B8BE26EE}"/>
              </a:ext>
            </a:extLst>
          </p:cNvPr>
          <p:cNvSpPr/>
          <p:nvPr/>
        </p:nvSpPr>
        <p:spPr>
          <a:xfrm>
            <a:off x="3468688" y="3472601"/>
            <a:ext cx="1571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31" name="Szövegdoboz 10">
            <a:extLst>
              <a:ext uri="{FF2B5EF4-FFF2-40B4-BE49-F238E27FC236}">
                <a16:creationId xmlns:a16="http://schemas.microsoft.com/office/drawing/2014/main" id="{9AB7E181-B544-4FDF-9C7C-4AF821BA0AB0}"/>
              </a:ext>
            </a:extLst>
          </p:cNvPr>
          <p:cNvSpPr txBox="1">
            <a:spLocks noChangeArrowheads="1"/>
          </p:cNvSpPr>
          <p:nvPr/>
        </p:nvSpPr>
        <p:spPr bwMode="auto">
          <a:xfrm>
            <a:off x="4124326" y="4417164"/>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CZ</a:t>
            </a:r>
          </a:p>
          <a:p>
            <a:pPr algn="ctr"/>
            <a:r>
              <a:rPr lang="en-GB" altLang="hu-HU" sz="1000" b="1" dirty="0">
                <a:solidFill>
                  <a:srgbClr val="004A9E"/>
                </a:solidFill>
                <a:latin typeface="Garamond" pitchFamily="18" charset="0"/>
              </a:rPr>
              <a:t>MIT</a:t>
            </a:r>
          </a:p>
        </p:txBody>
      </p:sp>
      <p:sp>
        <p:nvSpPr>
          <p:cNvPr id="332" name="Szövegdoboz 10">
            <a:extLst>
              <a:ext uri="{FF2B5EF4-FFF2-40B4-BE49-F238E27FC236}">
                <a16:creationId xmlns:a16="http://schemas.microsoft.com/office/drawing/2014/main" id="{FC283FFE-1A56-4850-86B4-B99EB3E258AA}"/>
              </a:ext>
            </a:extLst>
          </p:cNvPr>
          <p:cNvSpPr txBox="1">
            <a:spLocks noChangeArrowheads="1"/>
          </p:cNvSpPr>
          <p:nvPr/>
        </p:nvSpPr>
        <p:spPr bwMode="auto">
          <a:xfrm>
            <a:off x="4067805" y="3949306"/>
            <a:ext cx="1011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TTM1</a:t>
            </a:r>
          </a:p>
          <a:p>
            <a:pPr algn="ctr"/>
            <a:r>
              <a:rPr lang="en-GB" altLang="hu-HU" sz="1000" b="1" dirty="0">
                <a:solidFill>
                  <a:srgbClr val="004A9E"/>
                </a:solidFill>
                <a:latin typeface="Garamond" pitchFamily="18" charset="0"/>
              </a:rPr>
              <a:t>SC</a:t>
            </a:r>
          </a:p>
          <a:p>
            <a:pPr algn="ctr"/>
            <a:r>
              <a:rPr lang="en-GB" altLang="hu-HU" sz="1000" b="1" dirty="0">
                <a:solidFill>
                  <a:srgbClr val="004A9E"/>
                </a:solidFill>
                <a:latin typeface="Garamond" pitchFamily="18" charset="0"/>
              </a:rPr>
              <a:t>WG</a:t>
            </a:r>
          </a:p>
        </p:txBody>
      </p:sp>
      <p:sp>
        <p:nvSpPr>
          <p:cNvPr id="333" name="Szövegdoboz 10">
            <a:extLst>
              <a:ext uri="{FF2B5EF4-FFF2-40B4-BE49-F238E27FC236}">
                <a16:creationId xmlns:a16="http://schemas.microsoft.com/office/drawing/2014/main" id="{F09AB233-60FB-4420-BA92-810E78B6CC79}"/>
              </a:ext>
            </a:extLst>
          </p:cNvPr>
          <p:cNvSpPr txBox="1">
            <a:spLocks noChangeArrowheads="1"/>
          </p:cNvSpPr>
          <p:nvPr/>
        </p:nvSpPr>
        <p:spPr bwMode="auto">
          <a:xfrm>
            <a:off x="4581525" y="3925039"/>
            <a:ext cx="100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TTM2</a:t>
            </a:r>
          </a:p>
          <a:p>
            <a:pPr algn="ctr"/>
            <a:r>
              <a:rPr lang="en-GB" altLang="hu-HU" sz="1000" b="1" dirty="0">
                <a:solidFill>
                  <a:srgbClr val="004A9E"/>
                </a:solidFill>
                <a:latin typeface="Garamond" pitchFamily="18" charset="0"/>
              </a:rPr>
              <a:t>WG</a:t>
            </a:r>
          </a:p>
        </p:txBody>
      </p:sp>
      <p:sp>
        <p:nvSpPr>
          <p:cNvPr id="334" name="Szövegdoboz 10">
            <a:extLst>
              <a:ext uri="{FF2B5EF4-FFF2-40B4-BE49-F238E27FC236}">
                <a16:creationId xmlns:a16="http://schemas.microsoft.com/office/drawing/2014/main" id="{D044EFE1-2C75-4C8A-90ED-DD4D47113981}"/>
              </a:ext>
            </a:extLst>
          </p:cNvPr>
          <p:cNvSpPr txBox="1">
            <a:spLocks noChangeArrowheads="1"/>
          </p:cNvSpPr>
          <p:nvPr/>
        </p:nvSpPr>
        <p:spPr bwMode="auto">
          <a:xfrm>
            <a:off x="8562493" y="3890113"/>
            <a:ext cx="1009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TTM3</a:t>
            </a:r>
          </a:p>
          <a:p>
            <a:pPr algn="ctr"/>
            <a:r>
              <a:rPr lang="en-GB" altLang="hu-HU" sz="1000" b="1" dirty="0">
                <a:solidFill>
                  <a:srgbClr val="004A9E"/>
                </a:solidFill>
                <a:latin typeface="Garamond" pitchFamily="18" charset="0"/>
              </a:rPr>
              <a:t>SC</a:t>
            </a:r>
          </a:p>
          <a:p>
            <a:pPr algn="ctr"/>
            <a:r>
              <a:rPr lang="en-GB" altLang="hu-HU" sz="1000" b="1" dirty="0">
                <a:solidFill>
                  <a:srgbClr val="004A9E"/>
                </a:solidFill>
                <a:latin typeface="Garamond" pitchFamily="18" charset="0"/>
              </a:rPr>
              <a:t>WG</a:t>
            </a:r>
          </a:p>
        </p:txBody>
      </p:sp>
      <p:sp>
        <p:nvSpPr>
          <p:cNvPr id="335" name="Szövegdoboz 10">
            <a:extLst>
              <a:ext uri="{FF2B5EF4-FFF2-40B4-BE49-F238E27FC236}">
                <a16:creationId xmlns:a16="http://schemas.microsoft.com/office/drawing/2014/main" id="{5220CFB5-393C-4AF4-999F-35ACBB30C534}"/>
              </a:ext>
            </a:extLst>
          </p:cNvPr>
          <p:cNvSpPr txBox="1">
            <a:spLocks noChangeArrowheads="1"/>
          </p:cNvSpPr>
          <p:nvPr/>
        </p:nvSpPr>
        <p:spPr bwMode="auto">
          <a:xfrm>
            <a:off x="5899150" y="3848839"/>
            <a:ext cx="100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TTM3</a:t>
            </a:r>
          </a:p>
          <a:p>
            <a:pPr algn="ctr"/>
            <a:r>
              <a:rPr lang="en-GB" altLang="hu-HU" sz="1000" b="1" dirty="0">
                <a:solidFill>
                  <a:srgbClr val="004A9E"/>
                </a:solidFill>
                <a:latin typeface="Garamond" pitchFamily="18" charset="0"/>
              </a:rPr>
              <a:t>WG</a:t>
            </a:r>
          </a:p>
        </p:txBody>
      </p:sp>
      <p:sp>
        <p:nvSpPr>
          <p:cNvPr id="336" name="Szövegdoboz 10">
            <a:extLst>
              <a:ext uri="{FF2B5EF4-FFF2-40B4-BE49-F238E27FC236}">
                <a16:creationId xmlns:a16="http://schemas.microsoft.com/office/drawing/2014/main" id="{9C927520-487A-45C9-AF5F-6155122CC17B}"/>
              </a:ext>
            </a:extLst>
          </p:cNvPr>
          <p:cNvSpPr txBox="1">
            <a:spLocks noChangeArrowheads="1"/>
          </p:cNvSpPr>
          <p:nvPr/>
        </p:nvSpPr>
        <p:spPr bwMode="auto">
          <a:xfrm>
            <a:off x="6532563" y="3848839"/>
            <a:ext cx="100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TTM4</a:t>
            </a:r>
          </a:p>
          <a:p>
            <a:pPr algn="ctr"/>
            <a:r>
              <a:rPr lang="en-GB" altLang="hu-HU" sz="1000" b="1" dirty="0">
                <a:solidFill>
                  <a:srgbClr val="004A9E"/>
                </a:solidFill>
                <a:latin typeface="Garamond" pitchFamily="18" charset="0"/>
              </a:rPr>
              <a:t>WG</a:t>
            </a:r>
          </a:p>
        </p:txBody>
      </p:sp>
      <p:sp>
        <p:nvSpPr>
          <p:cNvPr id="337" name="Szövegdoboz 10">
            <a:extLst>
              <a:ext uri="{FF2B5EF4-FFF2-40B4-BE49-F238E27FC236}">
                <a16:creationId xmlns:a16="http://schemas.microsoft.com/office/drawing/2014/main" id="{42A64ABF-7045-45E5-B5DD-9D38B95FE6CB}"/>
              </a:ext>
            </a:extLst>
          </p:cNvPr>
          <p:cNvSpPr txBox="1">
            <a:spLocks noChangeArrowheads="1"/>
          </p:cNvSpPr>
          <p:nvPr/>
        </p:nvSpPr>
        <p:spPr bwMode="auto">
          <a:xfrm>
            <a:off x="7127875" y="3848840"/>
            <a:ext cx="1011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TTM5</a:t>
            </a:r>
          </a:p>
          <a:p>
            <a:pPr algn="ctr"/>
            <a:r>
              <a:rPr lang="en-GB" altLang="hu-HU" sz="1000" b="1" dirty="0">
                <a:solidFill>
                  <a:srgbClr val="004A9E"/>
                </a:solidFill>
                <a:latin typeface="Garamond" pitchFamily="18" charset="0"/>
              </a:rPr>
              <a:t>SC</a:t>
            </a:r>
          </a:p>
          <a:p>
            <a:pPr algn="ctr"/>
            <a:r>
              <a:rPr lang="en-GB" altLang="hu-HU" sz="1000" b="1" dirty="0">
                <a:solidFill>
                  <a:srgbClr val="004A9E"/>
                </a:solidFill>
                <a:latin typeface="Garamond" pitchFamily="18" charset="0"/>
              </a:rPr>
              <a:t>WG</a:t>
            </a:r>
          </a:p>
        </p:txBody>
      </p:sp>
      <p:sp>
        <p:nvSpPr>
          <p:cNvPr id="338" name="Szövegdoboz 10">
            <a:extLst>
              <a:ext uri="{FF2B5EF4-FFF2-40B4-BE49-F238E27FC236}">
                <a16:creationId xmlns:a16="http://schemas.microsoft.com/office/drawing/2014/main" id="{1305E858-C3C1-4037-9766-5DDB6DB36DA2}"/>
              </a:ext>
            </a:extLst>
          </p:cNvPr>
          <p:cNvSpPr txBox="1">
            <a:spLocks noChangeArrowheads="1"/>
          </p:cNvSpPr>
          <p:nvPr/>
        </p:nvSpPr>
        <p:spPr bwMode="auto">
          <a:xfrm>
            <a:off x="8108950" y="3848840"/>
            <a:ext cx="1011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TTM6</a:t>
            </a:r>
          </a:p>
          <a:p>
            <a:pPr algn="ctr"/>
            <a:r>
              <a:rPr lang="en-GB" altLang="hu-HU" sz="1000" b="1" dirty="0">
                <a:solidFill>
                  <a:srgbClr val="004A9E"/>
                </a:solidFill>
                <a:latin typeface="Garamond" pitchFamily="18" charset="0"/>
              </a:rPr>
              <a:t>SC</a:t>
            </a:r>
          </a:p>
          <a:p>
            <a:pPr algn="ctr"/>
            <a:r>
              <a:rPr lang="en-GB" altLang="hu-HU" sz="1000" b="1" dirty="0">
                <a:solidFill>
                  <a:srgbClr val="004A9E"/>
                </a:solidFill>
                <a:latin typeface="Garamond" pitchFamily="18" charset="0"/>
              </a:rPr>
              <a:t>WG</a:t>
            </a:r>
          </a:p>
        </p:txBody>
      </p:sp>
      <p:sp>
        <p:nvSpPr>
          <p:cNvPr id="339" name="Szövegdoboz 10">
            <a:extLst>
              <a:ext uri="{FF2B5EF4-FFF2-40B4-BE49-F238E27FC236}">
                <a16:creationId xmlns:a16="http://schemas.microsoft.com/office/drawing/2014/main" id="{5DF3D81B-94A6-487D-BB7D-000FDAB9DCEA}"/>
              </a:ext>
            </a:extLst>
          </p:cNvPr>
          <p:cNvSpPr txBox="1">
            <a:spLocks noChangeArrowheads="1"/>
          </p:cNvSpPr>
          <p:nvPr/>
        </p:nvSpPr>
        <p:spPr bwMode="auto">
          <a:xfrm>
            <a:off x="9202738" y="3848840"/>
            <a:ext cx="1009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RAPWS</a:t>
            </a:r>
          </a:p>
          <a:p>
            <a:pPr algn="ctr"/>
            <a:r>
              <a:rPr lang="en-GB" altLang="hu-HU" sz="1000" b="1" dirty="0">
                <a:solidFill>
                  <a:srgbClr val="004A9E"/>
                </a:solidFill>
                <a:latin typeface="Garamond" pitchFamily="18" charset="0"/>
              </a:rPr>
              <a:t>SC</a:t>
            </a:r>
          </a:p>
          <a:p>
            <a:pPr algn="ctr"/>
            <a:r>
              <a:rPr lang="en-GB" altLang="hu-HU" sz="1000" b="1" dirty="0">
                <a:solidFill>
                  <a:srgbClr val="004A9E"/>
                </a:solidFill>
                <a:latin typeface="Garamond" pitchFamily="18" charset="0"/>
              </a:rPr>
              <a:t>WG</a:t>
            </a:r>
          </a:p>
        </p:txBody>
      </p:sp>
      <p:sp>
        <p:nvSpPr>
          <p:cNvPr id="340" name="Lefelé nyíl 188">
            <a:extLst>
              <a:ext uri="{FF2B5EF4-FFF2-40B4-BE49-F238E27FC236}">
                <a16:creationId xmlns:a16="http://schemas.microsoft.com/office/drawing/2014/main" id="{80617884-7EF0-442D-827D-47DE1E347FBD}"/>
              </a:ext>
            </a:extLst>
          </p:cNvPr>
          <p:cNvSpPr/>
          <p:nvPr/>
        </p:nvSpPr>
        <p:spPr>
          <a:xfrm>
            <a:off x="4519613" y="3483714"/>
            <a:ext cx="1587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1" name="Lefelé nyíl 189">
            <a:extLst>
              <a:ext uri="{FF2B5EF4-FFF2-40B4-BE49-F238E27FC236}">
                <a16:creationId xmlns:a16="http://schemas.microsoft.com/office/drawing/2014/main" id="{71798EA9-5E7D-4630-B092-1AE8B3E0C462}"/>
              </a:ext>
            </a:extLst>
          </p:cNvPr>
          <p:cNvSpPr/>
          <p:nvPr/>
        </p:nvSpPr>
        <p:spPr>
          <a:xfrm>
            <a:off x="5006976" y="3469426"/>
            <a:ext cx="1571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2" name="Lefelé nyíl 190">
            <a:extLst>
              <a:ext uri="{FF2B5EF4-FFF2-40B4-BE49-F238E27FC236}">
                <a16:creationId xmlns:a16="http://schemas.microsoft.com/office/drawing/2014/main" id="{F9F8073C-4885-4A30-ABC6-26F07EC90DD3}"/>
              </a:ext>
            </a:extLst>
          </p:cNvPr>
          <p:cNvSpPr/>
          <p:nvPr/>
        </p:nvSpPr>
        <p:spPr>
          <a:xfrm>
            <a:off x="9016518" y="3523402"/>
            <a:ext cx="157162" cy="43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3" name="Lefelé nyíl 191">
            <a:extLst>
              <a:ext uri="{FF2B5EF4-FFF2-40B4-BE49-F238E27FC236}">
                <a16:creationId xmlns:a16="http://schemas.microsoft.com/office/drawing/2014/main" id="{0122318F-31FF-4B72-A0C6-881A9DA8FCFA}"/>
              </a:ext>
            </a:extLst>
          </p:cNvPr>
          <p:cNvSpPr/>
          <p:nvPr/>
        </p:nvSpPr>
        <p:spPr>
          <a:xfrm>
            <a:off x="6354763" y="3483714"/>
            <a:ext cx="1571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4" name="Lefelé nyíl 192">
            <a:extLst>
              <a:ext uri="{FF2B5EF4-FFF2-40B4-BE49-F238E27FC236}">
                <a16:creationId xmlns:a16="http://schemas.microsoft.com/office/drawing/2014/main" id="{CE9A08D2-7C03-43C2-AC7F-8E0D79757C3F}"/>
              </a:ext>
            </a:extLst>
          </p:cNvPr>
          <p:cNvSpPr/>
          <p:nvPr/>
        </p:nvSpPr>
        <p:spPr>
          <a:xfrm>
            <a:off x="7007226" y="3483714"/>
            <a:ext cx="1571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5" name="Lefelé nyíl 193">
            <a:extLst>
              <a:ext uri="{FF2B5EF4-FFF2-40B4-BE49-F238E27FC236}">
                <a16:creationId xmlns:a16="http://schemas.microsoft.com/office/drawing/2014/main" id="{766F9A98-65D9-498F-94D0-FA7C9557B9E5}"/>
              </a:ext>
            </a:extLst>
          </p:cNvPr>
          <p:cNvSpPr/>
          <p:nvPr/>
        </p:nvSpPr>
        <p:spPr>
          <a:xfrm>
            <a:off x="7670801" y="3483714"/>
            <a:ext cx="1571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6" name="Lefelé nyíl 194">
            <a:extLst>
              <a:ext uri="{FF2B5EF4-FFF2-40B4-BE49-F238E27FC236}">
                <a16:creationId xmlns:a16="http://schemas.microsoft.com/office/drawing/2014/main" id="{CE735867-3732-4FAC-A657-84470718F89A}"/>
              </a:ext>
            </a:extLst>
          </p:cNvPr>
          <p:cNvSpPr/>
          <p:nvPr/>
        </p:nvSpPr>
        <p:spPr>
          <a:xfrm>
            <a:off x="8542338" y="3483714"/>
            <a:ext cx="1571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7" name="Lefelé nyíl 195">
            <a:extLst>
              <a:ext uri="{FF2B5EF4-FFF2-40B4-BE49-F238E27FC236}">
                <a16:creationId xmlns:a16="http://schemas.microsoft.com/office/drawing/2014/main" id="{FB5B3949-CA15-436D-9149-EC65D37DC59D}"/>
              </a:ext>
            </a:extLst>
          </p:cNvPr>
          <p:cNvSpPr/>
          <p:nvPr/>
        </p:nvSpPr>
        <p:spPr>
          <a:xfrm>
            <a:off x="9645651" y="3483714"/>
            <a:ext cx="1571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8" name="Szövegdoboz 10">
            <a:extLst>
              <a:ext uri="{FF2B5EF4-FFF2-40B4-BE49-F238E27FC236}">
                <a16:creationId xmlns:a16="http://schemas.microsoft.com/office/drawing/2014/main" id="{3AF37794-FB64-4BE1-A4EF-18358F1176CB}"/>
              </a:ext>
            </a:extLst>
          </p:cNvPr>
          <p:cNvSpPr txBox="1">
            <a:spLocks noChangeArrowheads="1"/>
          </p:cNvSpPr>
          <p:nvPr/>
        </p:nvSpPr>
        <p:spPr bwMode="auto">
          <a:xfrm>
            <a:off x="3522663" y="3702789"/>
            <a:ext cx="474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LSG</a:t>
            </a:r>
          </a:p>
        </p:txBody>
      </p:sp>
      <p:sp>
        <p:nvSpPr>
          <p:cNvPr id="349" name="Szövegdoboz 10">
            <a:extLst>
              <a:ext uri="{FF2B5EF4-FFF2-40B4-BE49-F238E27FC236}">
                <a16:creationId xmlns:a16="http://schemas.microsoft.com/office/drawing/2014/main" id="{5B9428D7-B267-43B0-AA84-CCD52EB0E9DF}"/>
              </a:ext>
            </a:extLst>
          </p:cNvPr>
          <p:cNvSpPr txBox="1">
            <a:spLocks noChangeArrowheads="1"/>
          </p:cNvSpPr>
          <p:nvPr/>
        </p:nvSpPr>
        <p:spPr bwMode="auto">
          <a:xfrm>
            <a:off x="8688289" y="4388091"/>
            <a:ext cx="7417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GR</a:t>
            </a:r>
          </a:p>
          <a:p>
            <a:pPr algn="ctr"/>
            <a:r>
              <a:rPr lang="en-GB" altLang="hu-HU" sz="1000" b="1" dirty="0">
                <a:solidFill>
                  <a:srgbClr val="004A9E"/>
                </a:solidFill>
                <a:latin typeface="Garamond" pitchFamily="18" charset="0"/>
              </a:rPr>
              <a:t>ROT</a:t>
            </a:r>
          </a:p>
        </p:txBody>
      </p:sp>
      <p:sp>
        <p:nvSpPr>
          <p:cNvPr id="350" name="Szövegdoboz 10">
            <a:extLst>
              <a:ext uri="{FF2B5EF4-FFF2-40B4-BE49-F238E27FC236}">
                <a16:creationId xmlns:a16="http://schemas.microsoft.com/office/drawing/2014/main" id="{33B024A0-8691-44D4-9203-602D6346A4CC}"/>
              </a:ext>
            </a:extLst>
          </p:cNvPr>
          <p:cNvSpPr txBox="1">
            <a:spLocks noChangeArrowheads="1"/>
          </p:cNvSpPr>
          <p:nvPr/>
        </p:nvSpPr>
        <p:spPr bwMode="auto">
          <a:xfrm>
            <a:off x="5951539" y="4388589"/>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PT</a:t>
            </a:r>
          </a:p>
          <a:p>
            <a:pPr algn="ctr"/>
            <a:r>
              <a:rPr lang="en-GB" altLang="hu-HU" sz="1000" b="1" dirty="0">
                <a:solidFill>
                  <a:srgbClr val="004A9E"/>
                </a:solidFill>
                <a:latin typeface="Garamond" pitchFamily="18" charset="0"/>
              </a:rPr>
              <a:t>COMPETE</a:t>
            </a:r>
          </a:p>
        </p:txBody>
      </p:sp>
      <p:sp>
        <p:nvSpPr>
          <p:cNvPr id="351" name="Szövegdoboz 10">
            <a:extLst>
              <a:ext uri="{FF2B5EF4-FFF2-40B4-BE49-F238E27FC236}">
                <a16:creationId xmlns:a16="http://schemas.microsoft.com/office/drawing/2014/main" id="{3969B27E-E75A-4E16-8C0D-11E9F1DC77B7}"/>
              </a:ext>
            </a:extLst>
          </p:cNvPr>
          <p:cNvSpPr txBox="1">
            <a:spLocks noChangeArrowheads="1"/>
          </p:cNvSpPr>
          <p:nvPr/>
        </p:nvSpPr>
        <p:spPr bwMode="auto">
          <a:xfrm>
            <a:off x="8183564" y="4388589"/>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IT</a:t>
            </a:r>
          </a:p>
          <a:p>
            <a:pPr algn="ctr"/>
            <a:r>
              <a:rPr lang="en-GB" altLang="hu-HU" sz="1000" b="1" dirty="0">
                <a:solidFill>
                  <a:srgbClr val="004A9E"/>
                </a:solidFill>
                <a:latin typeface="Garamond" pitchFamily="18" charset="0"/>
              </a:rPr>
              <a:t>Marche</a:t>
            </a:r>
          </a:p>
        </p:txBody>
      </p:sp>
      <p:sp>
        <p:nvSpPr>
          <p:cNvPr id="352" name="Szövegdoboz 10">
            <a:extLst>
              <a:ext uri="{FF2B5EF4-FFF2-40B4-BE49-F238E27FC236}">
                <a16:creationId xmlns:a16="http://schemas.microsoft.com/office/drawing/2014/main" id="{A951C7FF-C122-41D7-925A-95C31472D14A}"/>
              </a:ext>
            </a:extLst>
          </p:cNvPr>
          <p:cNvSpPr txBox="1">
            <a:spLocks noChangeArrowheads="1"/>
          </p:cNvSpPr>
          <p:nvPr/>
        </p:nvSpPr>
        <p:spPr bwMode="auto">
          <a:xfrm>
            <a:off x="4675188" y="4369539"/>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FI</a:t>
            </a:r>
          </a:p>
          <a:p>
            <a:pPr algn="ctr"/>
            <a:r>
              <a:rPr lang="en-GB" altLang="hu-HU" sz="1000" b="1" dirty="0">
                <a:solidFill>
                  <a:srgbClr val="004A9E"/>
                </a:solidFill>
                <a:latin typeface="Garamond" pitchFamily="18" charset="0"/>
              </a:rPr>
              <a:t>RCK</a:t>
            </a:r>
          </a:p>
        </p:txBody>
      </p:sp>
      <p:sp>
        <p:nvSpPr>
          <p:cNvPr id="353" name="Szövegdoboz 10">
            <a:extLst>
              <a:ext uri="{FF2B5EF4-FFF2-40B4-BE49-F238E27FC236}">
                <a16:creationId xmlns:a16="http://schemas.microsoft.com/office/drawing/2014/main" id="{E6C17877-1A98-46BA-85C7-9212B0C6BBC5}"/>
              </a:ext>
            </a:extLst>
          </p:cNvPr>
          <p:cNvSpPr txBox="1">
            <a:spLocks noChangeArrowheads="1"/>
          </p:cNvSpPr>
          <p:nvPr/>
        </p:nvSpPr>
        <p:spPr bwMode="auto">
          <a:xfrm>
            <a:off x="7237413" y="4388589"/>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HU</a:t>
            </a:r>
          </a:p>
          <a:p>
            <a:pPr algn="ctr"/>
            <a:r>
              <a:rPr lang="en-GB" altLang="hu-HU" sz="1000" b="1" dirty="0">
                <a:solidFill>
                  <a:srgbClr val="004A9E"/>
                </a:solidFill>
                <a:latin typeface="Garamond" pitchFamily="18" charset="0"/>
              </a:rPr>
              <a:t>MNE</a:t>
            </a:r>
          </a:p>
        </p:txBody>
      </p:sp>
      <p:sp>
        <p:nvSpPr>
          <p:cNvPr id="354" name="Szövegdoboz 10">
            <a:extLst>
              <a:ext uri="{FF2B5EF4-FFF2-40B4-BE49-F238E27FC236}">
                <a16:creationId xmlns:a16="http://schemas.microsoft.com/office/drawing/2014/main" id="{E3358EEE-D266-4DB7-BED8-1877C5335AEA}"/>
              </a:ext>
            </a:extLst>
          </p:cNvPr>
          <p:cNvSpPr txBox="1">
            <a:spLocks noChangeArrowheads="1"/>
          </p:cNvSpPr>
          <p:nvPr/>
        </p:nvSpPr>
        <p:spPr bwMode="auto">
          <a:xfrm>
            <a:off x="6600825" y="4388589"/>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PL</a:t>
            </a:r>
          </a:p>
          <a:p>
            <a:pPr algn="ctr"/>
            <a:r>
              <a:rPr lang="en-GB" altLang="hu-HU" sz="1000" b="1" dirty="0" err="1">
                <a:solidFill>
                  <a:srgbClr val="004A9E"/>
                </a:solidFill>
                <a:latin typeface="Garamond" pitchFamily="18" charset="0"/>
              </a:rPr>
              <a:t>Lodzkie</a:t>
            </a:r>
            <a:endParaRPr lang="en-GB" altLang="hu-HU" sz="1000" b="1" dirty="0">
              <a:solidFill>
                <a:srgbClr val="004A9E"/>
              </a:solidFill>
              <a:latin typeface="Garamond" pitchFamily="18" charset="0"/>
            </a:endParaRPr>
          </a:p>
        </p:txBody>
      </p:sp>
      <p:sp>
        <p:nvSpPr>
          <p:cNvPr id="355" name="Szövegdoboz 10">
            <a:extLst>
              <a:ext uri="{FF2B5EF4-FFF2-40B4-BE49-F238E27FC236}">
                <a16:creationId xmlns:a16="http://schemas.microsoft.com/office/drawing/2014/main" id="{528745CF-CA94-4C91-9E10-A272FF6D617B}"/>
              </a:ext>
            </a:extLst>
          </p:cNvPr>
          <p:cNvSpPr txBox="1">
            <a:spLocks noChangeArrowheads="1"/>
          </p:cNvSpPr>
          <p:nvPr/>
        </p:nvSpPr>
        <p:spPr bwMode="auto">
          <a:xfrm>
            <a:off x="1620839" y="4390177"/>
            <a:ext cx="1011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latin typeface="Garamond" pitchFamily="18" charset="0"/>
              </a:rPr>
              <a:t>Location</a:t>
            </a:r>
          </a:p>
          <a:p>
            <a:pPr algn="ctr"/>
            <a:r>
              <a:rPr lang="en-GB" altLang="hu-HU" b="1" dirty="0">
                <a:solidFill>
                  <a:srgbClr val="004A9E"/>
                </a:solidFill>
                <a:latin typeface="Garamond" pitchFamily="18" charset="0"/>
              </a:rPr>
              <a:t>Host</a:t>
            </a:r>
          </a:p>
        </p:txBody>
      </p:sp>
      <p:sp>
        <p:nvSpPr>
          <p:cNvPr id="356" name="Szövegdoboz 10">
            <a:extLst>
              <a:ext uri="{FF2B5EF4-FFF2-40B4-BE49-F238E27FC236}">
                <a16:creationId xmlns:a16="http://schemas.microsoft.com/office/drawing/2014/main" id="{1700759F-76EE-4287-9503-B684B4DDBE32}"/>
              </a:ext>
            </a:extLst>
          </p:cNvPr>
          <p:cNvSpPr txBox="1">
            <a:spLocks noChangeArrowheads="1"/>
          </p:cNvSpPr>
          <p:nvPr/>
        </p:nvSpPr>
        <p:spPr bwMode="auto">
          <a:xfrm>
            <a:off x="9264650" y="4388589"/>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HU</a:t>
            </a:r>
          </a:p>
          <a:p>
            <a:pPr algn="ctr"/>
            <a:r>
              <a:rPr lang="en-GB" altLang="hu-HU" sz="1000" b="1" dirty="0">
                <a:solidFill>
                  <a:srgbClr val="004A9E"/>
                </a:solidFill>
                <a:latin typeface="Garamond" pitchFamily="18" charset="0"/>
              </a:rPr>
              <a:t>ICTH</a:t>
            </a:r>
          </a:p>
        </p:txBody>
      </p:sp>
      <p:sp>
        <p:nvSpPr>
          <p:cNvPr id="357" name="Szövegdoboz 10">
            <a:extLst>
              <a:ext uri="{FF2B5EF4-FFF2-40B4-BE49-F238E27FC236}">
                <a16:creationId xmlns:a16="http://schemas.microsoft.com/office/drawing/2014/main" id="{0FC9D34C-34B8-4552-82DF-D1E11122C195}"/>
              </a:ext>
            </a:extLst>
          </p:cNvPr>
          <p:cNvSpPr txBox="1">
            <a:spLocks noChangeArrowheads="1"/>
          </p:cNvSpPr>
          <p:nvPr/>
        </p:nvSpPr>
        <p:spPr bwMode="auto">
          <a:xfrm>
            <a:off x="1558925" y="2524865"/>
            <a:ext cx="996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rPr>
              <a:t>PHASE 1</a:t>
            </a:r>
          </a:p>
        </p:txBody>
      </p:sp>
      <p:sp>
        <p:nvSpPr>
          <p:cNvPr id="358" name="Szövegdoboz 10">
            <a:extLst>
              <a:ext uri="{FF2B5EF4-FFF2-40B4-BE49-F238E27FC236}">
                <a16:creationId xmlns:a16="http://schemas.microsoft.com/office/drawing/2014/main" id="{6B39C638-DF31-4D59-8528-7190F43E5A25}"/>
              </a:ext>
            </a:extLst>
          </p:cNvPr>
          <p:cNvSpPr txBox="1">
            <a:spLocks noChangeArrowheads="1"/>
          </p:cNvSpPr>
          <p:nvPr/>
        </p:nvSpPr>
        <p:spPr bwMode="auto">
          <a:xfrm>
            <a:off x="2898775" y="4388589"/>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HU</a:t>
            </a:r>
          </a:p>
          <a:p>
            <a:pPr algn="ctr"/>
            <a:r>
              <a:rPr lang="en-GB" altLang="hu-HU" sz="1000" b="1" dirty="0">
                <a:solidFill>
                  <a:srgbClr val="004A9E"/>
                </a:solidFill>
                <a:latin typeface="Garamond" pitchFamily="18" charset="0"/>
              </a:rPr>
              <a:t>MNE</a:t>
            </a:r>
          </a:p>
        </p:txBody>
      </p:sp>
      <p:sp>
        <p:nvSpPr>
          <p:cNvPr id="359" name="Szövegdoboz 10">
            <a:extLst>
              <a:ext uri="{FF2B5EF4-FFF2-40B4-BE49-F238E27FC236}">
                <a16:creationId xmlns:a16="http://schemas.microsoft.com/office/drawing/2014/main" id="{C8F1D44A-6C19-4FCF-8CDC-0560371D1F1A}"/>
              </a:ext>
            </a:extLst>
          </p:cNvPr>
          <p:cNvSpPr txBox="1">
            <a:spLocks noChangeArrowheads="1"/>
          </p:cNvSpPr>
          <p:nvPr/>
        </p:nvSpPr>
        <p:spPr bwMode="auto">
          <a:xfrm>
            <a:off x="4508501" y="3721839"/>
            <a:ext cx="474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LSG</a:t>
            </a:r>
          </a:p>
        </p:txBody>
      </p:sp>
      <p:sp>
        <p:nvSpPr>
          <p:cNvPr id="360" name="Szövegdoboz 10">
            <a:extLst>
              <a:ext uri="{FF2B5EF4-FFF2-40B4-BE49-F238E27FC236}">
                <a16:creationId xmlns:a16="http://schemas.microsoft.com/office/drawing/2014/main" id="{3309C09F-A184-4289-9657-F55DEEAAC039}"/>
              </a:ext>
            </a:extLst>
          </p:cNvPr>
          <p:cNvSpPr txBox="1">
            <a:spLocks noChangeArrowheads="1"/>
          </p:cNvSpPr>
          <p:nvPr/>
        </p:nvSpPr>
        <p:spPr bwMode="auto">
          <a:xfrm>
            <a:off x="5189538" y="3669452"/>
            <a:ext cx="474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LSG</a:t>
            </a:r>
          </a:p>
        </p:txBody>
      </p:sp>
      <p:sp>
        <p:nvSpPr>
          <p:cNvPr id="361" name="Szövegdoboz 10">
            <a:extLst>
              <a:ext uri="{FF2B5EF4-FFF2-40B4-BE49-F238E27FC236}">
                <a16:creationId xmlns:a16="http://schemas.microsoft.com/office/drawing/2014/main" id="{E493ECB8-0BEB-4373-B8F3-31C91D1ED49E}"/>
              </a:ext>
            </a:extLst>
          </p:cNvPr>
          <p:cNvSpPr txBox="1">
            <a:spLocks noChangeArrowheads="1"/>
          </p:cNvSpPr>
          <p:nvPr/>
        </p:nvSpPr>
        <p:spPr bwMode="auto">
          <a:xfrm>
            <a:off x="6527801" y="3669452"/>
            <a:ext cx="474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LSG</a:t>
            </a:r>
          </a:p>
        </p:txBody>
      </p:sp>
      <p:sp>
        <p:nvSpPr>
          <p:cNvPr id="362" name="Szövegdoboz 10">
            <a:extLst>
              <a:ext uri="{FF2B5EF4-FFF2-40B4-BE49-F238E27FC236}">
                <a16:creationId xmlns:a16="http://schemas.microsoft.com/office/drawing/2014/main" id="{9FB19B17-ED75-49B1-868D-612D616784DD}"/>
              </a:ext>
            </a:extLst>
          </p:cNvPr>
          <p:cNvSpPr txBox="1">
            <a:spLocks noChangeArrowheads="1"/>
          </p:cNvSpPr>
          <p:nvPr/>
        </p:nvSpPr>
        <p:spPr bwMode="auto">
          <a:xfrm>
            <a:off x="7853363" y="3669452"/>
            <a:ext cx="474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LSG</a:t>
            </a:r>
          </a:p>
        </p:txBody>
      </p:sp>
      <p:sp>
        <p:nvSpPr>
          <p:cNvPr id="363" name="Szövegdoboz 10">
            <a:extLst>
              <a:ext uri="{FF2B5EF4-FFF2-40B4-BE49-F238E27FC236}">
                <a16:creationId xmlns:a16="http://schemas.microsoft.com/office/drawing/2014/main" id="{B6402207-6E9F-4A2D-A19E-5D2749784A17}"/>
              </a:ext>
            </a:extLst>
          </p:cNvPr>
          <p:cNvSpPr txBox="1">
            <a:spLocks noChangeArrowheads="1"/>
          </p:cNvSpPr>
          <p:nvPr/>
        </p:nvSpPr>
        <p:spPr bwMode="auto">
          <a:xfrm>
            <a:off x="9077326" y="3669452"/>
            <a:ext cx="474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sz="1000" b="1" dirty="0">
                <a:solidFill>
                  <a:srgbClr val="004A9E"/>
                </a:solidFill>
                <a:latin typeface="Garamond" pitchFamily="18" charset="0"/>
              </a:rPr>
              <a:t>LSG</a:t>
            </a:r>
          </a:p>
        </p:txBody>
      </p:sp>
      <p:sp>
        <p:nvSpPr>
          <p:cNvPr id="364" name="Lefelé nyíl 278">
            <a:extLst>
              <a:ext uri="{FF2B5EF4-FFF2-40B4-BE49-F238E27FC236}">
                <a16:creationId xmlns:a16="http://schemas.microsoft.com/office/drawing/2014/main" id="{C12EBA76-8A52-4403-9575-D12D641C1100}"/>
              </a:ext>
            </a:extLst>
          </p:cNvPr>
          <p:cNvSpPr/>
          <p:nvPr/>
        </p:nvSpPr>
        <p:spPr>
          <a:xfrm>
            <a:off x="3735389" y="3466251"/>
            <a:ext cx="90487" cy="249238"/>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5" name="Lefelé nyíl 279">
            <a:extLst>
              <a:ext uri="{FF2B5EF4-FFF2-40B4-BE49-F238E27FC236}">
                <a16:creationId xmlns:a16="http://schemas.microsoft.com/office/drawing/2014/main" id="{B8E35348-5E3F-44BD-BBD6-4184BD39E6FD}"/>
              </a:ext>
            </a:extLst>
          </p:cNvPr>
          <p:cNvSpPr/>
          <p:nvPr/>
        </p:nvSpPr>
        <p:spPr>
          <a:xfrm>
            <a:off x="4697414" y="3472601"/>
            <a:ext cx="90487" cy="249238"/>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6" name="Lefelé nyíl 280">
            <a:extLst>
              <a:ext uri="{FF2B5EF4-FFF2-40B4-BE49-F238E27FC236}">
                <a16:creationId xmlns:a16="http://schemas.microsoft.com/office/drawing/2014/main" id="{C3C7F29B-EA49-4273-B62C-333DA5350C72}"/>
              </a:ext>
            </a:extLst>
          </p:cNvPr>
          <p:cNvSpPr/>
          <p:nvPr/>
        </p:nvSpPr>
        <p:spPr>
          <a:xfrm>
            <a:off x="5394325" y="3439265"/>
            <a:ext cx="90488" cy="249237"/>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7" name="Lefelé nyíl 281">
            <a:extLst>
              <a:ext uri="{FF2B5EF4-FFF2-40B4-BE49-F238E27FC236}">
                <a16:creationId xmlns:a16="http://schemas.microsoft.com/office/drawing/2014/main" id="{F44A1C05-3E45-40AA-9533-D89071DD4330}"/>
              </a:ext>
            </a:extLst>
          </p:cNvPr>
          <p:cNvSpPr/>
          <p:nvPr/>
        </p:nvSpPr>
        <p:spPr>
          <a:xfrm>
            <a:off x="6738939" y="3439265"/>
            <a:ext cx="90487" cy="249237"/>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8" name="Lefelé nyíl 282">
            <a:extLst>
              <a:ext uri="{FF2B5EF4-FFF2-40B4-BE49-F238E27FC236}">
                <a16:creationId xmlns:a16="http://schemas.microsoft.com/office/drawing/2014/main" id="{B8BA591E-4A0C-4C1A-941C-D7232EA6C44F}"/>
              </a:ext>
            </a:extLst>
          </p:cNvPr>
          <p:cNvSpPr/>
          <p:nvPr/>
        </p:nvSpPr>
        <p:spPr>
          <a:xfrm>
            <a:off x="8118475" y="3439265"/>
            <a:ext cx="90488" cy="249237"/>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9" name="Lefelé nyíl 283">
            <a:extLst>
              <a:ext uri="{FF2B5EF4-FFF2-40B4-BE49-F238E27FC236}">
                <a16:creationId xmlns:a16="http://schemas.microsoft.com/office/drawing/2014/main" id="{C5CC2C57-9E72-40BF-B309-D5EA40E73FAC}"/>
              </a:ext>
            </a:extLst>
          </p:cNvPr>
          <p:cNvSpPr/>
          <p:nvPr/>
        </p:nvSpPr>
        <p:spPr>
          <a:xfrm>
            <a:off x="9256714" y="3439265"/>
            <a:ext cx="92075" cy="249237"/>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70" name="Egyenes összekötő 64">
            <a:extLst>
              <a:ext uri="{FF2B5EF4-FFF2-40B4-BE49-F238E27FC236}">
                <a16:creationId xmlns:a16="http://schemas.microsoft.com/office/drawing/2014/main" id="{F44D4E25-6E4C-498D-98F3-EB55A4BC518B}"/>
              </a:ext>
            </a:extLst>
          </p:cNvPr>
          <p:cNvCxnSpPr>
            <a:cxnSpLocks noChangeShapeType="1"/>
          </p:cNvCxnSpPr>
          <p:nvPr/>
        </p:nvCxnSpPr>
        <p:spPr bwMode="auto">
          <a:xfrm rot="5400000">
            <a:off x="3294063" y="3280514"/>
            <a:ext cx="1187450" cy="0"/>
          </a:xfrm>
          <a:prstGeom prst="line">
            <a:avLst/>
          </a:prstGeom>
          <a:ln>
            <a:prstDash val="lgDash"/>
            <a:headEnd/>
            <a:tailEnd/>
          </a:ln>
        </p:spPr>
        <p:style>
          <a:lnRef idx="1">
            <a:schemeClr val="accent2"/>
          </a:lnRef>
          <a:fillRef idx="0">
            <a:schemeClr val="accent2"/>
          </a:fillRef>
          <a:effectRef idx="0">
            <a:schemeClr val="accent2"/>
          </a:effectRef>
          <a:fontRef idx="minor">
            <a:schemeClr val="tx1"/>
          </a:fontRef>
        </p:style>
      </p:cxnSp>
      <p:cxnSp>
        <p:nvCxnSpPr>
          <p:cNvPr id="371" name="Egyenes összekötő 64">
            <a:extLst>
              <a:ext uri="{FF2B5EF4-FFF2-40B4-BE49-F238E27FC236}">
                <a16:creationId xmlns:a16="http://schemas.microsoft.com/office/drawing/2014/main" id="{A2BEEC09-FC92-44EC-9746-D3407D9EE3E3}"/>
              </a:ext>
            </a:extLst>
          </p:cNvPr>
          <p:cNvCxnSpPr>
            <a:cxnSpLocks noChangeShapeType="1"/>
          </p:cNvCxnSpPr>
          <p:nvPr/>
        </p:nvCxnSpPr>
        <p:spPr bwMode="auto">
          <a:xfrm rot="5400000">
            <a:off x="4625975" y="3251939"/>
            <a:ext cx="1187450" cy="0"/>
          </a:xfrm>
          <a:prstGeom prst="line">
            <a:avLst/>
          </a:prstGeom>
          <a:ln>
            <a:prstDash val="lgDash"/>
            <a:headEnd/>
            <a:tailEnd/>
          </a:ln>
        </p:spPr>
        <p:style>
          <a:lnRef idx="1">
            <a:schemeClr val="accent2"/>
          </a:lnRef>
          <a:fillRef idx="0">
            <a:schemeClr val="accent2"/>
          </a:fillRef>
          <a:effectRef idx="0">
            <a:schemeClr val="accent2"/>
          </a:effectRef>
          <a:fontRef idx="minor">
            <a:schemeClr val="tx1"/>
          </a:fontRef>
        </p:style>
      </p:cxnSp>
      <p:cxnSp>
        <p:nvCxnSpPr>
          <p:cNvPr id="372" name="Egyenes összekötő 64">
            <a:extLst>
              <a:ext uri="{FF2B5EF4-FFF2-40B4-BE49-F238E27FC236}">
                <a16:creationId xmlns:a16="http://schemas.microsoft.com/office/drawing/2014/main" id="{F185FFE2-BFFC-4019-BB0B-A22A8BCDE4DC}"/>
              </a:ext>
            </a:extLst>
          </p:cNvPr>
          <p:cNvCxnSpPr>
            <a:cxnSpLocks noChangeShapeType="1"/>
          </p:cNvCxnSpPr>
          <p:nvPr/>
        </p:nvCxnSpPr>
        <p:spPr bwMode="auto">
          <a:xfrm rot="5400000">
            <a:off x="5928520" y="3208283"/>
            <a:ext cx="1189037" cy="0"/>
          </a:xfrm>
          <a:prstGeom prst="line">
            <a:avLst/>
          </a:prstGeom>
          <a:ln>
            <a:prstDash val="lgDash"/>
            <a:headEnd/>
            <a:tailEnd/>
          </a:ln>
        </p:spPr>
        <p:style>
          <a:lnRef idx="1">
            <a:schemeClr val="accent2"/>
          </a:lnRef>
          <a:fillRef idx="0">
            <a:schemeClr val="accent2"/>
          </a:fillRef>
          <a:effectRef idx="0">
            <a:schemeClr val="accent2"/>
          </a:effectRef>
          <a:fontRef idx="minor">
            <a:schemeClr val="tx1"/>
          </a:fontRef>
        </p:style>
      </p:cxnSp>
      <p:cxnSp>
        <p:nvCxnSpPr>
          <p:cNvPr id="373" name="Egyenes összekötő 64">
            <a:extLst>
              <a:ext uri="{FF2B5EF4-FFF2-40B4-BE49-F238E27FC236}">
                <a16:creationId xmlns:a16="http://schemas.microsoft.com/office/drawing/2014/main" id="{8E569332-7D28-4D36-ADFB-A680EC01A8A4}"/>
              </a:ext>
            </a:extLst>
          </p:cNvPr>
          <p:cNvCxnSpPr>
            <a:cxnSpLocks noChangeShapeType="1"/>
          </p:cNvCxnSpPr>
          <p:nvPr/>
        </p:nvCxnSpPr>
        <p:spPr bwMode="auto">
          <a:xfrm rot="5400000">
            <a:off x="7259638" y="3224951"/>
            <a:ext cx="1187450" cy="0"/>
          </a:xfrm>
          <a:prstGeom prst="line">
            <a:avLst/>
          </a:prstGeom>
          <a:ln>
            <a:prstDash val="lgDash"/>
            <a:headEnd/>
            <a:tailEnd/>
          </a:ln>
        </p:spPr>
        <p:style>
          <a:lnRef idx="1">
            <a:schemeClr val="accent2"/>
          </a:lnRef>
          <a:fillRef idx="0">
            <a:schemeClr val="accent2"/>
          </a:fillRef>
          <a:effectRef idx="0">
            <a:schemeClr val="accent2"/>
          </a:effectRef>
          <a:fontRef idx="minor">
            <a:schemeClr val="tx1"/>
          </a:fontRef>
        </p:style>
      </p:cxnSp>
      <p:cxnSp>
        <p:nvCxnSpPr>
          <p:cNvPr id="374" name="Egyenes összekötő 64">
            <a:extLst>
              <a:ext uri="{FF2B5EF4-FFF2-40B4-BE49-F238E27FC236}">
                <a16:creationId xmlns:a16="http://schemas.microsoft.com/office/drawing/2014/main" id="{90D96E3B-11CB-45F5-98A5-B6D6551818C1}"/>
              </a:ext>
            </a:extLst>
          </p:cNvPr>
          <p:cNvCxnSpPr>
            <a:cxnSpLocks noChangeShapeType="1"/>
          </p:cNvCxnSpPr>
          <p:nvPr/>
        </p:nvCxnSpPr>
        <p:spPr bwMode="auto">
          <a:xfrm rot="5400000">
            <a:off x="8585200" y="3224951"/>
            <a:ext cx="1187450" cy="0"/>
          </a:xfrm>
          <a:prstGeom prst="line">
            <a:avLst/>
          </a:prstGeom>
          <a:ln>
            <a:prstDash val="lgDash"/>
            <a:headEnd/>
            <a:tailEnd/>
          </a:ln>
        </p:spPr>
        <p:style>
          <a:lnRef idx="1">
            <a:schemeClr val="accent2"/>
          </a:lnRef>
          <a:fillRef idx="0">
            <a:schemeClr val="accent2"/>
          </a:fillRef>
          <a:effectRef idx="0">
            <a:schemeClr val="accent2"/>
          </a:effectRef>
          <a:fontRef idx="minor">
            <a:schemeClr val="tx1"/>
          </a:fontRef>
        </p:style>
      </p:cxnSp>
      <p:sp>
        <p:nvSpPr>
          <p:cNvPr id="375" name="Szövegdoboz 10">
            <a:extLst>
              <a:ext uri="{FF2B5EF4-FFF2-40B4-BE49-F238E27FC236}">
                <a16:creationId xmlns:a16="http://schemas.microsoft.com/office/drawing/2014/main" id="{F1A629C0-33B7-4DE8-A799-75EB4778B8E0}"/>
              </a:ext>
            </a:extLst>
          </p:cNvPr>
          <p:cNvSpPr txBox="1">
            <a:spLocks noChangeArrowheads="1"/>
          </p:cNvSpPr>
          <p:nvPr/>
        </p:nvSpPr>
        <p:spPr bwMode="auto">
          <a:xfrm>
            <a:off x="9428164" y="2809027"/>
            <a:ext cx="86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a:r>
              <a:rPr lang="en-GB" altLang="hu-HU" b="1" dirty="0">
                <a:solidFill>
                  <a:srgbClr val="004A9E"/>
                </a:solidFill>
                <a:latin typeface="Garamond" pitchFamily="18" charset="0"/>
              </a:rPr>
              <a:t>2021</a:t>
            </a:r>
          </a:p>
        </p:txBody>
      </p:sp>
      <p:sp>
        <p:nvSpPr>
          <p:cNvPr id="376" name="Lefelé nyíl 191">
            <a:extLst>
              <a:ext uri="{FF2B5EF4-FFF2-40B4-BE49-F238E27FC236}">
                <a16:creationId xmlns:a16="http://schemas.microsoft.com/office/drawing/2014/main" id="{C533216F-34AF-41FF-8E7E-499490AE54DA}"/>
              </a:ext>
            </a:extLst>
          </p:cNvPr>
          <p:cNvSpPr/>
          <p:nvPr/>
        </p:nvSpPr>
        <p:spPr>
          <a:xfrm>
            <a:off x="6333731" y="2024880"/>
            <a:ext cx="157162" cy="324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8" name="Lefelé nyíl 191">
            <a:extLst>
              <a:ext uri="{FF2B5EF4-FFF2-40B4-BE49-F238E27FC236}">
                <a16:creationId xmlns:a16="http://schemas.microsoft.com/office/drawing/2014/main" id="{51D71A25-7DF9-471F-AEC5-264D2BFBA3FA}"/>
              </a:ext>
            </a:extLst>
          </p:cNvPr>
          <p:cNvSpPr/>
          <p:nvPr/>
        </p:nvSpPr>
        <p:spPr>
          <a:xfrm rot="16200000">
            <a:off x="8080365" y="614029"/>
            <a:ext cx="157162" cy="3564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9" name="Shape 145">
            <a:extLst>
              <a:ext uri="{FF2B5EF4-FFF2-40B4-BE49-F238E27FC236}">
                <a16:creationId xmlns:a16="http://schemas.microsoft.com/office/drawing/2014/main" id="{2744F9F0-5388-4C0B-8CFE-DE05C4D1E7C2}"/>
              </a:ext>
            </a:extLst>
          </p:cNvPr>
          <p:cNvSpPr txBox="1">
            <a:spLocks/>
          </p:cNvSpPr>
          <p:nvPr/>
        </p:nvSpPr>
        <p:spPr>
          <a:xfrm>
            <a:off x="6977604" y="1988840"/>
            <a:ext cx="2682792" cy="432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spcBef>
                <a:spcPts val="0"/>
              </a:spcBef>
              <a:buClr>
                <a:srgbClr val="1F497D"/>
              </a:buClr>
            </a:pPr>
            <a:r>
              <a:rPr lang="en-GB" sz="2000" dirty="0">
                <a:solidFill>
                  <a:srgbClr val="FF0000"/>
                </a:solidFill>
              </a:rPr>
              <a:t>Action planning</a:t>
            </a:r>
          </a:p>
          <a:p>
            <a:pPr marL="800100" lvl="1" indent="-342900">
              <a:buClr>
                <a:srgbClr val="000000"/>
              </a:buClr>
            </a:pPr>
            <a:endParaRPr lang="en-GB" sz="2000" dirty="0">
              <a:solidFill>
                <a:srgbClr val="FF0000"/>
              </a:solidFill>
            </a:endParaRPr>
          </a:p>
        </p:txBody>
      </p:sp>
      <p:sp>
        <p:nvSpPr>
          <p:cNvPr id="380" name="Rectangle 3">
            <a:extLst>
              <a:ext uri="{FF2B5EF4-FFF2-40B4-BE49-F238E27FC236}">
                <a16:creationId xmlns:a16="http://schemas.microsoft.com/office/drawing/2014/main" id="{621614E6-2690-4359-99F4-664E6D8F53F3}"/>
              </a:ext>
            </a:extLst>
          </p:cNvPr>
          <p:cNvSpPr txBox="1">
            <a:spLocks/>
          </p:cNvSpPr>
          <p:nvPr/>
        </p:nvSpPr>
        <p:spPr bwMode="auto">
          <a:xfrm>
            <a:off x="1913174" y="5053752"/>
            <a:ext cx="8575314"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Bef>
                <a:spcPts val="600"/>
              </a:spcBef>
              <a:spcAft>
                <a:spcPct val="0"/>
              </a:spcAft>
              <a:buFont typeface="Arial" panose="020B0604020202020204" pitchFamily="34" charset="0"/>
              <a:buChar char="•"/>
            </a:pPr>
            <a:r>
              <a:rPr lang="en-GB" altLang="hu-HU" dirty="0">
                <a:solidFill>
                  <a:srgbClr val="1F497D"/>
                </a:solidFill>
                <a:latin typeface="Arial"/>
                <a:cs typeface="Arial"/>
              </a:rPr>
              <a:t>Methodological issues to be cleared by Lodz TTM (meeting in PL –  February 2020, project month 21)</a:t>
            </a:r>
          </a:p>
          <a:p>
            <a:pPr marL="285750" lvl="1" indent="-285750" algn="just" defTabSz="457200" fontAlgn="base">
              <a:spcBef>
                <a:spcPts val="600"/>
              </a:spcBef>
              <a:spcAft>
                <a:spcPct val="0"/>
              </a:spcAft>
              <a:buFont typeface="Arial" panose="020B0604020202020204" pitchFamily="34" charset="0"/>
              <a:buChar char="•"/>
            </a:pPr>
            <a:r>
              <a:rPr lang="en-GB" altLang="hu-HU" dirty="0">
                <a:solidFill>
                  <a:srgbClr val="1F497D"/>
                </a:solidFill>
                <a:latin typeface="Arial"/>
                <a:cs typeface="Arial"/>
              </a:rPr>
              <a:t>Drafting of Action plan from February 2020 (project month 21) until February 2021 (project month 33) </a:t>
            </a:r>
          </a:p>
          <a:p>
            <a:pPr marL="285750" lvl="1" indent="-285750" algn="just" defTabSz="457200" fontAlgn="base">
              <a:spcBef>
                <a:spcPts val="600"/>
              </a:spcBef>
              <a:spcAft>
                <a:spcPct val="0"/>
              </a:spcAft>
              <a:buFont typeface="Arial" panose="020B0604020202020204" pitchFamily="34" charset="0"/>
              <a:buChar char="•"/>
            </a:pPr>
            <a:r>
              <a:rPr lang="en-GB" altLang="hu-HU" dirty="0">
                <a:solidFill>
                  <a:srgbClr val="1F497D"/>
                </a:solidFill>
                <a:latin typeface="Arial"/>
                <a:cs typeface="Arial"/>
              </a:rPr>
              <a:t>Final quality check of action plans by I</a:t>
            </a:r>
            <a:r>
              <a:rPr lang="hu-HU" altLang="hu-HU" dirty="0">
                <a:solidFill>
                  <a:srgbClr val="1F497D"/>
                </a:solidFill>
                <a:latin typeface="Arial"/>
                <a:cs typeface="Arial"/>
              </a:rPr>
              <a:t>VSZ</a:t>
            </a:r>
            <a:r>
              <a:rPr lang="en-GB" altLang="hu-HU" dirty="0">
                <a:solidFill>
                  <a:srgbClr val="1F497D"/>
                </a:solidFill>
                <a:latin typeface="Arial"/>
                <a:cs typeface="Arial"/>
              </a:rPr>
              <a:t> in December 2020 – February 2021 (project month 31-33)</a:t>
            </a:r>
          </a:p>
          <a:p>
            <a:pPr marL="285750" lvl="1" indent="-285750" algn="just" defTabSz="457200" fontAlgn="base">
              <a:spcBef>
                <a:spcPts val="600"/>
              </a:spcBef>
              <a:spcAft>
                <a:spcPct val="0"/>
              </a:spcAft>
              <a:buFont typeface="Arial" panose="020B0604020202020204" pitchFamily="34" charset="0"/>
              <a:buChar char="•"/>
            </a:pPr>
            <a:r>
              <a:rPr lang="en-GB" altLang="hu-HU" dirty="0">
                <a:solidFill>
                  <a:srgbClr val="1F497D"/>
                </a:solidFill>
                <a:latin typeface="Arial"/>
                <a:cs typeface="Arial"/>
              </a:rPr>
              <a:t>Our last transnational meeting in Phase 1 is the Regional Action Plan Workshop organised by I</a:t>
            </a:r>
            <a:r>
              <a:rPr lang="hu-HU" altLang="hu-HU" dirty="0">
                <a:solidFill>
                  <a:srgbClr val="1F497D"/>
                </a:solidFill>
                <a:latin typeface="Arial"/>
                <a:cs typeface="Arial"/>
              </a:rPr>
              <a:t>VSZ</a:t>
            </a:r>
            <a:r>
              <a:rPr lang="en-GB" altLang="hu-HU" dirty="0">
                <a:solidFill>
                  <a:srgbClr val="1F497D"/>
                </a:solidFill>
                <a:latin typeface="Arial"/>
                <a:cs typeface="Arial"/>
              </a:rPr>
              <a:t> in HU in February 2021 (project month 33). The meeting will dedicated fully to finalising the action plans</a:t>
            </a:r>
          </a:p>
          <a:p>
            <a:pPr marL="285750" lvl="1" indent="-285750" algn="just" defTabSz="457200" fontAlgn="base">
              <a:spcBef>
                <a:spcPts val="600"/>
              </a:spcBef>
              <a:spcAft>
                <a:spcPct val="0"/>
              </a:spcAft>
              <a:buFont typeface="Arial" panose="020B0604020202020204" pitchFamily="34" charset="0"/>
              <a:buChar char="•"/>
            </a:pPr>
            <a:r>
              <a:rPr lang="en-GB" altLang="hu-HU" dirty="0">
                <a:solidFill>
                  <a:srgbClr val="1F497D"/>
                </a:solidFill>
                <a:latin typeface="Arial"/>
                <a:cs typeface="Arial"/>
              </a:rPr>
              <a:t>Action plans to be completed by March 2021 (project month 34)</a:t>
            </a:r>
          </a:p>
          <a:p>
            <a:pPr lvl="1" algn="just" defTabSz="457200" fontAlgn="base">
              <a:spcAft>
                <a:spcPct val="0"/>
              </a:spcAft>
            </a:pPr>
            <a:endParaRPr lang="en-GB" altLang="hu-HU" dirty="0">
              <a:solidFill>
                <a:srgbClr val="1F497D"/>
              </a:solidFill>
              <a:latin typeface="Arial"/>
              <a:cs typeface="Arial"/>
            </a:endParaRPr>
          </a:p>
          <a:p>
            <a:pPr lvl="1" algn="just" defTabSz="457200" fontAlgn="base">
              <a:spcAft>
                <a:spcPct val="0"/>
              </a:spcAft>
            </a:pPr>
            <a:endParaRPr lang="en-GB" altLang="hu-HU" dirty="0">
              <a:solidFill>
                <a:srgbClr val="1F497D"/>
              </a:solidFill>
              <a:latin typeface="Arial"/>
              <a:cs typeface="Arial"/>
            </a:endParaRPr>
          </a:p>
        </p:txBody>
      </p:sp>
      <p:sp>
        <p:nvSpPr>
          <p:cNvPr id="381" name="Lefelé nyíl 191">
            <a:extLst>
              <a:ext uri="{FF2B5EF4-FFF2-40B4-BE49-F238E27FC236}">
                <a16:creationId xmlns:a16="http://schemas.microsoft.com/office/drawing/2014/main" id="{D945D373-9FF4-4D8F-BBC5-7D6EFFB390CD}"/>
              </a:ext>
            </a:extLst>
          </p:cNvPr>
          <p:cNvSpPr/>
          <p:nvPr/>
        </p:nvSpPr>
        <p:spPr>
          <a:xfrm rot="7847810">
            <a:off x="9997755" y="3654105"/>
            <a:ext cx="157162" cy="431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20632660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Current issues</a:t>
            </a:r>
          </a:p>
        </p:txBody>
      </p:sp>
      <p:sp>
        <p:nvSpPr>
          <p:cNvPr id="9" name="Rectangle 3">
            <a:extLst>
              <a:ext uri="{FF2B5EF4-FFF2-40B4-BE49-F238E27FC236}">
                <a16:creationId xmlns:a16="http://schemas.microsoft.com/office/drawing/2014/main" id="{FA833F7B-4C0A-46D6-963F-A21752EDCAEA}"/>
              </a:ext>
            </a:extLst>
          </p:cNvPr>
          <p:cNvSpPr txBox="1">
            <a:spLocks/>
          </p:cNvSpPr>
          <p:nvPr/>
        </p:nvSpPr>
        <p:spPr bwMode="auto">
          <a:xfrm>
            <a:off x="4011158" y="2060849"/>
            <a:ext cx="6549338"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Based on experience from the project so far, </a:t>
            </a:r>
            <a:r>
              <a:rPr lang="en-GB" altLang="hu-HU" sz="1300" b="1" dirty="0">
                <a:solidFill>
                  <a:srgbClr val="1F497D"/>
                </a:solidFill>
                <a:latin typeface="Arial"/>
                <a:cs typeface="Arial"/>
              </a:rPr>
              <a:t>consider thoroughly if you will be able to make the action plan on the policy instrument you named in the application </a:t>
            </a:r>
            <a:r>
              <a:rPr lang="en-GB" altLang="hu-HU" sz="1300" dirty="0">
                <a:solidFill>
                  <a:srgbClr val="1F497D"/>
                </a:solidFill>
                <a:latin typeface="Arial"/>
                <a:cs typeface="Arial"/>
              </a:rPr>
              <a:t>form or you want to change</a:t>
            </a:r>
          </a:p>
          <a:p>
            <a:pPr marL="285750" lvl="1" indent="-285750" algn="just" defTabSz="457200" fontAlgn="base">
              <a:spcAft>
                <a:spcPct val="0"/>
              </a:spcAft>
              <a:buFont typeface="Arial" panose="020B0604020202020204" pitchFamily="34" charset="0"/>
              <a:buChar char="•"/>
            </a:pPr>
            <a:r>
              <a:rPr lang="en-GB" altLang="hu-HU" sz="1300" b="1" dirty="0">
                <a:solidFill>
                  <a:srgbClr val="FF0000"/>
                </a:solidFill>
                <a:latin typeface="Arial"/>
                <a:cs typeface="Arial"/>
              </a:rPr>
              <a:t>If you want to change, notify the LP and I</a:t>
            </a:r>
            <a:r>
              <a:rPr lang="hu-HU" altLang="hu-HU" sz="1300" b="1" dirty="0">
                <a:solidFill>
                  <a:srgbClr val="FF0000"/>
                </a:solidFill>
                <a:latin typeface="Arial"/>
                <a:cs typeface="Arial"/>
              </a:rPr>
              <a:t>VSZ</a:t>
            </a:r>
            <a:r>
              <a:rPr lang="en-GB" altLang="hu-HU" sz="1300" b="1" dirty="0">
                <a:solidFill>
                  <a:srgbClr val="FF0000"/>
                </a:solidFill>
                <a:latin typeface="Arial"/>
                <a:cs typeface="Arial"/>
              </a:rPr>
              <a:t> early </a:t>
            </a: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p:txBody>
      </p:sp>
      <p:sp>
        <p:nvSpPr>
          <p:cNvPr id="5" name="Rectangle 3">
            <a:extLst>
              <a:ext uri="{FF2B5EF4-FFF2-40B4-BE49-F238E27FC236}">
                <a16:creationId xmlns:a16="http://schemas.microsoft.com/office/drawing/2014/main" id="{BFD28DEF-E048-4CE8-ABE8-A8232C30AC14}"/>
              </a:ext>
            </a:extLst>
          </p:cNvPr>
          <p:cNvSpPr txBox="1">
            <a:spLocks/>
          </p:cNvSpPr>
          <p:nvPr/>
        </p:nvSpPr>
        <p:spPr bwMode="auto">
          <a:xfrm>
            <a:off x="2439442" y="1196753"/>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Joint Action Planning Methodology for writing the action plans</a:t>
            </a:r>
          </a:p>
        </p:txBody>
      </p:sp>
      <p:sp>
        <p:nvSpPr>
          <p:cNvPr id="8" name="Shape 145">
            <a:extLst>
              <a:ext uri="{FF2B5EF4-FFF2-40B4-BE49-F238E27FC236}">
                <a16:creationId xmlns:a16="http://schemas.microsoft.com/office/drawing/2014/main" id="{D038AF7F-6842-4220-A59C-35503E693690}"/>
              </a:ext>
            </a:extLst>
          </p:cNvPr>
          <p:cNvSpPr txBox="1">
            <a:spLocks/>
          </p:cNvSpPr>
          <p:nvPr/>
        </p:nvSpPr>
        <p:spPr>
          <a:xfrm>
            <a:off x="1703512" y="1628800"/>
            <a:ext cx="8568952" cy="432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spcBef>
                <a:spcPts val="0"/>
              </a:spcBef>
              <a:buClr>
                <a:srgbClr val="1F497D"/>
              </a:buClr>
            </a:pPr>
            <a:r>
              <a:rPr lang="en-GB" sz="2000" dirty="0">
                <a:solidFill>
                  <a:srgbClr val="1F497D"/>
                </a:solidFill>
              </a:rPr>
              <a:t>Current issues – first points to </a:t>
            </a:r>
            <a:r>
              <a:rPr lang="hu-HU" sz="2000" dirty="0" err="1">
                <a:solidFill>
                  <a:srgbClr val="1F497D"/>
                </a:solidFill>
              </a:rPr>
              <a:t>consider</a:t>
            </a:r>
            <a:r>
              <a:rPr lang="en-GB" sz="2000" dirty="0">
                <a:solidFill>
                  <a:srgbClr val="1F497D"/>
                </a:solidFill>
              </a:rPr>
              <a:t> and decide until next TTM</a:t>
            </a:r>
            <a:endParaRPr lang="en-GB" sz="2000" dirty="0">
              <a:solidFill>
                <a:srgbClr val="595959"/>
              </a:solidFill>
            </a:endParaRPr>
          </a:p>
        </p:txBody>
      </p:sp>
      <p:cxnSp>
        <p:nvCxnSpPr>
          <p:cNvPr id="10" name="Straight Connector 9">
            <a:extLst>
              <a:ext uri="{FF2B5EF4-FFF2-40B4-BE49-F238E27FC236}">
                <a16:creationId xmlns:a16="http://schemas.microsoft.com/office/drawing/2014/main" id="{E3671E73-740B-42D0-9AED-D89066681567}"/>
              </a:ext>
            </a:extLst>
          </p:cNvPr>
          <p:cNvCxnSpPr/>
          <p:nvPr/>
        </p:nvCxnSpPr>
        <p:spPr>
          <a:xfrm>
            <a:off x="1778910" y="1962002"/>
            <a:ext cx="81360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3" name="CustomShape 2">
            <a:extLst>
              <a:ext uri="{FF2B5EF4-FFF2-40B4-BE49-F238E27FC236}">
                <a16:creationId xmlns:a16="http://schemas.microsoft.com/office/drawing/2014/main" id="{01D664CB-0D77-464A-BEA8-CE7ECF2FADA7}"/>
              </a:ext>
            </a:extLst>
          </p:cNvPr>
          <p:cNvSpPr/>
          <p:nvPr/>
        </p:nvSpPr>
        <p:spPr>
          <a:xfrm>
            <a:off x="1760744" y="2119573"/>
            <a:ext cx="2175016" cy="684000"/>
          </a:xfrm>
          <a:prstGeom prst="rect">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1600" b="1" spc="-1" dirty="0">
                <a:solidFill>
                  <a:srgbClr val="FFFFFF"/>
                </a:solidFill>
                <a:uFill>
                  <a:solidFill>
                    <a:srgbClr val="FFFFFF"/>
                  </a:solidFill>
                </a:uFill>
                <a:latin typeface="Arial"/>
                <a:ea typeface="DejaVu Sans"/>
              </a:rPr>
              <a:t>Change of policy instrument?</a:t>
            </a:r>
          </a:p>
        </p:txBody>
      </p:sp>
      <p:sp>
        <p:nvSpPr>
          <p:cNvPr id="194" name="CustomShape 2">
            <a:extLst>
              <a:ext uri="{FF2B5EF4-FFF2-40B4-BE49-F238E27FC236}">
                <a16:creationId xmlns:a16="http://schemas.microsoft.com/office/drawing/2014/main" id="{F833F666-FE7D-455E-945D-0EBE7C0B9F32}"/>
              </a:ext>
            </a:extLst>
          </p:cNvPr>
          <p:cNvSpPr/>
          <p:nvPr/>
        </p:nvSpPr>
        <p:spPr>
          <a:xfrm>
            <a:off x="1760744" y="2996952"/>
            <a:ext cx="2175016" cy="684000"/>
          </a:xfrm>
          <a:prstGeom prst="rect">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1600" b="1" spc="-1" dirty="0">
                <a:solidFill>
                  <a:srgbClr val="FFFFFF"/>
                </a:solidFill>
                <a:uFill>
                  <a:solidFill>
                    <a:srgbClr val="FFFFFF"/>
                  </a:solidFill>
                </a:uFill>
                <a:latin typeface="Arial"/>
                <a:ea typeface="DejaVu Sans"/>
              </a:rPr>
              <a:t>Document format</a:t>
            </a:r>
          </a:p>
        </p:txBody>
      </p:sp>
      <p:sp>
        <p:nvSpPr>
          <p:cNvPr id="195" name="CustomShape 2">
            <a:extLst>
              <a:ext uri="{FF2B5EF4-FFF2-40B4-BE49-F238E27FC236}">
                <a16:creationId xmlns:a16="http://schemas.microsoft.com/office/drawing/2014/main" id="{CDD5C2EB-0ED9-406B-A967-7EBE9279874A}"/>
              </a:ext>
            </a:extLst>
          </p:cNvPr>
          <p:cNvSpPr/>
          <p:nvPr/>
        </p:nvSpPr>
        <p:spPr>
          <a:xfrm>
            <a:off x="1760744" y="3861048"/>
            <a:ext cx="2175016" cy="684000"/>
          </a:xfrm>
          <a:prstGeom prst="rect">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1600" b="1" spc="-1" dirty="0">
                <a:solidFill>
                  <a:srgbClr val="FFFFFF"/>
                </a:solidFill>
                <a:uFill>
                  <a:solidFill>
                    <a:srgbClr val="FFFFFF"/>
                  </a:solidFill>
                </a:uFill>
                <a:latin typeface="Arial"/>
                <a:ea typeface="DejaVu Sans"/>
              </a:rPr>
              <a:t>Language</a:t>
            </a:r>
          </a:p>
        </p:txBody>
      </p:sp>
      <p:sp>
        <p:nvSpPr>
          <p:cNvPr id="196" name="CustomShape 2">
            <a:extLst>
              <a:ext uri="{FF2B5EF4-FFF2-40B4-BE49-F238E27FC236}">
                <a16:creationId xmlns:a16="http://schemas.microsoft.com/office/drawing/2014/main" id="{0466427A-DA8F-408F-BFBA-558E495A4FFA}"/>
              </a:ext>
            </a:extLst>
          </p:cNvPr>
          <p:cNvSpPr/>
          <p:nvPr/>
        </p:nvSpPr>
        <p:spPr>
          <a:xfrm>
            <a:off x="1760744" y="4653136"/>
            <a:ext cx="2175016" cy="684000"/>
          </a:xfrm>
          <a:prstGeom prst="rect">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1600" b="1" spc="-1" dirty="0">
                <a:solidFill>
                  <a:srgbClr val="FFFFFF"/>
                </a:solidFill>
                <a:uFill>
                  <a:solidFill>
                    <a:srgbClr val="FFFFFF"/>
                  </a:solidFill>
                </a:uFill>
                <a:latin typeface="Arial"/>
                <a:ea typeface="DejaVu Sans"/>
              </a:rPr>
              <a:t>Collection of good practices</a:t>
            </a:r>
          </a:p>
        </p:txBody>
      </p:sp>
      <p:sp>
        <p:nvSpPr>
          <p:cNvPr id="197" name="CustomShape 2">
            <a:extLst>
              <a:ext uri="{FF2B5EF4-FFF2-40B4-BE49-F238E27FC236}">
                <a16:creationId xmlns:a16="http://schemas.microsoft.com/office/drawing/2014/main" id="{351A5BC6-6244-4F10-A545-558D1607838C}"/>
              </a:ext>
            </a:extLst>
          </p:cNvPr>
          <p:cNvSpPr/>
          <p:nvPr/>
        </p:nvSpPr>
        <p:spPr>
          <a:xfrm>
            <a:off x="1777772" y="5805264"/>
            <a:ext cx="2175016" cy="684000"/>
          </a:xfrm>
          <a:prstGeom prst="rect">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1600" b="1" spc="-1" dirty="0">
                <a:solidFill>
                  <a:srgbClr val="FFFFFF"/>
                </a:solidFill>
                <a:uFill>
                  <a:solidFill>
                    <a:srgbClr val="FFFFFF"/>
                  </a:solidFill>
                </a:uFill>
                <a:latin typeface="Arial"/>
                <a:ea typeface="DejaVu Sans"/>
              </a:rPr>
              <a:t>Setting up pairs</a:t>
            </a:r>
          </a:p>
        </p:txBody>
      </p:sp>
      <p:sp>
        <p:nvSpPr>
          <p:cNvPr id="198" name="Rectangle 3">
            <a:extLst>
              <a:ext uri="{FF2B5EF4-FFF2-40B4-BE49-F238E27FC236}">
                <a16:creationId xmlns:a16="http://schemas.microsoft.com/office/drawing/2014/main" id="{8C65F13F-FF24-4FFD-B63B-9BB492958F9F}"/>
              </a:ext>
            </a:extLst>
          </p:cNvPr>
          <p:cNvSpPr txBox="1">
            <a:spLocks/>
          </p:cNvSpPr>
          <p:nvPr/>
        </p:nvSpPr>
        <p:spPr bwMode="auto">
          <a:xfrm>
            <a:off x="4011158" y="2999090"/>
            <a:ext cx="6549338"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Consider thoroughly if you want to elaborate an action plan document beyond the Interreg Europe template or you stick to the template</a:t>
            </a:r>
          </a:p>
          <a:p>
            <a:pPr marL="285750" lvl="1"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The filled in Interreg Europe template </a:t>
            </a:r>
            <a:r>
              <a:rPr lang="en-GB" altLang="hu-HU" sz="1300" b="1" dirty="0">
                <a:solidFill>
                  <a:srgbClr val="1F497D"/>
                </a:solidFill>
                <a:latin typeface="Arial"/>
                <a:cs typeface="Arial"/>
              </a:rPr>
              <a:t>size should not exceed 30-40 pages </a:t>
            </a:r>
            <a:r>
              <a:rPr lang="en-GB" altLang="hu-HU" sz="1300" dirty="0">
                <a:solidFill>
                  <a:srgbClr val="1F497D"/>
                </a:solidFill>
                <a:latin typeface="Arial"/>
                <a:cs typeface="Arial"/>
              </a:rPr>
              <a:t>at max depending on the number of actions</a:t>
            </a: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p:txBody>
      </p:sp>
      <p:sp>
        <p:nvSpPr>
          <p:cNvPr id="199" name="Rectangle 3">
            <a:extLst>
              <a:ext uri="{FF2B5EF4-FFF2-40B4-BE49-F238E27FC236}">
                <a16:creationId xmlns:a16="http://schemas.microsoft.com/office/drawing/2014/main" id="{1AD26223-2E82-4E45-92BC-0740DAD3C09A}"/>
              </a:ext>
            </a:extLst>
          </p:cNvPr>
          <p:cNvSpPr txBox="1">
            <a:spLocks/>
          </p:cNvSpPr>
          <p:nvPr/>
        </p:nvSpPr>
        <p:spPr bwMode="auto">
          <a:xfrm>
            <a:off x="4011158" y="3933057"/>
            <a:ext cx="6549338"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English AND/OR National language</a:t>
            </a:r>
          </a:p>
          <a:p>
            <a:pPr marL="285750" lvl="1" indent="-285750" algn="just" defTabSz="457200" fontAlgn="base">
              <a:spcAft>
                <a:spcPct val="0"/>
              </a:spcAft>
              <a:buFont typeface="Arial" panose="020B0604020202020204" pitchFamily="34" charset="0"/>
              <a:buChar char="•"/>
            </a:pPr>
            <a:r>
              <a:rPr lang="en-GB" altLang="hu-HU" sz="1300" b="1" dirty="0">
                <a:solidFill>
                  <a:srgbClr val="FF0000"/>
                </a:solidFill>
                <a:latin typeface="Arial"/>
                <a:cs typeface="Arial"/>
              </a:rPr>
              <a:t>Don't forget: there should be one concise English version in the Interreg Europe template</a:t>
            </a: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p:txBody>
      </p:sp>
      <p:sp>
        <p:nvSpPr>
          <p:cNvPr id="200" name="Rectangle 3">
            <a:extLst>
              <a:ext uri="{FF2B5EF4-FFF2-40B4-BE49-F238E27FC236}">
                <a16:creationId xmlns:a16="http://schemas.microsoft.com/office/drawing/2014/main" id="{369D8674-459F-48D1-BCE8-7268A34C54A9}"/>
              </a:ext>
            </a:extLst>
          </p:cNvPr>
          <p:cNvSpPr txBox="1">
            <a:spLocks/>
          </p:cNvSpPr>
          <p:nvPr/>
        </p:nvSpPr>
        <p:spPr bwMode="auto">
          <a:xfrm>
            <a:off x="4011158" y="4621704"/>
            <a:ext cx="6549338"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Collection of good practices from thematic issues 1-3 is an urging task:</a:t>
            </a:r>
          </a:p>
          <a:p>
            <a:pPr marL="533400" lvl="2"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Issue 1: The Effectiveness of Public Money Used to Support Industrial Research and Development under the I4.0</a:t>
            </a:r>
          </a:p>
          <a:p>
            <a:pPr marL="533400" lvl="2"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Issue 2: Introducing I4.0 to traditional industries</a:t>
            </a:r>
          </a:p>
          <a:p>
            <a:pPr marL="533400" lvl="2"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Issue 3: Definition of I4.0 public policy initiatives </a:t>
            </a: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p:txBody>
      </p:sp>
      <p:sp>
        <p:nvSpPr>
          <p:cNvPr id="201" name="Rectangle 3">
            <a:extLst>
              <a:ext uri="{FF2B5EF4-FFF2-40B4-BE49-F238E27FC236}">
                <a16:creationId xmlns:a16="http://schemas.microsoft.com/office/drawing/2014/main" id="{EEF7F924-68A6-4D15-B072-5FE2872A2109}"/>
              </a:ext>
            </a:extLst>
          </p:cNvPr>
          <p:cNvSpPr txBox="1">
            <a:spLocks/>
          </p:cNvSpPr>
          <p:nvPr/>
        </p:nvSpPr>
        <p:spPr bwMode="auto">
          <a:xfrm>
            <a:off x="4011158" y="5733257"/>
            <a:ext cx="6549338" cy="97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Proposal (</a:t>
            </a:r>
            <a:r>
              <a:rPr lang="en-GB" altLang="hu-HU" sz="1300" b="1" dirty="0">
                <a:solidFill>
                  <a:srgbClr val="FF0000"/>
                </a:solidFill>
                <a:latin typeface="Arial"/>
                <a:cs typeface="Arial"/>
              </a:rPr>
              <a:t>subject to agreement from all partners</a:t>
            </a:r>
            <a:r>
              <a:rPr lang="en-GB" altLang="hu-HU" sz="1300" dirty="0">
                <a:solidFill>
                  <a:srgbClr val="1F497D"/>
                </a:solidFill>
                <a:latin typeface="Arial"/>
                <a:cs typeface="Arial"/>
              </a:rPr>
              <a:t>):</a:t>
            </a:r>
          </a:p>
          <a:p>
            <a:pPr marL="533400" lvl="2"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Group 1: </a:t>
            </a:r>
            <a:r>
              <a:rPr lang="en-GB" altLang="hu-HU" sz="1300" dirty="0" err="1">
                <a:solidFill>
                  <a:srgbClr val="1F497D"/>
                </a:solidFill>
                <a:latin typeface="Arial"/>
                <a:cs typeface="Arial"/>
              </a:rPr>
              <a:t>Kainuu</a:t>
            </a:r>
            <a:r>
              <a:rPr lang="hu-HU" altLang="hu-HU" sz="1300" dirty="0">
                <a:solidFill>
                  <a:srgbClr val="1F497D"/>
                </a:solidFill>
                <a:latin typeface="Arial"/>
                <a:cs typeface="Arial"/>
              </a:rPr>
              <a:t> (FI)</a:t>
            </a:r>
            <a:r>
              <a:rPr lang="en-GB" altLang="hu-HU" sz="1300" dirty="0">
                <a:solidFill>
                  <a:srgbClr val="1F497D"/>
                </a:solidFill>
                <a:latin typeface="Arial"/>
                <a:cs typeface="Arial"/>
              </a:rPr>
              <a:t> – MIT</a:t>
            </a:r>
            <a:r>
              <a:rPr lang="hu-HU" altLang="hu-HU" sz="1300" dirty="0">
                <a:solidFill>
                  <a:srgbClr val="1F497D"/>
                </a:solidFill>
                <a:latin typeface="Arial"/>
                <a:cs typeface="Arial"/>
              </a:rPr>
              <a:t> (</a:t>
            </a:r>
            <a:r>
              <a:rPr lang="en-GB" altLang="hu-HU" sz="1300" dirty="0">
                <a:solidFill>
                  <a:srgbClr val="1F497D"/>
                </a:solidFill>
                <a:latin typeface="Arial"/>
                <a:cs typeface="Arial"/>
              </a:rPr>
              <a:t>CZ</a:t>
            </a:r>
            <a:r>
              <a:rPr lang="hu-HU" altLang="hu-HU" sz="1300" dirty="0">
                <a:solidFill>
                  <a:srgbClr val="1F497D"/>
                </a:solidFill>
                <a:latin typeface="Arial"/>
                <a:cs typeface="Arial"/>
              </a:rPr>
              <a:t>)</a:t>
            </a:r>
            <a:endParaRPr lang="en-GB" altLang="hu-HU" sz="1300" dirty="0">
              <a:solidFill>
                <a:srgbClr val="1F497D"/>
              </a:solidFill>
              <a:latin typeface="Arial"/>
              <a:cs typeface="Arial"/>
            </a:endParaRPr>
          </a:p>
          <a:p>
            <a:pPr marL="533400" lvl="2"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Group 2: Compete 2020</a:t>
            </a:r>
            <a:r>
              <a:rPr lang="hu-HU" altLang="hu-HU" sz="1300" dirty="0">
                <a:solidFill>
                  <a:srgbClr val="1F497D"/>
                </a:solidFill>
                <a:latin typeface="Arial"/>
                <a:cs typeface="Arial"/>
              </a:rPr>
              <a:t> (PT) –</a:t>
            </a:r>
            <a:r>
              <a:rPr lang="en-GB" altLang="hu-HU" sz="1300" dirty="0">
                <a:solidFill>
                  <a:srgbClr val="1F497D"/>
                </a:solidFill>
                <a:latin typeface="Arial"/>
                <a:cs typeface="Arial"/>
              </a:rPr>
              <a:t> </a:t>
            </a:r>
            <a:r>
              <a:rPr lang="en-GB" altLang="hu-HU" sz="1300" dirty="0" err="1">
                <a:solidFill>
                  <a:srgbClr val="1F497D"/>
                </a:solidFill>
                <a:latin typeface="Arial"/>
                <a:cs typeface="Arial"/>
              </a:rPr>
              <a:t>Lodzkie</a:t>
            </a:r>
            <a:r>
              <a:rPr lang="hu-HU" altLang="hu-HU" sz="1300" dirty="0">
                <a:solidFill>
                  <a:srgbClr val="1F497D"/>
                </a:solidFill>
                <a:latin typeface="Arial"/>
                <a:cs typeface="Arial"/>
              </a:rPr>
              <a:t> (PL)</a:t>
            </a:r>
            <a:endParaRPr lang="en-GB" altLang="hu-HU" sz="1300" dirty="0">
              <a:solidFill>
                <a:srgbClr val="1F497D"/>
              </a:solidFill>
              <a:latin typeface="Arial"/>
              <a:cs typeface="Arial"/>
            </a:endParaRPr>
          </a:p>
          <a:p>
            <a:pPr marL="533400" lvl="2" indent="-285750" algn="just" defTabSz="457200" fontAlgn="base">
              <a:spcAft>
                <a:spcPct val="0"/>
              </a:spcAft>
              <a:buFont typeface="Arial" panose="020B0604020202020204" pitchFamily="34" charset="0"/>
              <a:buChar char="•"/>
            </a:pPr>
            <a:r>
              <a:rPr lang="en-GB" altLang="hu-HU" sz="1300" dirty="0">
                <a:solidFill>
                  <a:srgbClr val="1F497D"/>
                </a:solidFill>
                <a:latin typeface="Arial"/>
                <a:cs typeface="Arial"/>
              </a:rPr>
              <a:t>Group 3: Thessaly</a:t>
            </a:r>
            <a:r>
              <a:rPr lang="hu-HU" altLang="hu-HU" sz="1300" dirty="0">
                <a:solidFill>
                  <a:srgbClr val="1F497D"/>
                </a:solidFill>
                <a:latin typeface="Arial"/>
                <a:cs typeface="Arial"/>
              </a:rPr>
              <a:t> (GR)</a:t>
            </a:r>
            <a:r>
              <a:rPr lang="en-GB" altLang="hu-HU" sz="1300" dirty="0">
                <a:solidFill>
                  <a:srgbClr val="1F497D"/>
                </a:solidFill>
                <a:latin typeface="Arial"/>
                <a:cs typeface="Arial"/>
              </a:rPr>
              <a:t>, Marche</a:t>
            </a:r>
            <a:r>
              <a:rPr lang="hu-HU" altLang="hu-HU" sz="1300" dirty="0">
                <a:solidFill>
                  <a:srgbClr val="1F497D"/>
                </a:solidFill>
                <a:latin typeface="Arial"/>
                <a:cs typeface="Arial"/>
              </a:rPr>
              <a:t> (IT)</a:t>
            </a:r>
            <a:r>
              <a:rPr lang="en-GB" altLang="hu-HU" sz="1300" dirty="0">
                <a:solidFill>
                  <a:srgbClr val="1F497D"/>
                </a:solidFill>
                <a:latin typeface="Arial"/>
                <a:cs typeface="Arial"/>
              </a:rPr>
              <a:t>, </a:t>
            </a:r>
            <a:r>
              <a:rPr lang="en-GB" altLang="hu-HU" sz="1300" dirty="0" err="1">
                <a:solidFill>
                  <a:srgbClr val="1F497D"/>
                </a:solidFill>
                <a:latin typeface="Arial"/>
                <a:cs typeface="Arial"/>
              </a:rPr>
              <a:t>MoF</a:t>
            </a:r>
            <a:r>
              <a:rPr lang="hu-HU" altLang="hu-HU" sz="1300" dirty="0">
                <a:solidFill>
                  <a:srgbClr val="1F497D"/>
                </a:solidFill>
                <a:latin typeface="Arial"/>
                <a:cs typeface="Arial"/>
              </a:rPr>
              <a:t> (</a:t>
            </a:r>
            <a:r>
              <a:rPr lang="en-GB" altLang="hu-HU" sz="1300" dirty="0">
                <a:solidFill>
                  <a:srgbClr val="1F497D"/>
                </a:solidFill>
                <a:latin typeface="Arial"/>
                <a:cs typeface="Arial"/>
              </a:rPr>
              <a:t>HU</a:t>
            </a:r>
            <a:r>
              <a:rPr lang="hu-HU" altLang="hu-HU" sz="1300" dirty="0">
                <a:solidFill>
                  <a:srgbClr val="1F497D"/>
                </a:solidFill>
                <a:latin typeface="Arial"/>
                <a:cs typeface="Arial"/>
              </a:rPr>
              <a:t>)</a:t>
            </a: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a:p>
            <a:pPr lvl="1" algn="just" defTabSz="457200" fontAlgn="base">
              <a:spcAft>
                <a:spcPct val="0"/>
              </a:spcAft>
            </a:pPr>
            <a:endParaRPr lang="en-GB" altLang="hu-HU" sz="1300" dirty="0">
              <a:solidFill>
                <a:srgbClr val="1F497D"/>
              </a:solidFill>
              <a:latin typeface="Arial"/>
              <a:cs typeface="Arial"/>
            </a:endParaRPr>
          </a:p>
        </p:txBody>
      </p:sp>
    </p:spTree>
    <p:extLst>
      <p:ext uri="{BB962C8B-B14F-4D97-AF65-F5344CB8AC3E}">
        <p14:creationId xmlns:p14="http://schemas.microsoft.com/office/powerpoint/2010/main" val="681956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Tree>
    <p:extLst>
      <p:ext uri="{BB962C8B-B14F-4D97-AF65-F5344CB8AC3E}">
        <p14:creationId xmlns:p14="http://schemas.microsoft.com/office/powerpoint/2010/main" val="21933044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7" y="7"/>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759568FD-4557-46A8-979C-8597F5A40157}"/>
              </a:ext>
            </a:extLst>
          </p:cNvPr>
          <p:cNvSpPr/>
          <p:nvPr/>
        </p:nvSpPr>
        <p:spPr>
          <a:xfrm>
            <a:off x="5225409" y="453880"/>
            <a:ext cx="1741182" cy="523220"/>
          </a:xfrm>
          <a:prstGeom prst="rect">
            <a:avLst/>
          </a:prstGeom>
        </p:spPr>
        <p:txBody>
          <a:bodyPr wrap="square">
            <a:spAutoFit/>
          </a:bodyPr>
          <a:lstStyle/>
          <a:p>
            <a:r>
              <a:rPr lang="en-US" sz="2800" b="1" dirty="0">
                <a:solidFill>
                  <a:schemeClr val="bg2"/>
                </a:solidFill>
              </a:rPr>
              <a:t>AGENDA</a:t>
            </a:r>
            <a:endParaRPr lang="pt-PT" sz="2800" b="1" dirty="0">
              <a:solidFill>
                <a:schemeClr val="bg2"/>
              </a:solidFill>
            </a:endParaRPr>
          </a:p>
        </p:txBody>
      </p:sp>
      <p:graphicFrame>
        <p:nvGraphicFramePr>
          <p:cNvPr id="8" name="Diagrama 7">
            <a:extLst>
              <a:ext uri="{FF2B5EF4-FFF2-40B4-BE49-F238E27FC236}">
                <a16:creationId xmlns:a16="http://schemas.microsoft.com/office/drawing/2014/main" id="{0DC94CC5-B535-4534-AFD9-491EFD13E312}"/>
              </a:ext>
            </a:extLst>
          </p:cNvPr>
          <p:cNvGraphicFramePr/>
          <p:nvPr>
            <p:extLst>
              <p:ext uri="{D42A27DB-BD31-4B8C-83A1-F6EECF244321}">
                <p14:modId xmlns:p14="http://schemas.microsoft.com/office/powerpoint/2010/main" val="2723871940"/>
              </p:ext>
            </p:extLst>
          </p:nvPr>
        </p:nvGraphicFramePr>
        <p:xfrm>
          <a:off x="1055440" y="869953"/>
          <a:ext cx="10225136" cy="583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tângulo 2">
            <a:extLst>
              <a:ext uri="{FF2B5EF4-FFF2-40B4-BE49-F238E27FC236}">
                <a16:creationId xmlns:a16="http://schemas.microsoft.com/office/drawing/2014/main" id="{F1EF2900-BD6A-4CC7-B0F3-82048540C6CA}"/>
              </a:ext>
            </a:extLst>
          </p:cNvPr>
          <p:cNvSpPr/>
          <p:nvPr/>
        </p:nvSpPr>
        <p:spPr>
          <a:xfrm>
            <a:off x="1292088" y="5634107"/>
            <a:ext cx="480815" cy="707886"/>
          </a:xfrm>
          <a:prstGeom prst="rect">
            <a:avLst/>
          </a:prstGeom>
        </p:spPr>
        <p:txBody>
          <a:bodyPr wrap="square">
            <a:spAutoFit/>
          </a:bodyPr>
          <a:lstStyle/>
          <a:p>
            <a:r>
              <a:rPr lang="en-US" sz="4000" b="1" dirty="0">
                <a:solidFill>
                  <a:schemeClr val="bg1"/>
                </a:solidFill>
              </a:rPr>
              <a:t>5</a:t>
            </a:r>
            <a:endParaRPr lang="pt-PT" sz="4000" b="1" dirty="0">
              <a:solidFill>
                <a:schemeClr val="bg1"/>
              </a:solidFill>
            </a:endParaRPr>
          </a:p>
        </p:txBody>
      </p:sp>
      <p:sp>
        <p:nvSpPr>
          <p:cNvPr id="9" name="Retângulo 8">
            <a:extLst>
              <a:ext uri="{FF2B5EF4-FFF2-40B4-BE49-F238E27FC236}">
                <a16:creationId xmlns:a16="http://schemas.microsoft.com/office/drawing/2014/main" id="{E085C219-B643-4E34-98F9-A4722E146861}"/>
              </a:ext>
            </a:extLst>
          </p:cNvPr>
          <p:cNvSpPr/>
          <p:nvPr/>
        </p:nvSpPr>
        <p:spPr>
          <a:xfrm>
            <a:off x="1819499" y="2327612"/>
            <a:ext cx="480815" cy="707886"/>
          </a:xfrm>
          <a:prstGeom prst="rect">
            <a:avLst/>
          </a:prstGeom>
        </p:spPr>
        <p:txBody>
          <a:bodyPr wrap="square">
            <a:spAutoFit/>
          </a:bodyPr>
          <a:lstStyle/>
          <a:p>
            <a:r>
              <a:rPr lang="en-US" sz="4000" b="1" dirty="0">
                <a:solidFill>
                  <a:schemeClr val="bg1"/>
                </a:solidFill>
              </a:rPr>
              <a:t>2</a:t>
            </a:r>
            <a:endParaRPr lang="pt-PT" sz="4000" b="1" dirty="0">
              <a:solidFill>
                <a:schemeClr val="bg1"/>
              </a:solidFill>
            </a:endParaRPr>
          </a:p>
        </p:txBody>
      </p:sp>
      <p:sp>
        <p:nvSpPr>
          <p:cNvPr id="10" name="Retângulo 9">
            <a:extLst>
              <a:ext uri="{FF2B5EF4-FFF2-40B4-BE49-F238E27FC236}">
                <a16:creationId xmlns:a16="http://schemas.microsoft.com/office/drawing/2014/main" id="{9AE064F4-7084-4EEB-A7BF-4D4C86A92787}"/>
              </a:ext>
            </a:extLst>
          </p:cNvPr>
          <p:cNvSpPr/>
          <p:nvPr/>
        </p:nvSpPr>
        <p:spPr>
          <a:xfrm>
            <a:off x="1292088" y="1268760"/>
            <a:ext cx="480815" cy="707886"/>
          </a:xfrm>
          <a:prstGeom prst="rect">
            <a:avLst/>
          </a:prstGeom>
        </p:spPr>
        <p:txBody>
          <a:bodyPr wrap="square">
            <a:spAutoFit/>
          </a:bodyPr>
          <a:lstStyle/>
          <a:p>
            <a:r>
              <a:rPr lang="en-US" sz="4000" b="1" dirty="0">
                <a:solidFill>
                  <a:schemeClr val="bg1"/>
                </a:solidFill>
              </a:rPr>
              <a:t>1</a:t>
            </a:r>
            <a:endParaRPr lang="pt-PT" sz="4000" b="1" dirty="0">
              <a:solidFill>
                <a:schemeClr val="bg1"/>
              </a:solidFill>
            </a:endParaRPr>
          </a:p>
        </p:txBody>
      </p:sp>
      <p:sp>
        <p:nvSpPr>
          <p:cNvPr id="11" name="Retângulo 10">
            <a:extLst>
              <a:ext uri="{FF2B5EF4-FFF2-40B4-BE49-F238E27FC236}">
                <a16:creationId xmlns:a16="http://schemas.microsoft.com/office/drawing/2014/main" id="{8F570A84-5B8E-4F03-A3DE-E2FBCA3F33F6}"/>
              </a:ext>
            </a:extLst>
          </p:cNvPr>
          <p:cNvSpPr/>
          <p:nvPr/>
        </p:nvSpPr>
        <p:spPr>
          <a:xfrm>
            <a:off x="1942777" y="3431417"/>
            <a:ext cx="480815" cy="707886"/>
          </a:xfrm>
          <a:prstGeom prst="rect">
            <a:avLst/>
          </a:prstGeom>
        </p:spPr>
        <p:txBody>
          <a:bodyPr wrap="square">
            <a:spAutoFit/>
          </a:bodyPr>
          <a:lstStyle/>
          <a:p>
            <a:r>
              <a:rPr lang="en-US" sz="4000" b="1" dirty="0">
                <a:solidFill>
                  <a:schemeClr val="bg1"/>
                </a:solidFill>
              </a:rPr>
              <a:t>3</a:t>
            </a:r>
            <a:endParaRPr lang="pt-PT" sz="4000" b="1" dirty="0">
              <a:solidFill>
                <a:schemeClr val="bg1"/>
              </a:solidFill>
            </a:endParaRPr>
          </a:p>
        </p:txBody>
      </p:sp>
      <p:sp>
        <p:nvSpPr>
          <p:cNvPr id="12" name="Retângulo 11">
            <a:extLst>
              <a:ext uri="{FF2B5EF4-FFF2-40B4-BE49-F238E27FC236}">
                <a16:creationId xmlns:a16="http://schemas.microsoft.com/office/drawing/2014/main" id="{6F0A00BE-11EB-4E8A-B9D2-0F1F96158B99}"/>
              </a:ext>
            </a:extLst>
          </p:cNvPr>
          <p:cNvSpPr/>
          <p:nvPr/>
        </p:nvSpPr>
        <p:spPr>
          <a:xfrm>
            <a:off x="1775520" y="4497377"/>
            <a:ext cx="480815" cy="707886"/>
          </a:xfrm>
          <a:prstGeom prst="rect">
            <a:avLst/>
          </a:prstGeom>
        </p:spPr>
        <p:txBody>
          <a:bodyPr wrap="square">
            <a:spAutoFit/>
          </a:bodyPr>
          <a:lstStyle/>
          <a:p>
            <a:r>
              <a:rPr lang="en-US" sz="4000" b="1" dirty="0">
                <a:solidFill>
                  <a:schemeClr val="bg1"/>
                </a:solidFill>
              </a:rPr>
              <a:t>4</a:t>
            </a:r>
            <a:endParaRPr lang="pt-PT" sz="4000" b="1" dirty="0">
              <a:solidFill>
                <a:schemeClr val="bg1"/>
              </a:solidFill>
            </a:endParaRPr>
          </a:p>
        </p:txBody>
      </p:sp>
    </p:spTree>
    <p:extLst>
      <p:ext uri="{BB962C8B-B14F-4D97-AF65-F5344CB8AC3E}">
        <p14:creationId xmlns:p14="http://schemas.microsoft.com/office/powerpoint/2010/main" val="8962111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531840" y="5502023"/>
            <a:ext cx="7272337" cy="336801"/>
          </a:xfrm>
          <a:prstGeom prst="rect">
            <a:avLst/>
          </a:prstGeom>
          <a:noFill/>
          <a:ln>
            <a:noFill/>
          </a:ln>
        </p:spPr>
        <p:txBody>
          <a:bodyPr spcFirstLastPara="1" wrap="square" lIns="91425" tIns="0" rIns="91425" bIns="45700" anchor="t" anchorCtr="0">
            <a:noAutofit/>
          </a:bodyPr>
          <a:lstStyle/>
          <a:p>
            <a:pPr marL="0" indent="0">
              <a:spcBef>
                <a:spcPts val="0"/>
              </a:spcBef>
            </a:pPr>
            <a:r>
              <a:rPr lang="hu-HU" sz="1800" dirty="0">
                <a:latin typeface="Ebrima" panose="02000000000000000000" pitchFamily="2" charset="0"/>
                <a:ea typeface="Ebrima" panose="02000000000000000000" pitchFamily="2" charset="0"/>
                <a:cs typeface="Ebrima" panose="02000000000000000000" pitchFamily="2" charset="0"/>
              </a:rPr>
              <a:t>Michał Mikina</a:t>
            </a:r>
            <a:endParaRPr sz="1800" dirty="0">
              <a:latin typeface="Ebrima" panose="02000000000000000000" pitchFamily="2" charset="0"/>
              <a:ea typeface="Ebrima" panose="02000000000000000000" pitchFamily="2" charset="0"/>
              <a:cs typeface="Ebrima" panose="02000000000000000000" pitchFamily="2" charset="0"/>
            </a:endParaRPr>
          </a:p>
        </p:txBody>
      </p:sp>
      <p:sp>
        <p:nvSpPr>
          <p:cNvPr id="130" name="Shape 130"/>
          <p:cNvSpPr txBox="1">
            <a:spLocks noGrp="1"/>
          </p:cNvSpPr>
          <p:nvPr>
            <p:ph type="body" idx="2"/>
          </p:nvPr>
        </p:nvSpPr>
        <p:spPr>
          <a:xfrm>
            <a:off x="2468612" y="5838825"/>
            <a:ext cx="7272337" cy="326479"/>
          </a:xfrm>
          <a:prstGeom prst="rect">
            <a:avLst/>
          </a:prstGeom>
          <a:noFill/>
          <a:ln>
            <a:noFill/>
          </a:ln>
        </p:spPr>
        <p:txBody>
          <a:bodyPr spcFirstLastPara="1" wrap="square" lIns="91425" tIns="0" rIns="91425" bIns="45700" anchor="t" anchorCtr="0">
            <a:noAutofit/>
          </a:bodyPr>
          <a:lstStyle/>
          <a:p>
            <a:pPr marL="0" indent="0">
              <a:spcBef>
                <a:spcPts val="0"/>
              </a:spcBef>
            </a:pPr>
            <a:r>
              <a:rPr lang="hu-HU" sz="1800" dirty="0">
                <a:latin typeface="Ebrima" panose="02000000000000000000" pitchFamily="2" charset="0"/>
                <a:ea typeface="Ebrima" panose="02000000000000000000" pitchFamily="2" charset="0"/>
                <a:cs typeface="Ebrima" panose="02000000000000000000" pitchFamily="2" charset="0"/>
              </a:rPr>
              <a:t> </a:t>
            </a:r>
            <a:r>
              <a:rPr lang="hu-HU" sz="1800" b="1" dirty="0">
                <a:latin typeface="Ebrima" panose="02000000000000000000" pitchFamily="2" charset="0"/>
                <a:ea typeface="Ebrima" panose="02000000000000000000" pitchFamily="2" charset="0"/>
                <a:cs typeface="Ebrima" panose="02000000000000000000" pitchFamily="2" charset="0"/>
              </a:rPr>
              <a:t>Lodzkie Region </a:t>
            </a:r>
            <a:endParaRPr sz="1800" b="1" dirty="0">
              <a:latin typeface="Ebrima" panose="02000000000000000000" pitchFamily="2" charset="0"/>
              <a:ea typeface="Ebrima" panose="02000000000000000000" pitchFamily="2" charset="0"/>
              <a:cs typeface="Ebrima" panose="02000000000000000000" pitchFamily="2" charset="0"/>
            </a:endParaRPr>
          </a:p>
        </p:txBody>
      </p:sp>
      <p:sp>
        <p:nvSpPr>
          <p:cNvPr id="132" name="Shape 132"/>
          <p:cNvSpPr txBox="1">
            <a:spLocks noGrp="1"/>
          </p:cNvSpPr>
          <p:nvPr>
            <p:ph type="ctrTitle"/>
          </p:nvPr>
        </p:nvSpPr>
        <p:spPr>
          <a:xfrm>
            <a:off x="1775521" y="3284985"/>
            <a:ext cx="8658518" cy="1010543"/>
          </a:xfrm>
          <a:prstGeom prst="rect">
            <a:avLst/>
          </a:prstGeom>
          <a:noFill/>
          <a:ln>
            <a:noFill/>
          </a:ln>
        </p:spPr>
        <p:txBody>
          <a:bodyPr spcFirstLastPara="1" wrap="square" lIns="91425" tIns="45700" rIns="91425" bIns="45700" anchor="t" anchorCtr="0">
            <a:noAutofit/>
          </a:bodyPr>
          <a:lstStyle/>
          <a:p>
            <a:r>
              <a:rPr lang="hu-HU" sz="2800" b="1" dirty="0">
                <a:latin typeface="Ebrima" panose="02000000000000000000" pitchFamily="2" charset="0"/>
                <a:ea typeface="Ebrima" panose="02000000000000000000" pitchFamily="2" charset="0"/>
                <a:cs typeface="Ebrima" panose="02000000000000000000" pitchFamily="2" charset="0"/>
              </a:rPr>
              <a:t>Introduction to the next International Meeting in Łódź </a:t>
            </a:r>
            <a:br>
              <a:rPr lang="hu-HU" sz="3200" b="1" dirty="0"/>
            </a:br>
            <a:r>
              <a:rPr lang="hu-HU" sz="2800" b="1" dirty="0">
                <a:latin typeface="Ebrima" panose="02000000000000000000" pitchFamily="2" charset="0"/>
                <a:ea typeface="Ebrima" panose="02000000000000000000" pitchFamily="2" charset="0"/>
                <a:cs typeface="Ebrima" panose="02000000000000000000" pitchFamily="2" charset="0"/>
              </a:rPr>
              <a:t>„Definition of an Industry 4.0. maturity evaluation matrix for projects”</a:t>
            </a:r>
            <a:endParaRPr sz="2800" b="1" dirty="0">
              <a:latin typeface="Ebrima" panose="02000000000000000000" pitchFamily="2" charset="0"/>
              <a:ea typeface="Ebrima" panose="02000000000000000000" pitchFamily="2" charset="0"/>
              <a:cs typeface="Ebrima" panose="02000000000000000000" pitchFamily="2" charset="0"/>
            </a:endParaRPr>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hu-HU" sz="1600" dirty="0">
                <a:latin typeface="Ebrima" panose="02000000000000000000" pitchFamily="2" charset="0"/>
                <a:ea typeface="Ebrima" panose="02000000000000000000" pitchFamily="2" charset="0"/>
                <a:cs typeface="Ebrima" panose="02000000000000000000" pitchFamily="2" charset="0"/>
              </a:rPr>
              <a:t>19 November 2019, Lisbon</a:t>
            </a:r>
            <a:endParaRPr sz="1600" dirty="0">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Shape 144"/>
          <p:cNvSpPr txBox="1">
            <a:spLocks/>
          </p:cNvSpPr>
          <p:nvPr/>
        </p:nvSpPr>
        <p:spPr>
          <a:xfrm>
            <a:off x="1199456" y="975146"/>
            <a:ext cx="8928992" cy="4493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hu-HU" sz="2800" b="1" dirty="0">
                <a:solidFill>
                  <a:srgbClr val="1F497D"/>
                </a:solidFill>
                <a:latin typeface="Arial" panose="020B0604020202020204" pitchFamily="34" charset="0"/>
                <a:ea typeface="Arial" panose="020B0604020202020204" pitchFamily="34" charset="0"/>
                <a:cs typeface="Arial" panose="020B0604020202020204" pitchFamily="34" charset="0"/>
              </a:rPr>
              <a:t>Proposed dates and duration</a:t>
            </a:r>
            <a:endParaRPr lang="hu-HU" sz="2800" b="1" dirty="0"/>
          </a:p>
        </p:txBody>
      </p:sp>
      <p:sp>
        <p:nvSpPr>
          <p:cNvPr id="2" name="Symbol zastępczy tekstu 1"/>
          <p:cNvSpPr>
            <a:spLocks noGrp="1"/>
          </p:cNvSpPr>
          <p:nvPr>
            <p:ph type="body" idx="1"/>
          </p:nvPr>
        </p:nvSpPr>
        <p:spPr>
          <a:xfrm>
            <a:off x="2423592" y="1484784"/>
            <a:ext cx="7903785" cy="5040000"/>
          </a:xfrm>
        </p:spPr>
        <p:txBody>
          <a:bodyPr/>
          <a:lstStyle/>
          <a:p>
            <a:r>
              <a:rPr lang="pl-PL" sz="1800" dirty="0">
                <a:latin typeface="Ebrima" panose="02000000000000000000" pitchFamily="2" charset="0"/>
                <a:ea typeface="Ebrima" panose="02000000000000000000" pitchFamily="2" charset="0"/>
                <a:cs typeface="Ebrima" panose="02000000000000000000" pitchFamily="2" charset="0"/>
              </a:rPr>
              <a:t>The </a:t>
            </a:r>
            <a:r>
              <a:rPr lang="pl-PL" sz="1800" dirty="0" err="1">
                <a:latin typeface="Ebrima" panose="02000000000000000000" pitchFamily="2" charset="0"/>
                <a:ea typeface="Ebrima" panose="02000000000000000000" pitchFamily="2" charset="0"/>
                <a:cs typeface="Ebrima" panose="02000000000000000000" pitchFamily="2" charset="0"/>
              </a:rPr>
              <a:t>meeting</a:t>
            </a:r>
            <a:r>
              <a:rPr lang="pl-PL" sz="1800" dirty="0">
                <a:latin typeface="Ebrima" panose="02000000000000000000" pitchFamily="2" charset="0"/>
                <a:ea typeface="Ebrima" panose="02000000000000000000" pitchFamily="2" charset="0"/>
                <a:cs typeface="Ebrima" panose="02000000000000000000" pitchFamily="2" charset="0"/>
              </a:rPr>
              <a:t> </a:t>
            </a:r>
            <a:r>
              <a:rPr lang="pl-PL" sz="1800" dirty="0" err="1">
                <a:latin typeface="Ebrima" panose="02000000000000000000" pitchFamily="2" charset="0"/>
                <a:ea typeface="Ebrima" panose="02000000000000000000" pitchFamily="2" charset="0"/>
                <a:cs typeface="Ebrima" panose="02000000000000000000" pitchFamily="2" charset="0"/>
              </a:rPr>
              <a:t>is</a:t>
            </a:r>
            <a:r>
              <a:rPr lang="pl-PL" sz="1800" dirty="0">
                <a:latin typeface="Ebrima" panose="02000000000000000000" pitchFamily="2" charset="0"/>
                <a:ea typeface="Ebrima" panose="02000000000000000000" pitchFamily="2" charset="0"/>
                <a:cs typeface="Ebrima" panose="02000000000000000000" pitchFamily="2" charset="0"/>
              </a:rPr>
              <a:t> </a:t>
            </a:r>
            <a:r>
              <a:rPr lang="pl-PL" sz="1800" dirty="0" err="1">
                <a:latin typeface="Ebrima" panose="02000000000000000000" pitchFamily="2" charset="0"/>
                <a:ea typeface="Ebrima" panose="02000000000000000000" pitchFamily="2" charset="0"/>
                <a:cs typeface="Ebrima" panose="02000000000000000000" pitchFamily="2" charset="0"/>
              </a:rPr>
              <a:t>going</a:t>
            </a:r>
            <a:r>
              <a:rPr lang="pl-PL" sz="1800" dirty="0">
                <a:latin typeface="Ebrima" panose="02000000000000000000" pitchFamily="2" charset="0"/>
                <a:ea typeface="Ebrima" panose="02000000000000000000" pitchFamily="2" charset="0"/>
                <a:cs typeface="Ebrima" panose="02000000000000000000" pitchFamily="2" charset="0"/>
              </a:rPr>
              <a:t> to </a:t>
            </a:r>
            <a:r>
              <a:rPr lang="pl-PL" sz="1800" dirty="0" err="1">
                <a:latin typeface="Ebrima" panose="02000000000000000000" pitchFamily="2" charset="0"/>
                <a:ea typeface="Ebrima" panose="02000000000000000000" pitchFamily="2" charset="0"/>
                <a:cs typeface="Ebrima" panose="02000000000000000000" pitchFamily="2" charset="0"/>
              </a:rPr>
              <a:t>last</a:t>
            </a:r>
            <a:r>
              <a:rPr lang="pl-PL" sz="1800" dirty="0">
                <a:latin typeface="Ebrima" panose="02000000000000000000" pitchFamily="2" charset="0"/>
                <a:ea typeface="Ebrima" panose="02000000000000000000" pitchFamily="2" charset="0"/>
                <a:cs typeface="Ebrima" panose="02000000000000000000" pitchFamily="2" charset="0"/>
              </a:rPr>
              <a:t> 2 </a:t>
            </a:r>
            <a:r>
              <a:rPr lang="pl-PL" sz="1800" dirty="0" err="1">
                <a:latin typeface="Ebrima" panose="02000000000000000000" pitchFamily="2" charset="0"/>
                <a:ea typeface="Ebrima" panose="02000000000000000000" pitchFamily="2" charset="0"/>
                <a:cs typeface="Ebrima" panose="02000000000000000000" pitchFamily="2" charset="0"/>
              </a:rPr>
              <a:t>full</a:t>
            </a:r>
            <a:r>
              <a:rPr lang="pl-PL" sz="1800" dirty="0">
                <a:latin typeface="Ebrima" panose="02000000000000000000" pitchFamily="2" charset="0"/>
                <a:ea typeface="Ebrima" panose="02000000000000000000" pitchFamily="2" charset="0"/>
                <a:cs typeface="Ebrima" panose="02000000000000000000" pitchFamily="2" charset="0"/>
              </a:rPr>
              <a:t> </a:t>
            </a:r>
            <a:r>
              <a:rPr lang="pl-PL" sz="1800" dirty="0" err="1">
                <a:latin typeface="Ebrima" panose="02000000000000000000" pitchFamily="2" charset="0"/>
                <a:ea typeface="Ebrima" panose="02000000000000000000" pitchFamily="2" charset="0"/>
                <a:cs typeface="Ebrima" panose="02000000000000000000" pitchFamily="2" charset="0"/>
              </a:rPr>
              <a:t>days</a:t>
            </a:r>
            <a:r>
              <a:rPr lang="pl-PL" sz="1800" dirty="0">
                <a:latin typeface="Ebrima" panose="02000000000000000000" pitchFamily="2" charset="0"/>
                <a:ea typeface="Ebrima" panose="02000000000000000000" pitchFamily="2" charset="0"/>
                <a:cs typeface="Ebrima" panose="02000000000000000000" pitchFamily="2" charset="0"/>
              </a:rPr>
              <a:t>. </a:t>
            </a:r>
          </a:p>
          <a:p>
            <a:endParaRPr lang="pl-PL" sz="1800" dirty="0">
              <a:latin typeface="Ebrima" panose="02000000000000000000" pitchFamily="2" charset="0"/>
              <a:ea typeface="Ebrima" panose="02000000000000000000" pitchFamily="2" charset="0"/>
              <a:cs typeface="Ebrima" panose="02000000000000000000" pitchFamily="2" charset="0"/>
            </a:endParaRPr>
          </a:p>
          <a:p>
            <a:r>
              <a:rPr lang="pl-PL" sz="1800" dirty="0">
                <a:latin typeface="Ebrima" panose="02000000000000000000" pitchFamily="2" charset="0"/>
                <a:ea typeface="Ebrima" panose="02000000000000000000" pitchFamily="2" charset="0"/>
                <a:cs typeface="Ebrima" panose="02000000000000000000" pitchFamily="2" charset="0"/>
              </a:rPr>
              <a:t>The </a:t>
            </a:r>
            <a:r>
              <a:rPr lang="pl-PL" sz="1800" dirty="0" err="1">
                <a:latin typeface="Ebrima" panose="02000000000000000000" pitchFamily="2" charset="0"/>
                <a:ea typeface="Ebrima" panose="02000000000000000000" pitchFamily="2" charset="0"/>
                <a:cs typeface="Ebrima" panose="02000000000000000000" pitchFamily="2" charset="0"/>
              </a:rPr>
              <a:t>proposed</a:t>
            </a:r>
            <a:r>
              <a:rPr lang="pl-PL" sz="1800" dirty="0">
                <a:latin typeface="Ebrima" panose="02000000000000000000" pitchFamily="2" charset="0"/>
                <a:ea typeface="Ebrima" panose="02000000000000000000" pitchFamily="2" charset="0"/>
                <a:cs typeface="Ebrima" panose="02000000000000000000" pitchFamily="2" charset="0"/>
              </a:rPr>
              <a:t> </a:t>
            </a:r>
            <a:r>
              <a:rPr lang="pl-PL" sz="1800" dirty="0" err="1">
                <a:latin typeface="Ebrima" panose="02000000000000000000" pitchFamily="2" charset="0"/>
                <a:ea typeface="Ebrima" panose="02000000000000000000" pitchFamily="2" charset="0"/>
                <a:cs typeface="Ebrima" panose="02000000000000000000" pitchFamily="2" charset="0"/>
              </a:rPr>
              <a:t>date</a:t>
            </a:r>
            <a:r>
              <a:rPr lang="pl-PL" sz="1800" dirty="0">
                <a:latin typeface="Ebrima" panose="02000000000000000000" pitchFamily="2" charset="0"/>
                <a:ea typeface="Ebrima" panose="02000000000000000000" pitchFamily="2" charset="0"/>
                <a:cs typeface="Ebrima" panose="02000000000000000000" pitchFamily="2" charset="0"/>
              </a:rPr>
              <a:t> </a:t>
            </a:r>
            <a:r>
              <a:rPr lang="pl-PL" sz="1800" dirty="0" err="1">
                <a:latin typeface="Ebrima" panose="02000000000000000000" pitchFamily="2" charset="0"/>
                <a:ea typeface="Ebrima" panose="02000000000000000000" pitchFamily="2" charset="0"/>
                <a:cs typeface="Ebrima" panose="02000000000000000000" pitchFamily="2" charset="0"/>
              </a:rPr>
              <a:t>is</a:t>
            </a:r>
            <a:r>
              <a:rPr lang="pl-PL" sz="1800" dirty="0">
                <a:latin typeface="Ebrima" panose="02000000000000000000" pitchFamily="2" charset="0"/>
                <a:ea typeface="Ebrima" panose="02000000000000000000" pitchFamily="2" charset="0"/>
                <a:cs typeface="Ebrima" panose="02000000000000000000" pitchFamily="2" charset="0"/>
              </a:rPr>
              <a:t>:</a:t>
            </a:r>
          </a:p>
          <a:p>
            <a:pPr marL="228600" indent="0"/>
            <a:r>
              <a:rPr lang="pl-PL" sz="1800" dirty="0">
                <a:latin typeface="Ebrima" panose="02000000000000000000" pitchFamily="2" charset="0"/>
                <a:ea typeface="Ebrima" panose="02000000000000000000" pitchFamily="2" charset="0"/>
                <a:cs typeface="Ebrima" panose="02000000000000000000" pitchFamily="2" charset="0"/>
              </a:rPr>
              <a:t>24 – 27 March 2020 (</a:t>
            </a:r>
            <a:r>
              <a:rPr lang="pl-PL" sz="1800" dirty="0" err="1">
                <a:latin typeface="Ebrima" panose="02000000000000000000" pitchFamily="2" charset="0"/>
                <a:ea typeface="Ebrima" panose="02000000000000000000" pitchFamily="2" charset="0"/>
                <a:cs typeface="Ebrima" panose="02000000000000000000" pitchFamily="2" charset="0"/>
              </a:rPr>
              <a:t>meeting</a:t>
            </a:r>
            <a:r>
              <a:rPr lang="pl-PL" sz="1800" dirty="0">
                <a:latin typeface="Ebrima" panose="02000000000000000000" pitchFamily="2" charset="0"/>
                <a:ea typeface="Ebrima" panose="02000000000000000000" pitchFamily="2" charset="0"/>
                <a:cs typeface="Ebrima" panose="02000000000000000000" pitchFamily="2" charset="0"/>
              </a:rPr>
              <a:t> 25-26 March)</a:t>
            </a:r>
          </a:p>
          <a:p>
            <a:pPr marL="228600" indent="0"/>
            <a:endParaRPr lang="pl-PL" sz="1800" dirty="0">
              <a:latin typeface="Ebrima" panose="02000000000000000000" pitchFamily="2" charset="0"/>
              <a:ea typeface="Ebrima" panose="02000000000000000000" pitchFamily="2" charset="0"/>
              <a:cs typeface="Ebrima" panose="02000000000000000000" pitchFamily="2" charset="0"/>
            </a:endParaRPr>
          </a:p>
          <a:p>
            <a:pPr marL="228600" indent="0"/>
            <a:r>
              <a:rPr lang="pl-PL" sz="1800" dirty="0" err="1">
                <a:latin typeface="Ebrima" panose="02000000000000000000" pitchFamily="2" charset="0"/>
                <a:ea typeface="Ebrima" panose="02000000000000000000" pitchFamily="2" charset="0"/>
                <a:cs typeface="Ebrima" panose="02000000000000000000" pitchFamily="2" charset="0"/>
              </a:rPr>
              <a:t>Location</a:t>
            </a:r>
            <a:r>
              <a:rPr lang="pl-PL" sz="1800" dirty="0">
                <a:latin typeface="Ebrima" panose="02000000000000000000" pitchFamily="2" charset="0"/>
                <a:ea typeface="Ebrima" panose="02000000000000000000" pitchFamily="2" charset="0"/>
                <a:cs typeface="Ebrima" panose="02000000000000000000" pitchFamily="2" charset="0"/>
              </a:rPr>
              <a:t>: Łódź, </a:t>
            </a:r>
            <a:r>
              <a:rPr lang="pl-PL" sz="1800" dirty="0" err="1">
                <a:latin typeface="Ebrima" panose="02000000000000000000" pitchFamily="2" charset="0"/>
                <a:ea typeface="Ebrima" panose="02000000000000000000" pitchFamily="2" charset="0"/>
                <a:cs typeface="Ebrima" panose="02000000000000000000" pitchFamily="2" charset="0"/>
              </a:rPr>
              <a:t>Lodzkie</a:t>
            </a:r>
            <a:r>
              <a:rPr lang="pl-PL" sz="1800" dirty="0">
                <a:latin typeface="Ebrima" panose="02000000000000000000" pitchFamily="2" charset="0"/>
                <a:ea typeface="Ebrima" panose="02000000000000000000" pitchFamily="2" charset="0"/>
                <a:cs typeface="Ebrima" panose="02000000000000000000" pitchFamily="2" charset="0"/>
              </a:rPr>
              <a:t> Region, Poland</a:t>
            </a:r>
          </a:p>
          <a:p>
            <a:pPr marL="228600" indent="0"/>
            <a:endParaRPr lang="pl-PL" sz="1800" dirty="0">
              <a:latin typeface="Ebrima" panose="02000000000000000000" pitchFamily="2" charset="0"/>
              <a:ea typeface="Ebrima" panose="02000000000000000000" pitchFamily="2" charset="0"/>
              <a:cs typeface="Ebrima" panose="02000000000000000000" pitchFamily="2" charset="0"/>
            </a:endParaRPr>
          </a:p>
          <a:p>
            <a:pPr marL="228600" indent="0"/>
            <a:endParaRPr lang="pl-PL" sz="1800" dirty="0">
              <a:latin typeface="Ebrima" panose="02000000000000000000" pitchFamily="2" charset="0"/>
              <a:ea typeface="Ebrima" panose="02000000000000000000" pitchFamily="2" charset="0"/>
              <a:cs typeface="Ebrima" panose="02000000000000000000" pitchFamily="2" charset="0"/>
            </a:endParaRPr>
          </a:p>
          <a:p>
            <a:pPr marL="228600" indent="0"/>
            <a:r>
              <a:rPr lang="pl-PL" sz="1800" dirty="0" err="1">
                <a:latin typeface="Ebrima" panose="02000000000000000000" pitchFamily="2" charset="0"/>
                <a:ea typeface="Ebrima" panose="02000000000000000000" pitchFamily="2" charset="0"/>
                <a:cs typeface="Ebrima" panose="02000000000000000000" pitchFamily="2" charset="0"/>
              </a:rPr>
              <a:t>Questions</a:t>
            </a:r>
            <a:r>
              <a:rPr lang="pl-PL" sz="1800" dirty="0">
                <a:latin typeface="Ebrima" panose="02000000000000000000" pitchFamily="2" charset="0"/>
                <a:ea typeface="Ebrima" panose="02000000000000000000" pitchFamily="2" charset="0"/>
                <a:cs typeface="Ebrima" panose="02000000000000000000" pitchFamily="2" charset="0"/>
              </a:rPr>
              <a:t> and </a:t>
            </a:r>
            <a:r>
              <a:rPr lang="pl-PL" sz="1800" dirty="0" err="1">
                <a:latin typeface="Ebrima" panose="02000000000000000000" pitchFamily="2" charset="0"/>
                <a:ea typeface="Ebrima" panose="02000000000000000000" pitchFamily="2" charset="0"/>
                <a:cs typeface="Ebrima" panose="02000000000000000000" pitchFamily="2" charset="0"/>
              </a:rPr>
              <a:t>help</a:t>
            </a:r>
            <a:r>
              <a:rPr lang="pl-PL" sz="1800" dirty="0">
                <a:latin typeface="Ebrima" panose="02000000000000000000" pitchFamily="2" charset="0"/>
                <a:ea typeface="Ebrima" panose="02000000000000000000" pitchFamily="2" charset="0"/>
                <a:cs typeface="Ebrima" panose="02000000000000000000" pitchFamily="2" charset="0"/>
              </a:rPr>
              <a:t> in </a:t>
            </a:r>
            <a:r>
              <a:rPr lang="pl-PL" sz="1800" dirty="0" err="1">
                <a:latin typeface="Ebrima" panose="02000000000000000000" pitchFamily="2" charset="0"/>
                <a:ea typeface="Ebrima" panose="02000000000000000000" pitchFamily="2" charset="0"/>
                <a:cs typeface="Ebrima" panose="02000000000000000000" pitchFamily="2" charset="0"/>
              </a:rPr>
              <a:t>reaching</a:t>
            </a:r>
            <a:r>
              <a:rPr lang="pl-PL" sz="1800" dirty="0">
                <a:latin typeface="Ebrima" panose="02000000000000000000" pitchFamily="2" charset="0"/>
                <a:ea typeface="Ebrima" panose="02000000000000000000" pitchFamily="2" charset="0"/>
                <a:cs typeface="Ebrima" panose="02000000000000000000" pitchFamily="2" charset="0"/>
              </a:rPr>
              <a:t> Łódź:</a:t>
            </a:r>
          </a:p>
          <a:p>
            <a:pPr marL="228600" indent="0"/>
            <a:r>
              <a:rPr lang="pl-PL" sz="1800" dirty="0">
                <a:latin typeface="Ebrima" panose="02000000000000000000" pitchFamily="2" charset="0"/>
                <a:ea typeface="Ebrima" panose="02000000000000000000" pitchFamily="2" charset="0"/>
                <a:cs typeface="Ebrima" panose="02000000000000000000" pitchFamily="2" charset="0"/>
              </a:rPr>
              <a:t>Katarzyna Kurniawka, Michał Mikina</a:t>
            </a:r>
          </a:p>
          <a:p>
            <a:pPr marL="228600" indent="0"/>
            <a:r>
              <a:rPr lang="pl-PL" sz="1800" dirty="0">
                <a:latin typeface="Ebrima" panose="02000000000000000000" pitchFamily="2" charset="0"/>
                <a:ea typeface="Ebrima" panose="02000000000000000000" pitchFamily="2" charset="0"/>
                <a:cs typeface="Ebrima" panose="02000000000000000000" pitchFamily="2" charset="0"/>
                <a:hlinkClick r:id="rId3"/>
              </a:rPr>
              <a:t>katarzyna.kurniawka@lodzkie.pl</a:t>
            </a:r>
            <a:endParaRPr lang="pl-PL" sz="1800" dirty="0">
              <a:latin typeface="Ebrima" panose="02000000000000000000" pitchFamily="2" charset="0"/>
              <a:ea typeface="Ebrima" panose="02000000000000000000" pitchFamily="2" charset="0"/>
              <a:cs typeface="Ebrima" panose="02000000000000000000" pitchFamily="2" charset="0"/>
            </a:endParaRPr>
          </a:p>
          <a:p>
            <a:pPr marL="228600" indent="0"/>
            <a:r>
              <a:rPr lang="pl-PL" sz="1800" dirty="0">
                <a:latin typeface="Ebrima" panose="02000000000000000000" pitchFamily="2" charset="0"/>
                <a:ea typeface="Ebrima" panose="02000000000000000000" pitchFamily="2" charset="0"/>
                <a:cs typeface="Ebrima" panose="02000000000000000000" pitchFamily="2" charset="0"/>
                <a:hlinkClick r:id="rId4"/>
              </a:rPr>
              <a:t>michal.mikina@lodzkie.pl</a:t>
            </a:r>
            <a:r>
              <a:rPr lang="pl-PL" sz="1800" dirty="0">
                <a:latin typeface="Ebrima" panose="02000000000000000000" pitchFamily="2" charset="0"/>
                <a:ea typeface="Ebrima" panose="02000000000000000000" pitchFamily="2" charset="0"/>
                <a:cs typeface="Ebrima" panose="02000000000000000000" pitchFamily="2" charset="0"/>
              </a:rPr>
              <a:t> </a:t>
            </a:r>
          </a:p>
          <a:p>
            <a:pPr marL="228600" indent="0"/>
            <a:endParaRPr lang="pl-PL"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744073" y="3717032"/>
            <a:ext cx="3583305" cy="252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5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1981201" y="975756"/>
            <a:ext cx="8207375" cy="5837621"/>
          </a:xfrm>
          <a:prstGeom prst="rect">
            <a:avLst/>
          </a:prstGeom>
          <a:noFill/>
          <a:ln>
            <a:noFill/>
          </a:ln>
        </p:spPr>
        <p:txBody>
          <a:bodyPr spcFirstLastPara="1" wrap="square" lIns="91425" tIns="45700" rIns="91425" bIns="45700" anchor="t" anchorCtr="0">
            <a:noAutofit/>
          </a:bodyPr>
          <a:lstStyle/>
          <a:p>
            <a:pPr defTabSz="1377950">
              <a:lnSpc>
                <a:spcPct val="90000"/>
              </a:lnSpc>
              <a:spcBef>
                <a:spcPct val="0"/>
              </a:spcBef>
              <a:spcAft>
                <a:spcPct val="35000"/>
              </a:spcAft>
            </a:pPr>
            <a:r>
              <a:rPr lang="pt-PT" sz="3100" kern="1200" dirty="0" err="1">
                <a:solidFill>
                  <a:schemeClr val="accent3">
                    <a:lumMod val="75000"/>
                  </a:schemeClr>
                </a:solidFill>
                <a:effectLst>
                  <a:outerShdw blurRad="38100" dist="38100" dir="2700000" algn="tl">
                    <a:srgbClr val="000000">
                      <a:alpha val="43137"/>
                    </a:srgbClr>
                  </a:outerShdw>
                </a:effectLst>
                <a:cs typeface="Tahoma" pitchFamily="34" charset="0"/>
              </a:rPr>
              <a:t>Investment</a:t>
            </a:r>
            <a:r>
              <a:rPr lang="pt-PT" sz="3100" kern="1200" dirty="0">
                <a:solidFill>
                  <a:schemeClr val="accent3">
                    <a:lumMod val="75000"/>
                  </a:schemeClr>
                </a:solidFill>
                <a:effectLst>
                  <a:outerShdw blurRad="38100" dist="38100" dir="2700000" algn="tl">
                    <a:srgbClr val="000000">
                      <a:alpha val="43137"/>
                    </a:srgbClr>
                  </a:outerShdw>
                </a:effectLst>
                <a:cs typeface="Tahoma" pitchFamily="34" charset="0"/>
              </a:rPr>
              <a:t> Incentives</a:t>
            </a:r>
            <a:endParaRPr lang="pt-PT" sz="3100" kern="1200" dirty="0">
              <a:solidFill>
                <a:schemeClr val="accent3">
                  <a:lumMod val="75000"/>
                </a:schemeClr>
              </a:solidFill>
            </a:endParaRPr>
          </a:p>
        </p:txBody>
      </p:sp>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upo 1">
            <a:extLst>
              <a:ext uri="{FF2B5EF4-FFF2-40B4-BE49-F238E27FC236}">
                <a16:creationId xmlns:a16="http://schemas.microsoft.com/office/drawing/2014/main" id="{834C86B6-FA77-477C-8B13-D69618C9BA96}"/>
              </a:ext>
            </a:extLst>
          </p:cNvPr>
          <p:cNvGrpSpPr/>
          <p:nvPr/>
        </p:nvGrpSpPr>
        <p:grpSpPr>
          <a:xfrm>
            <a:off x="2061583" y="1556792"/>
            <a:ext cx="7778833" cy="4646184"/>
            <a:chOff x="709832" y="2132856"/>
            <a:chExt cx="6984776" cy="4134295"/>
          </a:xfrm>
        </p:grpSpPr>
        <p:grpSp>
          <p:nvGrpSpPr>
            <p:cNvPr id="31" name="Grupo 19">
              <a:extLst>
                <a:ext uri="{FF2B5EF4-FFF2-40B4-BE49-F238E27FC236}">
                  <a16:creationId xmlns:a16="http://schemas.microsoft.com/office/drawing/2014/main" id="{B5F7A784-A8BD-4F0B-9A66-BAEC6E931765}"/>
                </a:ext>
              </a:extLst>
            </p:cNvPr>
            <p:cNvGrpSpPr/>
            <p:nvPr/>
          </p:nvGrpSpPr>
          <p:grpSpPr>
            <a:xfrm>
              <a:off x="709832" y="2132856"/>
              <a:ext cx="6984776" cy="4134295"/>
              <a:chOff x="709832" y="1844824"/>
              <a:chExt cx="6984776" cy="4134295"/>
            </a:xfrm>
          </p:grpSpPr>
          <p:sp>
            <p:nvSpPr>
              <p:cNvPr id="33" name="Rectângulo 20">
                <a:extLst>
                  <a:ext uri="{FF2B5EF4-FFF2-40B4-BE49-F238E27FC236}">
                    <a16:creationId xmlns:a16="http://schemas.microsoft.com/office/drawing/2014/main" id="{FB90D7AC-7D05-4EDE-92B1-9A723522D63E}"/>
                  </a:ext>
                </a:extLst>
              </p:cNvPr>
              <p:cNvSpPr/>
              <p:nvPr/>
            </p:nvSpPr>
            <p:spPr>
              <a:xfrm>
                <a:off x="709832" y="1844824"/>
                <a:ext cx="6984776" cy="4134295"/>
              </a:xfrm>
              <a:prstGeom prst="rect">
                <a:avLst/>
              </a:prstGeom>
              <a:solidFill>
                <a:schemeClr val="accent1">
                  <a:lumMod val="20000"/>
                  <a:lumOff val="80000"/>
                  <a:alpha val="71000"/>
                </a:schemeClr>
              </a:solidFill>
              <a:ln>
                <a:solidFill>
                  <a:schemeClr val="bg1"/>
                </a:solidFill>
              </a:ln>
            </p:spPr>
            <p:style>
              <a:lnRef idx="2">
                <a:schemeClr val="accent2"/>
              </a:lnRef>
              <a:fillRef idx="1">
                <a:schemeClr val="lt1"/>
              </a:fillRef>
              <a:effectRef idx="0">
                <a:schemeClr val="accent2"/>
              </a:effectRef>
              <a:fontRef idx="minor">
                <a:schemeClr val="dk1"/>
              </a:fontRef>
            </p:style>
          </p:sp>
          <p:sp>
            <p:nvSpPr>
              <p:cNvPr id="34" name="Forma livre 21">
                <a:extLst>
                  <a:ext uri="{FF2B5EF4-FFF2-40B4-BE49-F238E27FC236}">
                    <a16:creationId xmlns:a16="http://schemas.microsoft.com/office/drawing/2014/main" id="{47F6B0C9-2ECD-4A01-85E8-6F9DC1ABCEF5}"/>
                  </a:ext>
                </a:extLst>
              </p:cNvPr>
              <p:cNvSpPr/>
              <p:nvPr/>
            </p:nvSpPr>
            <p:spPr>
              <a:xfrm>
                <a:off x="2088360" y="4485326"/>
                <a:ext cx="4238098" cy="587561"/>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pt-PT" sz="2400" b="1" kern="1200" dirty="0">
                    <a:solidFill>
                      <a:schemeClr val="tx1"/>
                    </a:solidFill>
                    <a:latin typeface="+mj-lt"/>
                    <a:ea typeface="+mj-ea"/>
                    <a:cs typeface="+mj-cs"/>
                  </a:rPr>
                  <a:t>FIRMS COMPETITIVENESS</a:t>
                </a:r>
              </a:p>
            </p:txBody>
          </p:sp>
          <p:sp>
            <p:nvSpPr>
              <p:cNvPr id="35" name="Oval 34">
                <a:extLst>
                  <a:ext uri="{FF2B5EF4-FFF2-40B4-BE49-F238E27FC236}">
                    <a16:creationId xmlns:a16="http://schemas.microsoft.com/office/drawing/2014/main" id="{C699544C-8E2C-4A43-BA90-701B4361143E}"/>
                  </a:ext>
                </a:extLst>
              </p:cNvPr>
              <p:cNvSpPr/>
              <p:nvPr/>
            </p:nvSpPr>
            <p:spPr>
              <a:xfrm>
                <a:off x="2088360" y="1945934"/>
                <a:ext cx="4238098" cy="1195034"/>
              </a:xfrm>
              <a:prstGeom prst="ellipse">
                <a:avLst/>
              </a:prstGeom>
              <a:solidFill>
                <a:schemeClr val="accent2"/>
              </a:solidFill>
              <a:ln>
                <a:solidFill>
                  <a:schemeClr val="bg1"/>
                </a:solidFill>
              </a:ln>
            </p:spPr>
            <p:style>
              <a:lnRef idx="2">
                <a:schemeClr val="accent2"/>
              </a:lnRef>
              <a:fillRef idx="1">
                <a:schemeClr val="lt1"/>
              </a:fillRef>
              <a:effectRef idx="0">
                <a:schemeClr val="accent2"/>
              </a:effectRef>
              <a:fontRef idx="minor">
                <a:schemeClr val="dk1"/>
              </a:fontRef>
            </p:style>
          </p:sp>
          <p:sp>
            <p:nvSpPr>
              <p:cNvPr id="36" name="Seta para baixo 23">
                <a:extLst>
                  <a:ext uri="{FF2B5EF4-FFF2-40B4-BE49-F238E27FC236}">
                    <a16:creationId xmlns:a16="http://schemas.microsoft.com/office/drawing/2014/main" id="{9880B099-344B-407A-BAEA-F6D225B76FC2}"/>
                  </a:ext>
                </a:extLst>
              </p:cNvPr>
              <p:cNvSpPr/>
              <p:nvPr/>
            </p:nvSpPr>
            <p:spPr>
              <a:xfrm>
                <a:off x="3844419" y="4060908"/>
                <a:ext cx="727581" cy="376204"/>
              </a:xfrm>
              <a:prstGeom prst="downArrow">
                <a:avLst/>
              </a:prstGeom>
              <a:solidFill>
                <a:schemeClr val="accent6">
                  <a:lumMod val="50000"/>
                </a:schemeClr>
              </a:solidFill>
              <a:ln>
                <a:solidFill>
                  <a:schemeClr val="bg1"/>
                </a:solidFill>
              </a:ln>
            </p:spPr>
            <p:style>
              <a:lnRef idx="2">
                <a:schemeClr val="accent2"/>
              </a:lnRef>
              <a:fillRef idx="1">
                <a:schemeClr val="lt1"/>
              </a:fillRef>
              <a:effectRef idx="0">
                <a:schemeClr val="accent2"/>
              </a:effectRef>
              <a:fontRef idx="minor">
                <a:schemeClr val="dk1"/>
              </a:fontRef>
            </p:style>
          </p:sp>
          <p:sp>
            <p:nvSpPr>
              <p:cNvPr id="37" name="Forma livre 24">
                <a:extLst>
                  <a:ext uri="{FF2B5EF4-FFF2-40B4-BE49-F238E27FC236}">
                    <a16:creationId xmlns:a16="http://schemas.microsoft.com/office/drawing/2014/main" id="{5CA5BBB9-06EB-4E8F-8476-77FA498D49A5}"/>
                  </a:ext>
                </a:extLst>
              </p:cNvPr>
              <p:cNvSpPr/>
              <p:nvPr/>
            </p:nvSpPr>
            <p:spPr>
              <a:xfrm>
                <a:off x="6039564" y="2198390"/>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1">
                  <a:lumMod val="60000"/>
                  <a:lumOff val="4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GB" sz="1200" dirty="0"/>
                  <a:t>Training</a:t>
                </a:r>
                <a:endParaRPr lang="en-GB" sz="1200" kern="1200" dirty="0"/>
              </a:p>
            </p:txBody>
          </p:sp>
          <p:sp>
            <p:nvSpPr>
              <p:cNvPr id="38" name="CaixaDeTexto 37">
                <a:extLst>
                  <a:ext uri="{FF2B5EF4-FFF2-40B4-BE49-F238E27FC236}">
                    <a16:creationId xmlns:a16="http://schemas.microsoft.com/office/drawing/2014/main" id="{C710E624-00BE-4077-98E4-C7C2DA5D70C8}"/>
                  </a:ext>
                </a:extLst>
              </p:cNvPr>
              <p:cNvSpPr txBox="1"/>
              <p:nvPr/>
            </p:nvSpPr>
            <p:spPr>
              <a:xfrm>
                <a:off x="3275336" y="2060848"/>
                <a:ext cx="1946316" cy="657282"/>
              </a:xfrm>
              <a:prstGeom prst="rect">
                <a:avLst/>
              </a:prstGeom>
              <a:noFill/>
            </p:spPr>
            <p:txBody>
              <a:bodyPr wrap="none" rtlCol="0">
                <a:spAutoFit/>
              </a:bodyPr>
              <a:lstStyle/>
              <a:p>
                <a:pPr algn="ctr"/>
                <a:r>
                  <a:rPr lang="en-GB" sz="1800" dirty="0"/>
                  <a:t>Support to</a:t>
                </a:r>
              </a:p>
              <a:p>
                <a:pPr algn="ctr"/>
                <a:r>
                  <a:rPr lang="en-GB" sz="2400" b="1" dirty="0"/>
                  <a:t>INVESTMENT</a:t>
                </a:r>
              </a:p>
            </p:txBody>
          </p:sp>
          <p:grpSp>
            <p:nvGrpSpPr>
              <p:cNvPr id="40" name="Grupo 27">
                <a:extLst>
                  <a:ext uri="{FF2B5EF4-FFF2-40B4-BE49-F238E27FC236}">
                    <a16:creationId xmlns:a16="http://schemas.microsoft.com/office/drawing/2014/main" id="{C6BEA91A-A528-4425-A961-B18FCC21218D}"/>
                  </a:ext>
                </a:extLst>
              </p:cNvPr>
              <p:cNvGrpSpPr/>
              <p:nvPr/>
            </p:nvGrpSpPr>
            <p:grpSpPr>
              <a:xfrm>
                <a:off x="755576" y="5321101"/>
                <a:ext cx="2179190" cy="556171"/>
                <a:chOff x="57973" y="2919607"/>
                <a:chExt cx="4335769" cy="1184186"/>
              </a:xfrm>
            </p:grpSpPr>
            <p:sp>
              <p:nvSpPr>
                <p:cNvPr id="52" name="Oval 51">
                  <a:extLst>
                    <a:ext uri="{FF2B5EF4-FFF2-40B4-BE49-F238E27FC236}">
                      <a16:creationId xmlns:a16="http://schemas.microsoft.com/office/drawing/2014/main" id="{B5BC6871-9E7C-4702-B0DD-BD66DE294017}"/>
                    </a:ext>
                  </a:extLst>
                </p:cNvPr>
                <p:cNvSpPr/>
                <p:nvPr/>
              </p:nvSpPr>
              <p:spPr>
                <a:xfrm>
                  <a:off x="57973" y="2919607"/>
                  <a:ext cx="4335769" cy="1184186"/>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53" name="Oval 4">
                  <a:extLst>
                    <a:ext uri="{FF2B5EF4-FFF2-40B4-BE49-F238E27FC236}">
                      <a16:creationId xmlns:a16="http://schemas.microsoft.com/office/drawing/2014/main" id="{22953810-42F0-4016-9742-9BF9B2B2AE34}"/>
                    </a:ext>
                  </a:extLst>
                </p:cNvPr>
                <p:cNvSpPr/>
                <p:nvPr/>
              </p:nvSpPr>
              <p:spPr>
                <a:xfrm>
                  <a:off x="692933" y="3093029"/>
                  <a:ext cx="3065852" cy="837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2044700">
                    <a:lnSpc>
                      <a:spcPct val="90000"/>
                    </a:lnSpc>
                    <a:spcBef>
                      <a:spcPct val="0"/>
                    </a:spcBef>
                    <a:spcAft>
                      <a:spcPct val="35000"/>
                    </a:spcAft>
                  </a:pPr>
                  <a:r>
                    <a:rPr lang="pt-PT" b="1" kern="1200" dirty="0" err="1">
                      <a:solidFill>
                        <a:schemeClr val="tx1"/>
                      </a:solidFill>
                    </a:rPr>
                    <a:t>Creating</a:t>
                  </a:r>
                  <a:r>
                    <a:rPr lang="pt-PT" b="1" kern="1200" dirty="0">
                      <a:solidFill>
                        <a:schemeClr val="tx1"/>
                      </a:solidFill>
                    </a:rPr>
                    <a:t> </a:t>
                  </a:r>
                  <a:r>
                    <a:rPr lang="pt-PT" b="1" kern="1200" dirty="0" err="1">
                      <a:solidFill>
                        <a:schemeClr val="tx1"/>
                      </a:solidFill>
                    </a:rPr>
                    <a:t>jobs</a:t>
                  </a:r>
                  <a:r>
                    <a:rPr lang="pt-PT" b="1" kern="1200" dirty="0">
                      <a:solidFill>
                        <a:schemeClr val="tx1"/>
                      </a:solidFill>
                    </a:rPr>
                    <a:t> </a:t>
                  </a:r>
                </a:p>
              </p:txBody>
            </p:sp>
          </p:grpSp>
          <p:grpSp>
            <p:nvGrpSpPr>
              <p:cNvPr id="41" name="Grupo 28">
                <a:extLst>
                  <a:ext uri="{FF2B5EF4-FFF2-40B4-BE49-F238E27FC236}">
                    <a16:creationId xmlns:a16="http://schemas.microsoft.com/office/drawing/2014/main" id="{5D996F9E-A263-44A1-8C36-E579DA88F500}"/>
                  </a:ext>
                </a:extLst>
              </p:cNvPr>
              <p:cNvGrpSpPr/>
              <p:nvPr/>
            </p:nvGrpSpPr>
            <p:grpSpPr>
              <a:xfrm>
                <a:off x="3131840" y="5177085"/>
                <a:ext cx="2179190" cy="556171"/>
                <a:chOff x="57973" y="3072925"/>
                <a:chExt cx="4335769" cy="1184186"/>
              </a:xfrm>
            </p:grpSpPr>
            <p:sp>
              <p:nvSpPr>
                <p:cNvPr id="50" name="Oval 49">
                  <a:extLst>
                    <a:ext uri="{FF2B5EF4-FFF2-40B4-BE49-F238E27FC236}">
                      <a16:creationId xmlns:a16="http://schemas.microsoft.com/office/drawing/2014/main" id="{C5251EBA-0914-4C4D-8418-719D8F352825}"/>
                    </a:ext>
                  </a:extLst>
                </p:cNvPr>
                <p:cNvSpPr/>
                <p:nvPr/>
              </p:nvSpPr>
              <p:spPr>
                <a:xfrm>
                  <a:off x="57973" y="3072925"/>
                  <a:ext cx="4335769" cy="1184186"/>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51" name="Oval 4">
                  <a:extLst>
                    <a:ext uri="{FF2B5EF4-FFF2-40B4-BE49-F238E27FC236}">
                      <a16:creationId xmlns:a16="http://schemas.microsoft.com/office/drawing/2014/main" id="{69B5198B-CE72-47AB-B190-801D18D50246}"/>
                    </a:ext>
                  </a:extLst>
                </p:cNvPr>
                <p:cNvSpPr/>
                <p:nvPr/>
              </p:nvSpPr>
              <p:spPr>
                <a:xfrm>
                  <a:off x="692933" y="3093029"/>
                  <a:ext cx="3065852" cy="837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2044700">
                    <a:lnSpc>
                      <a:spcPct val="90000"/>
                    </a:lnSpc>
                    <a:spcBef>
                      <a:spcPct val="0"/>
                    </a:spcBef>
                    <a:spcAft>
                      <a:spcPct val="35000"/>
                    </a:spcAft>
                  </a:pPr>
                  <a:r>
                    <a:rPr lang="pt-PT" b="1" kern="1200" dirty="0" err="1">
                      <a:solidFill>
                        <a:schemeClr val="tx1"/>
                      </a:solidFill>
                    </a:rPr>
                    <a:t>Growth</a:t>
                  </a:r>
                  <a:endParaRPr lang="pt-PT" b="1" kern="1200" dirty="0">
                    <a:solidFill>
                      <a:schemeClr val="tx1"/>
                    </a:solidFill>
                  </a:endParaRPr>
                </a:p>
              </p:txBody>
            </p:sp>
          </p:grpSp>
          <p:grpSp>
            <p:nvGrpSpPr>
              <p:cNvPr id="42" name="Grupo 29">
                <a:extLst>
                  <a:ext uri="{FF2B5EF4-FFF2-40B4-BE49-F238E27FC236}">
                    <a16:creationId xmlns:a16="http://schemas.microsoft.com/office/drawing/2014/main" id="{589B9900-22F0-4470-8C19-C998E71F5418}"/>
                  </a:ext>
                </a:extLst>
              </p:cNvPr>
              <p:cNvGrpSpPr/>
              <p:nvPr/>
            </p:nvGrpSpPr>
            <p:grpSpPr>
              <a:xfrm>
                <a:off x="5489154" y="5321101"/>
                <a:ext cx="2179190" cy="556171"/>
                <a:chOff x="57973" y="2919607"/>
                <a:chExt cx="4335769" cy="1184186"/>
              </a:xfrm>
            </p:grpSpPr>
            <p:sp>
              <p:nvSpPr>
                <p:cNvPr id="48" name="Oval 47">
                  <a:extLst>
                    <a:ext uri="{FF2B5EF4-FFF2-40B4-BE49-F238E27FC236}">
                      <a16:creationId xmlns:a16="http://schemas.microsoft.com/office/drawing/2014/main" id="{DF2002E5-172B-460C-9E00-47E47FC56B60}"/>
                    </a:ext>
                  </a:extLst>
                </p:cNvPr>
                <p:cNvSpPr/>
                <p:nvPr/>
              </p:nvSpPr>
              <p:spPr>
                <a:xfrm>
                  <a:off x="57973" y="2919607"/>
                  <a:ext cx="4335769" cy="1184186"/>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49" name="Oval 4">
                  <a:extLst>
                    <a:ext uri="{FF2B5EF4-FFF2-40B4-BE49-F238E27FC236}">
                      <a16:creationId xmlns:a16="http://schemas.microsoft.com/office/drawing/2014/main" id="{C65095B2-43CF-4095-BFB5-34BD695CA70A}"/>
                    </a:ext>
                  </a:extLst>
                </p:cNvPr>
                <p:cNvSpPr/>
                <p:nvPr/>
              </p:nvSpPr>
              <p:spPr>
                <a:xfrm>
                  <a:off x="692933" y="3093029"/>
                  <a:ext cx="3065852" cy="837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2044700">
                    <a:lnSpc>
                      <a:spcPct val="90000"/>
                    </a:lnSpc>
                    <a:spcBef>
                      <a:spcPct val="0"/>
                    </a:spcBef>
                    <a:spcAft>
                      <a:spcPct val="35000"/>
                    </a:spcAft>
                  </a:pPr>
                  <a:r>
                    <a:rPr lang="pt-PT" b="1" kern="1200" dirty="0" err="1">
                      <a:solidFill>
                        <a:schemeClr val="tx1"/>
                      </a:solidFill>
                    </a:rPr>
                    <a:t>Added</a:t>
                  </a:r>
                  <a:r>
                    <a:rPr lang="pt-PT" b="1" kern="1200" dirty="0">
                      <a:solidFill>
                        <a:schemeClr val="tx1"/>
                      </a:solidFill>
                    </a:rPr>
                    <a:t> </a:t>
                  </a:r>
                  <a:r>
                    <a:rPr lang="pt-PT" b="1" kern="1200" dirty="0" err="1">
                      <a:solidFill>
                        <a:schemeClr val="tx1"/>
                      </a:solidFill>
                    </a:rPr>
                    <a:t>value</a:t>
                  </a:r>
                  <a:endParaRPr lang="pt-PT" b="1" kern="1200" dirty="0">
                    <a:solidFill>
                      <a:schemeClr val="tx1"/>
                    </a:solidFill>
                  </a:endParaRPr>
                </a:p>
              </p:txBody>
            </p:sp>
          </p:grpSp>
          <p:cxnSp>
            <p:nvCxnSpPr>
              <p:cNvPr id="43" name="Conexão em ângulos rectos 30">
                <a:extLst>
                  <a:ext uri="{FF2B5EF4-FFF2-40B4-BE49-F238E27FC236}">
                    <a16:creationId xmlns:a16="http://schemas.microsoft.com/office/drawing/2014/main" id="{E3A793B1-5693-4152-BE2D-70DEE408D540}"/>
                  </a:ext>
                </a:extLst>
              </p:cNvPr>
              <p:cNvCxnSpPr>
                <a:stCxn id="50" idx="6"/>
                <a:endCxn id="48" idx="2"/>
              </p:cNvCxnSpPr>
              <p:nvPr/>
            </p:nvCxnSpPr>
            <p:spPr>
              <a:xfrm>
                <a:off x="5311030" y="5455171"/>
                <a:ext cx="178124" cy="14401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exão em ângulos rectos 31">
                <a:extLst>
                  <a:ext uri="{FF2B5EF4-FFF2-40B4-BE49-F238E27FC236}">
                    <a16:creationId xmlns:a16="http://schemas.microsoft.com/office/drawing/2014/main" id="{CA772EDA-DA25-4510-ABBD-BA504FE28D9E}"/>
                  </a:ext>
                </a:extLst>
              </p:cNvPr>
              <p:cNvCxnSpPr>
                <a:stCxn id="50" idx="2"/>
                <a:endCxn id="52" idx="6"/>
              </p:cNvCxnSpPr>
              <p:nvPr/>
            </p:nvCxnSpPr>
            <p:spPr>
              <a:xfrm rot="10800000" flipV="1">
                <a:off x="2934766" y="5455171"/>
                <a:ext cx="197074" cy="1440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Forma livre 32">
                <a:extLst>
                  <a:ext uri="{FF2B5EF4-FFF2-40B4-BE49-F238E27FC236}">
                    <a16:creationId xmlns:a16="http://schemas.microsoft.com/office/drawing/2014/main" id="{BA763E69-DBB4-4BE6-80F9-7E084AB1C948}"/>
                  </a:ext>
                </a:extLst>
              </p:cNvPr>
              <p:cNvSpPr/>
              <p:nvPr/>
            </p:nvSpPr>
            <p:spPr>
              <a:xfrm>
                <a:off x="2245557" y="2842706"/>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1">
                  <a:lumMod val="60000"/>
                  <a:lumOff val="4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pt-PT" sz="1200" kern="1200" dirty="0"/>
                  <a:t>R&amp;D</a:t>
                </a:r>
              </a:p>
            </p:txBody>
          </p:sp>
          <p:sp>
            <p:nvSpPr>
              <p:cNvPr id="46" name="Forma livre 33">
                <a:extLst>
                  <a:ext uri="{FF2B5EF4-FFF2-40B4-BE49-F238E27FC236}">
                    <a16:creationId xmlns:a16="http://schemas.microsoft.com/office/drawing/2014/main" id="{D71BD044-49D4-4C51-902A-540DFE9B95AC}"/>
                  </a:ext>
                </a:extLst>
              </p:cNvPr>
              <p:cNvSpPr/>
              <p:nvPr/>
            </p:nvSpPr>
            <p:spPr>
              <a:xfrm>
                <a:off x="4860032" y="2799511"/>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1">
                  <a:lumMod val="60000"/>
                  <a:lumOff val="4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GB" sz="1100" kern="1200" dirty="0"/>
                  <a:t>Qualification and</a:t>
                </a:r>
              </a:p>
              <a:p>
                <a:pPr algn="ctr" defTabSz="533400">
                  <a:lnSpc>
                    <a:spcPct val="90000"/>
                  </a:lnSpc>
                  <a:spcBef>
                    <a:spcPct val="0"/>
                  </a:spcBef>
                  <a:spcAft>
                    <a:spcPct val="35000"/>
                  </a:spcAft>
                </a:pPr>
                <a:r>
                  <a:rPr lang="en-GB" sz="1100" dirty="0"/>
                  <a:t>Internationalisation</a:t>
                </a:r>
              </a:p>
              <a:p>
                <a:pPr algn="ctr" defTabSz="533400">
                  <a:lnSpc>
                    <a:spcPct val="90000"/>
                  </a:lnSpc>
                  <a:spcBef>
                    <a:spcPct val="0"/>
                  </a:spcBef>
                  <a:spcAft>
                    <a:spcPct val="35000"/>
                  </a:spcAft>
                </a:pPr>
                <a:r>
                  <a:rPr lang="en-GB" sz="1100" kern="1200" dirty="0"/>
                  <a:t>SME</a:t>
                </a:r>
              </a:p>
            </p:txBody>
          </p:sp>
          <p:sp>
            <p:nvSpPr>
              <p:cNvPr id="47" name="Forma livre 34">
                <a:extLst>
                  <a:ext uri="{FF2B5EF4-FFF2-40B4-BE49-F238E27FC236}">
                    <a16:creationId xmlns:a16="http://schemas.microsoft.com/office/drawing/2014/main" id="{66241B80-F1CC-4AA2-BD5E-F17820685E77}"/>
                  </a:ext>
                </a:extLst>
              </p:cNvPr>
              <p:cNvSpPr/>
              <p:nvPr/>
            </p:nvSpPr>
            <p:spPr>
              <a:xfrm>
                <a:off x="3550386" y="3091008"/>
                <a:ext cx="1309646" cy="1058072"/>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1">
                  <a:lumMod val="60000"/>
                  <a:lumOff val="4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GB" sz="1200" dirty="0"/>
                  <a:t>Innovation</a:t>
                </a:r>
              </a:p>
            </p:txBody>
          </p:sp>
        </p:grpSp>
        <p:sp>
          <p:nvSpPr>
            <p:cNvPr id="32" name="Forma livre 41">
              <a:extLst>
                <a:ext uri="{FF2B5EF4-FFF2-40B4-BE49-F238E27FC236}">
                  <a16:creationId xmlns:a16="http://schemas.microsoft.com/office/drawing/2014/main" id="{38EE76C2-D37D-4C94-A2D4-E46663EBE6EC}"/>
                </a:ext>
              </a:extLst>
            </p:cNvPr>
            <p:cNvSpPr/>
            <p:nvPr/>
          </p:nvSpPr>
          <p:spPr>
            <a:xfrm>
              <a:off x="1190348" y="2492896"/>
              <a:ext cx="1309646" cy="102008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1">
                <a:lumMod val="60000"/>
                <a:lumOff val="4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spcFirstLastPara="0" vert="horz" wrap="square" lIns="182628" tIns="182628" rIns="182628" bIns="182628" numCol="1" spcCol="1270" anchor="ctr" anchorCtr="0">
              <a:noAutofit/>
            </a:bodyPr>
            <a:lstStyle/>
            <a:p>
              <a:pPr algn="ctr" defTabSz="533400">
                <a:lnSpc>
                  <a:spcPct val="90000"/>
                </a:lnSpc>
                <a:spcBef>
                  <a:spcPct val="0"/>
                </a:spcBef>
                <a:spcAft>
                  <a:spcPct val="35000"/>
                </a:spcAft>
              </a:pPr>
              <a:r>
                <a:rPr lang="en-IE" sz="1000" dirty="0"/>
                <a:t>Investment Diagnosis Opportunities</a:t>
              </a:r>
              <a:endParaRPr lang="pt-PT" sz="1000" kern="1200" dirty="0"/>
            </a:p>
          </p:txBody>
        </p:sp>
      </p:grpSp>
    </p:spTree>
    <p:extLst>
      <p:ext uri="{BB962C8B-B14F-4D97-AF65-F5344CB8AC3E}">
        <p14:creationId xmlns:p14="http://schemas.microsoft.com/office/powerpoint/2010/main" val="42112356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Shape 144"/>
          <p:cNvSpPr txBox="1">
            <a:spLocks/>
          </p:cNvSpPr>
          <p:nvPr/>
        </p:nvSpPr>
        <p:spPr>
          <a:xfrm>
            <a:off x="1672040" y="1031979"/>
            <a:ext cx="8928992" cy="4493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b="1" dirty="0">
                <a:solidFill>
                  <a:srgbClr val="1F497D"/>
                </a:solidFill>
                <a:latin typeface="Arial" panose="020B0604020202020204" pitchFamily="34" charset="0"/>
                <a:ea typeface="Arial" panose="020B0604020202020204" pitchFamily="34" charset="0"/>
                <a:cs typeface="Arial" panose="020B0604020202020204" pitchFamily="34" charset="0"/>
              </a:rPr>
              <a:t>Agenda, thematic issue – for discussion </a:t>
            </a:r>
          </a:p>
        </p:txBody>
      </p:sp>
      <p:sp>
        <p:nvSpPr>
          <p:cNvPr id="9" name="Shape 145"/>
          <p:cNvSpPr txBox="1">
            <a:spLocks noGrp="1"/>
          </p:cNvSpPr>
          <p:nvPr>
            <p:ph type="body" idx="1"/>
          </p:nvPr>
        </p:nvSpPr>
        <p:spPr>
          <a:xfrm>
            <a:off x="2279576" y="1556792"/>
            <a:ext cx="7992888" cy="5116564"/>
          </a:xfrm>
          <a:prstGeom prst="rect">
            <a:avLst/>
          </a:prstGeom>
          <a:solidFill>
            <a:schemeClr val="bg1"/>
          </a:solidFill>
          <a:ln>
            <a:noFill/>
          </a:ln>
        </p:spPr>
        <p:txBody>
          <a:bodyPr spcFirstLastPara="1" wrap="square" lIns="91425" tIns="45700" rIns="91425" bIns="45700" anchor="t" anchorCtr="0">
            <a:noAutofit/>
          </a:bodyPr>
          <a:lstStyle/>
          <a:p>
            <a:pPr marL="179388" lvl="1" indent="0" algn="just">
              <a:buClr>
                <a:srgbClr val="000000"/>
              </a:buClr>
              <a:buNone/>
            </a:pPr>
            <a:endParaRPr lang="hu-HU" sz="1400" dirty="0">
              <a:solidFill>
                <a:srgbClr val="002060"/>
              </a:solidFill>
            </a:endParaRPr>
          </a:p>
          <a:p>
            <a:pPr marL="179388" lvl="1" indent="0" algn="just">
              <a:buClr>
                <a:srgbClr val="000000"/>
              </a:buClr>
              <a:buNone/>
            </a:pPr>
            <a:r>
              <a:rPr lang="hu-HU" sz="1400" dirty="0">
                <a:solidFill>
                  <a:srgbClr val="002060"/>
                </a:solidFill>
                <a:latin typeface="+mj-lt"/>
              </a:rPr>
              <a:t>First day of the meeting: </a:t>
            </a:r>
          </a:p>
          <a:p>
            <a:pPr marL="465138" lvl="1" indent="-285750" algn="just">
              <a:buClr>
                <a:srgbClr val="000000"/>
              </a:buClr>
            </a:pPr>
            <a:r>
              <a:rPr lang="hu-HU" sz="1400" dirty="0">
                <a:solidFill>
                  <a:srgbClr val="002060"/>
                </a:solidFill>
                <a:latin typeface="+mj-lt"/>
              </a:rPr>
              <a:t>introduction into the </a:t>
            </a:r>
            <a:r>
              <a:rPr lang="en-US" sz="1400" dirty="0">
                <a:solidFill>
                  <a:srgbClr val="002060"/>
                </a:solidFill>
                <a:latin typeface="+mj-lt"/>
              </a:rPr>
              <a:t>Definition of an Industry 4.0. maturity evaluation matrix for projects</a:t>
            </a:r>
            <a:r>
              <a:rPr lang="pl-PL" sz="1400" dirty="0">
                <a:solidFill>
                  <a:srgbClr val="002060"/>
                </a:solidFill>
                <a:latin typeface="+mj-lt"/>
              </a:rPr>
              <a:t> by the respresentative of </a:t>
            </a:r>
            <a:r>
              <a:rPr lang="en-US" sz="1400" dirty="0">
                <a:solidFill>
                  <a:srgbClr val="002060"/>
                </a:solidFill>
                <a:latin typeface="+mj-lt"/>
              </a:rPr>
              <a:t>Polish “Industry of the Future” Platform Foundation</a:t>
            </a:r>
            <a:r>
              <a:rPr lang="pl-PL" sz="1400" dirty="0">
                <a:solidFill>
                  <a:srgbClr val="002060"/>
                </a:solidFill>
                <a:latin typeface="+mj-lt"/>
              </a:rPr>
              <a:t> </a:t>
            </a:r>
            <a:r>
              <a:rPr lang="en-US" sz="1400" dirty="0">
                <a:solidFill>
                  <a:srgbClr val="002060"/>
                </a:solidFill>
                <a:latin typeface="+mj-lt"/>
              </a:rPr>
              <a:t>which </a:t>
            </a:r>
            <a:r>
              <a:rPr lang="pl-PL" sz="1400" dirty="0" err="1">
                <a:solidFill>
                  <a:srgbClr val="002060"/>
                </a:solidFill>
                <a:latin typeface="+mj-lt"/>
              </a:rPr>
              <a:t>is</a:t>
            </a:r>
            <a:r>
              <a:rPr lang="pl-PL" sz="1400" dirty="0">
                <a:solidFill>
                  <a:srgbClr val="002060"/>
                </a:solidFill>
                <a:latin typeface="+mj-lt"/>
              </a:rPr>
              <a:t> </a:t>
            </a:r>
            <a:r>
              <a:rPr lang="pl-PL" sz="1400" dirty="0" err="1">
                <a:solidFill>
                  <a:srgbClr val="002060"/>
                </a:solidFill>
                <a:latin typeface="+mj-lt"/>
              </a:rPr>
              <a:t>an</a:t>
            </a:r>
            <a:r>
              <a:rPr lang="pl-PL" sz="1400" dirty="0">
                <a:solidFill>
                  <a:srgbClr val="002060"/>
                </a:solidFill>
                <a:latin typeface="+mj-lt"/>
              </a:rPr>
              <a:t> </a:t>
            </a:r>
            <a:r>
              <a:rPr lang="pl-PL" sz="1400" dirty="0" err="1">
                <a:solidFill>
                  <a:srgbClr val="002060"/>
                </a:solidFill>
                <a:latin typeface="+mj-lt"/>
              </a:rPr>
              <a:t>expert</a:t>
            </a:r>
            <a:r>
              <a:rPr lang="pl-PL" sz="1400" dirty="0">
                <a:solidFill>
                  <a:srgbClr val="002060"/>
                </a:solidFill>
                <a:latin typeface="+mj-lt"/>
              </a:rPr>
              <a:t> and  </a:t>
            </a:r>
            <a:br>
              <a:rPr lang="pl-PL" sz="1400" dirty="0">
                <a:solidFill>
                  <a:srgbClr val="002060"/>
                </a:solidFill>
                <a:latin typeface="+mj-lt"/>
              </a:rPr>
            </a:br>
            <a:r>
              <a:rPr lang="en-US" sz="1400" dirty="0">
                <a:solidFill>
                  <a:srgbClr val="002060"/>
                </a:solidFill>
                <a:latin typeface="+mj-lt"/>
              </a:rPr>
              <a:t>“national integrator responsible for bringing the national industry transformation to the level defined as Industry 4.0”</a:t>
            </a:r>
            <a:endParaRPr lang="pl-PL" sz="1400" dirty="0">
              <a:solidFill>
                <a:srgbClr val="002060"/>
              </a:solidFill>
              <a:latin typeface="+mj-lt"/>
            </a:endParaRPr>
          </a:p>
          <a:p>
            <a:pPr marL="465138" lvl="1" indent="-285750" algn="just">
              <a:buClr>
                <a:srgbClr val="000000"/>
              </a:buClr>
            </a:pPr>
            <a:r>
              <a:rPr lang="pl-PL" sz="1400" dirty="0" err="1">
                <a:solidFill>
                  <a:srgbClr val="002060"/>
                </a:solidFill>
                <a:latin typeface="+mj-lt"/>
              </a:rPr>
              <a:t>Presenting</a:t>
            </a:r>
            <a:r>
              <a:rPr lang="pl-PL" sz="1400" dirty="0">
                <a:solidFill>
                  <a:srgbClr val="002060"/>
                </a:solidFill>
                <a:latin typeface="+mj-lt"/>
              </a:rPr>
              <a:t> the </a:t>
            </a:r>
            <a:r>
              <a:rPr lang="pl-PL" sz="1400" dirty="0" err="1">
                <a:solidFill>
                  <a:srgbClr val="002060"/>
                </a:solidFill>
                <a:latin typeface="+mj-lt"/>
                <a:ea typeface="Ebrima" panose="02000000000000000000" pitchFamily="2" charset="0"/>
                <a:cs typeface="Ebrima" panose="02000000000000000000" pitchFamily="2" charset="0"/>
              </a:rPr>
              <a:t>Industry</a:t>
            </a:r>
            <a:r>
              <a:rPr lang="pl-PL" sz="1400" dirty="0">
                <a:solidFill>
                  <a:srgbClr val="002060"/>
                </a:solidFill>
                <a:latin typeface="+mj-lt"/>
                <a:ea typeface="Ebrima" panose="02000000000000000000" pitchFamily="2" charset="0"/>
                <a:cs typeface="Ebrima" panose="02000000000000000000" pitchFamily="2" charset="0"/>
              </a:rPr>
              <a:t> 4.0 </a:t>
            </a:r>
            <a:r>
              <a:rPr lang="pl-PL" sz="1400" dirty="0" err="1">
                <a:solidFill>
                  <a:srgbClr val="002060"/>
                </a:solidFill>
                <a:latin typeface="+mj-lt"/>
                <a:ea typeface="Ebrima" panose="02000000000000000000" pitchFamily="2" charset="0"/>
                <a:cs typeface="Ebrima" panose="02000000000000000000" pitchFamily="2" charset="0"/>
              </a:rPr>
              <a:t>maturity</a:t>
            </a:r>
            <a:r>
              <a:rPr lang="pl-PL" sz="1400" dirty="0">
                <a:solidFill>
                  <a:srgbClr val="002060"/>
                </a:solidFill>
                <a:latin typeface="+mj-lt"/>
                <a:ea typeface="Ebrima" panose="02000000000000000000" pitchFamily="2" charset="0"/>
                <a:cs typeface="Ebrima" panose="02000000000000000000" pitchFamily="2" charset="0"/>
              </a:rPr>
              <a:t> model in Poland</a:t>
            </a:r>
          </a:p>
          <a:p>
            <a:pPr marL="465138" lvl="1" indent="-285750" algn="just">
              <a:buClr>
                <a:srgbClr val="000000"/>
              </a:buClr>
            </a:pPr>
            <a:r>
              <a:rPr lang="pl-PL" sz="1400" dirty="0">
                <a:solidFill>
                  <a:srgbClr val="002060"/>
                </a:solidFill>
                <a:latin typeface="+mj-lt"/>
              </a:rPr>
              <a:t>P</a:t>
            </a:r>
            <a:r>
              <a:rPr lang="en-US" sz="1400" dirty="0">
                <a:solidFill>
                  <a:srgbClr val="002060"/>
                </a:solidFill>
                <a:latin typeface="+mj-lt"/>
              </a:rPr>
              <a:t>resenting </a:t>
            </a:r>
            <a:r>
              <a:rPr lang="pl-PL" sz="1400" dirty="0">
                <a:solidFill>
                  <a:srgbClr val="002060"/>
                </a:solidFill>
                <a:latin typeface="+mj-lt"/>
              </a:rPr>
              <a:t>by the Partners </a:t>
            </a:r>
            <a:r>
              <a:rPr lang="en-US" sz="1400" dirty="0">
                <a:solidFill>
                  <a:srgbClr val="002060"/>
                </a:solidFill>
                <a:latin typeface="+mj-lt"/>
              </a:rPr>
              <a:t>the research on the subject made on regional and national level in </a:t>
            </a:r>
            <a:r>
              <a:rPr lang="pl-PL" sz="1400" dirty="0" err="1">
                <a:solidFill>
                  <a:srgbClr val="002060"/>
                </a:solidFill>
                <a:latin typeface="+mj-lt"/>
              </a:rPr>
              <a:t>their</a:t>
            </a:r>
            <a:r>
              <a:rPr lang="pl-PL" sz="1400" dirty="0">
                <a:solidFill>
                  <a:srgbClr val="002060"/>
                </a:solidFill>
                <a:latin typeface="+mj-lt"/>
              </a:rPr>
              <a:t> </a:t>
            </a:r>
            <a:r>
              <a:rPr lang="en-US" sz="1400" dirty="0">
                <a:solidFill>
                  <a:srgbClr val="002060"/>
                </a:solidFill>
                <a:latin typeface="+mj-lt"/>
              </a:rPr>
              <a:t>countries. It helps to work out the optimal tool, which </a:t>
            </a:r>
            <a:r>
              <a:rPr lang="en-US" sz="1400" dirty="0" err="1">
                <a:solidFill>
                  <a:srgbClr val="002060"/>
                </a:solidFill>
                <a:latin typeface="+mj-lt"/>
              </a:rPr>
              <a:t>Lodzkie</a:t>
            </a:r>
            <a:r>
              <a:rPr lang="en-US" sz="1400" dirty="0">
                <a:solidFill>
                  <a:srgbClr val="002060"/>
                </a:solidFill>
                <a:latin typeface="+mj-lt"/>
              </a:rPr>
              <a:t> Region as </a:t>
            </a:r>
            <a:br>
              <a:rPr lang="pl-PL" sz="1400" dirty="0">
                <a:solidFill>
                  <a:srgbClr val="002060"/>
                </a:solidFill>
                <a:latin typeface="+mj-lt"/>
              </a:rPr>
            </a:br>
            <a:r>
              <a:rPr lang="en-US" sz="1400" dirty="0">
                <a:solidFill>
                  <a:srgbClr val="002060"/>
                </a:solidFill>
                <a:latin typeface="+mj-lt"/>
              </a:rPr>
              <a:t>a regional authority could propose as a content of policy instrument. </a:t>
            </a:r>
            <a:endParaRPr lang="pl-PL" sz="1400" dirty="0">
              <a:solidFill>
                <a:srgbClr val="002060"/>
              </a:solidFill>
              <a:latin typeface="+mj-lt"/>
            </a:endParaRPr>
          </a:p>
          <a:p>
            <a:pPr marL="465138" lvl="1" indent="-285750" algn="just">
              <a:buClr>
                <a:srgbClr val="000000"/>
              </a:buClr>
            </a:pPr>
            <a:r>
              <a:rPr lang="pl-PL" sz="1400" dirty="0" err="1">
                <a:solidFill>
                  <a:srgbClr val="002060"/>
                </a:solidFill>
                <a:latin typeface="+mj-lt"/>
                <a:ea typeface="Ebrima" panose="02000000000000000000" pitchFamily="2" charset="0"/>
                <a:cs typeface="Ebrima" panose="02000000000000000000" pitchFamily="2" charset="0"/>
              </a:rPr>
              <a:t>Workshops</a:t>
            </a:r>
            <a:r>
              <a:rPr lang="pl-PL" sz="1400" dirty="0">
                <a:solidFill>
                  <a:srgbClr val="002060"/>
                </a:solidFill>
                <a:latin typeface="+mj-lt"/>
                <a:ea typeface="Ebrima" panose="02000000000000000000" pitchFamily="2" charset="0"/>
                <a:cs typeface="Ebrima" panose="02000000000000000000" pitchFamily="2" charset="0"/>
              </a:rPr>
              <a:t> </a:t>
            </a:r>
            <a:r>
              <a:rPr lang="pl-PL" sz="1400" dirty="0" err="1">
                <a:solidFill>
                  <a:srgbClr val="002060"/>
                </a:solidFill>
                <a:latin typeface="+mj-lt"/>
                <a:ea typeface="Ebrima" panose="02000000000000000000" pitchFamily="2" charset="0"/>
                <a:cs typeface="Ebrima" panose="02000000000000000000" pitchFamily="2" charset="0"/>
              </a:rPr>
              <a:t>supervised</a:t>
            </a:r>
            <a:r>
              <a:rPr lang="pl-PL" sz="1400" dirty="0">
                <a:solidFill>
                  <a:srgbClr val="002060"/>
                </a:solidFill>
                <a:latin typeface="+mj-lt"/>
                <a:ea typeface="Ebrima" panose="02000000000000000000" pitchFamily="2" charset="0"/>
                <a:cs typeface="Ebrima" panose="02000000000000000000" pitchFamily="2" charset="0"/>
              </a:rPr>
              <a:t> by the </a:t>
            </a:r>
            <a:r>
              <a:rPr lang="pl-PL" sz="1400" dirty="0" err="1">
                <a:solidFill>
                  <a:srgbClr val="002060"/>
                </a:solidFill>
                <a:latin typeface="+mj-lt"/>
                <a:ea typeface="Ebrima" panose="02000000000000000000" pitchFamily="2" charset="0"/>
                <a:cs typeface="Ebrima" panose="02000000000000000000" pitchFamily="2" charset="0"/>
              </a:rPr>
              <a:t>experts</a:t>
            </a:r>
            <a:r>
              <a:rPr lang="pl-PL" sz="1400" dirty="0">
                <a:solidFill>
                  <a:srgbClr val="002060"/>
                </a:solidFill>
                <a:latin typeface="+mj-lt"/>
                <a:ea typeface="Ebrima" panose="02000000000000000000" pitchFamily="2" charset="0"/>
                <a:cs typeface="Ebrima" panose="02000000000000000000" pitchFamily="2" charset="0"/>
              </a:rPr>
              <a:t> , </a:t>
            </a:r>
            <a:r>
              <a:rPr lang="pl-PL" sz="1400" dirty="0" err="1">
                <a:solidFill>
                  <a:srgbClr val="002060"/>
                </a:solidFill>
                <a:latin typeface="+mj-lt"/>
                <a:ea typeface="Ebrima" panose="02000000000000000000" pitchFamily="2" charset="0"/>
                <a:cs typeface="Ebrima" panose="02000000000000000000" pitchFamily="2" charset="0"/>
              </a:rPr>
              <a:t>disscusion</a:t>
            </a:r>
            <a:r>
              <a:rPr lang="pl-PL" sz="1400" dirty="0">
                <a:solidFill>
                  <a:srgbClr val="002060"/>
                </a:solidFill>
                <a:latin typeface="+mj-lt"/>
                <a:ea typeface="Ebrima" panose="02000000000000000000" pitchFamily="2" charset="0"/>
                <a:cs typeface="Ebrima" panose="02000000000000000000" pitchFamily="2" charset="0"/>
              </a:rPr>
              <a:t>, </a:t>
            </a:r>
          </a:p>
          <a:p>
            <a:pPr marL="179388" lvl="1" indent="0" algn="just">
              <a:buClr>
                <a:srgbClr val="000000"/>
              </a:buClr>
              <a:buNone/>
            </a:pPr>
            <a:endParaRPr lang="pl-PL" sz="1400" dirty="0">
              <a:solidFill>
                <a:srgbClr val="002060"/>
              </a:solidFill>
              <a:latin typeface="+mj-lt"/>
            </a:endParaRPr>
          </a:p>
          <a:p>
            <a:pPr marL="179388" lvl="1" indent="0" algn="just">
              <a:buClr>
                <a:srgbClr val="000000"/>
              </a:buClr>
              <a:buNone/>
            </a:pPr>
            <a:r>
              <a:rPr lang="pl-PL" sz="1400" dirty="0">
                <a:solidFill>
                  <a:srgbClr val="002060"/>
                </a:solidFill>
                <a:latin typeface="+mj-lt"/>
              </a:rPr>
              <a:t>Second </a:t>
            </a:r>
            <a:r>
              <a:rPr lang="pl-PL" sz="1400" dirty="0" err="1">
                <a:solidFill>
                  <a:srgbClr val="002060"/>
                </a:solidFill>
                <a:latin typeface="+mj-lt"/>
              </a:rPr>
              <a:t>day</a:t>
            </a:r>
            <a:r>
              <a:rPr lang="pl-PL" sz="1400" dirty="0">
                <a:solidFill>
                  <a:srgbClr val="002060"/>
                </a:solidFill>
                <a:latin typeface="+mj-lt"/>
              </a:rPr>
              <a:t>:</a:t>
            </a:r>
          </a:p>
          <a:p>
            <a:pPr marL="465138" lvl="1" indent="-285750" algn="just">
              <a:buClr>
                <a:srgbClr val="000000"/>
              </a:buClr>
            </a:pPr>
            <a:r>
              <a:rPr lang="pl-PL" sz="1400" dirty="0" err="1">
                <a:solidFill>
                  <a:srgbClr val="002060"/>
                </a:solidFill>
                <a:latin typeface="+mj-lt"/>
              </a:rPr>
              <a:t>Study</a:t>
            </a:r>
            <a:r>
              <a:rPr lang="pl-PL" sz="1400" dirty="0">
                <a:solidFill>
                  <a:srgbClr val="002060"/>
                </a:solidFill>
                <a:latin typeface="+mj-lt"/>
              </a:rPr>
              <a:t> </a:t>
            </a:r>
            <a:r>
              <a:rPr lang="pl-PL" sz="1400" dirty="0" err="1">
                <a:solidFill>
                  <a:srgbClr val="002060"/>
                </a:solidFill>
                <a:latin typeface="+mj-lt"/>
              </a:rPr>
              <a:t>visits</a:t>
            </a:r>
            <a:r>
              <a:rPr lang="pl-PL" sz="1400" dirty="0">
                <a:solidFill>
                  <a:srgbClr val="002060"/>
                </a:solidFill>
                <a:latin typeface="+mj-lt"/>
              </a:rPr>
              <a:t> in the </a:t>
            </a:r>
            <a:r>
              <a:rPr lang="pl-PL" sz="1400" dirty="0" err="1">
                <a:solidFill>
                  <a:srgbClr val="002060"/>
                </a:solidFill>
                <a:latin typeface="+mj-lt"/>
              </a:rPr>
              <a:t>technological</a:t>
            </a:r>
            <a:r>
              <a:rPr lang="pl-PL" sz="1400" dirty="0">
                <a:solidFill>
                  <a:srgbClr val="002060"/>
                </a:solidFill>
                <a:latin typeface="+mj-lt"/>
              </a:rPr>
              <a:t> </a:t>
            </a:r>
            <a:r>
              <a:rPr lang="pl-PL" sz="1400" dirty="0" err="1">
                <a:solidFill>
                  <a:srgbClr val="002060"/>
                </a:solidFill>
                <a:latin typeface="+mj-lt"/>
              </a:rPr>
              <a:t>companies</a:t>
            </a:r>
            <a:r>
              <a:rPr lang="pl-PL" sz="1400" dirty="0">
                <a:solidFill>
                  <a:srgbClr val="002060"/>
                </a:solidFill>
                <a:latin typeface="+mj-lt"/>
              </a:rPr>
              <a:t> and </a:t>
            </a:r>
            <a:r>
              <a:rPr lang="pl-PL" sz="1400" dirty="0" err="1">
                <a:solidFill>
                  <a:srgbClr val="002060"/>
                </a:solidFill>
                <a:latin typeface="+mj-lt"/>
              </a:rPr>
              <a:t>Lodz</a:t>
            </a:r>
            <a:r>
              <a:rPr lang="pl-PL" sz="1400" dirty="0">
                <a:solidFill>
                  <a:srgbClr val="002060"/>
                </a:solidFill>
                <a:latin typeface="+mj-lt"/>
              </a:rPr>
              <a:t> University of Technology</a:t>
            </a:r>
          </a:p>
          <a:p>
            <a:pPr marL="465138" lvl="1" indent="-285750" algn="just">
              <a:buClr>
                <a:srgbClr val="000000"/>
              </a:buClr>
            </a:pPr>
            <a:r>
              <a:rPr lang="pl-PL" sz="1400" dirty="0" err="1">
                <a:solidFill>
                  <a:srgbClr val="002060"/>
                </a:solidFill>
                <a:latin typeface="+mj-lt"/>
              </a:rPr>
              <a:t>Steering</a:t>
            </a:r>
            <a:r>
              <a:rPr lang="pl-PL" sz="1400" dirty="0">
                <a:solidFill>
                  <a:srgbClr val="002060"/>
                </a:solidFill>
                <a:latin typeface="+mj-lt"/>
              </a:rPr>
              <a:t> </a:t>
            </a:r>
            <a:r>
              <a:rPr lang="pl-PL" sz="1400" dirty="0" err="1">
                <a:solidFill>
                  <a:srgbClr val="002060"/>
                </a:solidFill>
                <a:latin typeface="+mj-lt"/>
              </a:rPr>
              <a:t>committee</a:t>
            </a:r>
            <a:r>
              <a:rPr lang="pl-PL" sz="1400" dirty="0">
                <a:solidFill>
                  <a:srgbClr val="002060"/>
                </a:solidFill>
                <a:latin typeface="+mj-lt"/>
              </a:rPr>
              <a:t> </a:t>
            </a:r>
            <a:r>
              <a:rPr lang="pl-PL" sz="1400" dirty="0" err="1">
                <a:solidFill>
                  <a:srgbClr val="002060"/>
                </a:solidFill>
                <a:latin typeface="+mj-lt"/>
              </a:rPr>
              <a:t>meeting</a:t>
            </a:r>
            <a:endParaRPr lang="pl-PL" sz="1400" dirty="0">
              <a:solidFill>
                <a:srgbClr val="002060"/>
              </a:solidFill>
              <a:latin typeface="+mj-lt"/>
            </a:endParaRPr>
          </a:p>
          <a:p>
            <a:pPr marL="465138" lvl="1" indent="-285750" algn="just">
              <a:buClr>
                <a:srgbClr val="000000"/>
              </a:buClr>
            </a:pPr>
            <a:endParaRPr lang="pl-PL" sz="1400" dirty="0">
              <a:solidFill>
                <a:srgbClr val="002060"/>
              </a:solidFill>
            </a:endParaRPr>
          </a:p>
          <a:p>
            <a:pPr marL="179388" lvl="1" indent="0" algn="just">
              <a:buClr>
                <a:srgbClr val="000000"/>
              </a:buClr>
              <a:buNone/>
            </a:pPr>
            <a:endParaRPr lang="pl-PL" sz="1400" dirty="0">
              <a:solidFill>
                <a:srgbClr val="002060"/>
              </a:solidFill>
            </a:endParaRPr>
          </a:p>
          <a:p>
            <a:pPr marL="179388" lvl="1" indent="0" algn="just">
              <a:buClr>
                <a:srgbClr val="000000"/>
              </a:buClr>
              <a:buNone/>
            </a:pPr>
            <a:endParaRPr lang="en-US" sz="1100" dirty="0">
              <a:solidFill>
                <a:srgbClr val="002060"/>
              </a:solidFill>
            </a:endParaRPr>
          </a:p>
          <a:p>
            <a:pPr marL="179388" lvl="1" indent="0" algn="just">
              <a:buClr>
                <a:srgbClr val="000000"/>
              </a:buClr>
              <a:buNone/>
            </a:pPr>
            <a:endParaRPr lang="hu-HU" sz="1400" dirty="0">
              <a:solidFill>
                <a:srgbClr val="002060"/>
              </a:solidFill>
            </a:endParaRPr>
          </a:p>
          <a:p>
            <a:pPr marL="457200" lvl="1" indent="0" algn="just">
              <a:buClr>
                <a:srgbClr val="000000"/>
              </a:buClr>
              <a:buNone/>
            </a:pPr>
            <a:endParaRPr lang="pl-PL" sz="1600" dirty="0">
              <a:solidFill>
                <a:srgbClr val="595959"/>
              </a:solidFill>
            </a:endParaRPr>
          </a:p>
          <a:p>
            <a:pPr marL="800100" lvl="1" indent="-342900" algn="just">
              <a:buClr>
                <a:srgbClr val="000000"/>
              </a:buClr>
              <a:buAutoNum type="arabicPeriod"/>
            </a:pPr>
            <a:endParaRPr lang="en-GB" sz="1600" dirty="0">
              <a:solidFill>
                <a:srgbClr val="595959"/>
              </a:solidFill>
            </a:endParaRPr>
          </a:p>
        </p:txBody>
      </p:sp>
    </p:spTree>
    <p:extLst>
      <p:ext uri="{BB962C8B-B14F-4D97-AF65-F5344CB8AC3E}">
        <p14:creationId xmlns:p14="http://schemas.microsoft.com/office/powerpoint/2010/main" val="9580058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Shape 144"/>
          <p:cNvSpPr txBox="1">
            <a:spLocks/>
          </p:cNvSpPr>
          <p:nvPr/>
        </p:nvSpPr>
        <p:spPr>
          <a:xfrm>
            <a:off x="1631504" y="1035427"/>
            <a:ext cx="8928992" cy="4493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b="1" dirty="0">
                <a:solidFill>
                  <a:srgbClr val="1F497D"/>
                </a:solidFill>
                <a:latin typeface="+mj-lt"/>
                <a:ea typeface="Ebrima" panose="02000000000000000000" pitchFamily="2" charset="0"/>
                <a:cs typeface="Ebrima" panose="02000000000000000000" pitchFamily="2" charset="0"/>
              </a:rPr>
              <a:t>Agenda, thematic issue – for discussion </a:t>
            </a:r>
          </a:p>
        </p:txBody>
      </p:sp>
      <p:sp>
        <p:nvSpPr>
          <p:cNvPr id="6" name="Shape 145"/>
          <p:cNvSpPr txBox="1">
            <a:spLocks noGrp="1"/>
          </p:cNvSpPr>
          <p:nvPr>
            <p:ph type="body" idx="1"/>
          </p:nvPr>
        </p:nvSpPr>
        <p:spPr>
          <a:xfrm>
            <a:off x="1991544" y="1700808"/>
            <a:ext cx="7920880" cy="4896544"/>
          </a:xfrm>
          <a:prstGeom prst="rect">
            <a:avLst/>
          </a:prstGeom>
          <a:solidFill>
            <a:schemeClr val="bg1"/>
          </a:solidFill>
          <a:ln>
            <a:noFill/>
          </a:ln>
        </p:spPr>
        <p:txBody>
          <a:bodyPr spcFirstLastPara="1" wrap="square" lIns="91425" tIns="45700" rIns="91425" bIns="45700" anchor="t" anchorCtr="0">
            <a:noAutofit/>
          </a:bodyPr>
          <a:lstStyle/>
          <a:p>
            <a:pPr marL="0" indent="0" algn="just">
              <a:spcBef>
                <a:spcPts val="0"/>
              </a:spcBef>
              <a:buClr>
                <a:srgbClr val="1F497D"/>
              </a:buClr>
            </a:pPr>
            <a:r>
              <a:rPr lang="en-US" sz="1600" b="0" dirty="0">
                <a:solidFill>
                  <a:srgbClr val="002060"/>
                </a:solidFill>
                <a:latin typeface="+mj-lt"/>
                <a:ea typeface="Ebrima" panose="02000000000000000000" pitchFamily="2" charset="0"/>
                <a:cs typeface="Ebrima" panose="02000000000000000000" pitchFamily="2" charset="0"/>
              </a:rPr>
              <a:t>Improving policy instruments in the scope of </a:t>
            </a:r>
            <a:r>
              <a:rPr lang="en-US" sz="1600" dirty="0">
                <a:solidFill>
                  <a:srgbClr val="002060"/>
                </a:solidFill>
                <a:latin typeface="+mj-lt"/>
                <a:ea typeface="Ebrima" panose="02000000000000000000" pitchFamily="2" charset="0"/>
                <a:cs typeface="Ebrima" panose="02000000000000000000" pitchFamily="2" charset="0"/>
              </a:rPr>
              <a:t>the I</a:t>
            </a:r>
            <a:r>
              <a:rPr lang="pl-PL" sz="1600" dirty="0" err="1">
                <a:solidFill>
                  <a:srgbClr val="002060"/>
                </a:solidFill>
                <a:latin typeface="+mj-lt"/>
                <a:ea typeface="Ebrima" panose="02000000000000000000" pitchFamily="2" charset="0"/>
                <a:cs typeface="Ebrima" panose="02000000000000000000" pitchFamily="2" charset="0"/>
              </a:rPr>
              <a:t>ndustry</a:t>
            </a:r>
            <a:r>
              <a:rPr lang="pl-PL" sz="1600" dirty="0">
                <a:solidFill>
                  <a:srgbClr val="002060"/>
                </a:solidFill>
                <a:latin typeface="+mj-lt"/>
                <a:ea typeface="Ebrima" panose="02000000000000000000" pitchFamily="2" charset="0"/>
                <a:cs typeface="Ebrima" panose="02000000000000000000" pitchFamily="2" charset="0"/>
              </a:rPr>
              <a:t> </a:t>
            </a:r>
            <a:r>
              <a:rPr lang="en-US" sz="1600" dirty="0">
                <a:solidFill>
                  <a:srgbClr val="002060"/>
                </a:solidFill>
                <a:latin typeface="+mj-lt"/>
                <a:ea typeface="Ebrima" panose="02000000000000000000" pitchFamily="2" charset="0"/>
                <a:cs typeface="Ebrima" panose="02000000000000000000" pitchFamily="2" charset="0"/>
              </a:rPr>
              <a:t>4.0 maturity evaluation matrix</a:t>
            </a:r>
            <a:r>
              <a:rPr lang="en-US" sz="1600" b="0" dirty="0">
                <a:solidFill>
                  <a:srgbClr val="002060"/>
                </a:solidFill>
                <a:latin typeface="+mj-lt"/>
                <a:ea typeface="Ebrima" panose="02000000000000000000" pitchFamily="2" charset="0"/>
                <a:cs typeface="Ebrima" panose="02000000000000000000" pitchFamily="2" charset="0"/>
              </a:rPr>
              <a:t> is crucial in successful applying for the grants and implementing I</a:t>
            </a:r>
            <a:r>
              <a:rPr lang="pl-PL" sz="1600" b="0" dirty="0" err="1">
                <a:solidFill>
                  <a:srgbClr val="002060"/>
                </a:solidFill>
                <a:latin typeface="+mj-lt"/>
                <a:ea typeface="Ebrima" panose="02000000000000000000" pitchFamily="2" charset="0"/>
                <a:cs typeface="Ebrima" panose="02000000000000000000" pitchFamily="2" charset="0"/>
              </a:rPr>
              <a:t>ndustry</a:t>
            </a:r>
            <a:r>
              <a:rPr lang="en-US" sz="1600" b="0" dirty="0">
                <a:solidFill>
                  <a:srgbClr val="002060"/>
                </a:solidFill>
                <a:latin typeface="+mj-lt"/>
                <a:ea typeface="Ebrima" panose="02000000000000000000" pitchFamily="2" charset="0"/>
                <a:cs typeface="Ebrima" panose="02000000000000000000" pitchFamily="2" charset="0"/>
              </a:rPr>
              <a:t> 4.0 related innovation projects</a:t>
            </a:r>
            <a:r>
              <a:rPr lang="pl-PL" sz="1600" b="0" dirty="0">
                <a:solidFill>
                  <a:srgbClr val="002060"/>
                </a:solidFill>
                <a:latin typeface="+mj-lt"/>
                <a:ea typeface="Ebrima" panose="02000000000000000000" pitchFamily="2" charset="0"/>
                <a:cs typeface="Ebrima" panose="02000000000000000000" pitchFamily="2" charset="0"/>
              </a:rPr>
              <a:t>.</a:t>
            </a:r>
          </a:p>
          <a:p>
            <a:pPr marL="0" indent="0" algn="just">
              <a:spcBef>
                <a:spcPts val="0"/>
              </a:spcBef>
              <a:buClr>
                <a:srgbClr val="1F497D"/>
              </a:buClr>
            </a:pPr>
            <a:endParaRPr lang="pl-PL" sz="1600" b="0" dirty="0">
              <a:solidFill>
                <a:srgbClr val="002060"/>
              </a:solidFill>
              <a:latin typeface="+mj-lt"/>
              <a:ea typeface="Ebrima" panose="02000000000000000000" pitchFamily="2" charset="0"/>
              <a:cs typeface="Ebrima" panose="02000000000000000000" pitchFamily="2" charset="0"/>
            </a:endParaRPr>
          </a:p>
          <a:p>
            <a:pPr marL="0" indent="0" algn="just">
              <a:spcBef>
                <a:spcPts val="0"/>
              </a:spcBef>
              <a:buClr>
                <a:srgbClr val="1F497D"/>
              </a:buClr>
            </a:pPr>
            <a:r>
              <a:rPr lang="en-US" sz="1600" b="0" dirty="0">
                <a:solidFill>
                  <a:srgbClr val="002060"/>
                </a:solidFill>
                <a:latin typeface="+mj-lt"/>
                <a:ea typeface="Ebrima" panose="02000000000000000000" pitchFamily="2" charset="0"/>
                <a:cs typeface="Ebrima" panose="02000000000000000000" pitchFamily="2" charset="0"/>
              </a:rPr>
              <a:t>I</a:t>
            </a:r>
            <a:r>
              <a:rPr lang="pl-PL" sz="1600" b="0" dirty="0" err="1">
                <a:solidFill>
                  <a:srgbClr val="002060"/>
                </a:solidFill>
                <a:latin typeface="+mj-lt"/>
                <a:ea typeface="Ebrima" panose="02000000000000000000" pitchFamily="2" charset="0"/>
                <a:cs typeface="Ebrima" panose="02000000000000000000" pitchFamily="2" charset="0"/>
              </a:rPr>
              <a:t>ndustry</a:t>
            </a:r>
            <a:r>
              <a:rPr lang="en-US" sz="1600" b="0" dirty="0">
                <a:solidFill>
                  <a:srgbClr val="002060"/>
                </a:solidFill>
                <a:latin typeface="+mj-lt"/>
                <a:ea typeface="Ebrima" panose="02000000000000000000" pitchFamily="2" charset="0"/>
                <a:cs typeface="Ebrima" panose="02000000000000000000" pitchFamily="2" charset="0"/>
              </a:rPr>
              <a:t> 4.0 maturity is a multidimensional concept that requires development in many areas like:</a:t>
            </a:r>
          </a:p>
          <a:p>
            <a:pPr marL="285750" indent="-285750" algn="just">
              <a:spcBef>
                <a:spcPts val="0"/>
              </a:spcBef>
              <a:buClr>
                <a:srgbClr val="1F497D"/>
              </a:buClr>
              <a:buFontTx/>
              <a:buChar char="-"/>
            </a:pPr>
            <a:r>
              <a:rPr lang="en-US" sz="1600" b="0" dirty="0">
                <a:solidFill>
                  <a:srgbClr val="002060"/>
                </a:solidFill>
                <a:latin typeface="+mj-lt"/>
                <a:ea typeface="Ebrima" panose="02000000000000000000" pitchFamily="2" charset="0"/>
                <a:cs typeface="Ebrima" panose="02000000000000000000" pitchFamily="2" charset="0"/>
              </a:rPr>
              <a:t>technological resources and technological cooperation,</a:t>
            </a:r>
            <a:endParaRPr lang="pl-PL" sz="1600" b="0" dirty="0">
              <a:solidFill>
                <a:srgbClr val="002060"/>
              </a:solidFill>
              <a:latin typeface="+mj-lt"/>
              <a:ea typeface="Ebrima" panose="02000000000000000000" pitchFamily="2" charset="0"/>
              <a:cs typeface="Ebrima" panose="02000000000000000000" pitchFamily="2" charset="0"/>
            </a:endParaRPr>
          </a:p>
          <a:p>
            <a:pPr marL="285750" indent="-285750" algn="just">
              <a:spcBef>
                <a:spcPts val="0"/>
              </a:spcBef>
              <a:buClr>
                <a:srgbClr val="1F497D"/>
              </a:buClr>
              <a:buFontTx/>
              <a:buChar char="-"/>
            </a:pPr>
            <a:r>
              <a:rPr lang="en-US" sz="1600" b="0" dirty="0">
                <a:solidFill>
                  <a:srgbClr val="002060"/>
                </a:solidFill>
                <a:latin typeface="+mj-lt"/>
                <a:ea typeface="Ebrima" panose="02000000000000000000" pitchFamily="2" charset="0"/>
                <a:cs typeface="Ebrima" panose="02000000000000000000" pitchFamily="2" charset="0"/>
              </a:rPr>
              <a:t>the ways of management, </a:t>
            </a:r>
          </a:p>
          <a:p>
            <a:pPr marL="285750" indent="-285750" algn="just">
              <a:spcBef>
                <a:spcPts val="0"/>
              </a:spcBef>
              <a:buClr>
                <a:srgbClr val="1F497D"/>
              </a:buClr>
              <a:buFontTx/>
              <a:buChar char="-"/>
            </a:pPr>
            <a:r>
              <a:rPr lang="en-US" sz="1600" b="0" dirty="0">
                <a:solidFill>
                  <a:srgbClr val="002060"/>
                </a:solidFill>
                <a:latin typeface="+mj-lt"/>
                <a:ea typeface="Ebrima" panose="02000000000000000000" pitchFamily="2" charset="0"/>
                <a:cs typeface="Ebrima" panose="02000000000000000000" pitchFamily="2" charset="0"/>
              </a:rPr>
              <a:t>organizational culture and human capital</a:t>
            </a:r>
            <a:endParaRPr lang="pl-PL" sz="1600" b="0" dirty="0">
              <a:solidFill>
                <a:srgbClr val="002060"/>
              </a:solidFill>
              <a:latin typeface="+mj-lt"/>
              <a:ea typeface="Ebrima" panose="02000000000000000000" pitchFamily="2" charset="0"/>
              <a:cs typeface="Ebrima" panose="02000000000000000000" pitchFamily="2" charset="0"/>
            </a:endParaRPr>
          </a:p>
          <a:p>
            <a:pPr marL="285750" indent="-285750" algn="just">
              <a:spcBef>
                <a:spcPts val="0"/>
              </a:spcBef>
              <a:buClr>
                <a:srgbClr val="1F497D"/>
              </a:buClr>
              <a:buFontTx/>
              <a:buChar char="-"/>
            </a:pPr>
            <a:r>
              <a:rPr lang="en-US" sz="1600" b="0" dirty="0">
                <a:solidFill>
                  <a:srgbClr val="002060"/>
                </a:solidFill>
                <a:latin typeface="+mj-lt"/>
                <a:ea typeface="Ebrima" panose="02000000000000000000" pitchFamily="2" charset="0"/>
                <a:cs typeface="Ebrima" panose="02000000000000000000" pitchFamily="2" charset="0"/>
              </a:rPr>
              <a:t>changing the perception of the role of </a:t>
            </a:r>
            <a:r>
              <a:rPr lang="pl-PL" sz="1600" b="0" dirty="0">
                <a:solidFill>
                  <a:srgbClr val="002060"/>
                </a:solidFill>
                <a:latin typeface="+mj-lt"/>
                <a:ea typeface="Ebrima" panose="02000000000000000000" pitchFamily="2" charset="0"/>
                <a:cs typeface="Ebrima" panose="02000000000000000000" pitchFamily="2" charset="0"/>
              </a:rPr>
              <a:t>the</a:t>
            </a:r>
            <a:r>
              <a:rPr lang="en-US" sz="1600" b="0" dirty="0">
                <a:solidFill>
                  <a:srgbClr val="002060"/>
                </a:solidFill>
                <a:latin typeface="+mj-lt"/>
                <a:ea typeface="Ebrima" panose="02000000000000000000" pitchFamily="2" charset="0"/>
                <a:cs typeface="Ebrima" panose="02000000000000000000" pitchFamily="2" charset="0"/>
              </a:rPr>
              <a:t> company in </a:t>
            </a:r>
            <a:r>
              <a:rPr lang="pl-PL" sz="1600" b="0" dirty="0" err="1">
                <a:solidFill>
                  <a:srgbClr val="002060"/>
                </a:solidFill>
                <a:latin typeface="+mj-lt"/>
                <a:ea typeface="Ebrima" panose="02000000000000000000" pitchFamily="2" charset="0"/>
                <a:cs typeface="Ebrima" panose="02000000000000000000" pitchFamily="2" charset="0"/>
              </a:rPr>
              <a:t>creating</a:t>
            </a:r>
            <a:r>
              <a:rPr lang="pl-PL" sz="1600" b="0" dirty="0">
                <a:solidFill>
                  <a:srgbClr val="002060"/>
                </a:solidFill>
                <a:latin typeface="+mj-lt"/>
                <a:ea typeface="Ebrima" panose="02000000000000000000" pitchFamily="2" charset="0"/>
                <a:cs typeface="Ebrima" panose="02000000000000000000" pitchFamily="2" charset="0"/>
              </a:rPr>
              <a:t> a </a:t>
            </a:r>
            <a:r>
              <a:rPr lang="pl-PL" sz="1600" b="0" dirty="0" err="1">
                <a:solidFill>
                  <a:srgbClr val="002060"/>
                </a:solidFill>
                <a:latin typeface="+mj-lt"/>
                <a:ea typeface="Ebrima" panose="02000000000000000000" pitchFamily="2" charset="0"/>
                <a:cs typeface="Ebrima" panose="02000000000000000000" pitchFamily="2" charset="0"/>
              </a:rPr>
              <a:t>value</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chain</a:t>
            </a:r>
            <a:r>
              <a:rPr lang="en-US" sz="1600" b="0" dirty="0">
                <a:solidFill>
                  <a:srgbClr val="002060"/>
                </a:solidFill>
                <a:latin typeface="+mj-lt"/>
                <a:ea typeface="Ebrima" panose="02000000000000000000" pitchFamily="2" charset="0"/>
                <a:cs typeface="Ebrima" panose="02000000000000000000" pitchFamily="2" charset="0"/>
              </a:rPr>
              <a:t> </a:t>
            </a:r>
            <a:endParaRPr lang="pl-PL" sz="1600" b="0" dirty="0">
              <a:solidFill>
                <a:srgbClr val="002060"/>
              </a:solidFill>
              <a:latin typeface="+mj-lt"/>
              <a:ea typeface="Ebrima" panose="02000000000000000000" pitchFamily="2" charset="0"/>
              <a:cs typeface="Ebrima" panose="02000000000000000000" pitchFamily="2" charset="0"/>
            </a:endParaRPr>
          </a:p>
          <a:p>
            <a:pPr marL="0" indent="0" algn="just">
              <a:spcBef>
                <a:spcPts val="0"/>
              </a:spcBef>
              <a:buClr>
                <a:srgbClr val="1F497D"/>
              </a:buClr>
            </a:pPr>
            <a:endParaRPr lang="pl-PL" sz="1600" b="0" dirty="0">
              <a:solidFill>
                <a:srgbClr val="002060"/>
              </a:solidFill>
              <a:latin typeface="+mj-lt"/>
              <a:ea typeface="Ebrima" panose="02000000000000000000" pitchFamily="2" charset="0"/>
              <a:cs typeface="Ebrima" panose="02000000000000000000" pitchFamily="2" charset="0"/>
            </a:endParaRPr>
          </a:p>
          <a:p>
            <a:pPr marL="0" indent="0" algn="just">
              <a:spcBef>
                <a:spcPts val="0"/>
              </a:spcBef>
              <a:buClr>
                <a:srgbClr val="1F497D"/>
              </a:buClr>
            </a:pP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Industry</a:t>
            </a:r>
            <a:r>
              <a:rPr lang="pl-PL" sz="1600" b="0" dirty="0">
                <a:solidFill>
                  <a:srgbClr val="002060"/>
                </a:solidFill>
                <a:latin typeface="+mj-lt"/>
                <a:ea typeface="Ebrima" panose="02000000000000000000" pitchFamily="2" charset="0"/>
                <a:cs typeface="Ebrima" panose="02000000000000000000" pitchFamily="2" charset="0"/>
              </a:rPr>
              <a:t> 4.0 </a:t>
            </a:r>
            <a:r>
              <a:rPr lang="pl-PL" sz="1600" b="0" dirty="0" err="1">
                <a:solidFill>
                  <a:srgbClr val="002060"/>
                </a:solidFill>
                <a:latin typeface="+mj-lt"/>
                <a:ea typeface="Ebrima" panose="02000000000000000000" pitchFamily="2" charset="0"/>
                <a:cs typeface="Ebrima" panose="02000000000000000000" pitchFamily="2" charset="0"/>
              </a:rPr>
              <a:t>maturity</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evaluation</a:t>
            </a:r>
            <a:r>
              <a:rPr lang="pl-PL" sz="1600" b="0" dirty="0">
                <a:solidFill>
                  <a:srgbClr val="002060"/>
                </a:solidFill>
                <a:latin typeface="+mj-lt"/>
                <a:ea typeface="Ebrima" panose="02000000000000000000" pitchFamily="2" charset="0"/>
                <a:cs typeface="Ebrima" panose="02000000000000000000" pitchFamily="2" charset="0"/>
              </a:rPr>
              <a:t> matrix </a:t>
            </a:r>
            <a:r>
              <a:rPr lang="pl-PL" sz="1600" b="0" dirty="0" err="1">
                <a:solidFill>
                  <a:srgbClr val="002060"/>
                </a:solidFill>
                <a:latin typeface="+mj-lt"/>
                <a:ea typeface="Ebrima" panose="02000000000000000000" pitchFamily="2" charset="0"/>
                <a:cs typeface="Ebrima" panose="02000000000000000000" pitchFamily="2" charset="0"/>
              </a:rPr>
              <a:t>should</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contain</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above</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aspects</a:t>
            </a:r>
            <a:r>
              <a:rPr lang="pl-PL" sz="1600" b="0" dirty="0">
                <a:solidFill>
                  <a:srgbClr val="002060"/>
                </a:solidFill>
                <a:latin typeface="+mj-lt"/>
                <a:ea typeface="Ebrima" panose="02000000000000000000" pitchFamily="2" charset="0"/>
                <a:cs typeface="Ebrima" panose="02000000000000000000" pitchFamily="2" charset="0"/>
              </a:rPr>
              <a:t>. </a:t>
            </a:r>
            <a:endParaRPr lang="en-US" sz="1600" b="0" dirty="0">
              <a:solidFill>
                <a:srgbClr val="002060"/>
              </a:solidFill>
              <a:latin typeface="+mj-lt"/>
              <a:ea typeface="Ebrima" panose="02000000000000000000" pitchFamily="2" charset="0"/>
              <a:cs typeface="Ebrima" panose="02000000000000000000" pitchFamily="2" charset="0"/>
            </a:endParaRPr>
          </a:p>
          <a:p>
            <a:pPr marL="0" indent="0" algn="just">
              <a:spcBef>
                <a:spcPts val="0"/>
              </a:spcBef>
              <a:buClr>
                <a:srgbClr val="1F497D"/>
              </a:buClr>
            </a:pPr>
            <a:endParaRPr lang="en-US" sz="1600" b="0" dirty="0">
              <a:solidFill>
                <a:srgbClr val="002060"/>
              </a:solidFill>
              <a:latin typeface="+mj-lt"/>
              <a:ea typeface="Ebrima" panose="02000000000000000000" pitchFamily="2" charset="0"/>
              <a:cs typeface="Ebrima" panose="02000000000000000000" pitchFamily="2" charset="0"/>
            </a:endParaRPr>
          </a:p>
          <a:p>
            <a:pPr marL="0" indent="0" algn="just">
              <a:spcBef>
                <a:spcPts val="0"/>
              </a:spcBef>
              <a:buClr>
                <a:srgbClr val="1F497D"/>
              </a:buClr>
            </a:pPr>
            <a:r>
              <a:rPr lang="en-US" sz="1600" b="0" dirty="0">
                <a:solidFill>
                  <a:srgbClr val="002060"/>
                </a:solidFill>
                <a:latin typeface="+mj-lt"/>
                <a:ea typeface="Ebrima" panose="02000000000000000000" pitchFamily="2" charset="0"/>
                <a:cs typeface="Ebrima" panose="02000000000000000000" pitchFamily="2" charset="0"/>
              </a:rPr>
              <a:t>Polish Ministry of Entrepreneurship and Technology </a:t>
            </a:r>
            <a:r>
              <a:rPr lang="pl-PL" sz="1600" b="0" dirty="0">
                <a:solidFill>
                  <a:srgbClr val="002060"/>
                </a:solidFill>
                <a:latin typeface="+mj-lt"/>
                <a:ea typeface="Ebrima" panose="02000000000000000000" pitchFamily="2" charset="0"/>
                <a:cs typeface="Ebrima" panose="02000000000000000000" pitchFamily="2" charset="0"/>
              </a:rPr>
              <a:t>in </a:t>
            </a:r>
            <a:r>
              <a:rPr lang="pl-PL" sz="1600" b="0" dirty="0" err="1">
                <a:solidFill>
                  <a:srgbClr val="002060"/>
                </a:solidFill>
                <a:latin typeface="+mj-lt"/>
                <a:ea typeface="Ebrima" panose="02000000000000000000" pitchFamily="2" charset="0"/>
                <a:cs typeface="Ebrima" panose="02000000000000000000" pitchFamily="2" charset="0"/>
              </a:rPr>
              <a:t>cooperation</a:t>
            </a:r>
            <a:r>
              <a:rPr lang="pl-PL" sz="1600" b="0" dirty="0">
                <a:solidFill>
                  <a:srgbClr val="002060"/>
                </a:solidFill>
                <a:latin typeface="+mj-lt"/>
                <a:ea typeface="Ebrima" panose="02000000000000000000" pitchFamily="2" charset="0"/>
                <a:cs typeface="Ebrima" panose="02000000000000000000" pitchFamily="2" charset="0"/>
              </a:rPr>
              <a:t> with </a:t>
            </a:r>
            <a:r>
              <a:rPr lang="en-US" sz="1600" b="0" dirty="0">
                <a:solidFill>
                  <a:srgbClr val="002060"/>
                </a:solidFill>
                <a:latin typeface="+mj-lt"/>
                <a:ea typeface="Ebrima" panose="02000000000000000000" pitchFamily="2" charset="0"/>
                <a:cs typeface="Ebrima" panose="02000000000000000000" pitchFamily="2" charset="0"/>
              </a:rPr>
              <a:t>Digital Economy Lab of the University of Warsaw</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created</a:t>
            </a:r>
            <a:r>
              <a:rPr lang="pl-PL" sz="1600" b="0" dirty="0">
                <a:solidFill>
                  <a:srgbClr val="002060"/>
                </a:solidFill>
                <a:latin typeface="+mj-lt"/>
                <a:ea typeface="Ebrima" panose="02000000000000000000" pitchFamily="2" charset="0"/>
                <a:cs typeface="Ebrima" panose="02000000000000000000" pitchFamily="2" charset="0"/>
              </a:rPr>
              <a:t> the </a:t>
            </a:r>
            <a:r>
              <a:rPr lang="pl-PL" sz="1600" b="0" dirty="0" err="1">
                <a:solidFill>
                  <a:srgbClr val="002060"/>
                </a:solidFill>
                <a:latin typeface="+mj-lt"/>
                <a:ea typeface="Ebrima" panose="02000000000000000000" pitchFamily="2" charset="0"/>
                <a:cs typeface="Ebrima" panose="02000000000000000000" pitchFamily="2" charset="0"/>
              </a:rPr>
              <a:t>tool</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which</a:t>
            </a:r>
            <a:r>
              <a:rPr lang="pl-PL" sz="1600" b="0" dirty="0">
                <a:solidFill>
                  <a:srgbClr val="002060"/>
                </a:solidFill>
                <a:latin typeface="+mj-lt"/>
                <a:ea typeface="Ebrima" panose="02000000000000000000" pitchFamily="2" charset="0"/>
                <a:cs typeface="Ebrima" panose="02000000000000000000" pitchFamily="2" charset="0"/>
              </a:rPr>
              <a:t> we </a:t>
            </a:r>
            <a:r>
              <a:rPr lang="pl-PL" sz="1600" b="0" dirty="0" err="1">
                <a:solidFill>
                  <a:srgbClr val="002060"/>
                </a:solidFill>
                <a:latin typeface="+mj-lt"/>
                <a:ea typeface="Ebrima" panose="02000000000000000000" pitchFamily="2" charset="0"/>
                <a:cs typeface="Ebrima" panose="02000000000000000000" pitchFamily="2" charset="0"/>
              </a:rPr>
              <a:t>would</a:t>
            </a:r>
            <a:r>
              <a:rPr lang="pl-PL" sz="1600" b="0" dirty="0">
                <a:solidFill>
                  <a:srgbClr val="002060"/>
                </a:solidFill>
                <a:latin typeface="+mj-lt"/>
                <a:ea typeface="Ebrima" panose="02000000000000000000" pitchFamily="2" charset="0"/>
                <a:cs typeface="Ebrima" panose="02000000000000000000" pitchFamily="2" charset="0"/>
              </a:rPr>
              <a:t> </a:t>
            </a:r>
            <a:r>
              <a:rPr lang="pl-PL" sz="1600" b="0" dirty="0" err="1">
                <a:solidFill>
                  <a:srgbClr val="002060"/>
                </a:solidFill>
                <a:latin typeface="+mj-lt"/>
                <a:ea typeface="Ebrima" panose="02000000000000000000" pitchFamily="2" charset="0"/>
                <a:cs typeface="Ebrima" panose="02000000000000000000" pitchFamily="2" charset="0"/>
              </a:rPr>
              <a:t>like</a:t>
            </a:r>
            <a:r>
              <a:rPr lang="pl-PL" sz="1600" b="0" dirty="0">
                <a:solidFill>
                  <a:srgbClr val="002060"/>
                </a:solidFill>
                <a:latin typeface="+mj-lt"/>
                <a:ea typeface="Ebrima" panose="02000000000000000000" pitchFamily="2" charset="0"/>
                <a:cs typeface="Ebrima" panose="02000000000000000000" pitchFamily="2" charset="0"/>
              </a:rPr>
              <a:t> to </a:t>
            </a:r>
            <a:r>
              <a:rPr lang="pl-PL" sz="1600" b="0" dirty="0" err="1">
                <a:solidFill>
                  <a:srgbClr val="002060"/>
                </a:solidFill>
                <a:latin typeface="+mj-lt"/>
                <a:ea typeface="Ebrima" panose="02000000000000000000" pitchFamily="2" charset="0"/>
                <a:cs typeface="Ebrima" panose="02000000000000000000" pitchFamily="2" charset="0"/>
              </a:rPr>
              <a:t>based</a:t>
            </a:r>
            <a:r>
              <a:rPr lang="pl-PL" sz="1600" b="0" dirty="0">
                <a:solidFill>
                  <a:srgbClr val="002060"/>
                </a:solidFill>
                <a:latin typeface="+mj-lt"/>
                <a:ea typeface="Ebrima" panose="02000000000000000000" pitchFamily="2" charset="0"/>
                <a:cs typeface="Ebrima" panose="02000000000000000000" pitchFamily="2" charset="0"/>
              </a:rPr>
              <a:t> on - </a:t>
            </a:r>
            <a:r>
              <a:rPr lang="pl-PL" sz="1600" b="0" dirty="0" err="1">
                <a:solidFill>
                  <a:srgbClr val="002060"/>
                </a:solidFill>
                <a:latin typeface="+mj-lt"/>
                <a:ea typeface="Ebrima" panose="02000000000000000000" pitchFamily="2" charset="0"/>
                <a:cs typeface="Ebrima" panose="02000000000000000000" pitchFamily="2" charset="0"/>
              </a:rPr>
              <a:t>Industry</a:t>
            </a:r>
            <a:r>
              <a:rPr lang="pl-PL" sz="1600" b="0" dirty="0">
                <a:solidFill>
                  <a:srgbClr val="002060"/>
                </a:solidFill>
                <a:latin typeface="+mj-lt"/>
                <a:ea typeface="Ebrima" panose="02000000000000000000" pitchFamily="2" charset="0"/>
                <a:cs typeface="Ebrima" panose="02000000000000000000" pitchFamily="2" charset="0"/>
              </a:rPr>
              <a:t> 4.0 </a:t>
            </a:r>
            <a:r>
              <a:rPr lang="pl-PL" sz="1600" b="0" dirty="0" err="1">
                <a:solidFill>
                  <a:srgbClr val="002060"/>
                </a:solidFill>
                <a:latin typeface="+mj-lt"/>
                <a:ea typeface="Ebrima" panose="02000000000000000000" pitchFamily="2" charset="0"/>
                <a:cs typeface="Ebrima" panose="02000000000000000000" pitchFamily="2" charset="0"/>
              </a:rPr>
              <a:t>maturity</a:t>
            </a:r>
            <a:r>
              <a:rPr lang="pl-PL" sz="1600" b="0" dirty="0">
                <a:solidFill>
                  <a:srgbClr val="002060"/>
                </a:solidFill>
                <a:latin typeface="+mj-lt"/>
                <a:ea typeface="Ebrima" panose="02000000000000000000" pitchFamily="2" charset="0"/>
                <a:cs typeface="Ebrima" panose="02000000000000000000" pitchFamily="2" charset="0"/>
              </a:rPr>
              <a:t> model. </a:t>
            </a:r>
            <a:endParaRPr lang="en-US" sz="1600" b="0" dirty="0">
              <a:solidFill>
                <a:srgbClr val="002060"/>
              </a:solidFill>
              <a:latin typeface="+mj-lt"/>
              <a:ea typeface="Ebrima" panose="02000000000000000000" pitchFamily="2" charset="0"/>
              <a:cs typeface="Ebrima" panose="02000000000000000000" pitchFamily="2" charset="0"/>
            </a:endParaRPr>
          </a:p>
          <a:p>
            <a:pPr marL="0" indent="0" algn="just">
              <a:spcBef>
                <a:spcPts val="0"/>
              </a:spcBef>
              <a:buClr>
                <a:srgbClr val="1F497D"/>
              </a:buClr>
            </a:pPr>
            <a:endParaRPr lang="en-GB" sz="1600" dirty="0">
              <a:solidFill>
                <a:srgbClr val="595959"/>
              </a:solidFill>
            </a:endParaRPr>
          </a:p>
        </p:txBody>
      </p:sp>
    </p:spTree>
    <p:extLst>
      <p:ext uri="{BB962C8B-B14F-4D97-AF65-F5344CB8AC3E}">
        <p14:creationId xmlns:p14="http://schemas.microsoft.com/office/powerpoint/2010/main" val="23588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79576" y="386612"/>
            <a:ext cx="7772400" cy="792088"/>
          </a:xfrm>
        </p:spPr>
        <p:txBody>
          <a:bodyPr/>
          <a:lstStyle/>
          <a:p>
            <a:r>
              <a:rPr lang="hu-HU" sz="2800" b="1" dirty="0">
                <a:solidFill>
                  <a:srgbClr val="1F497D"/>
                </a:solidFill>
                <a:latin typeface="Ebrima" panose="02000000000000000000" pitchFamily="2" charset="0"/>
                <a:ea typeface="Ebrima" panose="02000000000000000000" pitchFamily="2" charset="0"/>
                <a:cs typeface="Ebrima" panose="02000000000000000000" pitchFamily="2" charset="0"/>
              </a:rPr>
              <a:t>Industry 4.0. maturity evaluation</a:t>
            </a:r>
            <a:endParaRPr lang="pl-PL" sz="2800" dirty="0">
              <a:latin typeface="Ebrima" panose="02000000000000000000" pitchFamily="2" charset="0"/>
              <a:ea typeface="Ebrima" panose="02000000000000000000" pitchFamily="2" charset="0"/>
              <a:cs typeface="Ebrima" panose="02000000000000000000" pitchFamily="2" charset="0"/>
            </a:endParaRPr>
          </a:p>
        </p:txBody>
      </p:sp>
      <p:sp>
        <p:nvSpPr>
          <p:cNvPr id="3" name="Podtytuł 2"/>
          <p:cNvSpPr>
            <a:spLocks noGrp="1"/>
          </p:cNvSpPr>
          <p:nvPr>
            <p:ph type="subTitle" idx="1"/>
          </p:nvPr>
        </p:nvSpPr>
        <p:spPr>
          <a:xfrm>
            <a:off x="2135560" y="1196754"/>
            <a:ext cx="7776864" cy="5256583"/>
          </a:xfrm>
        </p:spPr>
        <p:txBody>
          <a:bodyPr/>
          <a:lstStyle/>
          <a:p>
            <a:pPr algn="just"/>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The Industry 4.0 maturity model consists of 3 basic modules that are crucial for the development of I</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a:t>
            </a: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 4.0 in production companies. These are:</a:t>
            </a:r>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marL="285750" indent="-285750" algn="just">
              <a:buFont typeface="Arial" panose="020B0604020202020204" pitchFamily="34" charset="0"/>
              <a:buChar char="•"/>
            </a:pPr>
            <a:r>
              <a:rPr lang="en-US" sz="1800" b="0" dirty="0" err="1">
                <a:solidFill>
                  <a:srgbClr val="002060"/>
                </a:solidFill>
                <a:latin typeface="Ebrima" panose="02000000000000000000" pitchFamily="2" charset="0"/>
                <a:ea typeface="Ebrima" panose="02000000000000000000" pitchFamily="2" charset="0"/>
                <a:cs typeface="Ebrima" panose="02000000000000000000" pitchFamily="2" charset="0"/>
              </a:rPr>
              <a:t>Organisational</a:t>
            </a:r>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marL="285750" indent="-285750" algn="just">
              <a:buFont typeface="Arial" panose="020B0604020202020204" pitchFamily="34" charset="0"/>
              <a:buChar char="•"/>
            </a:pP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Technological</a:t>
            </a:r>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marL="285750" indent="-285750" algn="just">
              <a:buFont typeface="Arial" panose="020B0604020202020204" pitchFamily="34" charset="0"/>
              <a:buChar char="•"/>
            </a:pP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Process</a:t>
            </a:r>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lgn="just"/>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Companies should consider all 3 areas in order to fully exploit the potential of Industry 4.0.</a:t>
            </a:r>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lgn="just"/>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The pillars are based on 12 key modules representing the critical aspects on which companies should focus </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on (on the </a:t>
            </a:r>
            <a:r>
              <a:rPr lang="pl-PL" sz="1800" b="0" dirty="0" err="1">
                <a:solidFill>
                  <a:srgbClr val="002060"/>
                </a:solidFill>
                <a:latin typeface="Ebrima" panose="02000000000000000000" pitchFamily="2" charset="0"/>
                <a:ea typeface="Ebrima" panose="02000000000000000000" pitchFamily="2" charset="0"/>
                <a:cs typeface="Ebrima" panose="02000000000000000000" pitchFamily="2" charset="0"/>
              </a:rPr>
              <a:t>next</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pl-PL" sz="1800" b="0" dirty="0" err="1">
                <a:solidFill>
                  <a:srgbClr val="002060"/>
                </a:solidFill>
                <a:latin typeface="Ebrima" panose="02000000000000000000" pitchFamily="2" charset="0"/>
                <a:ea typeface="Ebrima" panose="02000000000000000000" pitchFamily="2" charset="0"/>
                <a:cs typeface="Ebrima" panose="02000000000000000000" pitchFamily="2" charset="0"/>
              </a:rPr>
              <a:t>slide</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a:t>
            </a:r>
          </a:p>
          <a:p>
            <a:pPr algn="just"/>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The </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model</a:t>
            </a: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 methodology and 6 maturity levels enables </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to </a:t>
            </a:r>
            <a:r>
              <a:rPr lang="pl-PL" sz="1800" b="0" dirty="0" err="1">
                <a:solidFill>
                  <a:srgbClr val="002060"/>
                </a:solidFill>
                <a:latin typeface="Ebrima" panose="02000000000000000000" pitchFamily="2" charset="0"/>
                <a:ea typeface="Ebrima" panose="02000000000000000000" pitchFamily="2" charset="0"/>
                <a:cs typeface="Ebrima" panose="02000000000000000000" pitchFamily="2" charset="0"/>
              </a:rPr>
              <a:t>create</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 the</a:t>
            </a: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pl-PL" sz="1800" b="0" dirty="0" err="1">
                <a:solidFill>
                  <a:srgbClr val="002060"/>
                </a:solidFill>
                <a:latin typeface="Ebrima" panose="02000000000000000000" pitchFamily="2" charset="0"/>
                <a:ea typeface="Ebrima" panose="02000000000000000000" pitchFamily="2" charset="0"/>
                <a:cs typeface="Ebrima" panose="02000000000000000000" pitchFamily="2" charset="0"/>
              </a:rPr>
              <a:t>detailed</a:t>
            </a: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 maturity</a:t>
            </a:r>
            <a:r>
              <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assessment with a description of the maturity level achieved by the respondent and the presentation of recommendations for further actions. </a:t>
            </a:r>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lgn="just"/>
            <a:endParaRPr lang="pl-PL" sz="18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lgn="just"/>
            <a:r>
              <a:rPr lang="en-US" sz="1800" b="0" dirty="0">
                <a:solidFill>
                  <a:srgbClr val="002060"/>
                </a:solidFill>
                <a:latin typeface="Ebrima" panose="02000000000000000000" pitchFamily="2" charset="0"/>
                <a:ea typeface="Ebrima" panose="02000000000000000000" pitchFamily="2" charset="0"/>
                <a:cs typeface="Ebrima" panose="02000000000000000000" pitchFamily="2" charset="0"/>
              </a:rPr>
              <a:t>The tool is currently being tested on the Polish market and evaluation works are in progress to develop a list of recommendations. </a:t>
            </a:r>
            <a:endParaRPr lang="pl-PL" sz="18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3162405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nvPr>
        </p:nvGraphicFramePr>
        <p:xfrm>
          <a:off x="2351584" y="1628800"/>
          <a:ext cx="76328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ytuł 13"/>
          <p:cNvSpPr>
            <a:spLocks noGrp="1"/>
          </p:cNvSpPr>
          <p:nvPr>
            <p:ph type="title"/>
          </p:nvPr>
        </p:nvSpPr>
        <p:spPr>
          <a:xfrm>
            <a:off x="1754832" y="980728"/>
            <a:ext cx="8229600" cy="562074"/>
          </a:xfrm>
        </p:spPr>
        <p:txBody>
          <a:bodyPr/>
          <a:lstStyle/>
          <a:p>
            <a:pPr algn="ctr"/>
            <a:r>
              <a:rPr lang="hu-HU" sz="3200" b="1" dirty="0">
                <a:solidFill>
                  <a:srgbClr val="1F497D"/>
                </a:solidFill>
                <a:latin typeface="Arial" panose="020B0604020202020204" pitchFamily="34" charset="0"/>
                <a:ea typeface="Arial" panose="020B0604020202020204" pitchFamily="34" charset="0"/>
                <a:cs typeface="Arial" panose="020B0604020202020204" pitchFamily="34" charset="0"/>
              </a:rPr>
              <a:t>Industry 4.0. maturity evaluation</a:t>
            </a:r>
            <a:endParaRPr lang="pl-PL" sz="3200" dirty="0"/>
          </a:p>
        </p:txBody>
      </p:sp>
    </p:spTree>
    <p:extLst>
      <p:ext uri="{BB962C8B-B14F-4D97-AF65-F5344CB8AC3E}">
        <p14:creationId xmlns:p14="http://schemas.microsoft.com/office/powerpoint/2010/main" val="40260523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5" name="Obraz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6258" y="85042"/>
            <a:ext cx="8822231" cy="6716279"/>
          </a:xfrm>
          <a:prstGeom prst="rect">
            <a:avLst/>
          </a:prstGeom>
        </p:spPr>
      </p:pic>
      <p:sp>
        <p:nvSpPr>
          <p:cNvPr id="6" name="pole tekstowe 5"/>
          <p:cNvSpPr txBox="1"/>
          <p:nvPr/>
        </p:nvSpPr>
        <p:spPr>
          <a:xfrm>
            <a:off x="2207568" y="260648"/>
            <a:ext cx="4248472" cy="338554"/>
          </a:xfrm>
          <a:prstGeom prst="rect">
            <a:avLst/>
          </a:prstGeom>
          <a:solidFill>
            <a:schemeClr val="bg1"/>
          </a:solidFill>
        </p:spPr>
        <p:txBody>
          <a:bodyPr wrap="square" rtlCol="0">
            <a:spAutoFit/>
          </a:bodyPr>
          <a:lstStyle/>
          <a:p>
            <a:r>
              <a:rPr lang="pl-PL" sz="1600" b="1" dirty="0">
                <a:latin typeface="Ebrima" panose="02000000000000000000" pitchFamily="2" charset="0"/>
                <a:ea typeface="Ebrima" panose="02000000000000000000" pitchFamily="2" charset="0"/>
                <a:cs typeface="Ebrima" panose="02000000000000000000" pitchFamily="2" charset="0"/>
              </a:rPr>
              <a:t>ORGANISATION – LEADERSHIP</a:t>
            </a:r>
          </a:p>
        </p:txBody>
      </p:sp>
      <p:sp>
        <p:nvSpPr>
          <p:cNvPr id="7" name="pole tekstowe 6"/>
          <p:cNvSpPr txBox="1"/>
          <p:nvPr/>
        </p:nvSpPr>
        <p:spPr>
          <a:xfrm>
            <a:off x="2207568" y="1268760"/>
            <a:ext cx="5616624" cy="369332"/>
          </a:xfrm>
          <a:prstGeom prst="rect">
            <a:avLst/>
          </a:prstGeom>
          <a:solidFill>
            <a:schemeClr val="bg1"/>
          </a:solidFill>
        </p:spPr>
        <p:txBody>
          <a:bodyPr wrap="square" rtlCol="0">
            <a:spAutoFit/>
          </a:bodyPr>
          <a:lstStyle/>
          <a:p>
            <a:r>
              <a:rPr lang="pl-PL" sz="1800" b="1" dirty="0">
                <a:latin typeface="Ebrima" panose="02000000000000000000" pitchFamily="2" charset="0"/>
                <a:ea typeface="Ebrima" panose="02000000000000000000" pitchFamily="2" charset="0"/>
                <a:cs typeface="Ebrima" panose="02000000000000000000" pitchFamily="2" charset="0"/>
              </a:rPr>
              <a:t>E</a:t>
            </a:r>
            <a:r>
              <a:rPr lang="en-US" sz="1800" b="1" dirty="0">
                <a:latin typeface="Ebrima" panose="02000000000000000000" pitchFamily="2" charset="0"/>
                <a:ea typeface="Ebrima" panose="02000000000000000000" pitchFamily="2" charset="0"/>
                <a:cs typeface="Ebrima" panose="02000000000000000000" pitchFamily="2" charset="0"/>
              </a:rPr>
              <a:t>valuation of </a:t>
            </a:r>
            <a:r>
              <a:rPr lang="pl-PL" sz="1800" b="1" dirty="0">
                <a:latin typeface="Ebrima" panose="02000000000000000000" pitchFamily="2" charset="0"/>
                <a:ea typeface="Ebrima" panose="02000000000000000000" pitchFamily="2" charset="0"/>
                <a:cs typeface="Ebrima" panose="02000000000000000000" pitchFamily="2" charset="0"/>
              </a:rPr>
              <a:t>I</a:t>
            </a:r>
            <a:r>
              <a:rPr lang="en-US" sz="1800" b="1" dirty="0" err="1">
                <a:latin typeface="Ebrima" panose="02000000000000000000" pitchFamily="2" charset="0"/>
                <a:ea typeface="Ebrima" panose="02000000000000000000" pitchFamily="2" charset="0"/>
                <a:cs typeface="Ebrima" panose="02000000000000000000" pitchFamily="2" charset="0"/>
              </a:rPr>
              <a:t>ndustr</a:t>
            </a:r>
            <a:r>
              <a:rPr lang="pl-PL" sz="1800" b="1" dirty="0">
                <a:latin typeface="Ebrima" panose="02000000000000000000" pitchFamily="2" charset="0"/>
                <a:ea typeface="Ebrima" panose="02000000000000000000" pitchFamily="2" charset="0"/>
                <a:cs typeface="Ebrima" panose="02000000000000000000" pitchFamily="2" charset="0"/>
              </a:rPr>
              <a:t>y</a:t>
            </a:r>
            <a:r>
              <a:rPr lang="en-US" sz="1800" b="1" dirty="0">
                <a:latin typeface="Ebrima" panose="02000000000000000000" pitchFamily="2" charset="0"/>
                <a:ea typeface="Ebrima" panose="02000000000000000000" pitchFamily="2" charset="0"/>
                <a:cs typeface="Ebrima" panose="02000000000000000000" pitchFamily="2" charset="0"/>
              </a:rPr>
              <a:t> 4.0</a:t>
            </a:r>
            <a:r>
              <a:rPr lang="pl-PL" sz="1800" b="1" dirty="0">
                <a:latin typeface="Ebrima" panose="02000000000000000000" pitchFamily="2" charset="0"/>
                <a:ea typeface="Ebrima" panose="02000000000000000000" pitchFamily="2" charset="0"/>
                <a:cs typeface="Ebrima" panose="02000000000000000000" pitchFamily="2" charset="0"/>
              </a:rPr>
              <a:t> </a:t>
            </a:r>
            <a:r>
              <a:rPr lang="en-US" sz="1800" b="1" dirty="0">
                <a:latin typeface="Ebrima" panose="02000000000000000000" pitchFamily="2" charset="0"/>
                <a:ea typeface="Ebrima" panose="02000000000000000000" pitchFamily="2" charset="0"/>
                <a:cs typeface="Ebrima" panose="02000000000000000000" pitchFamily="2" charset="0"/>
              </a:rPr>
              <a:t>maturity in Poland</a:t>
            </a:r>
            <a:endParaRPr lang="pl-PL" sz="1800" b="1" dirty="0">
              <a:latin typeface="Ebrima" panose="02000000000000000000" pitchFamily="2" charset="0"/>
              <a:ea typeface="Ebrima" panose="02000000000000000000" pitchFamily="2" charset="0"/>
              <a:cs typeface="Ebrima" panose="02000000000000000000" pitchFamily="2" charset="0"/>
            </a:endParaRPr>
          </a:p>
        </p:txBody>
      </p:sp>
      <p:sp>
        <p:nvSpPr>
          <p:cNvPr id="10" name="pole tekstowe 9"/>
          <p:cNvSpPr txBox="1"/>
          <p:nvPr/>
        </p:nvSpPr>
        <p:spPr>
          <a:xfrm>
            <a:off x="2423592" y="2046040"/>
            <a:ext cx="1224136" cy="261610"/>
          </a:xfrm>
          <a:prstGeom prst="rect">
            <a:avLst/>
          </a:prstGeom>
          <a:solidFill>
            <a:schemeClr val="bg1"/>
          </a:solidFill>
        </p:spPr>
        <p:txBody>
          <a:bodyPr wrap="square" rtlCol="0">
            <a:spAutoFit/>
          </a:bodyPr>
          <a:lstStyle/>
          <a:p>
            <a:r>
              <a:rPr lang="pl-PL" sz="1100" dirty="0"/>
              <a:t>Organization</a:t>
            </a:r>
          </a:p>
        </p:txBody>
      </p:sp>
      <p:sp>
        <p:nvSpPr>
          <p:cNvPr id="12" name="pole tekstowe 11"/>
          <p:cNvSpPr txBox="1"/>
          <p:nvPr/>
        </p:nvSpPr>
        <p:spPr>
          <a:xfrm>
            <a:off x="4151784" y="2046040"/>
            <a:ext cx="1224136" cy="261610"/>
          </a:xfrm>
          <a:prstGeom prst="rect">
            <a:avLst/>
          </a:prstGeom>
          <a:solidFill>
            <a:schemeClr val="bg1"/>
          </a:solidFill>
        </p:spPr>
        <p:txBody>
          <a:bodyPr wrap="square" rtlCol="0">
            <a:spAutoFit/>
          </a:bodyPr>
          <a:lstStyle/>
          <a:p>
            <a:r>
              <a:rPr lang="pl-PL" sz="1100" dirty="0"/>
              <a:t>Processes</a:t>
            </a:r>
          </a:p>
        </p:txBody>
      </p:sp>
      <p:sp>
        <p:nvSpPr>
          <p:cNvPr id="13" name="pole tekstowe 12"/>
          <p:cNvSpPr txBox="1"/>
          <p:nvPr/>
        </p:nvSpPr>
        <p:spPr>
          <a:xfrm>
            <a:off x="6100746" y="2046040"/>
            <a:ext cx="1224136" cy="261610"/>
          </a:xfrm>
          <a:prstGeom prst="rect">
            <a:avLst/>
          </a:prstGeom>
          <a:solidFill>
            <a:schemeClr val="bg1"/>
          </a:solidFill>
        </p:spPr>
        <p:txBody>
          <a:bodyPr wrap="square" rtlCol="0">
            <a:spAutoFit/>
          </a:bodyPr>
          <a:lstStyle/>
          <a:p>
            <a:r>
              <a:rPr lang="pl-PL" sz="1100" dirty="0"/>
              <a:t>Technologies</a:t>
            </a:r>
          </a:p>
        </p:txBody>
      </p:sp>
      <p:sp>
        <p:nvSpPr>
          <p:cNvPr id="14" name="pole tekstowe 13"/>
          <p:cNvSpPr txBox="1"/>
          <p:nvPr/>
        </p:nvSpPr>
        <p:spPr>
          <a:xfrm>
            <a:off x="8294617" y="2046040"/>
            <a:ext cx="1224136" cy="261610"/>
          </a:xfrm>
          <a:prstGeom prst="rect">
            <a:avLst/>
          </a:prstGeom>
          <a:solidFill>
            <a:schemeClr val="bg1"/>
          </a:solidFill>
        </p:spPr>
        <p:txBody>
          <a:bodyPr wrap="square" rtlCol="0">
            <a:spAutoFit/>
          </a:bodyPr>
          <a:lstStyle/>
          <a:p>
            <a:r>
              <a:rPr lang="pl-PL" sz="1100" dirty="0"/>
              <a:t>Company data</a:t>
            </a:r>
          </a:p>
        </p:txBody>
      </p:sp>
      <p:sp>
        <p:nvSpPr>
          <p:cNvPr id="11" name="pole tekstowe 10"/>
          <p:cNvSpPr txBox="1"/>
          <p:nvPr/>
        </p:nvSpPr>
        <p:spPr>
          <a:xfrm>
            <a:off x="2207568" y="3109825"/>
            <a:ext cx="7560840" cy="461665"/>
          </a:xfrm>
          <a:prstGeom prst="rect">
            <a:avLst/>
          </a:prstGeom>
          <a:solidFill>
            <a:schemeClr val="bg1"/>
          </a:solidFill>
        </p:spPr>
        <p:txBody>
          <a:bodyPr wrap="square" rtlCol="0">
            <a:spAutoFit/>
          </a:bodyPr>
          <a:lstStyle/>
          <a:p>
            <a:r>
              <a:rPr lang="pl-PL" sz="1200" b="1" dirty="0">
                <a:solidFill>
                  <a:srgbClr val="25B3EC"/>
                </a:solidFill>
                <a:latin typeface="Ebrima" panose="02000000000000000000" pitchFamily="2" charset="0"/>
                <a:ea typeface="Ebrima" panose="02000000000000000000" pitchFamily="2" charset="0"/>
                <a:cs typeface="Ebrima" panose="02000000000000000000" pitchFamily="2" charset="0"/>
              </a:rPr>
              <a:t>W</a:t>
            </a:r>
            <a:r>
              <a:rPr lang="en-US" sz="1200" b="1" dirty="0" err="1">
                <a:solidFill>
                  <a:srgbClr val="25B3EC"/>
                </a:solidFill>
                <a:latin typeface="Ebrima" panose="02000000000000000000" pitchFamily="2" charset="0"/>
                <a:ea typeface="Ebrima" panose="02000000000000000000" pitchFamily="2" charset="0"/>
                <a:cs typeface="Ebrima" panose="02000000000000000000" pitchFamily="2" charset="0"/>
              </a:rPr>
              <a:t>hether</a:t>
            </a:r>
            <a:r>
              <a:rPr lang="en-US" sz="1200" b="1" dirty="0">
                <a:solidFill>
                  <a:srgbClr val="25B3EC"/>
                </a:solidFill>
                <a:latin typeface="Ebrima" panose="02000000000000000000" pitchFamily="2" charset="0"/>
                <a:ea typeface="Ebrima" panose="02000000000000000000" pitchFamily="2" charset="0"/>
                <a:cs typeface="Ebrima" panose="02000000000000000000" pitchFamily="2" charset="0"/>
              </a:rPr>
              <a:t> in your opinion the management is aware of the latest solutions in Industry 4.0 area and is effective in their implementation</a:t>
            </a:r>
            <a:endParaRPr lang="pl-PL" sz="1200" b="1" dirty="0">
              <a:solidFill>
                <a:srgbClr val="25B3EC"/>
              </a:solidFill>
              <a:latin typeface="Ebrima" panose="02000000000000000000" pitchFamily="2" charset="0"/>
              <a:ea typeface="Ebrima" panose="02000000000000000000" pitchFamily="2" charset="0"/>
              <a:cs typeface="Ebrima" panose="02000000000000000000" pitchFamily="2" charset="0"/>
            </a:endParaRPr>
          </a:p>
        </p:txBody>
      </p:sp>
      <p:sp>
        <p:nvSpPr>
          <p:cNvPr id="15" name="pole tekstowe 14"/>
          <p:cNvSpPr txBox="1"/>
          <p:nvPr/>
        </p:nvSpPr>
        <p:spPr>
          <a:xfrm>
            <a:off x="2423592" y="3779382"/>
            <a:ext cx="8064896" cy="261610"/>
          </a:xfrm>
          <a:prstGeom prst="rect">
            <a:avLst/>
          </a:prstGeom>
          <a:solidFill>
            <a:schemeClr val="bg1"/>
          </a:solidFill>
        </p:spPr>
        <p:txBody>
          <a:bodyPr wrap="square" rtlCol="0">
            <a:spAutoFit/>
          </a:bodyPr>
          <a:lstStyle/>
          <a:p>
            <a:r>
              <a:rPr lang="pl-PL" sz="1100" dirty="0">
                <a:latin typeface="Ebrima" panose="02000000000000000000" pitchFamily="2" charset="0"/>
                <a:ea typeface="Ebrima" panose="02000000000000000000" pitchFamily="2" charset="0"/>
                <a:cs typeface="Ebrima" panose="02000000000000000000" pitchFamily="2" charset="0"/>
              </a:rPr>
              <a:t>T</a:t>
            </a:r>
            <a:r>
              <a:rPr lang="en-US" sz="1100" dirty="0">
                <a:latin typeface="Ebrima" panose="02000000000000000000" pitchFamily="2" charset="0"/>
                <a:ea typeface="Ebrima" panose="02000000000000000000" pitchFamily="2" charset="0"/>
                <a:cs typeface="Ebrima" panose="02000000000000000000" pitchFamily="2" charset="0"/>
              </a:rPr>
              <a:t>he management </a:t>
            </a:r>
            <a:r>
              <a:rPr lang="en-US" sz="1100" b="1" dirty="0">
                <a:latin typeface="Ebrima" panose="02000000000000000000" pitchFamily="2" charset="0"/>
                <a:ea typeface="Ebrima" panose="02000000000000000000" pitchFamily="2" charset="0"/>
                <a:cs typeface="Ebrima" panose="02000000000000000000" pitchFamily="2" charset="0"/>
              </a:rPr>
              <a:t>has no knowledge </a:t>
            </a:r>
            <a:r>
              <a:rPr lang="en-US" sz="1100" dirty="0">
                <a:latin typeface="Ebrima" panose="02000000000000000000" pitchFamily="2" charset="0"/>
                <a:ea typeface="Ebrima" panose="02000000000000000000" pitchFamily="2" charset="0"/>
                <a:cs typeface="Ebrima" panose="02000000000000000000" pitchFamily="2" charset="0"/>
              </a:rPr>
              <a:t>of the latest solutions and does not implement them</a:t>
            </a:r>
            <a:endParaRPr lang="pl-PL" sz="1100" dirty="0">
              <a:latin typeface="Ebrima" panose="02000000000000000000" pitchFamily="2" charset="0"/>
              <a:ea typeface="Ebrima" panose="02000000000000000000" pitchFamily="2" charset="0"/>
              <a:cs typeface="Ebrima" panose="02000000000000000000" pitchFamily="2" charset="0"/>
            </a:endParaRPr>
          </a:p>
        </p:txBody>
      </p:sp>
      <p:sp>
        <p:nvSpPr>
          <p:cNvPr id="17" name="pole tekstowe 16"/>
          <p:cNvSpPr txBox="1"/>
          <p:nvPr/>
        </p:nvSpPr>
        <p:spPr>
          <a:xfrm>
            <a:off x="2429731" y="4062711"/>
            <a:ext cx="8064896" cy="430887"/>
          </a:xfrm>
          <a:prstGeom prst="rect">
            <a:avLst/>
          </a:prstGeom>
          <a:solidFill>
            <a:schemeClr val="bg1"/>
          </a:solid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The Management Board </a:t>
            </a:r>
            <a:r>
              <a:rPr lang="en-US" sz="1100" b="1" dirty="0">
                <a:latin typeface="Ebrima" panose="02000000000000000000" pitchFamily="2" charset="0"/>
                <a:ea typeface="Ebrima" panose="02000000000000000000" pitchFamily="2" charset="0"/>
                <a:cs typeface="Ebrima" panose="02000000000000000000" pitchFamily="2" charset="0"/>
              </a:rPr>
              <a:t>does not have an established and full knowledge </a:t>
            </a:r>
            <a:r>
              <a:rPr lang="en-US" sz="1100" dirty="0">
                <a:latin typeface="Ebrima" panose="02000000000000000000" pitchFamily="2" charset="0"/>
                <a:ea typeface="Ebrima" panose="02000000000000000000" pitchFamily="2" charset="0"/>
                <a:cs typeface="Ebrima" panose="02000000000000000000" pitchFamily="2" charset="0"/>
              </a:rPr>
              <a:t>of the latest solutions and is not able to implement them effectively.</a:t>
            </a:r>
            <a:endParaRPr lang="pl-PL" sz="1100" dirty="0">
              <a:latin typeface="Ebrima" panose="02000000000000000000" pitchFamily="2" charset="0"/>
              <a:ea typeface="Ebrima" panose="02000000000000000000" pitchFamily="2" charset="0"/>
              <a:cs typeface="Ebrima" panose="02000000000000000000" pitchFamily="2" charset="0"/>
            </a:endParaRPr>
          </a:p>
        </p:txBody>
      </p:sp>
      <p:sp>
        <p:nvSpPr>
          <p:cNvPr id="18" name="pole tekstowe 17"/>
          <p:cNvSpPr txBox="1"/>
          <p:nvPr/>
        </p:nvSpPr>
        <p:spPr>
          <a:xfrm>
            <a:off x="2422680" y="4529174"/>
            <a:ext cx="8064896" cy="261610"/>
          </a:xfrm>
          <a:prstGeom prst="rect">
            <a:avLst/>
          </a:prstGeom>
          <a:solidFill>
            <a:schemeClr val="bg1"/>
          </a:solid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The Management Board </a:t>
            </a:r>
            <a:r>
              <a:rPr lang="en-US" sz="1100" b="1" dirty="0">
                <a:latin typeface="Ebrima" panose="02000000000000000000" pitchFamily="2" charset="0"/>
                <a:ea typeface="Ebrima" panose="02000000000000000000" pitchFamily="2" charset="0"/>
                <a:cs typeface="Ebrima" panose="02000000000000000000" pitchFamily="2" charset="0"/>
              </a:rPr>
              <a:t>has knowledge </a:t>
            </a:r>
            <a:r>
              <a:rPr lang="en-US" sz="1100" dirty="0">
                <a:latin typeface="Ebrima" panose="02000000000000000000" pitchFamily="2" charset="0"/>
                <a:ea typeface="Ebrima" panose="02000000000000000000" pitchFamily="2" charset="0"/>
                <a:cs typeface="Ebrima" panose="02000000000000000000" pitchFamily="2" charset="0"/>
              </a:rPr>
              <a:t>of the latest solutions, but </a:t>
            </a:r>
            <a:r>
              <a:rPr lang="en-US" sz="1100" b="1" dirty="0">
                <a:latin typeface="Ebrima" panose="02000000000000000000" pitchFamily="2" charset="0"/>
                <a:ea typeface="Ebrima" panose="02000000000000000000" pitchFamily="2" charset="0"/>
                <a:cs typeface="Ebrima" panose="02000000000000000000" pitchFamily="2" charset="0"/>
              </a:rPr>
              <a:t>is not able </a:t>
            </a:r>
            <a:r>
              <a:rPr lang="en-US" sz="1100" dirty="0">
                <a:latin typeface="Ebrima" panose="02000000000000000000" pitchFamily="2" charset="0"/>
                <a:ea typeface="Ebrima" panose="02000000000000000000" pitchFamily="2" charset="0"/>
                <a:cs typeface="Ebrima" panose="02000000000000000000" pitchFamily="2" charset="0"/>
              </a:rPr>
              <a:t>to implement them effectively </a:t>
            </a:r>
            <a:endParaRPr lang="pl-PL" sz="1100" dirty="0">
              <a:latin typeface="Ebrima" panose="02000000000000000000" pitchFamily="2" charset="0"/>
              <a:ea typeface="Ebrima" panose="02000000000000000000" pitchFamily="2" charset="0"/>
              <a:cs typeface="Ebrima" panose="02000000000000000000" pitchFamily="2" charset="0"/>
            </a:endParaRPr>
          </a:p>
        </p:txBody>
      </p:sp>
      <p:sp>
        <p:nvSpPr>
          <p:cNvPr id="19" name="pole tekstowe 18"/>
          <p:cNvSpPr txBox="1"/>
          <p:nvPr/>
        </p:nvSpPr>
        <p:spPr>
          <a:xfrm>
            <a:off x="2429731" y="4806174"/>
            <a:ext cx="8064896" cy="430887"/>
          </a:xfrm>
          <a:prstGeom prst="rect">
            <a:avLst/>
          </a:prstGeom>
          <a:solidFill>
            <a:schemeClr val="bg1"/>
          </a:solid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The Management Board </a:t>
            </a:r>
            <a:r>
              <a:rPr lang="en-US" sz="1100" b="1" dirty="0">
                <a:latin typeface="Ebrima" panose="02000000000000000000" pitchFamily="2" charset="0"/>
                <a:ea typeface="Ebrima" panose="02000000000000000000" pitchFamily="2" charset="0"/>
                <a:cs typeface="Ebrima" panose="02000000000000000000" pitchFamily="2" charset="0"/>
              </a:rPr>
              <a:t>has a well-established and full knowledge </a:t>
            </a:r>
            <a:r>
              <a:rPr lang="en-US" sz="1100" dirty="0">
                <a:latin typeface="Ebrima" panose="02000000000000000000" pitchFamily="2" charset="0"/>
                <a:ea typeface="Ebrima" panose="02000000000000000000" pitchFamily="2" charset="0"/>
                <a:cs typeface="Ebrima" panose="02000000000000000000" pitchFamily="2" charset="0"/>
              </a:rPr>
              <a:t>of the latest solutions, but relies on </a:t>
            </a:r>
            <a:r>
              <a:rPr lang="en-US" sz="1100" b="1" dirty="0">
                <a:latin typeface="Ebrima" panose="02000000000000000000" pitchFamily="2" charset="0"/>
                <a:ea typeface="Ebrima" panose="02000000000000000000" pitchFamily="2" charset="0"/>
                <a:cs typeface="Ebrima" panose="02000000000000000000" pitchFamily="2" charset="0"/>
              </a:rPr>
              <a:t>external experts</a:t>
            </a:r>
            <a:r>
              <a:rPr lang="en-US" sz="1100" dirty="0">
                <a:latin typeface="Ebrima" panose="02000000000000000000" pitchFamily="2" charset="0"/>
                <a:ea typeface="Ebrima" panose="02000000000000000000" pitchFamily="2" charset="0"/>
                <a:cs typeface="Ebrima" panose="02000000000000000000" pitchFamily="2" charset="0"/>
              </a:rPr>
              <a:t> when implementing them</a:t>
            </a:r>
            <a:endParaRPr lang="pl-PL" sz="1100" dirty="0">
              <a:latin typeface="Ebrima" panose="02000000000000000000" pitchFamily="2" charset="0"/>
              <a:ea typeface="Ebrima" panose="02000000000000000000" pitchFamily="2" charset="0"/>
              <a:cs typeface="Ebrima" panose="02000000000000000000" pitchFamily="2" charset="0"/>
            </a:endParaRPr>
          </a:p>
        </p:txBody>
      </p:sp>
      <p:sp>
        <p:nvSpPr>
          <p:cNvPr id="20" name="pole tekstowe 19"/>
          <p:cNvSpPr txBox="1"/>
          <p:nvPr/>
        </p:nvSpPr>
        <p:spPr>
          <a:xfrm>
            <a:off x="2434014" y="5295011"/>
            <a:ext cx="8064896" cy="430887"/>
          </a:xfrm>
          <a:prstGeom prst="rect">
            <a:avLst/>
          </a:prstGeom>
          <a:solidFill>
            <a:schemeClr val="bg1"/>
          </a:solid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The Management Board </a:t>
            </a:r>
            <a:r>
              <a:rPr lang="en-US" sz="1100" b="1" dirty="0">
                <a:latin typeface="Ebrima" panose="02000000000000000000" pitchFamily="2" charset="0"/>
                <a:ea typeface="Ebrima" panose="02000000000000000000" pitchFamily="2" charset="0"/>
                <a:cs typeface="Ebrima" panose="02000000000000000000" pitchFamily="2" charset="0"/>
              </a:rPr>
              <a:t>has a well-established and full knowledge </a:t>
            </a:r>
            <a:r>
              <a:rPr lang="en-US" sz="1100" dirty="0">
                <a:latin typeface="Ebrima" panose="02000000000000000000" pitchFamily="2" charset="0"/>
                <a:ea typeface="Ebrima" panose="02000000000000000000" pitchFamily="2" charset="0"/>
                <a:cs typeface="Ebrima" panose="02000000000000000000" pitchFamily="2" charset="0"/>
              </a:rPr>
              <a:t>of the latest solutions, it </a:t>
            </a:r>
            <a:r>
              <a:rPr lang="en-US" sz="1100" b="1" dirty="0">
                <a:latin typeface="Ebrima" panose="02000000000000000000" pitchFamily="2" charset="0"/>
                <a:ea typeface="Ebrima" panose="02000000000000000000" pitchFamily="2" charset="0"/>
                <a:cs typeface="Ebrima" panose="02000000000000000000" pitchFamily="2" charset="0"/>
              </a:rPr>
              <a:t>is able to implement them independently</a:t>
            </a:r>
            <a:r>
              <a:rPr lang="en-US" sz="1100" dirty="0">
                <a:latin typeface="Ebrima" panose="02000000000000000000" pitchFamily="2" charset="0"/>
                <a:ea typeface="Ebrima" panose="02000000000000000000" pitchFamily="2" charset="0"/>
                <a:cs typeface="Ebrima" panose="02000000000000000000" pitchFamily="2" charset="0"/>
              </a:rPr>
              <a:t> within the key areas of activity, </a:t>
            </a:r>
            <a:r>
              <a:rPr lang="en-US" sz="1100" b="1" dirty="0">
                <a:latin typeface="Ebrima" panose="02000000000000000000" pitchFamily="2" charset="0"/>
                <a:ea typeface="Ebrima" panose="02000000000000000000" pitchFamily="2" charset="0"/>
                <a:cs typeface="Ebrima" panose="02000000000000000000" pitchFamily="2" charset="0"/>
              </a:rPr>
              <a:t>while in the complementary areas </a:t>
            </a:r>
            <a:r>
              <a:rPr lang="en-US" sz="1100" dirty="0">
                <a:latin typeface="Ebrima" panose="02000000000000000000" pitchFamily="2" charset="0"/>
                <a:ea typeface="Ebrima" panose="02000000000000000000" pitchFamily="2" charset="0"/>
                <a:cs typeface="Ebrima" panose="02000000000000000000" pitchFamily="2" charset="0"/>
              </a:rPr>
              <a:t>it uses cooperation with external partners.</a:t>
            </a:r>
            <a:endParaRPr lang="pl-PL" sz="1100" dirty="0">
              <a:latin typeface="Ebrima" panose="02000000000000000000" pitchFamily="2" charset="0"/>
              <a:ea typeface="Ebrima" panose="02000000000000000000" pitchFamily="2" charset="0"/>
              <a:cs typeface="Ebrima" panose="02000000000000000000" pitchFamily="2" charset="0"/>
            </a:endParaRPr>
          </a:p>
        </p:txBody>
      </p:sp>
      <p:sp>
        <p:nvSpPr>
          <p:cNvPr id="21" name="pole tekstowe 20"/>
          <p:cNvSpPr txBox="1"/>
          <p:nvPr/>
        </p:nvSpPr>
        <p:spPr>
          <a:xfrm>
            <a:off x="2422680" y="5725897"/>
            <a:ext cx="8064896" cy="600164"/>
          </a:xfrm>
          <a:prstGeom prst="rect">
            <a:avLst/>
          </a:prstGeom>
          <a:solidFill>
            <a:schemeClr val="bg1"/>
          </a:solid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The Management Board </a:t>
            </a:r>
            <a:r>
              <a:rPr lang="en-US" sz="1100" b="1" dirty="0">
                <a:latin typeface="Ebrima" panose="02000000000000000000" pitchFamily="2" charset="0"/>
                <a:ea typeface="Ebrima" panose="02000000000000000000" pitchFamily="2" charset="0"/>
                <a:cs typeface="Ebrima" panose="02000000000000000000" pitchFamily="2" charset="0"/>
              </a:rPr>
              <a:t>has a well-established and full knowledge </a:t>
            </a:r>
            <a:r>
              <a:rPr lang="en-US" sz="1100" dirty="0">
                <a:latin typeface="Ebrima" panose="02000000000000000000" pitchFamily="2" charset="0"/>
                <a:ea typeface="Ebrima" panose="02000000000000000000" pitchFamily="2" charset="0"/>
                <a:cs typeface="Ebrima" panose="02000000000000000000" pitchFamily="2" charset="0"/>
              </a:rPr>
              <a:t>of the latest solutions, </a:t>
            </a:r>
            <a:r>
              <a:rPr lang="en-US" sz="1100" b="1" dirty="0">
                <a:latin typeface="Ebrima" panose="02000000000000000000" pitchFamily="2" charset="0"/>
                <a:ea typeface="Ebrima" panose="02000000000000000000" pitchFamily="2" charset="0"/>
                <a:cs typeface="Ebrima" panose="02000000000000000000" pitchFamily="2" charset="0"/>
              </a:rPr>
              <a:t>is able to implement them independently in key business areas</a:t>
            </a:r>
            <a:r>
              <a:rPr lang="en-US" sz="1100" dirty="0">
                <a:latin typeface="Ebrima" panose="02000000000000000000" pitchFamily="2" charset="0"/>
                <a:ea typeface="Ebrima" panose="02000000000000000000" pitchFamily="2" charset="0"/>
                <a:cs typeface="Ebrima" panose="02000000000000000000" pitchFamily="2" charset="0"/>
              </a:rPr>
              <a:t>, and in complementary areas, uses an </a:t>
            </a:r>
            <a:r>
              <a:rPr lang="en-US" sz="1100" b="1" dirty="0">
                <a:latin typeface="Ebrima" panose="02000000000000000000" pitchFamily="2" charset="0"/>
                <a:ea typeface="Ebrima" panose="02000000000000000000" pitchFamily="2" charset="0"/>
                <a:cs typeface="Ebrima" panose="02000000000000000000" pitchFamily="2" charset="0"/>
              </a:rPr>
              <a:t>integrated network of cooperation with external partners.</a:t>
            </a:r>
            <a:endParaRPr lang="pl-PL" sz="1100" b="1" dirty="0">
              <a:latin typeface="Ebrima" panose="02000000000000000000" pitchFamily="2" charset="0"/>
              <a:ea typeface="Ebrima" panose="02000000000000000000" pitchFamily="2" charset="0"/>
              <a:cs typeface="Ebrima" panose="02000000000000000000" pitchFamily="2" charset="0"/>
            </a:endParaRPr>
          </a:p>
        </p:txBody>
      </p:sp>
      <p:sp>
        <p:nvSpPr>
          <p:cNvPr id="16" name="pole tekstowe 15"/>
          <p:cNvSpPr txBox="1"/>
          <p:nvPr/>
        </p:nvSpPr>
        <p:spPr>
          <a:xfrm>
            <a:off x="2351585" y="6334662"/>
            <a:ext cx="524525" cy="261610"/>
          </a:xfrm>
          <a:prstGeom prst="rect">
            <a:avLst/>
          </a:prstGeom>
          <a:solidFill>
            <a:srgbClr val="677284"/>
          </a:solidFill>
        </p:spPr>
        <p:txBody>
          <a:bodyPr wrap="square" rtlCol="0">
            <a:spAutoFit/>
          </a:bodyPr>
          <a:lstStyle/>
          <a:p>
            <a:pPr algn="ctr"/>
            <a:r>
              <a:rPr lang="pl-PL" sz="1050" b="1" dirty="0" err="1">
                <a:solidFill>
                  <a:schemeClr val="bg1"/>
                </a:solidFill>
                <a:latin typeface="Ebrima" panose="02000000000000000000" pitchFamily="2" charset="0"/>
                <a:ea typeface="Ebrima" panose="02000000000000000000" pitchFamily="2" charset="0"/>
                <a:cs typeface="Ebrima" panose="02000000000000000000" pitchFamily="2" charset="0"/>
              </a:rPr>
              <a:t>Back</a:t>
            </a:r>
            <a:endParaRPr lang="pl-PL" sz="105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23" name="pole tekstowe 22"/>
          <p:cNvSpPr txBox="1"/>
          <p:nvPr/>
        </p:nvSpPr>
        <p:spPr>
          <a:xfrm>
            <a:off x="3035660" y="6326061"/>
            <a:ext cx="720080" cy="253916"/>
          </a:xfrm>
          <a:prstGeom prst="rect">
            <a:avLst/>
          </a:prstGeom>
          <a:solidFill>
            <a:srgbClr val="009FE3"/>
          </a:solidFill>
        </p:spPr>
        <p:txBody>
          <a:bodyPr wrap="square" rtlCol="0">
            <a:spAutoFit/>
          </a:bodyPr>
          <a:lstStyle/>
          <a:p>
            <a:pPr algn="ctr"/>
            <a:r>
              <a:rPr lang="pl-PL" sz="1050" b="1" dirty="0" err="1">
                <a:solidFill>
                  <a:schemeClr val="bg1"/>
                </a:solidFill>
                <a:latin typeface="Ebrima" panose="02000000000000000000" pitchFamily="2" charset="0"/>
                <a:ea typeface="Ebrima" panose="02000000000000000000" pitchFamily="2" charset="0"/>
                <a:cs typeface="Ebrima" panose="02000000000000000000" pitchFamily="2" charset="0"/>
              </a:rPr>
              <a:t>Forward</a:t>
            </a:r>
            <a:endParaRPr lang="pl-PL" sz="105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366794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Tree>
    <p:extLst>
      <p:ext uri="{BB962C8B-B14F-4D97-AF65-F5344CB8AC3E}">
        <p14:creationId xmlns:p14="http://schemas.microsoft.com/office/powerpoint/2010/main" val="40720709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Shape 145"/>
          <p:cNvSpPr txBox="1">
            <a:spLocks noGrp="1"/>
          </p:cNvSpPr>
          <p:nvPr>
            <p:ph type="body" idx="1"/>
          </p:nvPr>
        </p:nvSpPr>
        <p:spPr>
          <a:xfrm>
            <a:off x="2135560" y="1556792"/>
            <a:ext cx="7776864" cy="5112568"/>
          </a:xfrm>
          <a:prstGeom prst="rect">
            <a:avLst/>
          </a:prstGeom>
          <a:solidFill>
            <a:schemeClr val="bg1"/>
          </a:solidFill>
          <a:ln>
            <a:noFill/>
          </a:ln>
        </p:spPr>
        <p:txBody>
          <a:bodyPr spcFirstLastPara="1" wrap="square" lIns="91425" tIns="45700" rIns="91425" bIns="45700" anchor="t" anchorCtr="0">
            <a:noAutofit/>
          </a:bodyPr>
          <a:lstStyle/>
          <a:p>
            <a:pPr marL="0" indent="0">
              <a:spcBef>
                <a:spcPts val="0"/>
              </a:spcBef>
              <a:spcAft>
                <a:spcPts val="600"/>
              </a:spcAft>
            </a:pPr>
            <a:r>
              <a:rPr lang="en-US" sz="1600" dirty="0">
                <a:solidFill>
                  <a:srgbClr val="002060"/>
                </a:solidFill>
              </a:rPr>
              <a:t>Mature organizations are characterized by</a:t>
            </a:r>
            <a:r>
              <a:rPr lang="en-US" sz="1600" b="0" dirty="0">
                <a:solidFill>
                  <a:srgbClr val="002060"/>
                </a:solidFill>
              </a:rPr>
              <a:t>:</a:t>
            </a:r>
            <a:endParaRPr lang="pl-PL" sz="1600" b="0" dirty="0">
              <a:solidFill>
                <a:srgbClr val="002060"/>
              </a:solidFill>
            </a:endParaRPr>
          </a:p>
          <a:p>
            <a:pPr marL="0" indent="0">
              <a:spcBef>
                <a:spcPts val="0"/>
              </a:spcBef>
              <a:spcAft>
                <a:spcPts val="600"/>
              </a:spcAft>
            </a:pPr>
            <a:r>
              <a:rPr lang="en-US" sz="1600" b="0" dirty="0">
                <a:solidFill>
                  <a:srgbClr val="002060"/>
                </a:solidFill>
              </a:rPr>
              <a:t>- the ability to introduce new business models,</a:t>
            </a:r>
            <a:endParaRPr lang="pl-PL" sz="1600" b="0" dirty="0">
              <a:solidFill>
                <a:srgbClr val="002060"/>
              </a:solidFill>
            </a:endParaRPr>
          </a:p>
          <a:p>
            <a:pPr marL="0" indent="0">
              <a:spcBef>
                <a:spcPts val="0"/>
              </a:spcBef>
              <a:spcAft>
                <a:spcPts val="600"/>
              </a:spcAft>
            </a:pPr>
            <a:r>
              <a:rPr lang="en-US" sz="1600" b="0" dirty="0">
                <a:solidFill>
                  <a:srgbClr val="002060"/>
                </a:solidFill>
              </a:rPr>
              <a:t>- customer-centric approach,</a:t>
            </a:r>
            <a:endParaRPr lang="pl-PL" sz="1600" b="0" dirty="0">
              <a:solidFill>
                <a:srgbClr val="002060"/>
              </a:solidFill>
            </a:endParaRPr>
          </a:p>
          <a:p>
            <a:pPr marL="0" indent="0">
              <a:spcBef>
                <a:spcPts val="0"/>
              </a:spcBef>
              <a:spcAft>
                <a:spcPts val="600"/>
              </a:spcAft>
            </a:pPr>
            <a:r>
              <a:rPr lang="en-US" sz="1600" b="0" dirty="0">
                <a:solidFill>
                  <a:srgbClr val="002060"/>
                </a:solidFill>
              </a:rPr>
              <a:t>- flexible adaptation to changing market trends.</a:t>
            </a:r>
            <a:endParaRPr lang="pl-PL" sz="1600" b="0" dirty="0">
              <a:solidFill>
                <a:srgbClr val="002060"/>
              </a:solidFill>
            </a:endParaRPr>
          </a:p>
          <a:p>
            <a:pPr marL="0" indent="0" algn="just">
              <a:spcBef>
                <a:spcPts val="0"/>
              </a:spcBef>
              <a:buClr>
                <a:srgbClr val="1F497D"/>
              </a:buClr>
            </a:pPr>
            <a:r>
              <a:rPr lang="en-US" sz="1600" b="0" dirty="0">
                <a:solidFill>
                  <a:srgbClr val="002060"/>
                </a:solidFill>
              </a:rPr>
              <a:t>These are the factors which are required while implementing I</a:t>
            </a:r>
            <a:r>
              <a:rPr lang="pl-PL" sz="1600" b="0" dirty="0" err="1">
                <a:solidFill>
                  <a:srgbClr val="002060"/>
                </a:solidFill>
              </a:rPr>
              <a:t>ndustry</a:t>
            </a:r>
            <a:r>
              <a:rPr lang="en-US" sz="1600" b="0" dirty="0">
                <a:solidFill>
                  <a:srgbClr val="002060"/>
                </a:solidFill>
              </a:rPr>
              <a:t> 4.0 idea. </a:t>
            </a:r>
            <a:endParaRPr lang="pl-PL" sz="1600" b="0" dirty="0">
              <a:solidFill>
                <a:srgbClr val="002060"/>
              </a:solidFill>
            </a:endParaRPr>
          </a:p>
          <a:p>
            <a:pPr marL="0" indent="0" algn="just">
              <a:spcBef>
                <a:spcPts val="0"/>
              </a:spcBef>
              <a:buClr>
                <a:srgbClr val="1F497D"/>
              </a:buClr>
            </a:pPr>
            <a:r>
              <a:rPr lang="en-US" sz="1600" b="0" dirty="0">
                <a:solidFill>
                  <a:srgbClr val="002060"/>
                </a:solidFill>
              </a:rPr>
              <a:t>Taking all above into account while creating the policy instruments it is necessary to support SMEs with introducing </a:t>
            </a:r>
            <a:r>
              <a:rPr lang="pl-PL" sz="1600" b="0" dirty="0">
                <a:solidFill>
                  <a:srgbClr val="002060"/>
                </a:solidFill>
              </a:rPr>
              <a:t>the</a:t>
            </a:r>
            <a:r>
              <a:rPr lang="en-US" sz="1600" b="0" dirty="0">
                <a:solidFill>
                  <a:srgbClr val="002060"/>
                </a:solidFill>
              </a:rPr>
              <a:t> I</a:t>
            </a:r>
            <a:r>
              <a:rPr lang="pl-PL" sz="1600" b="0" dirty="0" err="1">
                <a:solidFill>
                  <a:srgbClr val="002060"/>
                </a:solidFill>
              </a:rPr>
              <a:t>ndustry</a:t>
            </a:r>
            <a:r>
              <a:rPr lang="pl-PL" sz="1600" b="0" dirty="0">
                <a:solidFill>
                  <a:srgbClr val="002060"/>
                </a:solidFill>
              </a:rPr>
              <a:t> </a:t>
            </a:r>
            <a:r>
              <a:rPr lang="en-US" sz="1600" b="0" dirty="0">
                <a:solidFill>
                  <a:srgbClr val="002060"/>
                </a:solidFill>
              </a:rPr>
              <a:t>4.0 maturity evaluation matrix.</a:t>
            </a:r>
          </a:p>
          <a:p>
            <a:pPr marL="0" indent="0" algn="just">
              <a:spcBef>
                <a:spcPts val="0"/>
              </a:spcBef>
              <a:buClr>
                <a:srgbClr val="1F497D"/>
              </a:buClr>
            </a:pPr>
            <a:endParaRPr lang="pl-PL" sz="1600" b="0" dirty="0">
              <a:solidFill>
                <a:srgbClr val="002060"/>
              </a:solidFill>
            </a:endParaRPr>
          </a:p>
          <a:p>
            <a:pPr marL="0" indent="0" algn="just">
              <a:spcBef>
                <a:spcPts val="0"/>
              </a:spcBef>
              <a:buClr>
                <a:srgbClr val="1F497D"/>
              </a:buClr>
            </a:pPr>
            <a:r>
              <a:rPr lang="en-US" sz="1600" b="0" dirty="0">
                <a:solidFill>
                  <a:srgbClr val="002060"/>
                </a:solidFill>
              </a:rPr>
              <a:t>Polish Ministry of Entrepreneurship and Technology has initiated creation of similar kind of tool called </a:t>
            </a:r>
            <a:r>
              <a:rPr lang="pl-PL" sz="1600" dirty="0">
                <a:solidFill>
                  <a:srgbClr val="002060"/>
                </a:solidFill>
              </a:rPr>
              <a:t>the</a:t>
            </a:r>
            <a:r>
              <a:rPr lang="en-US" sz="1600" dirty="0">
                <a:solidFill>
                  <a:srgbClr val="002060"/>
                </a:solidFill>
              </a:rPr>
              <a:t> self-assessment tool for digital maturity</a:t>
            </a:r>
            <a:r>
              <a:rPr lang="en-US" sz="1600" b="0" dirty="0">
                <a:solidFill>
                  <a:srgbClr val="002060"/>
                </a:solidFill>
              </a:rPr>
              <a:t>. </a:t>
            </a:r>
          </a:p>
          <a:p>
            <a:pPr marL="0" indent="0" algn="just">
              <a:spcBef>
                <a:spcPts val="0"/>
              </a:spcBef>
              <a:buClr>
                <a:srgbClr val="1F497D"/>
              </a:buClr>
            </a:pPr>
            <a:r>
              <a:rPr lang="en-US" sz="1600" b="0" dirty="0">
                <a:solidFill>
                  <a:srgbClr val="002060"/>
                </a:solidFill>
              </a:rPr>
              <a:t>Its role (by mapping of resources and company's needs in order to achieve full possibilities of using the solutions of the I</a:t>
            </a:r>
            <a:r>
              <a:rPr lang="pl-PL" sz="1600" b="0" dirty="0" err="1">
                <a:solidFill>
                  <a:srgbClr val="002060"/>
                </a:solidFill>
              </a:rPr>
              <a:t>ndustry</a:t>
            </a:r>
            <a:r>
              <a:rPr lang="en-US" sz="1600" b="0" dirty="0">
                <a:solidFill>
                  <a:srgbClr val="002060"/>
                </a:solidFill>
              </a:rPr>
              <a:t> 4.0.) is to:</a:t>
            </a:r>
          </a:p>
          <a:p>
            <a:pPr marL="0" indent="0" algn="just">
              <a:spcBef>
                <a:spcPts val="0"/>
              </a:spcBef>
              <a:buClr>
                <a:srgbClr val="1F497D"/>
              </a:buClr>
            </a:pPr>
            <a:r>
              <a:rPr lang="en-US" sz="1600" b="0" dirty="0">
                <a:solidFill>
                  <a:srgbClr val="002060"/>
                </a:solidFill>
              </a:rPr>
              <a:t>- educate about the changes that should be done as a part of building their digitization strategies</a:t>
            </a:r>
          </a:p>
          <a:p>
            <a:pPr marL="0" indent="0" algn="just">
              <a:spcBef>
                <a:spcPts val="0"/>
              </a:spcBef>
              <a:buClr>
                <a:srgbClr val="1F497D"/>
              </a:buClr>
            </a:pPr>
            <a:r>
              <a:rPr lang="en-US" sz="1600" b="0" dirty="0">
                <a:solidFill>
                  <a:srgbClr val="002060"/>
                </a:solidFill>
              </a:rPr>
              <a:t>- estimate their readiness to implement Industry 4.0.</a:t>
            </a:r>
          </a:p>
          <a:p>
            <a:pPr marL="0" indent="0" algn="just">
              <a:spcBef>
                <a:spcPts val="0"/>
              </a:spcBef>
              <a:buClr>
                <a:srgbClr val="1F497D"/>
              </a:buClr>
            </a:pPr>
            <a:r>
              <a:rPr lang="en-US" sz="1600" b="0" dirty="0">
                <a:solidFill>
                  <a:srgbClr val="002060"/>
                </a:solidFill>
              </a:rPr>
              <a:t>- present the initial diagnosis</a:t>
            </a:r>
          </a:p>
          <a:p>
            <a:pPr marL="0" indent="0" algn="just">
              <a:spcBef>
                <a:spcPts val="0"/>
              </a:spcBef>
              <a:buClr>
                <a:srgbClr val="1F497D"/>
              </a:buClr>
            </a:pPr>
            <a:r>
              <a:rPr lang="en-US" sz="1600" b="0" dirty="0">
                <a:solidFill>
                  <a:srgbClr val="002060"/>
                </a:solidFill>
              </a:rPr>
              <a:t>- inform which of company's activities should be improve</a:t>
            </a:r>
            <a:endParaRPr lang="en-GB" sz="1600" b="0" dirty="0">
              <a:solidFill>
                <a:srgbClr val="002060"/>
              </a:solidFill>
            </a:endParaRPr>
          </a:p>
          <a:p>
            <a:pPr marL="0" indent="0" algn="just">
              <a:spcBef>
                <a:spcPts val="0"/>
              </a:spcBef>
              <a:buClr>
                <a:srgbClr val="1F497D"/>
              </a:buClr>
            </a:pPr>
            <a:endParaRPr lang="en-US" sz="1400" b="0" dirty="0">
              <a:solidFill>
                <a:srgbClr val="1F497D"/>
              </a:solidFill>
            </a:endParaRPr>
          </a:p>
          <a:p>
            <a:pPr marL="0" indent="0" algn="just">
              <a:spcBef>
                <a:spcPts val="0"/>
              </a:spcBef>
              <a:buClr>
                <a:srgbClr val="1F497D"/>
              </a:buClr>
            </a:pPr>
            <a:endParaRPr lang="en-US" sz="1400" b="0" dirty="0"/>
          </a:p>
        </p:txBody>
      </p:sp>
      <p:sp>
        <p:nvSpPr>
          <p:cNvPr id="5" name="Shape 144"/>
          <p:cNvSpPr txBox="1">
            <a:spLocks/>
          </p:cNvSpPr>
          <p:nvPr/>
        </p:nvSpPr>
        <p:spPr>
          <a:xfrm>
            <a:off x="1631504" y="1035427"/>
            <a:ext cx="8928992" cy="4493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b="1" dirty="0">
                <a:solidFill>
                  <a:srgbClr val="1F497D"/>
                </a:solidFill>
                <a:latin typeface="+mj-lt"/>
                <a:ea typeface="Ebrima" panose="02000000000000000000" pitchFamily="2" charset="0"/>
                <a:cs typeface="Ebrima" panose="02000000000000000000" pitchFamily="2" charset="0"/>
              </a:rPr>
              <a:t>Agenda, thematic issue – for discussion </a:t>
            </a:r>
          </a:p>
        </p:txBody>
      </p:sp>
    </p:spTree>
    <p:extLst>
      <p:ext uri="{BB962C8B-B14F-4D97-AF65-F5344CB8AC3E}">
        <p14:creationId xmlns:p14="http://schemas.microsoft.com/office/powerpoint/2010/main" val="92375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p:cNvSpPr txBox="1">
            <a:spLocks/>
          </p:cNvSpPr>
          <p:nvPr/>
        </p:nvSpPr>
        <p:spPr>
          <a:xfrm>
            <a:off x="1703512" y="-364868"/>
            <a:ext cx="7632848" cy="1008112"/>
          </a:xfrm>
          <a:prstGeom prst="rect">
            <a:avLst/>
          </a:prstGeom>
          <a:ln w="57150">
            <a:noFill/>
          </a:ln>
        </p:spPr>
        <p:txBody>
          <a:bodyPr vert="horz" lIns="91440" tIns="45720" rIns="91440" bIns="45720" rtlCol="0" anchor="ctr">
            <a:normAutofit fontScale="92500" lnSpcReduction="10000"/>
          </a:bodyPr>
          <a:lstStyle/>
          <a:p>
            <a:pPr algn="r"/>
            <a:br>
              <a:rPr lang="pt-PT" sz="3600" dirty="0"/>
            </a:br>
            <a:endParaRPr lang="pt-PT" sz="3600" b="1" dirty="0">
              <a:solidFill>
                <a:srgbClr val="1F7D4C"/>
              </a:solidFill>
            </a:endParaRPr>
          </a:p>
        </p:txBody>
      </p:sp>
      <p:sp>
        <p:nvSpPr>
          <p:cNvPr id="12" name="CaixaDeTexto 12"/>
          <p:cNvSpPr txBox="1"/>
          <p:nvPr/>
        </p:nvSpPr>
        <p:spPr>
          <a:xfrm>
            <a:off x="5303912" y="2996953"/>
            <a:ext cx="936104" cy="1015663"/>
          </a:xfrm>
          <a:prstGeom prst="rect">
            <a:avLst/>
          </a:prstGeom>
          <a:noFill/>
          <a:ln>
            <a:noFill/>
          </a:ln>
        </p:spPr>
        <p:txBody>
          <a:bodyPr wrap="square" rtlCol="0">
            <a:spAutoFit/>
          </a:bodyPr>
          <a:lstStyle/>
          <a:p>
            <a:pPr algn="ctr"/>
            <a:r>
              <a:rPr lang="pt-PT" sz="6000" dirty="0">
                <a:solidFill>
                  <a:srgbClr val="05577B"/>
                </a:solidFill>
              </a:rPr>
              <a:t>+</a:t>
            </a:r>
          </a:p>
        </p:txBody>
      </p:sp>
      <p:sp>
        <p:nvSpPr>
          <p:cNvPr id="13" name="Chaveta à esquerda 16"/>
          <p:cNvSpPr/>
          <p:nvPr/>
        </p:nvSpPr>
        <p:spPr>
          <a:xfrm>
            <a:off x="6528048" y="2621862"/>
            <a:ext cx="295806" cy="1954290"/>
          </a:xfrm>
          <a:prstGeom prst="leftBrace">
            <a:avLst>
              <a:gd name="adj1" fmla="val 144024"/>
              <a:gd name="adj2" fmla="val 49496"/>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pt-PT" dirty="0"/>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9974" y="2729438"/>
            <a:ext cx="1187320" cy="58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604" y="3469878"/>
            <a:ext cx="1520060" cy="60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558" y="4189454"/>
            <a:ext cx="1368152" cy="46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0750" y="4764846"/>
            <a:ext cx="1519506" cy="64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8088" y="5484608"/>
            <a:ext cx="1368152" cy="60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srcRect/>
          <a:stretch>
            <a:fillRect/>
          </a:stretch>
        </p:blipFill>
        <p:spPr bwMode="auto">
          <a:xfrm>
            <a:off x="8767645" y="980729"/>
            <a:ext cx="1416984" cy="432048"/>
          </a:xfrm>
          <a:prstGeom prst="rect">
            <a:avLst/>
          </a:prstGeom>
          <a:noFill/>
          <a:ln w="9525">
            <a:noFill/>
            <a:miter lim="800000"/>
            <a:headEnd/>
            <a:tailEnd/>
          </a:ln>
          <a:effectLst/>
        </p:spPr>
      </p:pic>
      <p:pic>
        <p:nvPicPr>
          <p:cNvPr id="21" name="Picture 4" descr="K:\PORTUGAL 2020\Logo COMPETE 2020\Com Assinatura\Logo_Compete2020 Programa Operacional Copetitividade e Internacionalizacao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b="20872"/>
          <a:stretch>
            <a:fillRect/>
          </a:stretch>
        </p:blipFill>
        <p:spPr bwMode="auto">
          <a:xfrm>
            <a:off x="2999656" y="3140969"/>
            <a:ext cx="1879328" cy="650699"/>
          </a:xfrm>
          <a:prstGeom prst="rect">
            <a:avLst/>
          </a:prstGeom>
          <a:noFill/>
          <a:extLst>
            <a:ext uri="{909E8E84-426E-40DD-AFC4-6F175D3DCCD1}">
              <a14:hiddenFill xmlns:a14="http://schemas.microsoft.com/office/drawing/2010/main">
                <a:solidFill>
                  <a:srgbClr val="FFFFFF"/>
                </a:solidFill>
              </a14:hiddenFill>
            </a:ext>
          </a:extLst>
        </p:spPr>
      </p:pic>
      <p:sp>
        <p:nvSpPr>
          <p:cNvPr id="22" name="Título 1"/>
          <p:cNvSpPr txBox="1">
            <a:spLocks/>
          </p:cNvSpPr>
          <p:nvPr/>
        </p:nvSpPr>
        <p:spPr>
          <a:xfrm>
            <a:off x="1775520" y="980728"/>
            <a:ext cx="6757048" cy="1368152"/>
          </a:xfrm>
          <a:prstGeom prst="rect">
            <a:avLst/>
          </a:prstGeom>
          <a:solidFill>
            <a:srgbClr val="FFC000"/>
          </a:solidFill>
          <a:ln w="28575">
            <a:solidFill>
              <a:schemeClr val="bg1">
                <a:lumMod val="75000"/>
              </a:schemeClr>
            </a:solidFill>
          </a:ln>
        </p:spPr>
        <p:txBody>
          <a:bodyPr vert="horz" lIns="91440" tIns="45720" rIns="91440" bIns="45720" rtlCol="0" anchor="ctr">
            <a:noAutofit/>
          </a:bodyPr>
          <a:lstStyle>
            <a:defPPr>
              <a:defRPr lang="pt-PT"/>
            </a:defPPr>
            <a:lvl1pPr algn="ctr">
              <a:spcBef>
                <a:spcPct val="0"/>
              </a:spcBef>
              <a:buNone/>
              <a:defRPr sz="1400" b="1">
                <a:solidFill>
                  <a:srgbClr val="008000"/>
                </a:solidFill>
                <a:latin typeface="+mj-lt"/>
                <a:ea typeface="+mj-ea"/>
                <a:cs typeface="+mj-cs"/>
              </a:defRPr>
            </a:lvl1pPr>
          </a:lstStyle>
          <a:p>
            <a:pPr marL="1257300" indent="-1257300" algn="l"/>
            <a:r>
              <a:rPr lang="en-US" sz="2000" b="0" dirty="0">
                <a:solidFill>
                  <a:schemeClr val="bg1"/>
                </a:solidFill>
              </a:rPr>
              <a:t>Incentive System Network : Unique Regulation and Information System, as well as a key to allocate projects</a:t>
            </a:r>
          </a:p>
          <a:p>
            <a:pPr algn="l"/>
            <a:r>
              <a:rPr lang="en-US" sz="2000" b="0" dirty="0">
                <a:solidFill>
                  <a:schemeClr val="bg1"/>
                </a:solidFill>
              </a:rPr>
              <a:t>Coordination by COMPETE 2020</a:t>
            </a:r>
            <a:endParaRPr lang="pt-PT" sz="2000" b="0" dirty="0">
              <a:solidFill>
                <a:schemeClr val="bg1"/>
              </a:solidFill>
            </a:endParaRPr>
          </a:p>
        </p:txBody>
      </p:sp>
      <p:sp>
        <p:nvSpPr>
          <p:cNvPr id="23" name="Rectângulo 22"/>
          <p:cNvSpPr/>
          <p:nvPr/>
        </p:nvSpPr>
        <p:spPr>
          <a:xfrm>
            <a:off x="8767647" y="2420888"/>
            <a:ext cx="1428406"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Allocation key:</a:t>
            </a:r>
          </a:p>
          <a:p>
            <a:endParaRPr lang="en-US" sz="1600" dirty="0">
              <a:solidFill>
                <a:srgbClr val="002060"/>
              </a:solidFill>
            </a:endParaRPr>
          </a:p>
          <a:p>
            <a:pPr marL="265113" indent="-265113">
              <a:buFontTx/>
              <a:buChar char="-"/>
            </a:pPr>
            <a:r>
              <a:rPr lang="en-US" sz="1600" dirty="0">
                <a:solidFill>
                  <a:srgbClr val="002060"/>
                </a:solidFill>
              </a:rPr>
              <a:t>Dimension</a:t>
            </a:r>
          </a:p>
          <a:p>
            <a:pPr marL="265113" indent="-265113">
              <a:buFontTx/>
              <a:buChar char="-"/>
            </a:pPr>
            <a:endParaRPr lang="en-US" sz="1600" dirty="0">
              <a:solidFill>
                <a:srgbClr val="002060"/>
              </a:solidFill>
            </a:endParaRPr>
          </a:p>
          <a:p>
            <a:pPr marL="265113" indent="-265113" algn="ctr"/>
            <a:r>
              <a:rPr lang="en-US" sz="1600" dirty="0">
                <a:solidFill>
                  <a:srgbClr val="002060"/>
                </a:solidFill>
              </a:rPr>
              <a:t>or</a:t>
            </a:r>
          </a:p>
          <a:p>
            <a:pPr marL="265113" indent="-265113"/>
            <a:endParaRPr lang="en-US" sz="1600" dirty="0">
              <a:solidFill>
                <a:srgbClr val="002060"/>
              </a:solidFill>
            </a:endParaRPr>
          </a:p>
          <a:p>
            <a:pPr marL="265113" indent="-265113"/>
            <a:r>
              <a:rPr lang="en-US" sz="1600" dirty="0">
                <a:solidFill>
                  <a:srgbClr val="002060"/>
                </a:solidFill>
              </a:rPr>
              <a:t>- Investment </a:t>
            </a:r>
          </a:p>
        </p:txBody>
      </p:sp>
      <p:sp>
        <p:nvSpPr>
          <p:cNvPr id="24" name="Título 1"/>
          <p:cNvSpPr txBox="1">
            <a:spLocks/>
          </p:cNvSpPr>
          <p:nvPr/>
        </p:nvSpPr>
        <p:spPr>
          <a:xfrm>
            <a:off x="2135560" y="2640918"/>
            <a:ext cx="856976" cy="316835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spcFirstLastPara="0" vert="vert270" wrap="square" lIns="26670" tIns="26670" rIns="26670" bIns="26670" numCol="1" spcCol="127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22300">
              <a:lnSpc>
                <a:spcPct val="90000"/>
              </a:lnSpc>
              <a:spcAft>
                <a:spcPct val="35000"/>
              </a:spcAft>
            </a:pPr>
            <a:r>
              <a:rPr lang="pt-PT" sz="2400" b="1" dirty="0" err="1">
                <a:solidFill>
                  <a:schemeClr val="bg1"/>
                </a:solidFill>
                <a:latin typeface="Arial" pitchFamily="34" charset="0"/>
                <a:ea typeface="+mn-ea"/>
                <a:cs typeface="Arial" pitchFamily="34" charset="0"/>
              </a:rPr>
              <a:t>Operational</a:t>
            </a:r>
            <a:r>
              <a:rPr lang="pt-PT" sz="2400" b="1" dirty="0">
                <a:solidFill>
                  <a:schemeClr val="bg1"/>
                </a:solidFill>
                <a:latin typeface="Arial" pitchFamily="34" charset="0"/>
                <a:ea typeface="+mn-ea"/>
                <a:cs typeface="Arial" pitchFamily="34" charset="0"/>
              </a:rPr>
              <a:t> </a:t>
            </a:r>
            <a:r>
              <a:rPr lang="pt-PT" sz="2400" b="1" dirty="0" err="1">
                <a:solidFill>
                  <a:schemeClr val="bg1"/>
                </a:solidFill>
                <a:latin typeface="Arial" pitchFamily="34" charset="0"/>
                <a:ea typeface="+mn-ea"/>
                <a:cs typeface="Arial" pitchFamily="34" charset="0"/>
              </a:rPr>
              <a:t>Programs</a:t>
            </a:r>
            <a:endParaRPr lang="pt-PT" sz="2400" b="1" dirty="0">
              <a:solidFill>
                <a:schemeClr val="bg1"/>
              </a:solidFill>
              <a:latin typeface="Arial" pitchFamily="34" charset="0"/>
              <a:ea typeface="+mn-ea"/>
              <a:cs typeface="Arial" pitchFamily="34" charset="0"/>
            </a:endParaRPr>
          </a:p>
        </p:txBody>
      </p:sp>
      <p:sp>
        <p:nvSpPr>
          <p:cNvPr id="2" name="Marcador de Posição do Número do Diapositivo 1"/>
          <p:cNvSpPr>
            <a:spLocks noGrp="1"/>
          </p:cNvSpPr>
          <p:nvPr>
            <p:ph type="sldNum" idx="12"/>
          </p:nvPr>
        </p:nvSpPr>
        <p:spPr/>
        <p:txBody>
          <a:bodyPr/>
          <a:lstStyle/>
          <a:p>
            <a:fld id="{00000000-1234-1234-1234-123412341234}" type="slidenum">
              <a:rPr lang="pt-PT" smtClean="0">
                <a:solidFill>
                  <a:schemeClr val="bg1"/>
                </a:solidFill>
              </a:rPr>
              <a:pPr/>
              <a:t>12</a:t>
            </a:fld>
            <a:endParaRPr lang="pt-PT" dirty="0">
              <a:solidFill>
                <a:schemeClr val="bg1"/>
              </a:solidFill>
            </a:endParaRPr>
          </a:p>
        </p:txBody>
      </p:sp>
    </p:spTree>
    <p:extLst>
      <p:ext uri="{BB962C8B-B14F-4D97-AF65-F5344CB8AC3E}">
        <p14:creationId xmlns:p14="http://schemas.microsoft.com/office/powerpoint/2010/main" val="18761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1981201" y="1124745"/>
            <a:ext cx="8207375" cy="5426443"/>
          </a:xfrm>
          <a:prstGeom prst="rect">
            <a:avLst/>
          </a:prstGeom>
          <a:noFill/>
          <a:ln>
            <a:noFill/>
          </a:ln>
        </p:spPr>
        <p:txBody>
          <a:bodyPr spcFirstLastPara="1" wrap="square" lIns="91425" tIns="45700" rIns="91425" bIns="45700" anchor="t" anchorCtr="0">
            <a:noAutofit/>
          </a:bodyPr>
          <a:lstStyle/>
          <a:p>
            <a:pPr marL="1257300" lvl="2" indent="-190500">
              <a:buSzPts val="2400"/>
            </a:pPr>
            <a:r>
              <a:rPr lang="pt-PT" sz="3100" b="1" dirty="0" err="1">
                <a:solidFill>
                  <a:srgbClr val="237A44"/>
                </a:solidFill>
              </a:rPr>
              <a:t>Structure</a:t>
            </a:r>
            <a:r>
              <a:rPr lang="pt-PT" sz="3100" b="1" dirty="0">
                <a:solidFill>
                  <a:srgbClr val="237A44"/>
                </a:solidFill>
              </a:rPr>
              <a:t> </a:t>
            </a:r>
            <a:r>
              <a:rPr lang="pt-PT" sz="3100" b="1" dirty="0" err="1">
                <a:solidFill>
                  <a:srgbClr val="237A44"/>
                </a:solidFill>
              </a:rPr>
              <a:t>and</a:t>
            </a:r>
            <a:r>
              <a:rPr lang="pt-PT" sz="3100" b="1" dirty="0">
                <a:solidFill>
                  <a:srgbClr val="237A44"/>
                </a:solidFill>
              </a:rPr>
              <a:t> Budget </a:t>
            </a:r>
            <a:r>
              <a:rPr lang="pt-PT" sz="3100" b="1" dirty="0" err="1">
                <a:solidFill>
                  <a:srgbClr val="237A44"/>
                </a:solidFill>
              </a:rPr>
              <a:t>Allocation</a:t>
            </a:r>
            <a:endParaRPr lang="pt-PT" sz="3100" b="1" kern="1200" dirty="0">
              <a:solidFill>
                <a:srgbClr val="237A44"/>
              </a:solidFill>
            </a:endParaRPr>
          </a:p>
          <a:p>
            <a:pPr marL="1257300" lvl="2" indent="-190500">
              <a:buSzPts val="2400"/>
            </a:pPr>
            <a:endParaRPr lang="pt-PT" dirty="0"/>
          </a:p>
          <a:p>
            <a:pPr marL="1257300" lvl="2" indent="-190500">
              <a:buSzPts val="2400"/>
            </a:pPr>
            <a:endParaRPr dirty="0"/>
          </a:p>
        </p:txBody>
      </p:sp>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a:extLst>
              <a:ext uri="{FF2B5EF4-FFF2-40B4-BE49-F238E27FC236}">
                <a16:creationId xmlns:a16="http://schemas.microsoft.com/office/drawing/2014/main" id="{99483484-5379-4036-B1AE-FB5D93E34D88}"/>
              </a:ext>
            </a:extLst>
          </p:cNvPr>
          <p:cNvSpPr>
            <a:spLocks noChangeArrowheads="1"/>
          </p:cNvSpPr>
          <p:nvPr/>
        </p:nvSpPr>
        <p:spPr bwMode="auto">
          <a:xfrm>
            <a:off x="7798795" y="3061499"/>
            <a:ext cx="1039813" cy="268288"/>
          </a:xfrm>
          <a:prstGeom prst="rect">
            <a:avLst/>
          </a:prstGeom>
          <a:solidFill>
            <a:srgbClr val="0045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6" name="Rectangle 11">
            <a:extLst>
              <a:ext uri="{FF2B5EF4-FFF2-40B4-BE49-F238E27FC236}">
                <a16:creationId xmlns:a16="http://schemas.microsoft.com/office/drawing/2014/main" id="{558456A1-3256-4E11-8A08-C301864A2C66}"/>
              </a:ext>
            </a:extLst>
          </p:cNvPr>
          <p:cNvSpPr>
            <a:spLocks noChangeArrowheads="1"/>
          </p:cNvSpPr>
          <p:nvPr/>
        </p:nvSpPr>
        <p:spPr bwMode="auto">
          <a:xfrm>
            <a:off x="7798795" y="4341024"/>
            <a:ext cx="1039813" cy="268288"/>
          </a:xfrm>
          <a:prstGeom prst="rect">
            <a:avLst/>
          </a:prstGeom>
          <a:solidFill>
            <a:srgbClr val="0045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8" name="Rectangle 12">
            <a:extLst>
              <a:ext uri="{FF2B5EF4-FFF2-40B4-BE49-F238E27FC236}">
                <a16:creationId xmlns:a16="http://schemas.microsoft.com/office/drawing/2014/main" id="{83BB16C1-850B-451B-B559-56CF44D5641B}"/>
              </a:ext>
            </a:extLst>
          </p:cNvPr>
          <p:cNvSpPr>
            <a:spLocks noChangeArrowheads="1"/>
          </p:cNvSpPr>
          <p:nvPr/>
        </p:nvSpPr>
        <p:spPr bwMode="auto">
          <a:xfrm>
            <a:off x="7798795" y="4599787"/>
            <a:ext cx="1039813" cy="268288"/>
          </a:xfrm>
          <a:prstGeom prst="rect">
            <a:avLst/>
          </a:prstGeom>
          <a:solidFill>
            <a:srgbClr val="0045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9" name="Rectangle 14">
            <a:extLst>
              <a:ext uri="{FF2B5EF4-FFF2-40B4-BE49-F238E27FC236}">
                <a16:creationId xmlns:a16="http://schemas.microsoft.com/office/drawing/2014/main" id="{C47BE5A3-B354-4847-B8AA-AE78C1BCEC64}"/>
              </a:ext>
            </a:extLst>
          </p:cNvPr>
          <p:cNvSpPr>
            <a:spLocks noChangeArrowheads="1"/>
          </p:cNvSpPr>
          <p:nvPr/>
        </p:nvSpPr>
        <p:spPr bwMode="auto">
          <a:xfrm>
            <a:off x="3851384" y="5869788"/>
            <a:ext cx="3960813" cy="581025"/>
          </a:xfrm>
          <a:prstGeom prst="rect">
            <a:avLst/>
          </a:prstGeom>
          <a:solidFill>
            <a:schemeClr val="accent2"/>
          </a:solidFill>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pt-PT"/>
          </a:p>
        </p:txBody>
      </p:sp>
      <p:sp>
        <p:nvSpPr>
          <p:cNvPr id="10" name="Rectangle 16">
            <a:extLst>
              <a:ext uri="{FF2B5EF4-FFF2-40B4-BE49-F238E27FC236}">
                <a16:creationId xmlns:a16="http://schemas.microsoft.com/office/drawing/2014/main" id="{7539AAF3-3A43-4D1B-9C07-67C0ED70CBE5}"/>
              </a:ext>
            </a:extLst>
          </p:cNvPr>
          <p:cNvSpPr>
            <a:spLocks noChangeArrowheads="1"/>
          </p:cNvSpPr>
          <p:nvPr/>
        </p:nvSpPr>
        <p:spPr bwMode="auto">
          <a:xfrm>
            <a:off x="7043144" y="204232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11" name="Rectangle 18">
            <a:extLst>
              <a:ext uri="{FF2B5EF4-FFF2-40B4-BE49-F238E27FC236}">
                <a16:creationId xmlns:a16="http://schemas.microsoft.com/office/drawing/2014/main" id="{57630AD3-A413-4922-BC5A-493E7EA439CE}"/>
              </a:ext>
            </a:extLst>
          </p:cNvPr>
          <p:cNvSpPr>
            <a:spLocks noChangeArrowheads="1"/>
          </p:cNvSpPr>
          <p:nvPr/>
        </p:nvSpPr>
        <p:spPr bwMode="auto">
          <a:xfrm>
            <a:off x="3122019" y="2521750"/>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12" name="Rectangle 20">
            <a:extLst>
              <a:ext uri="{FF2B5EF4-FFF2-40B4-BE49-F238E27FC236}">
                <a16:creationId xmlns:a16="http://schemas.microsoft.com/office/drawing/2014/main" id="{C50F598D-64FB-41D3-BCEB-2870E63C991A}"/>
              </a:ext>
            </a:extLst>
          </p:cNvPr>
          <p:cNvSpPr>
            <a:spLocks noChangeArrowheads="1"/>
          </p:cNvSpPr>
          <p:nvPr/>
        </p:nvSpPr>
        <p:spPr bwMode="auto">
          <a:xfrm>
            <a:off x="3852269" y="3040863"/>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13" name="Rectangle 23">
            <a:extLst>
              <a:ext uri="{FF2B5EF4-FFF2-40B4-BE49-F238E27FC236}">
                <a16:creationId xmlns:a16="http://schemas.microsoft.com/office/drawing/2014/main" id="{86C6CA5F-55BA-42FD-ACD7-2A7DE8457F2F}"/>
              </a:ext>
            </a:extLst>
          </p:cNvPr>
          <p:cNvSpPr>
            <a:spLocks noChangeArrowheads="1"/>
          </p:cNvSpPr>
          <p:nvPr/>
        </p:nvSpPr>
        <p:spPr bwMode="auto">
          <a:xfrm>
            <a:off x="2647356" y="4334674"/>
            <a:ext cx="105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b="1">
                <a:solidFill>
                  <a:srgbClr val="FFFFFF"/>
                </a:solidFill>
                <a:latin typeface="Trebuchet MS" pitchFamily="34" charset="0"/>
                <a:cs typeface="Arial" pitchFamily="34" charset="0"/>
              </a:rPr>
              <a:t>P</a:t>
            </a:r>
            <a:endParaRPr lang="pt-PT" sz="1800">
              <a:solidFill>
                <a:schemeClr val="tx1"/>
              </a:solidFill>
              <a:latin typeface="Arial" pitchFamily="34" charset="0"/>
              <a:cs typeface="Arial" pitchFamily="34" charset="0"/>
            </a:endParaRPr>
          </a:p>
        </p:txBody>
      </p:sp>
      <p:sp>
        <p:nvSpPr>
          <p:cNvPr id="14" name="Rectangle 25">
            <a:extLst>
              <a:ext uri="{FF2B5EF4-FFF2-40B4-BE49-F238E27FC236}">
                <a16:creationId xmlns:a16="http://schemas.microsoft.com/office/drawing/2014/main" id="{6C6E6A57-70A9-4A62-979F-EE6C98342AFE}"/>
              </a:ext>
            </a:extLst>
          </p:cNvPr>
          <p:cNvSpPr>
            <a:spLocks noChangeArrowheads="1"/>
          </p:cNvSpPr>
          <p:nvPr/>
        </p:nvSpPr>
        <p:spPr bwMode="auto">
          <a:xfrm>
            <a:off x="3233144" y="432197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dirty="0">
                <a:latin typeface="Calibri" pitchFamily="34" charset="0"/>
                <a:cs typeface="Arial" pitchFamily="34" charset="0"/>
              </a:rPr>
              <a:t> </a:t>
            </a:r>
            <a:endParaRPr lang="pt-PT" sz="1800" dirty="0">
              <a:solidFill>
                <a:schemeClr val="tx1"/>
              </a:solidFill>
              <a:latin typeface="Arial" pitchFamily="34" charset="0"/>
              <a:cs typeface="Arial" pitchFamily="34" charset="0"/>
            </a:endParaRPr>
          </a:p>
        </p:txBody>
      </p:sp>
      <p:sp>
        <p:nvSpPr>
          <p:cNvPr id="15" name="Rectangle 26">
            <a:extLst>
              <a:ext uri="{FF2B5EF4-FFF2-40B4-BE49-F238E27FC236}">
                <a16:creationId xmlns:a16="http://schemas.microsoft.com/office/drawing/2014/main" id="{EB176397-1940-46D4-91CC-F4673DC50F97}"/>
              </a:ext>
            </a:extLst>
          </p:cNvPr>
          <p:cNvSpPr>
            <a:spLocks noChangeArrowheads="1"/>
          </p:cNvSpPr>
          <p:nvPr/>
        </p:nvSpPr>
        <p:spPr bwMode="auto">
          <a:xfrm>
            <a:off x="2647356" y="4849024"/>
            <a:ext cx="105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b="1" dirty="0">
                <a:solidFill>
                  <a:srgbClr val="FFFFFF"/>
                </a:solidFill>
                <a:latin typeface="Trebuchet MS" pitchFamily="34" charset="0"/>
                <a:cs typeface="Arial" pitchFamily="34" charset="0"/>
              </a:rPr>
              <a:t>P</a:t>
            </a:r>
            <a:endParaRPr lang="pt-PT" sz="1800" dirty="0">
              <a:solidFill>
                <a:schemeClr val="tx1"/>
              </a:solidFill>
              <a:latin typeface="Arial" pitchFamily="34" charset="0"/>
              <a:cs typeface="Arial" pitchFamily="34" charset="0"/>
            </a:endParaRPr>
          </a:p>
        </p:txBody>
      </p:sp>
      <p:sp>
        <p:nvSpPr>
          <p:cNvPr id="16" name="Rectangle 27">
            <a:extLst>
              <a:ext uri="{FF2B5EF4-FFF2-40B4-BE49-F238E27FC236}">
                <a16:creationId xmlns:a16="http://schemas.microsoft.com/office/drawing/2014/main" id="{1B1E183F-D4C4-4371-AB4F-0479A4F1D534}"/>
              </a:ext>
            </a:extLst>
          </p:cNvPr>
          <p:cNvSpPr>
            <a:spLocks noChangeArrowheads="1"/>
          </p:cNvSpPr>
          <p:nvPr/>
        </p:nvSpPr>
        <p:spPr bwMode="auto">
          <a:xfrm>
            <a:off x="2748957" y="48490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endParaRPr lang="pt-PT" sz="1800" dirty="0">
              <a:solidFill>
                <a:schemeClr val="tx1"/>
              </a:solidFill>
              <a:latin typeface="Arial" pitchFamily="34" charset="0"/>
              <a:cs typeface="Arial" pitchFamily="34" charset="0"/>
            </a:endParaRPr>
          </a:p>
        </p:txBody>
      </p:sp>
      <p:sp>
        <p:nvSpPr>
          <p:cNvPr id="17" name="Rectangle 28">
            <a:extLst>
              <a:ext uri="{FF2B5EF4-FFF2-40B4-BE49-F238E27FC236}">
                <a16:creationId xmlns:a16="http://schemas.microsoft.com/office/drawing/2014/main" id="{52BA3F4A-682E-4BA0-B6A8-C55A09574E42}"/>
              </a:ext>
            </a:extLst>
          </p:cNvPr>
          <p:cNvSpPr>
            <a:spLocks noChangeArrowheads="1"/>
          </p:cNvSpPr>
          <p:nvPr/>
        </p:nvSpPr>
        <p:spPr bwMode="auto">
          <a:xfrm>
            <a:off x="3149006" y="483632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18" name="Rectangle 29">
            <a:extLst>
              <a:ext uri="{FF2B5EF4-FFF2-40B4-BE49-F238E27FC236}">
                <a16:creationId xmlns:a16="http://schemas.microsoft.com/office/drawing/2014/main" id="{7CDC1FA9-54E5-4F7D-987C-3EFD61F26837}"/>
              </a:ext>
            </a:extLst>
          </p:cNvPr>
          <p:cNvSpPr>
            <a:spLocks noChangeArrowheads="1"/>
          </p:cNvSpPr>
          <p:nvPr/>
        </p:nvSpPr>
        <p:spPr bwMode="auto">
          <a:xfrm>
            <a:off x="8133757" y="2913862"/>
            <a:ext cx="4103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a:solidFill>
                  <a:srgbClr val="FFFFFF"/>
                </a:solidFill>
                <a:latin typeface="Trebuchet MS" pitchFamily="34" charset="0"/>
                <a:cs typeface="Arial" pitchFamily="34" charset="0"/>
              </a:rPr>
              <a:t>Fundo </a:t>
            </a:r>
            <a:endParaRPr lang="pt-PT" sz="1800">
              <a:solidFill>
                <a:schemeClr val="tx1"/>
              </a:solidFill>
              <a:latin typeface="Arial" pitchFamily="34" charset="0"/>
              <a:cs typeface="Arial" pitchFamily="34" charset="0"/>
            </a:endParaRPr>
          </a:p>
        </p:txBody>
      </p:sp>
      <p:sp>
        <p:nvSpPr>
          <p:cNvPr id="19" name="Rectangle 30">
            <a:extLst>
              <a:ext uri="{FF2B5EF4-FFF2-40B4-BE49-F238E27FC236}">
                <a16:creationId xmlns:a16="http://schemas.microsoft.com/office/drawing/2014/main" id="{7E6CDC15-DD54-4BB7-9583-2C8ED224C710}"/>
              </a:ext>
            </a:extLst>
          </p:cNvPr>
          <p:cNvSpPr>
            <a:spLocks noChangeArrowheads="1"/>
          </p:cNvSpPr>
          <p:nvPr/>
        </p:nvSpPr>
        <p:spPr bwMode="auto">
          <a:xfrm>
            <a:off x="8525869" y="2845600"/>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20" name="Rectangle 31">
            <a:extLst>
              <a:ext uri="{FF2B5EF4-FFF2-40B4-BE49-F238E27FC236}">
                <a16:creationId xmlns:a16="http://schemas.microsoft.com/office/drawing/2014/main" id="{F774E45B-17A6-4D92-916C-80F702925103}"/>
              </a:ext>
            </a:extLst>
          </p:cNvPr>
          <p:cNvSpPr>
            <a:spLocks noChangeArrowheads="1"/>
          </p:cNvSpPr>
          <p:nvPr/>
        </p:nvSpPr>
        <p:spPr bwMode="auto">
          <a:xfrm>
            <a:off x="7903569" y="3115474"/>
            <a:ext cx="115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a:solidFill>
                  <a:srgbClr val="FFFFFF"/>
                </a:solidFill>
                <a:latin typeface="Trebuchet MS"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21" name="Rectangle 32">
            <a:extLst>
              <a:ext uri="{FF2B5EF4-FFF2-40B4-BE49-F238E27FC236}">
                <a16:creationId xmlns:a16="http://schemas.microsoft.com/office/drawing/2014/main" id="{B5A52099-DC4A-4B87-A4E1-EBC44BF64FF3}"/>
              </a:ext>
            </a:extLst>
          </p:cNvPr>
          <p:cNvSpPr>
            <a:spLocks noChangeArrowheads="1"/>
          </p:cNvSpPr>
          <p:nvPr/>
        </p:nvSpPr>
        <p:spPr bwMode="auto">
          <a:xfrm>
            <a:off x="8013106" y="3115474"/>
            <a:ext cx="213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dirty="0">
                <a:solidFill>
                  <a:srgbClr val="FFFFFF"/>
                </a:solidFill>
                <a:latin typeface="Trebuchet MS" pitchFamily="34" charset="0"/>
                <a:cs typeface="Arial" pitchFamily="34" charset="0"/>
              </a:rPr>
              <a:t>ESI </a:t>
            </a:r>
            <a:endParaRPr lang="pt-PT" sz="1800" dirty="0">
              <a:solidFill>
                <a:schemeClr val="tx1"/>
              </a:solidFill>
              <a:latin typeface="Arial" pitchFamily="34" charset="0"/>
              <a:cs typeface="Arial" pitchFamily="34" charset="0"/>
            </a:endParaRPr>
          </a:p>
        </p:txBody>
      </p:sp>
      <p:sp>
        <p:nvSpPr>
          <p:cNvPr id="22" name="Rectangle 33">
            <a:extLst>
              <a:ext uri="{FF2B5EF4-FFF2-40B4-BE49-F238E27FC236}">
                <a16:creationId xmlns:a16="http://schemas.microsoft.com/office/drawing/2014/main" id="{B6012FFE-F1FA-467D-B13F-DAA164B002A2}"/>
              </a:ext>
            </a:extLst>
          </p:cNvPr>
          <p:cNvSpPr>
            <a:spLocks noChangeArrowheads="1"/>
          </p:cNvSpPr>
          <p:nvPr/>
        </p:nvSpPr>
        <p:spPr bwMode="auto">
          <a:xfrm>
            <a:off x="8217894" y="3115474"/>
            <a:ext cx="2997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a:solidFill>
                  <a:srgbClr val="FFFFFF"/>
                </a:solidFill>
                <a:latin typeface="Trebuchet MS" pitchFamily="34" charset="0"/>
                <a:cs typeface="Arial" pitchFamily="34" charset="0"/>
              </a:rPr>
              <a:t>Fund</a:t>
            </a:r>
            <a:endParaRPr lang="pt-PT" sz="1800">
              <a:solidFill>
                <a:schemeClr val="tx1"/>
              </a:solidFill>
              <a:latin typeface="Arial" pitchFamily="34" charset="0"/>
              <a:cs typeface="Arial" pitchFamily="34" charset="0"/>
            </a:endParaRPr>
          </a:p>
        </p:txBody>
      </p:sp>
      <p:sp>
        <p:nvSpPr>
          <p:cNvPr id="23" name="Rectangle 34">
            <a:extLst>
              <a:ext uri="{FF2B5EF4-FFF2-40B4-BE49-F238E27FC236}">
                <a16:creationId xmlns:a16="http://schemas.microsoft.com/office/drawing/2014/main" id="{D4E7F8A8-0EB3-45F6-A5E9-068A4120EC20}"/>
              </a:ext>
            </a:extLst>
          </p:cNvPr>
          <p:cNvSpPr>
            <a:spLocks noChangeArrowheads="1"/>
          </p:cNvSpPr>
          <p:nvPr/>
        </p:nvSpPr>
        <p:spPr bwMode="auto">
          <a:xfrm>
            <a:off x="8503644" y="3115474"/>
            <a:ext cx="545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a:solidFill>
                  <a:srgbClr val="FFFFFF"/>
                </a:solidFill>
                <a:latin typeface="Trebuchet MS" pitchFamily="34" charset="0"/>
                <a:cs typeface="Arial" pitchFamily="34" charset="0"/>
              </a:rPr>
              <a:t>s</a:t>
            </a:r>
            <a:endParaRPr lang="pt-PT" sz="1800">
              <a:solidFill>
                <a:schemeClr val="tx1"/>
              </a:solidFill>
              <a:latin typeface="Arial" pitchFamily="34" charset="0"/>
              <a:cs typeface="Arial" pitchFamily="34" charset="0"/>
            </a:endParaRPr>
          </a:p>
        </p:txBody>
      </p:sp>
      <p:sp>
        <p:nvSpPr>
          <p:cNvPr id="24" name="Rectangle 35">
            <a:extLst>
              <a:ext uri="{FF2B5EF4-FFF2-40B4-BE49-F238E27FC236}">
                <a16:creationId xmlns:a16="http://schemas.microsoft.com/office/drawing/2014/main" id="{17FBF00E-0AFE-445C-8AFE-B3CF7A58EC0A}"/>
              </a:ext>
            </a:extLst>
          </p:cNvPr>
          <p:cNvSpPr>
            <a:spLocks noChangeArrowheads="1"/>
          </p:cNvSpPr>
          <p:nvPr/>
        </p:nvSpPr>
        <p:spPr bwMode="auto">
          <a:xfrm>
            <a:off x="8557619" y="3047213"/>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25" name="Rectangle 36">
            <a:extLst>
              <a:ext uri="{FF2B5EF4-FFF2-40B4-BE49-F238E27FC236}">
                <a16:creationId xmlns:a16="http://schemas.microsoft.com/office/drawing/2014/main" id="{929ED6C3-348A-488A-8485-5B19318A63F4}"/>
              </a:ext>
            </a:extLst>
          </p:cNvPr>
          <p:cNvSpPr>
            <a:spLocks noChangeArrowheads="1"/>
          </p:cNvSpPr>
          <p:nvPr/>
        </p:nvSpPr>
        <p:spPr bwMode="auto">
          <a:xfrm>
            <a:off x="8000407" y="3344074"/>
            <a:ext cx="666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200" b="1" dirty="0">
                <a:solidFill>
                  <a:srgbClr val="004586"/>
                </a:solidFill>
                <a:latin typeface="Trebuchet MS" pitchFamily="34" charset="0"/>
                <a:cs typeface="Arial" pitchFamily="34" charset="0"/>
              </a:rPr>
              <a:t>4.414 M€</a:t>
            </a:r>
            <a:endParaRPr lang="pt-PT" sz="1800" dirty="0">
              <a:solidFill>
                <a:schemeClr val="tx1"/>
              </a:solidFill>
              <a:latin typeface="Arial" pitchFamily="34" charset="0"/>
              <a:cs typeface="Arial" pitchFamily="34" charset="0"/>
            </a:endParaRPr>
          </a:p>
        </p:txBody>
      </p:sp>
      <p:sp>
        <p:nvSpPr>
          <p:cNvPr id="26" name="Rectangle 37">
            <a:extLst>
              <a:ext uri="{FF2B5EF4-FFF2-40B4-BE49-F238E27FC236}">
                <a16:creationId xmlns:a16="http://schemas.microsoft.com/office/drawing/2014/main" id="{95068764-75DF-4A3C-90A5-6C07C23D5BFC}"/>
              </a:ext>
            </a:extLst>
          </p:cNvPr>
          <p:cNvSpPr>
            <a:spLocks noChangeArrowheads="1"/>
          </p:cNvSpPr>
          <p:nvPr/>
        </p:nvSpPr>
        <p:spPr bwMode="auto">
          <a:xfrm>
            <a:off x="8610006" y="3296450"/>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dirty="0">
                <a:latin typeface="Calibri" pitchFamily="34" charset="0"/>
                <a:cs typeface="Arial" pitchFamily="34" charset="0"/>
              </a:rPr>
              <a:t> </a:t>
            </a:r>
            <a:endParaRPr lang="pt-PT" sz="1800" dirty="0">
              <a:solidFill>
                <a:schemeClr val="tx1"/>
              </a:solidFill>
              <a:latin typeface="Arial" pitchFamily="34" charset="0"/>
              <a:cs typeface="Arial" pitchFamily="34" charset="0"/>
            </a:endParaRPr>
          </a:p>
        </p:txBody>
      </p:sp>
      <p:sp>
        <p:nvSpPr>
          <p:cNvPr id="27" name="Rectangle 38">
            <a:extLst>
              <a:ext uri="{FF2B5EF4-FFF2-40B4-BE49-F238E27FC236}">
                <a16:creationId xmlns:a16="http://schemas.microsoft.com/office/drawing/2014/main" id="{66C6D0B5-570A-4DF6-ACEE-B06EB6BDC59E}"/>
              </a:ext>
            </a:extLst>
          </p:cNvPr>
          <p:cNvSpPr>
            <a:spLocks noChangeArrowheads="1"/>
          </p:cNvSpPr>
          <p:nvPr/>
        </p:nvSpPr>
        <p:spPr bwMode="auto">
          <a:xfrm>
            <a:off x="7905156" y="446167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28" name="Rectangle 39">
            <a:extLst>
              <a:ext uri="{FF2B5EF4-FFF2-40B4-BE49-F238E27FC236}">
                <a16:creationId xmlns:a16="http://schemas.microsoft.com/office/drawing/2014/main" id="{F8ADCB78-37CB-454D-8AB6-210579EFD1E0}"/>
              </a:ext>
            </a:extLst>
          </p:cNvPr>
          <p:cNvSpPr>
            <a:spLocks noChangeArrowheads="1"/>
          </p:cNvSpPr>
          <p:nvPr/>
        </p:nvSpPr>
        <p:spPr bwMode="auto">
          <a:xfrm>
            <a:off x="7849594" y="4414049"/>
            <a:ext cx="49853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dirty="0" err="1">
                <a:solidFill>
                  <a:srgbClr val="FFFFFF"/>
                </a:solidFill>
                <a:latin typeface="Trebuchet MS" pitchFamily="34" charset="0"/>
                <a:cs typeface="Arial" pitchFamily="34" charset="0"/>
              </a:rPr>
              <a:t>National</a:t>
            </a:r>
            <a:endParaRPr lang="pt-PT" sz="1800" dirty="0">
              <a:solidFill>
                <a:schemeClr val="tx1"/>
              </a:solidFill>
              <a:latin typeface="Arial" pitchFamily="34" charset="0"/>
              <a:cs typeface="Arial" pitchFamily="34" charset="0"/>
            </a:endParaRPr>
          </a:p>
        </p:txBody>
      </p:sp>
      <p:sp>
        <p:nvSpPr>
          <p:cNvPr id="29" name="Rectangle 40">
            <a:extLst>
              <a:ext uri="{FF2B5EF4-FFF2-40B4-BE49-F238E27FC236}">
                <a16:creationId xmlns:a16="http://schemas.microsoft.com/office/drawing/2014/main" id="{548F51D3-0C4E-45E2-8C0E-2DD26A03B4CF}"/>
              </a:ext>
            </a:extLst>
          </p:cNvPr>
          <p:cNvSpPr>
            <a:spLocks noChangeArrowheads="1"/>
          </p:cNvSpPr>
          <p:nvPr/>
        </p:nvSpPr>
        <p:spPr bwMode="auto">
          <a:xfrm>
            <a:off x="7849595" y="4587087"/>
            <a:ext cx="7742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000" b="1" dirty="0" err="1">
                <a:solidFill>
                  <a:srgbClr val="FFFFFF"/>
                </a:solidFill>
                <a:latin typeface="Trebuchet MS" pitchFamily="34" charset="0"/>
                <a:cs typeface="Arial" pitchFamily="34" charset="0"/>
              </a:rPr>
              <a:t>Expenditure</a:t>
            </a:r>
            <a:r>
              <a:rPr lang="pt-PT" sz="1000" b="1" dirty="0">
                <a:solidFill>
                  <a:srgbClr val="FFFFFF"/>
                </a:solidFill>
                <a:latin typeface="Trebuchet MS" pitchFamily="34" charset="0"/>
                <a:cs typeface="Arial" pitchFamily="34" charset="0"/>
              </a:rPr>
              <a:t> </a:t>
            </a:r>
            <a:endParaRPr lang="pt-PT" sz="1800" dirty="0">
              <a:solidFill>
                <a:schemeClr val="tx1"/>
              </a:solidFill>
              <a:latin typeface="Arial" pitchFamily="34" charset="0"/>
              <a:cs typeface="Arial" pitchFamily="34" charset="0"/>
            </a:endParaRPr>
          </a:p>
        </p:txBody>
      </p:sp>
      <p:sp>
        <p:nvSpPr>
          <p:cNvPr id="30" name="Rectangle 41">
            <a:extLst>
              <a:ext uri="{FF2B5EF4-FFF2-40B4-BE49-F238E27FC236}">
                <a16:creationId xmlns:a16="http://schemas.microsoft.com/office/drawing/2014/main" id="{F890FB3D-2F9E-4C17-9461-92C34E6099B3}"/>
              </a:ext>
            </a:extLst>
          </p:cNvPr>
          <p:cNvSpPr>
            <a:spLocks noChangeArrowheads="1"/>
          </p:cNvSpPr>
          <p:nvPr/>
        </p:nvSpPr>
        <p:spPr bwMode="auto">
          <a:xfrm>
            <a:off x="8589369" y="451882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31" name="Rectangle 42">
            <a:extLst>
              <a:ext uri="{FF2B5EF4-FFF2-40B4-BE49-F238E27FC236}">
                <a16:creationId xmlns:a16="http://schemas.microsoft.com/office/drawing/2014/main" id="{04E5AB13-6B50-4E44-9D98-92A84296DA44}"/>
              </a:ext>
            </a:extLst>
          </p:cNvPr>
          <p:cNvSpPr>
            <a:spLocks noChangeArrowheads="1"/>
          </p:cNvSpPr>
          <p:nvPr/>
        </p:nvSpPr>
        <p:spPr bwMode="auto">
          <a:xfrm>
            <a:off x="8000407" y="4883949"/>
            <a:ext cx="666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200" b="1">
                <a:solidFill>
                  <a:srgbClr val="004586"/>
                </a:solidFill>
                <a:latin typeface="Trebuchet MS" pitchFamily="34" charset="0"/>
                <a:cs typeface="Arial" pitchFamily="34" charset="0"/>
              </a:rPr>
              <a:t>1.819 M€</a:t>
            </a:r>
            <a:endParaRPr lang="pt-PT" sz="1800">
              <a:solidFill>
                <a:schemeClr val="tx1"/>
              </a:solidFill>
              <a:latin typeface="Arial" pitchFamily="34" charset="0"/>
              <a:cs typeface="Arial" pitchFamily="34" charset="0"/>
            </a:endParaRPr>
          </a:p>
        </p:txBody>
      </p:sp>
      <p:sp>
        <p:nvSpPr>
          <p:cNvPr id="32" name="Rectangle 43">
            <a:extLst>
              <a:ext uri="{FF2B5EF4-FFF2-40B4-BE49-F238E27FC236}">
                <a16:creationId xmlns:a16="http://schemas.microsoft.com/office/drawing/2014/main" id="{7BEACFB9-1DD4-43AE-A2DF-0B4FAD45E9E4}"/>
              </a:ext>
            </a:extLst>
          </p:cNvPr>
          <p:cNvSpPr>
            <a:spLocks noChangeArrowheads="1"/>
          </p:cNvSpPr>
          <p:nvPr/>
        </p:nvSpPr>
        <p:spPr bwMode="auto">
          <a:xfrm>
            <a:off x="8610006" y="483632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33" name="Rectangle 44">
            <a:extLst>
              <a:ext uri="{FF2B5EF4-FFF2-40B4-BE49-F238E27FC236}">
                <a16:creationId xmlns:a16="http://schemas.microsoft.com/office/drawing/2014/main" id="{212E3318-8C1E-44AC-917F-316CB6CCECBA}"/>
              </a:ext>
            </a:extLst>
          </p:cNvPr>
          <p:cNvSpPr>
            <a:spLocks noChangeArrowheads="1"/>
          </p:cNvSpPr>
          <p:nvPr/>
        </p:nvSpPr>
        <p:spPr bwMode="auto">
          <a:xfrm>
            <a:off x="4715870" y="6114262"/>
            <a:ext cx="14010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900" dirty="0">
                <a:solidFill>
                  <a:srgbClr val="FFFFFF"/>
                </a:solidFill>
                <a:latin typeface="Trebuchet MS" pitchFamily="34" charset="0"/>
                <a:cs typeface="Arial" pitchFamily="34" charset="0"/>
              </a:rPr>
              <a:t>Total Budget</a:t>
            </a:r>
            <a:endParaRPr lang="pt-PT" sz="1800" dirty="0">
              <a:solidFill>
                <a:schemeClr val="tx1"/>
              </a:solidFill>
              <a:latin typeface="Arial" pitchFamily="34" charset="0"/>
              <a:cs typeface="Arial" pitchFamily="34" charset="0"/>
            </a:endParaRPr>
          </a:p>
        </p:txBody>
      </p:sp>
      <p:sp>
        <p:nvSpPr>
          <p:cNvPr id="34" name="Rectangle 45">
            <a:extLst>
              <a:ext uri="{FF2B5EF4-FFF2-40B4-BE49-F238E27FC236}">
                <a16:creationId xmlns:a16="http://schemas.microsoft.com/office/drawing/2014/main" id="{A3B24F7D-1754-45C5-A11C-C21474551FB6}"/>
              </a:ext>
            </a:extLst>
          </p:cNvPr>
          <p:cNvSpPr>
            <a:spLocks noChangeArrowheads="1"/>
          </p:cNvSpPr>
          <p:nvPr/>
        </p:nvSpPr>
        <p:spPr bwMode="auto">
          <a:xfrm>
            <a:off x="6452594" y="6150775"/>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35" name="Rectangle 46">
            <a:extLst>
              <a:ext uri="{FF2B5EF4-FFF2-40B4-BE49-F238E27FC236}">
                <a16:creationId xmlns:a16="http://schemas.microsoft.com/office/drawing/2014/main" id="{F1CFA59D-DA12-4694-BF24-CEBC1903611C}"/>
              </a:ext>
            </a:extLst>
          </p:cNvPr>
          <p:cNvSpPr>
            <a:spLocks noChangeArrowheads="1"/>
          </p:cNvSpPr>
          <p:nvPr/>
        </p:nvSpPr>
        <p:spPr bwMode="auto">
          <a:xfrm>
            <a:off x="6238282" y="6101562"/>
            <a:ext cx="1050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900" dirty="0">
                <a:solidFill>
                  <a:srgbClr val="FFFFFF"/>
                </a:solidFill>
                <a:latin typeface="Trebuchet MS" pitchFamily="34" charset="0"/>
                <a:cs typeface="Arial" pitchFamily="34" charset="0"/>
              </a:rPr>
              <a:t>6.233 M€ </a:t>
            </a:r>
            <a:endParaRPr lang="pt-PT" sz="1800" dirty="0">
              <a:solidFill>
                <a:schemeClr val="tx1"/>
              </a:solidFill>
              <a:latin typeface="Arial" pitchFamily="34" charset="0"/>
              <a:cs typeface="Arial" pitchFamily="34" charset="0"/>
            </a:endParaRPr>
          </a:p>
        </p:txBody>
      </p:sp>
      <p:sp>
        <p:nvSpPr>
          <p:cNvPr id="36" name="Rectangle 47">
            <a:extLst>
              <a:ext uri="{FF2B5EF4-FFF2-40B4-BE49-F238E27FC236}">
                <a16:creationId xmlns:a16="http://schemas.microsoft.com/office/drawing/2014/main" id="{6FB984E4-9D3C-4A99-BEB8-818893F397E9}"/>
              </a:ext>
            </a:extLst>
          </p:cNvPr>
          <p:cNvSpPr>
            <a:spLocks noChangeArrowheads="1"/>
          </p:cNvSpPr>
          <p:nvPr/>
        </p:nvSpPr>
        <p:spPr bwMode="auto">
          <a:xfrm>
            <a:off x="5274670" y="64190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endParaRPr lang="pt-PT" sz="1800" dirty="0">
              <a:solidFill>
                <a:schemeClr val="tx1"/>
              </a:solidFill>
              <a:latin typeface="Arial" pitchFamily="34" charset="0"/>
              <a:cs typeface="Arial" pitchFamily="34" charset="0"/>
            </a:endParaRPr>
          </a:p>
        </p:txBody>
      </p:sp>
      <p:sp>
        <p:nvSpPr>
          <p:cNvPr id="37" name="Rectangle 50">
            <a:extLst>
              <a:ext uri="{FF2B5EF4-FFF2-40B4-BE49-F238E27FC236}">
                <a16:creationId xmlns:a16="http://schemas.microsoft.com/office/drawing/2014/main" id="{4E4EA758-E876-46A6-8540-A1E5DC6C7B3C}"/>
              </a:ext>
            </a:extLst>
          </p:cNvPr>
          <p:cNvSpPr>
            <a:spLocks noChangeArrowheads="1"/>
          </p:cNvSpPr>
          <p:nvPr/>
        </p:nvSpPr>
        <p:spPr bwMode="auto">
          <a:xfrm>
            <a:off x="6685956" y="6457163"/>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38" name="Rectangle 64">
            <a:extLst>
              <a:ext uri="{FF2B5EF4-FFF2-40B4-BE49-F238E27FC236}">
                <a16:creationId xmlns:a16="http://schemas.microsoft.com/office/drawing/2014/main" id="{CBD74326-2CA7-442E-8045-FFBCCBA01A38}"/>
              </a:ext>
            </a:extLst>
          </p:cNvPr>
          <p:cNvSpPr>
            <a:spLocks noChangeArrowheads="1"/>
          </p:cNvSpPr>
          <p:nvPr/>
        </p:nvSpPr>
        <p:spPr bwMode="auto">
          <a:xfrm>
            <a:off x="7797207" y="3320262"/>
            <a:ext cx="3175" cy="266700"/>
          </a:xfrm>
          <a:prstGeom prst="rect">
            <a:avLst/>
          </a:prstGeom>
          <a:solidFill>
            <a:srgbClr val="98C74B"/>
          </a:solidFill>
          <a:ln w="0" cap="flat">
            <a:solidFill>
              <a:srgbClr val="98C74B"/>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39" name="Rectangle 65">
            <a:extLst>
              <a:ext uri="{FF2B5EF4-FFF2-40B4-BE49-F238E27FC236}">
                <a16:creationId xmlns:a16="http://schemas.microsoft.com/office/drawing/2014/main" id="{189E16D1-8264-4620-9766-D820A4D8F1F3}"/>
              </a:ext>
            </a:extLst>
          </p:cNvPr>
          <p:cNvSpPr>
            <a:spLocks noChangeArrowheads="1"/>
          </p:cNvSpPr>
          <p:nvPr/>
        </p:nvSpPr>
        <p:spPr bwMode="auto">
          <a:xfrm>
            <a:off x="7798795" y="3320262"/>
            <a:ext cx="9525" cy="266700"/>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0" name="Rectangle 66">
            <a:extLst>
              <a:ext uri="{FF2B5EF4-FFF2-40B4-BE49-F238E27FC236}">
                <a16:creationId xmlns:a16="http://schemas.microsoft.com/office/drawing/2014/main" id="{9C894CE1-8669-457E-96B6-640462F3B4CD}"/>
              </a:ext>
            </a:extLst>
          </p:cNvPr>
          <p:cNvSpPr>
            <a:spLocks noChangeArrowheads="1"/>
          </p:cNvSpPr>
          <p:nvPr/>
        </p:nvSpPr>
        <p:spPr bwMode="auto">
          <a:xfrm>
            <a:off x="8829081" y="3320262"/>
            <a:ext cx="1588" cy="266700"/>
          </a:xfrm>
          <a:prstGeom prst="rect">
            <a:avLst/>
          </a:prstGeom>
          <a:solidFill>
            <a:srgbClr val="98C74B"/>
          </a:solidFill>
          <a:ln w="0" cap="flat">
            <a:solidFill>
              <a:srgbClr val="98C74B"/>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41" name="Rectangle 67">
            <a:extLst>
              <a:ext uri="{FF2B5EF4-FFF2-40B4-BE49-F238E27FC236}">
                <a16:creationId xmlns:a16="http://schemas.microsoft.com/office/drawing/2014/main" id="{1BAEEA0F-3503-4C5D-9307-1F8E565925A7}"/>
              </a:ext>
            </a:extLst>
          </p:cNvPr>
          <p:cNvSpPr>
            <a:spLocks noChangeArrowheads="1"/>
          </p:cNvSpPr>
          <p:nvPr/>
        </p:nvSpPr>
        <p:spPr bwMode="auto">
          <a:xfrm>
            <a:off x="8829082" y="3320262"/>
            <a:ext cx="9525" cy="266700"/>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2" name="Rectangle 69">
            <a:extLst>
              <a:ext uri="{FF2B5EF4-FFF2-40B4-BE49-F238E27FC236}">
                <a16:creationId xmlns:a16="http://schemas.microsoft.com/office/drawing/2014/main" id="{976D0A63-4402-4048-96E4-BFEC96D77574}"/>
              </a:ext>
            </a:extLst>
          </p:cNvPr>
          <p:cNvSpPr>
            <a:spLocks noChangeArrowheads="1"/>
          </p:cNvSpPr>
          <p:nvPr/>
        </p:nvSpPr>
        <p:spPr bwMode="auto">
          <a:xfrm>
            <a:off x="4133257" y="5106199"/>
            <a:ext cx="3063875" cy="20638"/>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3" name="Rectangle 72">
            <a:extLst>
              <a:ext uri="{FF2B5EF4-FFF2-40B4-BE49-F238E27FC236}">
                <a16:creationId xmlns:a16="http://schemas.microsoft.com/office/drawing/2014/main" id="{D975FF4E-F955-48FB-907D-AFE749682D8E}"/>
              </a:ext>
            </a:extLst>
          </p:cNvPr>
          <p:cNvSpPr>
            <a:spLocks noChangeArrowheads="1"/>
          </p:cNvSpPr>
          <p:nvPr/>
        </p:nvSpPr>
        <p:spPr bwMode="auto">
          <a:xfrm>
            <a:off x="7797207" y="4858549"/>
            <a:ext cx="3175" cy="268288"/>
          </a:xfrm>
          <a:prstGeom prst="rect">
            <a:avLst/>
          </a:prstGeom>
          <a:solidFill>
            <a:srgbClr val="98C74B"/>
          </a:solidFill>
          <a:ln w="0" cap="flat">
            <a:solidFill>
              <a:srgbClr val="98C74B"/>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44" name="Rectangle 73">
            <a:extLst>
              <a:ext uri="{FF2B5EF4-FFF2-40B4-BE49-F238E27FC236}">
                <a16:creationId xmlns:a16="http://schemas.microsoft.com/office/drawing/2014/main" id="{F25A4E2B-DC61-465F-AE1E-982FC37DCDAC}"/>
              </a:ext>
            </a:extLst>
          </p:cNvPr>
          <p:cNvSpPr>
            <a:spLocks noChangeArrowheads="1"/>
          </p:cNvSpPr>
          <p:nvPr/>
        </p:nvSpPr>
        <p:spPr bwMode="auto">
          <a:xfrm>
            <a:off x="7798795" y="4858549"/>
            <a:ext cx="9525" cy="268288"/>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5" name="Rectangle 74">
            <a:extLst>
              <a:ext uri="{FF2B5EF4-FFF2-40B4-BE49-F238E27FC236}">
                <a16:creationId xmlns:a16="http://schemas.microsoft.com/office/drawing/2014/main" id="{5126B94B-C3CE-46FC-9884-D9AD2F0FE48E}"/>
              </a:ext>
            </a:extLst>
          </p:cNvPr>
          <p:cNvSpPr>
            <a:spLocks noChangeArrowheads="1"/>
          </p:cNvSpPr>
          <p:nvPr/>
        </p:nvSpPr>
        <p:spPr bwMode="auto">
          <a:xfrm>
            <a:off x="8829081" y="4858549"/>
            <a:ext cx="1588" cy="268288"/>
          </a:xfrm>
          <a:prstGeom prst="rect">
            <a:avLst/>
          </a:prstGeom>
          <a:solidFill>
            <a:srgbClr val="98C74B"/>
          </a:solidFill>
          <a:ln w="0" cap="flat">
            <a:solidFill>
              <a:srgbClr val="98C74B"/>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46" name="Rectangle 75">
            <a:extLst>
              <a:ext uri="{FF2B5EF4-FFF2-40B4-BE49-F238E27FC236}">
                <a16:creationId xmlns:a16="http://schemas.microsoft.com/office/drawing/2014/main" id="{9EF00269-E311-4F4E-97BB-B678B709D923}"/>
              </a:ext>
            </a:extLst>
          </p:cNvPr>
          <p:cNvSpPr>
            <a:spLocks noChangeArrowheads="1"/>
          </p:cNvSpPr>
          <p:nvPr/>
        </p:nvSpPr>
        <p:spPr bwMode="auto">
          <a:xfrm>
            <a:off x="8829082" y="4858549"/>
            <a:ext cx="9525" cy="268288"/>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7" name="Rectangle 81">
            <a:extLst>
              <a:ext uri="{FF2B5EF4-FFF2-40B4-BE49-F238E27FC236}">
                <a16:creationId xmlns:a16="http://schemas.microsoft.com/office/drawing/2014/main" id="{C710CD36-45DD-498C-BC7E-4553C7FAC04E}"/>
              </a:ext>
            </a:extLst>
          </p:cNvPr>
          <p:cNvSpPr>
            <a:spLocks noChangeArrowheads="1"/>
          </p:cNvSpPr>
          <p:nvPr/>
        </p:nvSpPr>
        <p:spPr bwMode="auto">
          <a:xfrm>
            <a:off x="7808319" y="3577437"/>
            <a:ext cx="1030288" cy="1588"/>
          </a:xfrm>
          <a:prstGeom prst="rect">
            <a:avLst/>
          </a:prstGeom>
          <a:solidFill>
            <a:srgbClr val="98C74B"/>
          </a:solidFill>
          <a:ln w="0" cap="flat">
            <a:solidFill>
              <a:srgbClr val="98C74B"/>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48" name="Rectangle 82">
            <a:extLst>
              <a:ext uri="{FF2B5EF4-FFF2-40B4-BE49-F238E27FC236}">
                <a16:creationId xmlns:a16="http://schemas.microsoft.com/office/drawing/2014/main" id="{EC08A22E-89FB-459A-BA96-5C57506E2268}"/>
              </a:ext>
            </a:extLst>
          </p:cNvPr>
          <p:cNvSpPr>
            <a:spLocks noChangeArrowheads="1"/>
          </p:cNvSpPr>
          <p:nvPr/>
        </p:nvSpPr>
        <p:spPr bwMode="auto">
          <a:xfrm>
            <a:off x="7808319" y="3577438"/>
            <a:ext cx="1030288" cy="9525"/>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9" name="Rectangle 83">
            <a:extLst>
              <a:ext uri="{FF2B5EF4-FFF2-40B4-BE49-F238E27FC236}">
                <a16:creationId xmlns:a16="http://schemas.microsoft.com/office/drawing/2014/main" id="{8DAEFCD0-B199-4EE9-A147-A833784DD297}"/>
              </a:ext>
            </a:extLst>
          </p:cNvPr>
          <p:cNvSpPr>
            <a:spLocks noChangeArrowheads="1"/>
          </p:cNvSpPr>
          <p:nvPr/>
        </p:nvSpPr>
        <p:spPr bwMode="auto">
          <a:xfrm>
            <a:off x="4133257" y="3826674"/>
            <a:ext cx="3063875" cy="19050"/>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50" name="Rectangle 87">
            <a:extLst>
              <a:ext uri="{FF2B5EF4-FFF2-40B4-BE49-F238E27FC236}">
                <a16:creationId xmlns:a16="http://schemas.microsoft.com/office/drawing/2014/main" id="{FDFAEE83-39C3-4DA5-B1AA-2FAA28B799F9}"/>
              </a:ext>
            </a:extLst>
          </p:cNvPr>
          <p:cNvSpPr>
            <a:spLocks noChangeArrowheads="1"/>
          </p:cNvSpPr>
          <p:nvPr/>
        </p:nvSpPr>
        <p:spPr bwMode="auto">
          <a:xfrm>
            <a:off x="7808319" y="5115724"/>
            <a:ext cx="1030288" cy="1588"/>
          </a:xfrm>
          <a:prstGeom prst="rect">
            <a:avLst/>
          </a:prstGeom>
          <a:solidFill>
            <a:srgbClr val="98C74B"/>
          </a:solidFill>
          <a:ln w="0" cap="flat">
            <a:solidFill>
              <a:srgbClr val="98C74B"/>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51" name="Rectangle 88">
            <a:extLst>
              <a:ext uri="{FF2B5EF4-FFF2-40B4-BE49-F238E27FC236}">
                <a16:creationId xmlns:a16="http://schemas.microsoft.com/office/drawing/2014/main" id="{C06B9487-92AD-4FF3-AB16-60FB798DDE83}"/>
              </a:ext>
            </a:extLst>
          </p:cNvPr>
          <p:cNvSpPr>
            <a:spLocks noChangeArrowheads="1"/>
          </p:cNvSpPr>
          <p:nvPr/>
        </p:nvSpPr>
        <p:spPr bwMode="auto">
          <a:xfrm>
            <a:off x="7808319" y="5115725"/>
            <a:ext cx="1030288" cy="11113"/>
          </a:xfrm>
          <a:prstGeom prst="rect">
            <a:avLst/>
          </a:prstGeom>
          <a:solidFill>
            <a:srgbClr val="98C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52" name="Rectangle 92">
            <a:extLst>
              <a:ext uri="{FF2B5EF4-FFF2-40B4-BE49-F238E27FC236}">
                <a16:creationId xmlns:a16="http://schemas.microsoft.com/office/drawing/2014/main" id="{A18FEE58-5036-42D7-959D-A78B5E040EF4}"/>
              </a:ext>
            </a:extLst>
          </p:cNvPr>
          <p:cNvSpPr>
            <a:spLocks noChangeArrowheads="1"/>
          </p:cNvSpPr>
          <p:nvPr/>
        </p:nvSpPr>
        <p:spPr bwMode="auto">
          <a:xfrm>
            <a:off x="4141195" y="2393161"/>
            <a:ext cx="3044825" cy="39318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lvl="0" algn="ctr"/>
            <a:r>
              <a:rPr lang="pt-PT" sz="1200" b="1" dirty="0">
                <a:solidFill>
                  <a:srgbClr val="004586"/>
                </a:solidFill>
                <a:cs typeface="Arial" pitchFamily="34" charset="0"/>
              </a:rPr>
              <a:t>3.247 M€ (52,1%)</a:t>
            </a:r>
            <a:endParaRPr lang="pt-PT" sz="1200" dirty="0">
              <a:cs typeface="Arial" pitchFamily="34" charset="0"/>
            </a:endParaRPr>
          </a:p>
          <a:p>
            <a:endParaRPr lang="pt-PT" dirty="0"/>
          </a:p>
        </p:txBody>
      </p:sp>
      <p:sp>
        <p:nvSpPr>
          <p:cNvPr id="53" name="Freeform 94">
            <a:extLst>
              <a:ext uri="{FF2B5EF4-FFF2-40B4-BE49-F238E27FC236}">
                <a16:creationId xmlns:a16="http://schemas.microsoft.com/office/drawing/2014/main" id="{84E4E6DD-9B98-49E6-BA91-43B5D2081D46}"/>
              </a:ext>
            </a:extLst>
          </p:cNvPr>
          <p:cNvSpPr>
            <a:spLocks noEditPoints="1"/>
          </p:cNvSpPr>
          <p:nvPr/>
        </p:nvSpPr>
        <p:spPr bwMode="auto">
          <a:xfrm>
            <a:off x="4141194" y="2474124"/>
            <a:ext cx="3048000" cy="319088"/>
          </a:xfrm>
          <a:custGeom>
            <a:avLst/>
            <a:gdLst>
              <a:gd name="T0" fmla="*/ 0 w 11588"/>
              <a:gd name="T1" fmla="*/ 4 h 951"/>
              <a:gd name="T2" fmla="*/ 4 w 11588"/>
              <a:gd name="T3" fmla="*/ 0 h 951"/>
              <a:gd name="T4" fmla="*/ 11584 w 11588"/>
              <a:gd name="T5" fmla="*/ 0 h 951"/>
              <a:gd name="T6" fmla="*/ 11588 w 11588"/>
              <a:gd name="T7" fmla="*/ 4 h 951"/>
              <a:gd name="T8" fmla="*/ 11588 w 11588"/>
              <a:gd name="T9" fmla="*/ 947 h 951"/>
              <a:gd name="T10" fmla="*/ 11584 w 11588"/>
              <a:gd name="T11" fmla="*/ 951 h 951"/>
              <a:gd name="T12" fmla="*/ 4 w 11588"/>
              <a:gd name="T13" fmla="*/ 951 h 951"/>
              <a:gd name="T14" fmla="*/ 0 w 11588"/>
              <a:gd name="T15" fmla="*/ 947 h 951"/>
              <a:gd name="T16" fmla="*/ 0 w 11588"/>
              <a:gd name="T17" fmla="*/ 4 h 951"/>
              <a:gd name="T18" fmla="*/ 8 w 11588"/>
              <a:gd name="T19" fmla="*/ 947 h 951"/>
              <a:gd name="T20" fmla="*/ 4 w 11588"/>
              <a:gd name="T21" fmla="*/ 943 h 951"/>
              <a:gd name="T22" fmla="*/ 11584 w 11588"/>
              <a:gd name="T23" fmla="*/ 943 h 951"/>
              <a:gd name="T24" fmla="*/ 11580 w 11588"/>
              <a:gd name="T25" fmla="*/ 947 h 951"/>
              <a:gd name="T26" fmla="*/ 11580 w 11588"/>
              <a:gd name="T27" fmla="*/ 4 h 951"/>
              <a:gd name="T28" fmla="*/ 11584 w 11588"/>
              <a:gd name="T29" fmla="*/ 8 h 951"/>
              <a:gd name="T30" fmla="*/ 4 w 11588"/>
              <a:gd name="T31" fmla="*/ 8 h 951"/>
              <a:gd name="T32" fmla="*/ 8 w 11588"/>
              <a:gd name="T33" fmla="*/ 4 h 951"/>
              <a:gd name="T34" fmla="*/ 8 w 11588"/>
              <a:gd name="T35" fmla="*/ 947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88" h="951">
                <a:moveTo>
                  <a:pt x="0" y="4"/>
                </a:moveTo>
                <a:cubicBezTo>
                  <a:pt x="0" y="2"/>
                  <a:pt x="2" y="0"/>
                  <a:pt x="4" y="0"/>
                </a:cubicBezTo>
                <a:lnTo>
                  <a:pt x="11584" y="0"/>
                </a:lnTo>
                <a:cubicBezTo>
                  <a:pt x="11586" y="0"/>
                  <a:pt x="11588" y="2"/>
                  <a:pt x="11588" y="4"/>
                </a:cubicBezTo>
                <a:lnTo>
                  <a:pt x="11588" y="947"/>
                </a:lnTo>
                <a:cubicBezTo>
                  <a:pt x="11588" y="949"/>
                  <a:pt x="11586" y="951"/>
                  <a:pt x="11584" y="951"/>
                </a:cubicBezTo>
                <a:lnTo>
                  <a:pt x="4" y="951"/>
                </a:lnTo>
                <a:cubicBezTo>
                  <a:pt x="2" y="951"/>
                  <a:pt x="0" y="949"/>
                  <a:pt x="0" y="947"/>
                </a:cubicBezTo>
                <a:lnTo>
                  <a:pt x="0" y="4"/>
                </a:lnTo>
                <a:close/>
                <a:moveTo>
                  <a:pt x="8" y="947"/>
                </a:moveTo>
                <a:lnTo>
                  <a:pt x="4" y="943"/>
                </a:lnTo>
                <a:lnTo>
                  <a:pt x="11584" y="943"/>
                </a:lnTo>
                <a:lnTo>
                  <a:pt x="11580" y="947"/>
                </a:lnTo>
                <a:lnTo>
                  <a:pt x="11580" y="4"/>
                </a:lnTo>
                <a:lnTo>
                  <a:pt x="11584" y="8"/>
                </a:lnTo>
                <a:lnTo>
                  <a:pt x="4" y="8"/>
                </a:lnTo>
                <a:lnTo>
                  <a:pt x="8" y="4"/>
                </a:lnTo>
                <a:lnTo>
                  <a:pt x="8" y="947"/>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pt-PT"/>
          </a:p>
        </p:txBody>
      </p:sp>
      <p:sp>
        <p:nvSpPr>
          <p:cNvPr id="54" name="Rectangle 98">
            <a:extLst>
              <a:ext uri="{FF2B5EF4-FFF2-40B4-BE49-F238E27FC236}">
                <a16:creationId xmlns:a16="http://schemas.microsoft.com/office/drawing/2014/main" id="{8A9B42CE-8A52-4AF5-B0B9-3CB67B55F04E}"/>
              </a:ext>
            </a:extLst>
          </p:cNvPr>
          <p:cNvSpPr>
            <a:spLocks noChangeArrowheads="1"/>
          </p:cNvSpPr>
          <p:nvPr/>
        </p:nvSpPr>
        <p:spPr bwMode="auto">
          <a:xfrm>
            <a:off x="6001745" y="254397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endParaRPr lang="pt-PT" sz="1800" dirty="0">
              <a:solidFill>
                <a:schemeClr val="tx1"/>
              </a:solidFill>
              <a:latin typeface="Arial" pitchFamily="34" charset="0"/>
              <a:cs typeface="Arial" pitchFamily="34" charset="0"/>
            </a:endParaRPr>
          </a:p>
        </p:txBody>
      </p:sp>
      <p:sp>
        <p:nvSpPr>
          <p:cNvPr id="55" name="Rectangle 109">
            <a:extLst>
              <a:ext uri="{FF2B5EF4-FFF2-40B4-BE49-F238E27FC236}">
                <a16:creationId xmlns:a16="http://schemas.microsoft.com/office/drawing/2014/main" id="{7AD41936-F628-4105-B65C-773651F6C69C}"/>
              </a:ext>
            </a:extLst>
          </p:cNvPr>
          <p:cNvSpPr>
            <a:spLocks noChangeArrowheads="1"/>
          </p:cNvSpPr>
          <p:nvPr/>
        </p:nvSpPr>
        <p:spPr bwMode="auto">
          <a:xfrm>
            <a:off x="4452344" y="3491713"/>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a:latin typeface="Calibri" pitchFamily="34" charset="0"/>
                <a:cs typeface="Arial" pitchFamily="34" charset="0"/>
              </a:rPr>
              <a:t> </a:t>
            </a:r>
            <a:endParaRPr lang="pt-PT" sz="1800">
              <a:solidFill>
                <a:schemeClr val="tx1"/>
              </a:solidFill>
              <a:latin typeface="Arial" pitchFamily="34" charset="0"/>
              <a:cs typeface="Arial" pitchFamily="34" charset="0"/>
            </a:endParaRPr>
          </a:p>
        </p:txBody>
      </p:sp>
      <p:sp>
        <p:nvSpPr>
          <p:cNvPr id="56" name="Rectangle 114">
            <a:extLst>
              <a:ext uri="{FF2B5EF4-FFF2-40B4-BE49-F238E27FC236}">
                <a16:creationId xmlns:a16="http://schemas.microsoft.com/office/drawing/2014/main" id="{F13356C2-4290-488A-ACAE-036E91B1D828}"/>
              </a:ext>
            </a:extLst>
          </p:cNvPr>
          <p:cNvSpPr>
            <a:spLocks noChangeArrowheads="1"/>
          </p:cNvSpPr>
          <p:nvPr/>
        </p:nvSpPr>
        <p:spPr bwMode="auto">
          <a:xfrm>
            <a:off x="6628806" y="4253713"/>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buClrTx/>
            </a:pPr>
            <a:r>
              <a:rPr lang="pt-PT" sz="1600" dirty="0">
                <a:latin typeface="Calibri" pitchFamily="34" charset="0"/>
                <a:cs typeface="Arial" pitchFamily="34" charset="0"/>
              </a:rPr>
              <a:t> </a:t>
            </a:r>
            <a:endParaRPr lang="pt-PT" sz="1800" dirty="0">
              <a:solidFill>
                <a:schemeClr val="tx1"/>
              </a:solidFill>
              <a:latin typeface="Arial" pitchFamily="34" charset="0"/>
              <a:cs typeface="Arial" pitchFamily="34" charset="0"/>
            </a:endParaRPr>
          </a:p>
        </p:txBody>
      </p:sp>
      <p:sp>
        <p:nvSpPr>
          <p:cNvPr id="57" name="Freeform 120">
            <a:extLst>
              <a:ext uri="{FF2B5EF4-FFF2-40B4-BE49-F238E27FC236}">
                <a16:creationId xmlns:a16="http://schemas.microsoft.com/office/drawing/2014/main" id="{18E7CA95-58AA-461E-B76D-9FE9422E0808}"/>
              </a:ext>
            </a:extLst>
          </p:cNvPr>
          <p:cNvSpPr>
            <a:spLocks/>
          </p:cNvSpPr>
          <p:nvPr/>
        </p:nvSpPr>
        <p:spPr bwMode="auto">
          <a:xfrm>
            <a:off x="7425732" y="2455074"/>
            <a:ext cx="231775" cy="1530350"/>
          </a:xfrm>
          <a:custGeom>
            <a:avLst/>
            <a:gdLst>
              <a:gd name="T0" fmla="*/ 171 w 877"/>
              <a:gd name="T1" fmla="*/ 6 h 5595"/>
              <a:gd name="T2" fmla="*/ 338 w 877"/>
              <a:gd name="T3" fmla="*/ 28 h 5595"/>
              <a:gd name="T4" fmla="*/ 404 w 877"/>
              <a:gd name="T5" fmla="*/ 46 h 5595"/>
              <a:gd name="T6" fmla="*/ 430 w 877"/>
              <a:gd name="T7" fmla="*/ 60 h 5595"/>
              <a:gd name="T8" fmla="*/ 440 w 877"/>
              <a:gd name="T9" fmla="*/ 76 h 5595"/>
              <a:gd name="T10" fmla="*/ 440 w 877"/>
              <a:gd name="T11" fmla="*/ 2724 h 5595"/>
              <a:gd name="T12" fmla="*/ 448 w 877"/>
              <a:gd name="T13" fmla="*/ 2738 h 5595"/>
              <a:gd name="T14" fmla="*/ 458 w 877"/>
              <a:gd name="T15" fmla="*/ 2744 h 5595"/>
              <a:gd name="T16" fmla="*/ 512 w 877"/>
              <a:gd name="T17" fmla="*/ 2763 h 5595"/>
              <a:gd name="T18" fmla="*/ 630 w 877"/>
              <a:gd name="T19" fmla="*/ 2782 h 5595"/>
              <a:gd name="T20" fmla="*/ 874 w 877"/>
              <a:gd name="T21" fmla="*/ 2794 h 5595"/>
              <a:gd name="T22" fmla="*/ 786 w 877"/>
              <a:gd name="T23" fmla="*/ 2803 h 5595"/>
              <a:gd name="T24" fmla="*/ 565 w 877"/>
              <a:gd name="T25" fmla="*/ 2824 h 5595"/>
              <a:gd name="T26" fmla="*/ 491 w 877"/>
              <a:gd name="T27" fmla="*/ 2840 h 5595"/>
              <a:gd name="T28" fmla="*/ 458 w 877"/>
              <a:gd name="T29" fmla="*/ 2853 h 5595"/>
              <a:gd name="T30" fmla="*/ 442 w 877"/>
              <a:gd name="T31" fmla="*/ 2866 h 5595"/>
              <a:gd name="T32" fmla="*/ 440 w 877"/>
              <a:gd name="T33" fmla="*/ 2870 h 5595"/>
              <a:gd name="T34" fmla="*/ 438 w 877"/>
              <a:gd name="T35" fmla="*/ 5527 h 5595"/>
              <a:gd name="T36" fmla="*/ 430 w 877"/>
              <a:gd name="T37" fmla="*/ 5537 h 5595"/>
              <a:gd name="T38" fmla="*/ 386 w 877"/>
              <a:gd name="T39" fmla="*/ 5558 h 5595"/>
              <a:gd name="T40" fmla="*/ 310 w 877"/>
              <a:gd name="T41" fmla="*/ 5574 h 5595"/>
              <a:gd name="T42" fmla="*/ 89 w 877"/>
              <a:gd name="T43" fmla="*/ 5594 h 5595"/>
              <a:gd name="T44" fmla="*/ 88 w 877"/>
              <a:gd name="T45" fmla="*/ 5586 h 5595"/>
              <a:gd name="T46" fmla="*/ 309 w 877"/>
              <a:gd name="T47" fmla="*/ 5567 h 5595"/>
              <a:gd name="T48" fmla="*/ 383 w 877"/>
              <a:gd name="T49" fmla="*/ 5550 h 5595"/>
              <a:gd name="T50" fmla="*/ 425 w 877"/>
              <a:gd name="T51" fmla="*/ 5530 h 5595"/>
              <a:gd name="T52" fmla="*/ 431 w 877"/>
              <a:gd name="T53" fmla="*/ 5525 h 5595"/>
              <a:gd name="T54" fmla="*/ 432 w 877"/>
              <a:gd name="T55" fmla="*/ 2870 h 5595"/>
              <a:gd name="T56" fmla="*/ 436 w 877"/>
              <a:gd name="T57" fmla="*/ 2861 h 5595"/>
              <a:gd name="T58" fmla="*/ 454 w 877"/>
              <a:gd name="T59" fmla="*/ 2846 h 5595"/>
              <a:gd name="T60" fmla="*/ 488 w 877"/>
              <a:gd name="T61" fmla="*/ 2833 h 5595"/>
              <a:gd name="T62" fmla="*/ 564 w 877"/>
              <a:gd name="T63" fmla="*/ 2816 h 5595"/>
              <a:gd name="T64" fmla="*/ 785 w 877"/>
              <a:gd name="T65" fmla="*/ 2795 h 5595"/>
              <a:gd name="T66" fmla="*/ 785 w 877"/>
              <a:gd name="T67" fmla="*/ 2800 h 5595"/>
              <a:gd name="T68" fmla="*/ 564 w 877"/>
              <a:gd name="T69" fmla="*/ 2781 h 5595"/>
              <a:gd name="T70" fmla="*/ 488 w 877"/>
              <a:gd name="T71" fmla="*/ 2764 h 5595"/>
              <a:gd name="T72" fmla="*/ 454 w 877"/>
              <a:gd name="T73" fmla="*/ 2751 h 5595"/>
              <a:gd name="T74" fmla="*/ 436 w 877"/>
              <a:gd name="T75" fmla="*/ 2736 h 5595"/>
              <a:gd name="T76" fmla="*/ 432 w 877"/>
              <a:gd name="T77" fmla="*/ 2725 h 5595"/>
              <a:gd name="T78" fmla="*/ 431 w 877"/>
              <a:gd name="T79" fmla="*/ 72 h 5595"/>
              <a:gd name="T80" fmla="*/ 425 w 877"/>
              <a:gd name="T81" fmla="*/ 66 h 5595"/>
              <a:gd name="T82" fmla="*/ 383 w 877"/>
              <a:gd name="T83" fmla="*/ 47 h 5595"/>
              <a:gd name="T84" fmla="*/ 309 w 877"/>
              <a:gd name="T85" fmla="*/ 30 h 5595"/>
              <a:gd name="T86" fmla="*/ 88 w 877"/>
              <a:gd name="T87" fmla="*/ 10 h 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7" h="5595">
                <a:moveTo>
                  <a:pt x="0" y="0"/>
                </a:moveTo>
                <a:lnTo>
                  <a:pt x="89" y="2"/>
                </a:lnTo>
                <a:lnTo>
                  <a:pt x="171" y="6"/>
                </a:lnTo>
                <a:lnTo>
                  <a:pt x="245" y="13"/>
                </a:lnTo>
                <a:lnTo>
                  <a:pt x="310" y="23"/>
                </a:lnTo>
                <a:lnTo>
                  <a:pt x="338" y="28"/>
                </a:lnTo>
                <a:lnTo>
                  <a:pt x="363" y="34"/>
                </a:lnTo>
                <a:lnTo>
                  <a:pt x="386" y="40"/>
                </a:lnTo>
                <a:lnTo>
                  <a:pt x="404" y="46"/>
                </a:lnTo>
                <a:lnTo>
                  <a:pt x="419" y="53"/>
                </a:lnTo>
                <a:lnTo>
                  <a:pt x="430" y="60"/>
                </a:lnTo>
                <a:cubicBezTo>
                  <a:pt x="430" y="60"/>
                  <a:pt x="430" y="60"/>
                  <a:pt x="430" y="60"/>
                </a:cubicBezTo>
                <a:lnTo>
                  <a:pt x="437" y="68"/>
                </a:lnTo>
                <a:cubicBezTo>
                  <a:pt x="438" y="68"/>
                  <a:pt x="438" y="69"/>
                  <a:pt x="438" y="69"/>
                </a:cubicBezTo>
                <a:lnTo>
                  <a:pt x="440" y="76"/>
                </a:lnTo>
                <a:cubicBezTo>
                  <a:pt x="440" y="77"/>
                  <a:pt x="440" y="77"/>
                  <a:pt x="440" y="77"/>
                </a:cubicBezTo>
                <a:lnTo>
                  <a:pt x="440" y="2725"/>
                </a:lnTo>
                <a:lnTo>
                  <a:pt x="440" y="2724"/>
                </a:lnTo>
                <a:lnTo>
                  <a:pt x="443" y="2732"/>
                </a:lnTo>
                <a:lnTo>
                  <a:pt x="442" y="2730"/>
                </a:lnTo>
                <a:lnTo>
                  <a:pt x="448" y="2738"/>
                </a:lnTo>
                <a:lnTo>
                  <a:pt x="448" y="2737"/>
                </a:lnTo>
                <a:lnTo>
                  <a:pt x="458" y="2744"/>
                </a:lnTo>
                <a:lnTo>
                  <a:pt x="458" y="2744"/>
                </a:lnTo>
                <a:lnTo>
                  <a:pt x="473" y="2750"/>
                </a:lnTo>
                <a:lnTo>
                  <a:pt x="491" y="2757"/>
                </a:lnTo>
                <a:lnTo>
                  <a:pt x="512" y="2763"/>
                </a:lnTo>
                <a:lnTo>
                  <a:pt x="537" y="2768"/>
                </a:lnTo>
                <a:lnTo>
                  <a:pt x="565" y="2773"/>
                </a:lnTo>
                <a:lnTo>
                  <a:pt x="630" y="2782"/>
                </a:lnTo>
                <a:lnTo>
                  <a:pt x="704" y="2788"/>
                </a:lnTo>
                <a:lnTo>
                  <a:pt x="786" y="2792"/>
                </a:lnTo>
                <a:lnTo>
                  <a:pt x="874" y="2794"/>
                </a:lnTo>
                <a:cubicBezTo>
                  <a:pt x="876" y="2794"/>
                  <a:pt x="877" y="2796"/>
                  <a:pt x="877" y="2798"/>
                </a:cubicBezTo>
                <a:cubicBezTo>
                  <a:pt x="877" y="2800"/>
                  <a:pt x="876" y="2802"/>
                  <a:pt x="874" y="2802"/>
                </a:cubicBezTo>
                <a:lnTo>
                  <a:pt x="786" y="2803"/>
                </a:lnTo>
                <a:lnTo>
                  <a:pt x="704" y="2808"/>
                </a:lnTo>
                <a:lnTo>
                  <a:pt x="630" y="2815"/>
                </a:lnTo>
                <a:lnTo>
                  <a:pt x="565" y="2824"/>
                </a:lnTo>
                <a:lnTo>
                  <a:pt x="537" y="2829"/>
                </a:lnTo>
                <a:lnTo>
                  <a:pt x="512" y="2834"/>
                </a:lnTo>
                <a:lnTo>
                  <a:pt x="491" y="2840"/>
                </a:lnTo>
                <a:lnTo>
                  <a:pt x="472" y="2847"/>
                </a:lnTo>
                <a:lnTo>
                  <a:pt x="458" y="2853"/>
                </a:lnTo>
                <a:lnTo>
                  <a:pt x="458" y="2853"/>
                </a:lnTo>
                <a:lnTo>
                  <a:pt x="448" y="2860"/>
                </a:lnTo>
                <a:lnTo>
                  <a:pt x="448" y="2859"/>
                </a:lnTo>
                <a:lnTo>
                  <a:pt x="442" y="2866"/>
                </a:lnTo>
                <a:lnTo>
                  <a:pt x="443" y="2865"/>
                </a:lnTo>
                <a:lnTo>
                  <a:pt x="440" y="2872"/>
                </a:lnTo>
                <a:lnTo>
                  <a:pt x="440" y="2870"/>
                </a:lnTo>
                <a:lnTo>
                  <a:pt x="440" y="5519"/>
                </a:lnTo>
                <a:cubicBezTo>
                  <a:pt x="440" y="5519"/>
                  <a:pt x="440" y="5520"/>
                  <a:pt x="440" y="5520"/>
                </a:cubicBezTo>
                <a:lnTo>
                  <a:pt x="438" y="5527"/>
                </a:lnTo>
                <a:cubicBezTo>
                  <a:pt x="438" y="5528"/>
                  <a:pt x="438" y="5529"/>
                  <a:pt x="437" y="5529"/>
                </a:cubicBezTo>
                <a:lnTo>
                  <a:pt x="430" y="5536"/>
                </a:lnTo>
                <a:cubicBezTo>
                  <a:pt x="430" y="5536"/>
                  <a:pt x="430" y="5537"/>
                  <a:pt x="430" y="5537"/>
                </a:cubicBezTo>
                <a:lnTo>
                  <a:pt x="419" y="5544"/>
                </a:lnTo>
                <a:lnTo>
                  <a:pt x="404" y="5551"/>
                </a:lnTo>
                <a:lnTo>
                  <a:pt x="386" y="5558"/>
                </a:lnTo>
                <a:lnTo>
                  <a:pt x="363" y="5563"/>
                </a:lnTo>
                <a:lnTo>
                  <a:pt x="338" y="5569"/>
                </a:lnTo>
                <a:lnTo>
                  <a:pt x="310" y="5574"/>
                </a:lnTo>
                <a:lnTo>
                  <a:pt x="245" y="5583"/>
                </a:lnTo>
                <a:lnTo>
                  <a:pt x="171" y="5590"/>
                </a:lnTo>
                <a:lnTo>
                  <a:pt x="89" y="5594"/>
                </a:lnTo>
                <a:lnTo>
                  <a:pt x="0" y="5595"/>
                </a:lnTo>
                <a:lnTo>
                  <a:pt x="0" y="5587"/>
                </a:lnTo>
                <a:lnTo>
                  <a:pt x="88" y="5586"/>
                </a:lnTo>
                <a:lnTo>
                  <a:pt x="171" y="5582"/>
                </a:lnTo>
                <a:lnTo>
                  <a:pt x="244" y="5575"/>
                </a:lnTo>
                <a:lnTo>
                  <a:pt x="309" y="5567"/>
                </a:lnTo>
                <a:lnTo>
                  <a:pt x="337" y="5562"/>
                </a:lnTo>
                <a:lnTo>
                  <a:pt x="361" y="5556"/>
                </a:lnTo>
                <a:lnTo>
                  <a:pt x="383" y="5550"/>
                </a:lnTo>
                <a:lnTo>
                  <a:pt x="401" y="5544"/>
                </a:lnTo>
                <a:lnTo>
                  <a:pt x="415" y="5537"/>
                </a:lnTo>
                <a:lnTo>
                  <a:pt x="425" y="5530"/>
                </a:lnTo>
                <a:lnTo>
                  <a:pt x="425" y="5531"/>
                </a:lnTo>
                <a:lnTo>
                  <a:pt x="432" y="5524"/>
                </a:lnTo>
                <a:lnTo>
                  <a:pt x="431" y="5525"/>
                </a:lnTo>
                <a:lnTo>
                  <a:pt x="433" y="5518"/>
                </a:lnTo>
                <a:lnTo>
                  <a:pt x="432" y="5519"/>
                </a:lnTo>
                <a:lnTo>
                  <a:pt x="432" y="2870"/>
                </a:lnTo>
                <a:cubicBezTo>
                  <a:pt x="432" y="2870"/>
                  <a:pt x="433" y="2870"/>
                  <a:pt x="433" y="2869"/>
                </a:cubicBezTo>
                <a:lnTo>
                  <a:pt x="435" y="2862"/>
                </a:lnTo>
                <a:cubicBezTo>
                  <a:pt x="435" y="2862"/>
                  <a:pt x="436" y="2861"/>
                  <a:pt x="436" y="2861"/>
                </a:cubicBezTo>
                <a:lnTo>
                  <a:pt x="443" y="2854"/>
                </a:lnTo>
                <a:cubicBezTo>
                  <a:pt x="443" y="2854"/>
                  <a:pt x="443" y="2853"/>
                  <a:pt x="443" y="2853"/>
                </a:cubicBezTo>
                <a:lnTo>
                  <a:pt x="454" y="2846"/>
                </a:lnTo>
                <a:cubicBezTo>
                  <a:pt x="454" y="2846"/>
                  <a:pt x="454" y="2846"/>
                  <a:pt x="454" y="2846"/>
                </a:cubicBezTo>
                <a:lnTo>
                  <a:pt x="470" y="2839"/>
                </a:lnTo>
                <a:lnTo>
                  <a:pt x="488" y="2833"/>
                </a:lnTo>
                <a:lnTo>
                  <a:pt x="510" y="2827"/>
                </a:lnTo>
                <a:lnTo>
                  <a:pt x="536" y="2821"/>
                </a:lnTo>
                <a:lnTo>
                  <a:pt x="564" y="2816"/>
                </a:lnTo>
                <a:lnTo>
                  <a:pt x="629" y="2807"/>
                </a:lnTo>
                <a:lnTo>
                  <a:pt x="703" y="2800"/>
                </a:lnTo>
                <a:lnTo>
                  <a:pt x="785" y="2795"/>
                </a:lnTo>
                <a:lnTo>
                  <a:pt x="873" y="2794"/>
                </a:lnTo>
                <a:lnTo>
                  <a:pt x="873" y="2802"/>
                </a:lnTo>
                <a:lnTo>
                  <a:pt x="785" y="2800"/>
                </a:lnTo>
                <a:lnTo>
                  <a:pt x="703" y="2796"/>
                </a:lnTo>
                <a:lnTo>
                  <a:pt x="629" y="2790"/>
                </a:lnTo>
                <a:lnTo>
                  <a:pt x="564" y="2781"/>
                </a:lnTo>
                <a:lnTo>
                  <a:pt x="536" y="2776"/>
                </a:lnTo>
                <a:lnTo>
                  <a:pt x="510" y="2770"/>
                </a:lnTo>
                <a:lnTo>
                  <a:pt x="488" y="2764"/>
                </a:lnTo>
                <a:lnTo>
                  <a:pt x="469" y="2758"/>
                </a:lnTo>
                <a:lnTo>
                  <a:pt x="454" y="2751"/>
                </a:lnTo>
                <a:cubicBezTo>
                  <a:pt x="454" y="2751"/>
                  <a:pt x="454" y="2751"/>
                  <a:pt x="454" y="2751"/>
                </a:cubicBezTo>
                <a:lnTo>
                  <a:pt x="443" y="2744"/>
                </a:lnTo>
                <a:cubicBezTo>
                  <a:pt x="443" y="2744"/>
                  <a:pt x="443" y="2743"/>
                  <a:pt x="442" y="2743"/>
                </a:cubicBezTo>
                <a:lnTo>
                  <a:pt x="436" y="2736"/>
                </a:lnTo>
                <a:cubicBezTo>
                  <a:pt x="436" y="2735"/>
                  <a:pt x="435" y="2735"/>
                  <a:pt x="435" y="2734"/>
                </a:cubicBezTo>
                <a:lnTo>
                  <a:pt x="433" y="2727"/>
                </a:lnTo>
                <a:cubicBezTo>
                  <a:pt x="433" y="2726"/>
                  <a:pt x="432" y="2726"/>
                  <a:pt x="432" y="2725"/>
                </a:cubicBezTo>
                <a:lnTo>
                  <a:pt x="432" y="77"/>
                </a:lnTo>
                <a:lnTo>
                  <a:pt x="433" y="79"/>
                </a:lnTo>
                <a:lnTo>
                  <a:pt x="431" y="72"/>
                </a:lnTo>
                <a:lnTo>
                  <a:pt x="432" y="73"/>
                </a:lnTo>
                <a:lnTo>
                  <a:pt x="425" y="66"/>
                </a:lnTo>
                <a:lnTo>
                  <a:pt x="425" y="66"/>
                </a:lnTo>
                <a:lnTo>
                  <a:pt x="415" y="60"/>
                </a:lnTo>
                <a:lnTo>
                  <a:pt x="401" y="53"/>
                </a:lnTo>
                <a:lnTo>
                  <a:pt x="383" y="47"/>
                </a:lnTo>
                <a:lnTo>
                  <a:pt x="362" y="41"/>
                </a:lnTo>
                <a:lnTo>
                  <a:pt x="337" y="35"/>
                </a:lnTo>
                <a:lnTo>
                  <a:pt x="309" y="30"/>
                </a:lnTo>
                <a:lnTo>
                  <a:pt x="245" y="21"/>
                </a:lnTo>
                <a:lnTo>
                  <a:pt x="171" y="14"/>
                </a:lnTo>
                <a:lnTo>
                  <a:pt x="88" y="10"/>
                </a:lnTo>
                <a:lnTo>
                  <a:pt x="0" y="8"/>
                </a:lnTo>
                <a:lnTo>
                  <a:pt x="0" y="0"/>
                </a:lnTo>
                <a:close/>
              </a:path>
            </a:pathLst>
          </a:custGeom>
          <a:solidFill>
            <a:srgbClr val="004587"/>
          </a:solidFill>
          <a:ln w="0" cap="flat">
            <a:solidFill>
              <a:srgbClr val="004587"/>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58" name="Freeform 121">
            <a:extLst>
              <a:ext uri="{FF2B5EF4-FFF2-40B4-BE49-F238E27FC236}">
                <a16:creationId xmlns:a16="http://schemas.microsoft.com/office/drawing/2014/main" id="{15FD0C50-B5C2-4CEE-8D19-572FCBF08497}"/>
              </a:ext>
            </a:extLst>
          </p:cNvPr>
          <p:cNvSpPr>
            <a:spLocks/>
          </p:cNvSpPr>
          <p:nvPr/>
        </p:nvSpPr>
        <p:spPr bwMode="auto">
          <a:xfrm>
            <a:off x="7417795" y="4221962"/>
            <a:ext cx="239713" cy="1004888"/>
          </a:xfrm>
          <a:custGeom>
            <a:avLst/>
            <a:gdLst>
              <a:gd name="T0" fmla="*/ 178 w 911"/>
              <a:gd name="T1" fmla="*/ 6 h 3668"/>
              <a:gd name="T2" fmla="*/ 352 w 911"/>
              <a:gd name="T3" fmla="*/ 29 h 3668"/>
              <a:gd name="T4" fmla="*/ 420 w 911"/>
              <a:gd name="T5" fmla="*/ 48 h 3668"/>
              <a:gd name="T6" fmla="*/ 448 w 911"/>
              <a:gd name="T7" fmla="*/ 63 h 3668"/>
              <a:gd name="T8" fmla="*/ 458 w 911"/>
              <a:gd name="T9" fmla="*/ 80 h 3668"/>
              <a:gd name="T10" fmla="*/ 458 w 911"/>
              <a:gd name="T11" fmla="*/ 1758 h 3668"/>
              <a:gd name="T12" fmla="*/ 466 w 911"/>
              <a:gd name="T13" fmla="*/ 1772 h 3668"/>
              <a:gd name="T14" fmla="*/ 476 w 911"/>
              <a:gd name="T15" fmla="*/ 1779 h 3668"/>
              <a:gd name="T16" fmla="*/ 532 w 911"/>
              <a:gd name="T17" fmla="*/ 1798 h 3668"/>
              <a:gd name="T18" fmla="*/ 655 w 911"/>
              <a:gd name="T19" fmla="*/ 1818 h 3668"/>
              <a:gd name="T20" fmla="*/ 908 w 911"/>
              <a:gd name="T21" fmla="*/ 1830 h 3668"/>
              <a:gd name="T22" fmla="*/ 817 w 911"/>
              <a:gd name="T23" fmla="*/ 1840 h 3668"/>
              <a:gd name="T24" fmla="*/ 588 w 911"/>
              <a:gd name="T25" fmla="*/ 1861 h 3668"/>
              <a:gd name="T26" fmla="*/ 510 w 911"/>
              <a:gd name="T27" fmla="*/ 1878 h 3668"/>
              <a:gd name="T28" fmla="*/ 477 w 911"/>
              <a:gd name="T29" fmla="*/ 1892 h 3668"/>
              <a:gd name="T30" fmla="*/ 459 w 911"/>
              <a:gd name="T31" fmla="*/ 1906 h 3668"/>
              <a:gd name="T32" fmla="*/ 458 w 911"/>
              <a:gd name="T33" fmla="*/ 1911 h 3668"/>
              <a:gd name="T34" fmla="*/ 455 w 911"/>
              <a:gd name="T35" fmla="*/ 3599 h 3668"/>
              <a:gd name="T36" fmla="*/ 447 w 911"/>
              <a:gd name="T37" fmla="*/ 3608 h 3668"/>
              <a:gd name="T38" fmla="*/ 401 w 911"/>
              <a:gd name="T39" fmla="*/ 3630 h 3668"/>
              <a:gd name="T40" fmla="*/ 322 w 911"/>
              <a:gd name="T41" fmla="*/ 3647 h 3668"/>
              <a:gd name="T42" fmla="*/ 93 w 911"/>
              <a:gd name="T43" fmla="*/ 3667 h 3668"/>
              <a:gd name="T44" fmla="*/ 92 w 911"/>
              <a:gd name="T45" fmla="*/ 3659 h 3668"/>
              <a:gd name="T46" fmla="*/ 321 w 911"/>
              <a:gd name="T47" fmla="*/ 3639 h 3668"/>
              <a:gd name="T48" fmla="*/ 398 w 911"/>
              <a:gd name="T49" fmla="*/ 3622 h 3668"/>
              <a:gd name="T50" fmla="*/ 443 w 911"/>
              <a:gd name="T51" fmla="*/ 3602 h 3668"/>
              <a:gd name="T52" fmla="*/ 448 w 911"/>
              <a:gd name="T53" fmla="*/ 3596 h 3668"/>
              <a:gd name="T54" fmla="*/ 450 w 911"/>
              <a:gd name="T55" fmla="*/ 1911 h 3668"/>
              <a:gd name="T56" fmla="*/ 454 w 911"/>
              <a:gd name="T57" fmla="*/ 1901 h 3668"/>
              <a:gd name="T58" fmla="*/ 472 w 911"/>
              <a:gd name="T59" fmla="*/ 1885 h 3668"/>
              <a:gd name="T60" fmla="*/ 508 w 911"/>
              <a:gd name="T61" fmla="*/ 1871 h 3668"/>
              <a:gd name="T62" fmla="*/ 586 w 911"/>
              <a:gd name="T63" fmla="*/ 1853 h 3668"/>
              <a:gd name="T64" fmla="*/ 816 w 911"/>
              <a:gd name="T65" fmla="*/ 1832 h 3668"/>
              <a:gd name="T66" fmla="*/ 816 w 911"/>
              <a:gd name="T67" fmla="*/ 1837 h 3668"/>
              <a:gd name="T68" fmla="*/ 586 w 911"/>
              <a:gd name="T69" fmla="*/ 1817 h 3668"/>
              <a:gd name="T70" fmla="*/ 508 w 911"/>
              <a:gd name="T71" fmla="*/ 1800 h 3668"/>
              <a:gd name="T72" fmla="*/ 472 w 911"/>
              <a:gd name="T73" fmla="*/ 1786 h 3668"/>
              <a:gd name="T74" fmla="*/ 454 w 911"/>
              <a:gd name="T75" fmla="*/ 1770 h 3668"/>
              <a:gd name="T76" fmla="*/ 450 w 911"/>
              <a:gd name="T77" fmla="*/ 1759 h 3668"/>
              <a:gd name="T78" fmla="*/ 448 w 911"/>
              <a:gd name="T79" fmla="*/ 75 h 3668"/>
              <a:gd name="T80" fmla="*/ 443 w 911"/>
              <a:gd name="T81" fmla="*/ 69 h 3668"/>
              <a:gd name="T82" fmla="*/ 398 w 911"/>
              <a:gd name="T83" fmla="*/ 48 h 3668"/>
              <a:gd name="T84" fmla="*/ 321 w 911"/>
              <a:gd name="T85" fmla="*/ 31 h 3668"/>
              <a:gd name="T86" fmla="*/ 92 w 911"/>
              <a:gd name="T87" fmla="*/ 10 h 3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1" h="3668">
                <a:moveTo>
                  <a:pt x="1" y="0"/>
                </a:moveTo>
                <a:lnTo>
                  <a:pt x="93" y="2"/>
                </a:lnTo>
                <a:lnTo>
                  <a:pt x="178" y="6"/>
                </a:lnTo>
                <a:lnTo>
                  <a:pt x="255" y="13"/>
                </a:lnTo>
                <a:lnTo>
                  <a:pt x="323" y="23"/>
                </a:lnTo>
                <a:lnTo>
                  <a:pt x="352" y="29"/>
                </a:lnTo>
                <a:lnTo>
                  <a:pt x="378" y="34"/>
                </a:lnTo>
                <a:lnTo>
                  <a:pt x="401" y="41"/>
                </a:lnTo>
                <a:lnTo>
                  <a:pt x="420" y="48"/>
                </a:lnTo>
                <a:lnTo>
                  <a:pt x="435" y="55"/>
                </a:lnTo>
                <a:lnTo>
                  <a:pt x="447" y="63"/>
                </a:lnTo>
                <a:cubicBezTo>
                  <a:pt x="447" y="63"/>
                  <a:pt x="448" y="63"/>
                  <a:pt x="448" y="63"/>
                </a:cubicBezTo>
                <a:lnTo>
                  <a:pt x="454" y="71"/>
                </a:lnTo>
                <a:cubicBezTo>
                  <a:pt x="455" y="71"/>
                  <a:pt x="455" y="72"/>
                  <a:pt x="455" y="72"/>
                </a:cubicBezTo>
                <a:lnTo>
                  <a:pt x="458" y="80"/>
                </a:lnTo>
                <a:cubicBezTo>
                  <a:pt x="458" y="81"/>
                  <a:pt x="458" y="81"/>
                  <a:pt x="458" y="81"/>
                </a:cubicBezTo>
                <a:lnTo>
                  <a:pt x="458" y="1759"/>
                </a:lnTo>
                <a:lnTo>
                  <a:pt x="458" y="1758"/>
                </a:lnTo>
                <a:lnTo>
                  <a:pt x="460" y="1766"/>
                </a:lnTo>
                <a:lnTo>
                  <a:pt x="459" y="1765"/>
                </a:lnTo>
                <a:lnTo>
                  <a:pt x="466" y="1772"/>
                </a:lnTo>
                <a:lnTo>
                  <a:pt x="466" y="1772"/>
                </a:lnTo>
                <a:lnTo>
                  <a:pt x="477" y="1779"/>
                </a:lnTo>
                <a:lnTo>
                  <a:pt x="476" y="1779"/>
                </a:lnTo>
                <a:lnTo>
                  <a:pt x="492" y="1786"/>
                </a:lnTo>
                <a:lnTo>
                  <a:pt x="510" y="1792"/>
                </a:lnTo>
                <a:lnTo>
                  <a:pt x="532" y="1798"/>
                </a:lnTo>
                <a:lnTo>
                  <a:pt x="559" y="1804"/>
                </a:lnTo>
                <a:lnTo>
                  <a:pt x="588" y="1809"/>
                </a:lnTo>
                <a:lnTo>
                  <a:pt x="655" y="1818"/>
                </a:lnTo>
                <a:lnTo>
                  <a:pt x="732" y="1825"/>
                </a:lnTo>
                <a:lnTo>
                  <a:pt x="817" y="1829"/>
                </a:lnTo>
                <a:lnTo>
                  <a:pt x="908" y="1830"/>
                </a:lnTo>
                <a:cubicBezTo>
                  <a:pt x="910" y="1830"/>
                  <a:pt x="911" y="1832"/>
                  <a:pt x="911" y="1834"/>
                </a:cubicBezTo>
                <a:cubicBezTo>
                  <a:pt x="911" y="1837"/>
                  <a:pt x="910" y="1838"/>
                  <a:pt x="908" y="1838"/>
                </a:cubicBezTo>
                <a:lnTo>
                  <a:pt x="817" y="1840"/>
                </a:lnTo>
                <a:lnTo>
                  <a:pt x="732" y="1844"/>
                </a:lnTo>
                <a:lnTo>
                  <a:pt x="655" y="1851"/>
                </a:lnTo>
                <a:lnTo>
                  <a:pt x="588" y="1861"/>
                </a:lnTo>
                <a:lnTo>
                  <a:pt x="559" y="1866"/>
                </a:lnTo>
                <a:lnTo>
                  <a:pt x="532" y="1872"/>
                </a:lnTo>
                <a:lnTo>
                  <a:pt x="510" y="1878"/>
                </a:lnTo>
                <a:lnTo>
                  <a:pt x="491" y="1885"/>
                </a:lnTo>
                <a:lnTo>
                  <a:pt x="476" y="1892"/>
                </a:lnTo>
                <a:lnTo>
                  <a:pt x="477" y="1892"/>
                </a:lnTo>
                <a:lnTo>
                  <a:pt x="466" y="1899"/>
                </a:lnTo>
                <a:lnTo>
                  <a:pt x="466" y="1899"/>
                </a:lnTo>
                <a:lnTo>
                  <a:pt x="459" y="1906"/>
                </a:lnTo>
                <a:lnTo>
                  <a:pt x="460" y="1905"/>
                </a:lnTo>
                <a:lnTo>
                  <a:pt x="458" y="1913"/>
                </a:lnTo>
                <a:lnTo>
                  <a:pt x="458" y="1911"/>
                </a:lnTo>
                <a:lnTo>
                  <a:pt x="458" y="3589"/>
                </a:lnTo>
                <a:cubicBezTo>
                  <a:pt x="458" y="3590"/>
                  <a:pt x="458" y="3590"/>
                  <a:pt x="458" y="3591"/>
                </a:cubicBezTo>
                <a:lnTo>
                  <a:pt x="455" y="3599"/>
                </a:lnTo>
                <a:cubicBezTo>
                  <a:pt x="455" y="3599"/>
                  <a:pt x="455" y="3600"/>
                  <a:pt x="454" y="3600"/>
                </a:cubicBezTo>
                <a:lnTo>
                  <a:pt x="448" y="3608"/>
                </a:lnTo>
                <a:cubicBezTo>
                  <a:pt x="448" y="3608"/>
                  <a:pt x="447" y="3608"/>
                  <a:pt x="447" y="3608"/>
                </a:cubicBezTo>
                <a:lnTo>
                  <a:pt x="436" y="3616"/>
                </a:lnTo>
                <a:lnTo>
                  <a:pt x="420" y="3623"/>
                </a:lnTo>
                <a:lnTo>
                  <a:pt x="401" y="3630"/>
                </a:lnTo>
                <a:lnTo>
                  <a:pt x="378" y="3636"/>
                </a:lnTo>
                <a:lnTo>
                  <a:pt x="352" y="3642"/>
                </a:lnTo>
                <a:lnTo>
                  <a:pt x="322" y="3647"/>
                </a:lnTo>
                <a:lnTo>
                  <a:pt x="255" y="3656"/>
                </a:lnTo>
                <a:lnTo>
                  <a:pt x="178" y="3663"/>
                </a:lnTo>
                <a:lnTo>
                  <a:pt x="93" y="3667"/>
                </a:lnTo>
                <a:lnTo>
                  <a:pt x="1" y="3668"/>
                </a:lnTo>
                <a:lnTo>
                  <a:pt x="0" y="3660"/>
                </a:lnTo>
                <a:lnTo>
                  <a:pt x="92" y="3659"/>
                </a:lnTo>
                <a:lnTo>
                  <a:pt x="177" y="3655"/>
                </a:lnTo>
                <a:lnTo>
                  <a:pt x="254" y="3648"/>
                </a:lnTo>
                <a:lnTo>
                  <a:pt x="321" y="3639"/>
                </a:lnTo>
                <a:lnTo>
                  <a:pt x="350" y="3634"/>
                </a:lnTo>
                <a:lnTo>
                  <a:pt x="376" y="3628"/>
                </a:lnTo>
                <a:lnTo>
                  <a:pt x="398" y="3622"/>
                </a:lnTo>
                <a:lnTo>
                  <a:pt x="417" y="3616"/>
                </a:lnTo>
                <a:lnTo>
                  <a:pt x="431" y="3609"/>
                </a:lnTo>
                <a:lnTo>
                  <a:pt x="443" y="3602"/>
                </a:lnTo>
                <a:lnTo>
                  <a:pt x="442" y="3602"/>
                </a:lnTo>
                <a:lnTo>
                  <a:pt x="448" y="3595"/>
                </a:lnTo>
                <a:lnTo>
                  <a:pt x="448" y="3596"/>
                </a:lnTo>
                <a:lnTo>
                  <a:pt x="450" y="3588"/>
                </a:lnTo>
                <a:lnTo>
                  <a:pt x="450" y="3589"/>
                </a:lnTo>
                <a:lnTo>
                  <a:pt x="450" y="1911"/>
                </a:lnTo>
                <a:cubicBezTo>
                  <a:pt x="450" y="1911"/>
                  <a:pt x="450" y="1911"/>
                  <a:pt x="450" y="1910"/>
                </a:cubicBezTo>
                <a:lnTo>
                  <a:pt x="453" y="1902"/>
                </a:lnTo>
                <a:cubicBezTo>
                  <a:pt x="453" y="1902"/>
                  <a:pt x="453" y="1901"/>
                  <a:pt x="454" y="1901"/>
                </a:cubicBezTo>
                <a:lnTo>
                  <a:pt x="461" y="1893"/>
                </a:lnTo>
                <a:cubicBezTo>
                  <a:pt x="461" y="1893"/>
                  <a:pt x="461" y="1893"/>
                  <a:pt x="461" y="1893"/>
                </a:cubicBezTo>
                <a:lnTo>
                  <a:pt x="472" y="1885"/>
                </a:lnTo>
                <a:cubicBezTo>
                  <a:pt x="472" y="1885"/>
                  <a:pt x="473" y="1885"/>
                  <a:pt x="473" y="1885"/>
                </a:cubicBezTo>
                <a:lnTo>
                  <a:pt x="489" y="1878"/>
                </a:lnTo>
                <a:lnTo>
                  <a:pt x="508" y="1871"/>
                </a:lnTo>
                <a:lnTo>
                  <a:pt x="531" y="1864"/>
                </a:lnTo>
                <a:lnTo>
                  <a:pt x="557" y="1859"/>
                </a:lnTo>
                <a:lnTo>
                  <a:pt x="586" y="1853"/>
                </a:lnTo>
                <a:lnTo>
                  <a:pt x="654" y="1843"/>
                </a:lnTo>
                <a:lnTo>
                  <a:pt x="731" y="1836"/>
                </a:lnTo>
                <a:lnTo>
                  <a:pt x="816" y="1832"/>
                </a:lnTo>
                <a:lnTo>
                  <a:pt x="907" y="1830"/>
                </a:lnTo>
                <a:lnTo>
                  <a:pt x="907" y="1838"/>
                </a:lnTo>
                <a:lnTo>
                  <a:pt x="816" y="1837"/>
                </a:lnTo>
                <a:lnTo>
                  <a:pt x="731" y="1833"/>
                </a:lnTo>
                <a:lnTo>
                  <a:pt x="654" y="1826"/>
                </a:lnTo>
                <a:lnTo>
                  <a:pt x="586" y="1817"/>
                </a:lnTo>
                <a:lnTo>
                  <a:pt x="557" y="1812"/>
                </a:lnTo>
                <a:lnTo>
                  <a:pt x="530" y="1806"/>
                </a:lnTo>
                <a:lnTo>
                  <a:pt x="508" y="1800"/>
                </a:lnTo>
                <a:lnTo>
                  <a:pt x="488" y="1793"/>
                </a:lnTo>
                <a:lnTo>
                  <a:pt x="473" y="1786"/>
                </a:lnTo>
                <a:cubicBezTo>
                  <a:pt x="473" y="1786"/>
                  <a:pt x="472" y="1786"/>
                  <a:pt x="472" y="1786"/>
                </a:cubicBezTo>
                <a:lnTo>
                  <a:pt x="461" y="1778"/>
                </a:lnTo>
                <a:cubicBezTo>
                  <a:pt x="461" y="1778"/>
                  <a:pt x="461" y="1778"/>
                  <a:pt x="461" y="1778"/>
                </a:cubicBezTo>
                <a:lnTo>
                  <a:pt x="454" y="1770"/>
                </a:lnTo>
                <a:cubicBezTo>
                  <a:pt x="453" y="1770"/>
                  <a:pt x="453" y="1769"/>
                  <a:pt x="453" y="1769"/>
                </a:cubicBezTo>
                <a:lnTo>
                  <a:pt x="450" y="1761"/>
                </a:lnTo>
                <a:cubicBezTo>
                  <a:pt x="450" y="1760"/>
                  <a:pt x="450" y="1760"/>
                  <a:pt x="450" y="1759"/>
                </a:cubicBezTo>
                <a:lnTo>
                  <a:pt x="450" y="81"/>
                </a:lnTo>
                <a:lnTo>
                  <a:pt x="450" y="83"/>
                </a:lnTo>
                <a:lnTo>
                  <a:pt x="448" y="75"/>
                </a:lnTo>
                <a:lnTo>
                  <a:pt x="448" y="76"/>
                </a:lnTo>
                <a:lnTo>
                  <a:pt x="442" y="69"/>
                </a:lnTo>
                <a:lnTo>
                  <a:pt x="443" y="69"/>
                </a:lnTo>
                <a:lnTo>
                  <a:pt x="432" y="62"/>
                </a:lnTo>
                <a:lnTo>
                  <a:pt x="417" y="55"/>
                </a:lnTo>
                <a:lnTo>
                  <a:pt x="398" y="48"/>
                </a:lnTo>
                <a:lnTo>
                  <a:pt x="376" y="42"/>
                </a:lnTo>
                <a:lnTo>
                  <a:pt x="350" y="36"/>
                </a:lnTo>
                <a:lnTo>
                  <a:pt x="321" y="31"/>
                </a:lnTo>
                <a:lnTo>
                  <a:pt x="254" y="21"/>
                </a:lnTo>
                <a:lnTo>
                  <a:pt x="177" y="14"/>
                </a:lnTo>
                <a:lnTo>
                  <a:pt x="92" y="10"/>
                </a:lnTo>
                <a:lnTo>
                  <a:pt x="0" y="8"/>
                </a:lnTo>
                <a:lnTo>
                  <a:pt x="1" y="0"/>
                </a:lnTo>
                <a:close/>
              </a:path>
            </a:pathLst>
          </a:custGeom>
          <a:solidFill>
            <a:srgbClr val="004587"/>
          </a:solidFill>
          <a:ln w="0" cap="flat">
            <a:solidFill>
              <a:srgbClr val="004587"/>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59" name="Rectângulo 61">
            <a:extLst>
              <a:ext uri="{FF2B5EF4-FFF2-40B4-BE49-F238E27FC236}">
                <a16:creationId xmlns:a16="http://schemas.microsoft.com/office/drawing/2014/main" id="{BA81212B-FF21-47FD-B859-B7B8485E3C4A}"/>
              </a:ext>
            </a:extLst>
          </p:cNvPr>
          <p:cNvSpPr/>
          <p:nvPr/>
        </p:nvSpPr>
        <p:spPr>
          <a:xfrm>
            <a:off x="2536082" y="2488536"/>
            <a:ext cx="1250950" cy="317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ln>
                  <a:solidFill>
                    <a:schemeClr val="tx2"/>
                  </a:solidFill>
                </a:ln>
                <a:solidFill>
                  <a:schemeClr val="tx1"/>
                </a:solidFill>
              </a:rPr>
              <a:t>ERDF</a:t>
            </a:r>
          </a:p>
        </p:txBody>
      </p:sp>
      <p:sp>
        <p:nvSpPr>
          <p:cNvPr id="60" name="Rectangle 92">
            <a:extLst>
              <a:ext uri="{FF2B5EF4-FFF2-40B4-BE49-F238E27FC236}">
                <a16:creationId xmlns:a16="http://schemas.microsoft.com/office/drawing/2014/main" id="{7B90E622-EAA5-4B7F-9E0F-9E145AE638C5}"/>
              </a:ext>
            </a:extLst>
          </p:cNvPr>
          <p:cNvSpPr>
            <a:spLocks noChangeArrowheads="1"/>
          </p:cNvSpPr>
          <p:nvPr/>
        </p:nvSpPr>
        <p:spPr bwMode="auto">
          <a:xfrm>
            <a:off x="4133257" y="2897590"/>
            <a:ext cx="995113" cy="344488"/>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lvl="0" algn="r"/>
            <a:r>
              <a:rPr lang="pt-PT" sz="1000" b="1" dirty="0">
                <a:solidFill>
                  <a:srgbClr val="004586"/>
                </a:solidFill>
                <a:cs typeface="Arial" pitchFamily="34" charset="0"/>
              </a:rPr>
              <a:t>609 M€ (9.8%)</a:t>
            </a:r>
            <a:endParaRPr lang="pt-PT" sz="1000" dirty="0">
              <a:cs typeface="Arial" pitchFamily="34" charset="0"/>
            </a:endParaRPr>
          </a:p>
          <a:p>
            <a:endParaRPr lang="pt-PT" dirty="0"/>
          </a:p>
        </p:txBody>
      </p:sp>
      <p:sp>
        <p:nvSpPr>
          <p:cNvPr id="61" name="Rectângulo 63">
            <a:extLst>
              <a:ext uri="{FF2B5EF4-FFF2-40B4-BE49-F238E27FC236}">
                <a16:creationId xmlns:a16="http://schemas.microsoft.com/office/drawing/2014/main" id="{55403EF3-F919-4FC5-A2AD-E7DA3A2BAC9D}"/>
              </a:ext>
            </a:extLst>
          </p:cNvPr>
          <p:cNvSpPr/>
          <p:nvPr/>
        </p:nvSpPr>
        <p:spPr>
          <a:xfrm>
            <a:off x="2523531" y="2910414"/>
            <a:ext cx="1250950" cy="317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ln>
                  <a:solidFill>
                    <a:schemeClr val="tx2"/>
                  </a:solidFill>
                </a:ln>
                <a:solidFill>
                  <a:schemeClr val="tx1"/>
                </a:solidFill>
              </a:rPr>
              <a:t>CF</a:t>
            </a:r>
          </a:p>
        </p:txBody>
      </p:sp>
      <p:sp>
        <p:nvSpPr>
          <p:cNvPr id="62" name="Rectangle 92">
            <a:extLst>
              <a:ext uri="{FF2B5EF4-FFF2-40B4-BE49-F238E27FC236}">
                <a16:creationId xmlns:a16="http://schemas.microsoft.com/office/drawing/2014/main" id="{E87BE23E-F289-49EF-A7DE-37361E702896}"/>
              </a:ext>
            </a:extLst>
          </p:cNvPr>
          <p:cNvSpPr>
            <a:spLocks noChangeArrowheads="1"/>
          </p:cNvSpPr>
          <p:nvPr/>
        </p:nvSpPr>
        <p:spPr bwMode="auto">
          <a:xfrm>
            <a:off x="4128494" y="3319468"/>
            <a:ext cx="855860" cy="344488"/>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lvl="0" algn="r"/>
            <a:r>
              <a:rPr lang="pt-PT" sz="1000" b="1" dirty="0">
                <a:solidFill>
                  <a:srgbClr val="004586"/>
                </a:solidFill>
                <a:cs typeface="Arial" pitchFamily="34" charset="0"/>
              </a:rPr>
              <a:t>558 M€ (9,0%)</a:t>
            </a:r>
            <a:endParaRPr lang="pt-PT" sz="1000" dirty="0">
              <a:cs typeface="Arial" pitchFamily="34" charset="0"/>
            </a:endParaRPr>
          </a:p>
          <a:p>
            <a:endParaRPr lang="pt-PT" dirty="0"/>
          </a:p>
        </p:txBody>
      </p:sp>
      <p:sp>
        <p:nvSpPr>
          <p:cNvPr id="63" name="Rectângulo 65">
            <a:extLst>
              <a:ext uri="{FF2B5EF4-FFF2-40B4-BE49-F238E27FC236}">
                <a16:creationId xmlns:a16="http://schemas.microsoft.com/office/drawing/2014/main" id="{909DA4A4-1047-4304-9C7E-3640C35B161B}"/>
              </a:ext>
            </a:extLst>
          </p:cNvPr>
          <p:cNvSpPr/>
          <p:nvPr/>
        </p:nvSpPr>
        <p:spPr>
          <a:xfrm>
            <a:off x="2521794" y="3332292"/>
            <a:ext cx="1250950" cy="317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ln>
                  <a:solidFill>
                    <a:schemeClr val="tx2"/>
                  </a:solidFill>
                </a:ln>
                <a:solidFill>
                  <a:schemeClr val="tx1"/>
                </a:solidFill>
              </a:rPr>
              <a:t>ESF</a:t>
            </a:r>
          </a:p>
        </p:txBody>
      </p:sp>
      <p:sp>
        <p:nvSpPr>
          <p:cNvPr id="64" name="Rectangle 92">
            <a:extLst>
              <a:ext uri="{FF2B5EF4-FFF2-40B4-BE49-F238E27FC236}">
                <a16:creationId xmlns:a16="http://schemas.microsoft.com/office/drawing/2014/main" id="{26C165E6-83E7-4DF3-8BB8-BAC8E02E04F5}"/>
              </a:ext>
            </a:extLst>
          </p:cNvPr>
          <p:cNvSpPr>
            <a:spLocks noChangeArrowheads="1"/>
          </p:cNvSpPr>
          <p:nvPr/>
        </p:nvSpPr>
        <p:spPr bwMode="auto">
          <a:xfrm>
            <a:off x="4133257" y="4228585"/>
            <a:ext cx="1589086" cy="344488"/>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lvl="0" algn="ctr"/>
            <a:r>
              <a:rPr lang="pt-PT" sz="1050" b="1" dirty="0">
                <a:solidFill>
                  <a:srgbClr val="004586"/>
                </a:solidFill>
                <a:cs typeface="Arial" pitchFamily="34" charset="0"/>
              </a:rPr>
              <a:t>1.486 M€ (23.8%)</a:t>
            </a:r>
            <a:endParaRPr lang="pt-PT" sz="1050" dirty="0">
              <a:cs typeface="Arial" pitchFamily="34" charset="0"/>
            </a:endParaRPr>
          </a:p>
          <a:p>
            <a:endParaRPr lang="pt-PT" dirty="0"/>
          </a:p>
        </p:txBody>
      </p:sp>
      <p:sp>
        <p:nvSpPr>
          <p:cNvPr id="65" name="Rectângulo 67">
            <a:extLst>
              <a:ext uri="{FF2B5EF4-FFF2-40B4-BE49-F238E27FC236}">
                <a16:creationId xmlns:a16="http://schemas.microsoft.com/office/drawing/2014/main" id="{6CB7BB91-20B2-40B2-A31A-CC4B6A56C099}"/>
              </a:ext>
            </a:extLst>
          </p:cNvPr>
          <p:cNvSpPr/>
          <p:nvPr/>
        </p:nvSpPr>
        <p:spPr>
          <a:xfrm>
            <a:off x="2523531" y="4241409"/>
            <a:ext cx="1250950" cy="317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a:ln>
                  <a:solidFill>
                    <a:schemeClr val="tx2"/>
                  </a:solidFill>
                </a:ln>
                <a:solidFill>
                  <a:schemeClr val="tx1"/>
                </a:solidFill>
              </a:rPr>
              <a:t>Private</a:t>
            </a:r>
            <a:r>
              <a:rPr lang="pt-PT" b="1" dirty="0">
                <a:ln>
                  <a:solidFill>
                    <a:schemeClr val="tx2"/>
                  </a:solidFill>
                </a:ln>
                <a:solidFill>
                  <a:schemeClr val="tx1"/>
                </a:solidFill>
              </a:rPr>
              <a:t> </a:t>
            </a:r>
          </a:p>
        </p:txBody>
      </p:sp>
      <p:sp>
        <p:nvSpPr>
          <p:cNvPr id="66" name="Rectangle 92">
            <a:extLst>
              <a:ext uri="{FF2B5EF4-FFF2-40B4-BE49-F238E27FC236}">
                <a16:creationId xmlns:a16="http://schemas.microsoft.com/office/drawing/2014/main" id="{132F9D88-3420-4E10-8017-5DFCCD66D8A1}"/>
              </a:ext>
            </a:extLst>
          </p:cNvPr>
          <p:cNvSpPr>
            <a:spLocks noChangeArrowheads="1"/>
          </p:cNvSpPr>
          <p:nvPr/>
        </p:nvSpPr>
        <p:spPr bwMode="auto">
          <a:xfrm>
            <a:off x="4128494" y="4650463"/>
            <a:ext cx="799307" cy="344488"/>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lvl="0"/>
            <a:r>
              <a:rPr lang="pt-PT" sz="900" b="1" dirty="0">
                <a:solidFill>
                  <a:srgbClr val="004586"/>
                </a:solidFill>
                <a:cs typeface="Arial" pitchFamily="34" charset="0"/>
              </a:rPr>
              <a:t>333 M€ (5,3%)</a:t>
            </a:r>
            <a:endParaRPr lang="pt-PT" sz="900" dirty="0">
              <a:cs typeface="Arial" pitchFamily="34" charset="0"/>
            </a:endParaRPr>
          </a:p>
          <a:p>
            <a:endParaRPr lang="pt-PT" sz="900" dirty="0"/>
          </a:p>
        </p:txBody>
      </p:sp>
      <p:sp>
        <p:nvSpPr>
          <p:cNvPr id="67" name="Rectângulo 69">
            <a:extLst>
              <a:ext uri="{FF2B5EF4-FFF2-40B4-BE49-F238E27FC236}">
                <a16:creationId xmlns:a16="http://schemas.microsoft.com/office/drawing/2014/main" id="{9E2D6E76-C9F6-4952-A19A-245755C3B099}"/>
              </a:ext>
            </a:extLst>
          </p:cNvPr>
          <p:cNvSpPr/>
          <p:nvPr/>
        </p:nvSpPr>
        <p:spPr>
          <a:xfrm>
            <a:off x="2521794" y="4663287"/>
            <a:ext cx="1250950" cy="317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a:ln>
                  <a:solidFill>
                    <a:schemeClr val="tx2"/>
                  </a:solidFill>
                </a:ln>
                <a:solidFill>
                  <a:schemeClr val="tx1"/>
                </a:solidFill>
              </a:rPr>
              <a:t>Public</a:t>
            </a:r>
            <a:endParaRPr lang="pt-PT" b="1" dirty="0">
              <a:ln>
                <a:solidFill>
                  <a:schemeClr val="tx2"/>
                </a:solidFill>
              </a:ln>
              <a:solidFill>
                <a:schemeClr val="tx1"/>
              </a:solidFill>
            </a:endParaRPr>
          </a:p>
        </p:txBody>
      </p:sp>
      <p:sp>
        <p:nvSpPr>
          <p:cNvPr id="68" name="CaixaDeTexto 67">
            <a:extLst>
              <a:ext uri="{FF2B5EF4-FFF2-40B4-BE49-F238E27FC236}">
                <a16:creationId xmlns:a16="http://schemas.microsoft.com/office/drawing/2014/main" id="{E501393A-A045-498A-9547-F2338F89EDCE}"/>
              </a:ext>
            </a:extLst>
          </p:cNvPr>
          <p:cNvSpPr txBox="1"/>
          <p:nvPr/>
        </p:nvSpPr>
        <p:spPr>
          <a:xfrm>
            <a:off x="8834638" y="3296450"/>
            <a:ext cx="666156" cy="276999"/>
          </a:xfrm>
          <a:prstGeom prst="rect">
            <a:avLst/>
          </a:prstGeom>
          <a:noFill/>
        </p:spPr>
        <p:txBody>
          <a:bodyPr wrap="square" rtlCol="0">
            <a:spAutoFit/>
          </a:bodyPr>
          <a:lstStyle/>
          <a:p>
            <a:r>
              <a:rPr lang="pt-PT" sz="1200" b="1" dirty="0">
                <a:solidFill>
                  <a:srgbClr val="004586"/>
                </a:solidFill>
                <a:latin typeface="Trebuchet MS" pitchFamily="34" charset="0"/>
                <a:cs typeface="Arial" pitchFamily="34" charset="0"/>
              </a:rPr>
              <a:t>70,8%</a:t>
            </a:r>
          </a:p>
        </p:txBody>
      </p:sp>
      <p:sp>
        <p:nvSpPr>
          <p:cNvPr id="69" name="CaixaDeTexto 68">
            <a:extLst>
              <a:ext uri="{FF2B5EF4-FFF2-40B4-BE49-F238E27FC236}">
                <a16:creationId xmlns:a16="http://schemas.microsoft.com/office/drawing/2014/main" id="{EC49EDEC-0580-4F97-B576-555E44C4FE08}"/>
              </a:ext>
            </a:extLst>
          </p:cNvPr>
          <p:cNvSpPr txBox="1"/>
          <p:nvPr/>
        </p:nvSpPr>
        <p:spPr>
          <a:xfrm>
            <a:off x="8841782" y="4839520"/>
            <a:ext cx="666156" cy="276999"/>
          </a:xfrm>
          <a:prstGeom prst="rect">
            <a:avLst/>
          </a:prstGeom>
          <a:noFill/>
        </p:spPr>
        <p:txBody>
          <a:bodyPr wrap="square" rtlCol="0">
            <a:spAutoFit/>
          </a:bodyPr>
          <a:lstStyle/>
          <a:p>
            <a:r>
              <a:rPr lang="pt-PT" sz="1200" b="1" dirty="0">
                <a:solidFill>
                  <a:srgbClr val="004586"/>
                </a:solidFill>
                <a:latin typeface="Trebuchet MS" pitchFamily="34" charset="0"/>
                <a:cs typeface="Arial" pitchFamily="34" charset="0"/>
              </a:rPr>
              <a:t>29,2%</a:t>
            </a:r>
          </a:p>
        </p:txBody>
      </p:sp>
    </p:spTree>
    <p:extLst>
      <p:ext uri="{BB962C8B-B14F-4D97-AF65-F5344CB8AC3E}">
        <p14:creationId xmlns:p14="http://schemas.microsoft.com/office/powerpoint/2010/main" val="309294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a:extLst>
              <a:ext uri="{FF2B5EF4-FFF2-40B4-BE49-F238E27FC236}">
                <a16:creationId xmlns:a16="http://schemas.microsoft.com/office/drawing/2014/main" id="{D37CCC40-0433-430A-BA4A-06AF85799498}"/>
              </a:ext>
            </a:extLst>
          </p:cNvPr>
          <p:cNvSpPr/>
          <p:nvPr/>
        </p:nvSpPr>
        <p:spPr>
          <a:xfrm>
            <a:off x="3215680" y="1002148"/>
            <a:ext cx="4427984" cy="461665"/>
          </a:xfrm>
          <a:prstGeom prst="rect">
            <a:avLst/>
          </a:prstGeom>
        </p:spPr>
        <p:txBody>
          <a:bodyPr wrap="square">
            <a:spAutoFit/>
          </a:bodyPr>
          <a:lstStyle/>
          <a:p>
            <a:pPr lvl="0">
              <a:spcBef>
                <a:spcPct val="0"/>
              </a:spcBef>
              <a:defRPr/>
            </a:pPr>
            <a:r>
              <a:rPr lang="en-IE" sz="2400" b="1" dirty="0">
                <a:solidFill>
                  <a:schemeClr val="accent3">
                    <a:lumMod val="75000"/>
                  </a:schemeClr>
                </a:solidFill>
              </a:rPr>
              <a:t>Funding priorities</a:t>
            </a:r>
            <a:endParaRPr lang="pt-PT" sz="2400" b="1" kern="1200" dirty="0">
              <a:solidFill>
                <a:schemeClr val="accent3">
                  <a:lumMod val="75000"/>
                </a:schemeClr>
              </a:solidFill>
            </a:endParaRPr>
          </a:p>
        </p:txBody>
      </p:sp>
      <p:graphicFrame>
        <p:nvGraphicFramePr>
          <p:cNvPr id="6" name="Gráfico 5">
            <a:extLst>
              <a:ext uri="{FF2B5EF4-FFF2-40B4-BE49-F238E27FC236}">
                <a16:creationId xmlns:a16="http://schemas.microsoft.com/office/drawing/2014/main" id="{3AC38779-00EF-4E90-B976-E90C016B4E5F}"/>
              </a:ext>
            </a:extLst>
          </p:cNvPr>
          <p:cNvGraphicFramePr>
            <a:graphicFrameLocks/>
          </p:cNvGraphicFramePr>
          <p:nvPr>
            <p:extLst/>
          </p:nvPr>
        </p:nvGraphicFramePr>
        <p:xfrm>
          <a:off x="2491757" y="1700808"/>
          <a:ext cx="7379469" cy="4623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361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FA5C83FC-5F30-4D46-916A-227B3F600BA1}"/>
              </a:ext>
            </a:extLst>
          </p:cNvPr>
          <p:cNvSpPr txBox="1">
            <a:spLocks/>
          </p:cNvSpPr>
          <p:nvPr/>
        </p:nvSpPr>
        <p:spPr>
          <a:xfrm>
            <a:off x="1499684" y="1484784"/>
            <a:ext cx="9348843" cy="656294"/>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accent3">
                    <a:lumMod val="75000"/>
                  </a:schemeClr>
                </a:solidFill>
              </a:rPr>
              <a:t>Priority Axis I</a:t>
            </a:r>
            <a:r>
              <a:rPr lang="hr-HR" sz="2000" b="1" dirty="0">
                <a:solidFill>
                  <a:schemeClr val="accent3">
                    <a:lumMod val="75000"/>
                  </a:schemeClr>
                </a:solidFill>
              </a:rPr>
              <a:t> </a:t>
            </a:r>
            <a:r>
              <a:rPr lang="en-US" altLang="sr-Latn-RS" sz="2000" dirty="0"/>
              <a:t>– </a:t>
            </a:r>
            <a:r>
              <a:rPr lang="en-US" sz="2000" dirty="0"/>
              <a:t>Reinforcement of Research and Technological Development and Innovation / 1.400 M€</a:t>
            </a:r>
          </a:p>
        </p:txBody>
      </p:sp>
      <p:sp>
        <p:nvSpPr>
          <p:cNvPr id="6" name="Title 1">
            <a:extLst>
              <a:ext uri="{FF2B5EF4-FFF2-40B4-BE49-F238E27FC236}">
                <a16:creationId xmlns:a16="http://schemas.microsoft.com/office/drawing/2014/main" id="{DCDACF48-916B-46F0-B566-8CAD379BD49A}"/>
              </a:ext>
            </a:extLst>
          </p:cNvPr>
          <p:cNvSpPr txBox="1">
            <a:spLocks/>
          </p:cNvSpPr>
          <p:nvPr/>
        </p:nvSpPr>
        <p:spPr>
          <a:xfrm>
            <a:off x="1499685" y="2340658"/>
            <a:ext cx="9348842" cy="656294"/>
          </a:xfrm>
          <a:prstGeom prst="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accent3">
                    <a:lumMod val="75000"/>
                  </a:schemeClr>
                </a:solidFill>
              </a:rPr>
              <a:t>Priority Axis II</a:t>
            </a:r>
            <a:r>
              <a:rPr lang="hr-HR" sz="2000" b="1" dirty="0">
                <a:solidFill>
                  <a:schemeClr val="accent3">
                    <a:lumMod val="75000"/>
                  </a:schemeClr>
                </a:solidFill>
              </a:rPr>
              <a:t> </a:t>
            </a:r>
            <a:r>
              <a:rPr lang="en-US" altLang="sr-Latn-RS" sz="2000" dirty="0"/>
              <a:t>– </a:t>
            </a:r>
            <a:r>
              <a:rPr lang="en-US" sz="2000" dirty="0"/>
              <a:t>Reinforcement of SME competitiveness / 1.433 M€ </a:t>
            </a:r>
          </a:p>
        </p:txBody>
      </p:sp>
      <p:sp>
        <p:nvSpPr>
          <p:cNvPr id="8" name="Title 1">
            <a:extLst>
              <a:ext uri="{FF2B5EF4-FFF2-40B4-BE49-F238E27FC236}">
                <a16:creationId xmlns:a16="http://schemas.microsoft.com/office/drawing/2014/main" id="{220C8728-A5F0-46DE-BF72-9236B9975952}"/>
              </a:ext>
            </a:extLst>
          </p:cNvPr>
          <p:cNvSpPr txBox="1">
            <a:spLocks/>
          </p:cNvSpPr>
          <p:nvPr/>
        </p:nvSpPr>
        <p:spPr>
          <a:xfrm>
            <a:off x="1499683" y="3204754"/>
            <a:ext cx="9348845" cy="656294"/>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accent3">
                    <a:lumMod val="75000"/>
                  </a:schemeClr>
                </a:solidFill>
              </a:rPr>
              <a:t>Priority Axis II</a:t>
            </a:r>
            <a:r>
              <a:rPr lang="pt-PT" sz="2000" b="1" dirty="0">
                <a:solidFill>
                  <a:schemeClr val="accent3">
                    <a:lumMod val="75000"/>
                  </a:schemeClr>
                </a:solidFill>
              </a:rPr>
              <a:t>I </a:t>
            </a:r>
            <a:r>
              <a:rPr lang="en-US" altLang="sr-Latn-RS" sz="2000" dirty="0"/>
              <a:t>– </a:t>
            </a:r>
            <a:r>
              <a:rPr lang="en-GB" sz="2000" dirty="0"/>
              <a:t>Promotion of employment quality and sustainability / 396 M€ </a:t>
            </a:r>
          </a:p>
        </p:txBody>
      </p:sp>
      <p:sp>
        <p:nvSpPr>
          <p:cNvPr id="9" name="Title 1">
            <a:extLst>
              <a:ext uri="{FF2B5EF4-FFF2-40B4-BE49-F238E27FC236}">
                <a16:creationId xmlns:a16="http://schemas.microsoft.com/office/drawing/2014/main" id="{46279C9F-8E32-47FB-90F0-D894A48F7CBA}"/>
              </a:ext>
            </a:extLst>
          </p:cNvPr>
          <p:cNvSpPr txBox="1">
            <a:spLocks/>
          </p:cNvSpPr>
          <p:nvPr/>
        </p:nvSpPr>
        <p:spPr>
          <a:xfrm>
            <a:off x="1499682" y="4077072"/>
            <a:ext cx="9348841" cy="656294"/>
          </a:xfrm>
          <a:prstGeom prst="rect">
            <a:avLst/>
          </a:prstGeom>
          <a:solidFill>
            <a:srgbClr val="FF66CC"/>
          </a:solidFill>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accent3">
                    <a:lumMod val="75000"/>
                  </a:schemeClr>
                </a:solidFill>
              </a:rPr>
              <a:t>Priority Axis IV</a:t>
            </a:r>
            <a:r>
              <a:rPr lang="pt-PT" sz="2000" b="1" dirty="0">
                <a:solidFill>
                  <a:schemeClr val="accent3">
                    <a:lumMod val="75000"/>
                  </a:schemeClr>
                </a:solidFill>
              </a:rPr>
              <a:t> </a:t>
            </a:r>
            <a:r>
              <a:rPr lang="en-US" altLang="sr-Latn-RS" sz="2000" dirty="0"/>
              <a:t>– </a:t>
            </a:r>
            <a:r>
              <a:rPr lang="en-GB" sz="2000" dirty="0"/>
              <a:t>Promotion of sustainable transports and elimination of bottlenecks on the main infrastructure networks / 709 M€</a:t>
            </a:r>
          </a:p>
          <a:p>
            <a:pPr algn="l"/>
            <a:endParaRPr lang="en-GB" sz="2000" dirty="0"/>
          </a:p>
        </p:txBody>
      </p:sp>
      <p:sp>
        <p:nvSpPr>
          <p:cNvPr id="10" name="Title 1">
            <a:extLst>
              <a:ext uri="{FF2B5EF4-FFF2-40B4-BE49-F238E27FC236}">
                <a16:creationId xmlns:a16="http://schemas.microsoft.com/office/drawing/2014/main" id="{4804F0DC-5961-4881-A93A-6C08BF2C4F32}"/>
              </a:ext>
            </a:extLst>
          </p:cNvPr>
          <p:cNvSpPr txBox="1">
            <a:spLocks/>
          </p:cNvSpPr>
          <p:nvPr/>
        </p:nvSpPr>
        <p:spPr>
          <a:xfrm>
            <a:off x="1474925" y="5004954"/>
            <a:ext cx="9373597" cy="656294"/>
          </a:xfrm>
          <a:prstGeom prst="rect">
            <a:avLst/>
          </a:prstGeom>
          <a:solidFill>
            <a:srgbClr val="FFFF99"/>
          </a:solidFill>
        </p:spPr>
        <p:style>
          <a:lnRef idx="0">
            <a:schemeClr val="accent3"/>
          </a:lnRef>
          <a:fillRef idx="3">
            <a:schemeClr val="accent3"/>
          </a:fillRef>
          <a:effectRef idx="3">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accent3">
                    <a:lumMod val="75000"/>
                  </a:schemeClr>
                </a:solidFill>
              </a:rPr>
              <a:t>Priority Axis V</a:t>
            </a:r>
            <a:r>
              <a:rPr lang="pt-PT" sz="2000" b="1" dirty="0">
                <a:solidFill>
                  <a:schemeClr val="accent3">
                    <a:lumMod val="75000"/>
                  </a:schemeClr>
                </a:solidFill>
              </a:rPr>
              <a:t> </a:t>
            </a:r>
            <a:r>
              <a:rPr lang="en-US" altLang="sr-Latn-RS" sz="2000" dirty="0"/>
              <a:t>– </a:t>
            </a:r>
            <a:r>
              <a:rPr lang="en-GB" sz="2000" dirty="0"/>
              <a:t>Public sector (and related stakeholders) institutional capacity building and increase in public administration efficiency / </a:t>
            </a:r>
          </a:p>
          <a:p>
            <a:pPr algn="l"/>
            <a:endParaRPr lang="en-GB" sz="2000" dirty="0"/>
          </a:p>
          <a:p>
            <a:pPr algn="l"/>
            <a:endParaRPr lang="en-GB" sz="2000" dirty="0"/>
          </a:p>
        </p:txBody>
      </p:sp>
      <p:sp>
        <p:nvSpPr>
          <p:cNvPr id="11" name="CaixaDeTexto 10">
            <a:extLst>
              <a:ext uri="{FF2B5EF4-FFF2-40B4-BE49-F238E27FC236}">
                <a16:creationId xmlns:a16="http://schemas.microsoft.com/office/drawing/2014/main" id="{D51CAC9C-D753-4FEF-B6FB-310C89C0B7CE}"/>
              </a:ext>
            </a:extLst>
          </p:cNvPr>
          <p:cNvSpPr txBox="1"/>
          <p:nvPr/>
        </p:nvSpPr>
        <p:spPr>
          <a:xfrm>
            <a:off x="4917181" y="803604"/>
            <a:ext cx="2520280" cy="523220"/>
          </a:xfrm>
          <a:prstGeom prst="rect">
            <a:avLst/>
          </a:prstGeom>
          <a:noFill/>
        </p:spPr>
        <p:txBody>
          <a:bodyPr wrap="square" rtlCol="0">
            <a:spAutoFit/>
          </a:bodyPr>
          <a:lstStyle/>
          <a:p>
            <a:r>
              <a:rPr lang="en-US" sz="2800" b="1" dirty="0">
                <a:solidFill>
                  <a:schemeClr val="accent3">
                    <a:lumMod val="75000"/>
                  </a:schemeClr>
                </a:solidFill>
              </a:rPr>
              <a:t>Priority Axis</a:t>
            </a:r>
            <a:endParaRPr lang="pt-PT" sz="2800" dirty="0">
              <a:solidFill>
                <a:schemeClr val="accent3">
                  <a:lumMod val="75000"/>
                </a:schemeClr>
              </a:solidFill>
            </a:endParaRPr>
          </a:p>
        </p:txBody>
      </p:sp>
    </p:spTree>
    <p:extLst>
      <p:ext uri="{BB962C8B-B14F-4D97-AF65-F5344CB8AC3E}">
        <p14:creationId xmlns:p14="http://schemas.microsoft.com/office/powerpoint/2010/main" val="362496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a 7">
            <a:extLst>
              <a:ext uri="{FF2B5EF4-FFF2-40B4-BE49-F238E27FC236}">
                <a16:creationId xmlns:a16="http://schemas.microsoft.com/office/drawing/2014/main" id="{0DC94CC5-B535-4534-AFD9-491EFD13E312}"/>
              </a:ext>
            </a:extLst>
          </p:cNvPr>
          <p:cNvGraphicFramePr/>
          <p:nvPr>
            <p:extLst/>
          </p:nvPr>
        </p:nvGraphicFramePr>
        <p:xfrm>
          <a:off x="2135560" y="1412776"/>
          <a:ext cx="669674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351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863233EE-DEFD-4AB9-8DB3-D72FBCFEC147}"/>
              </a:ext>
            </a:extLst>
          </p:cNvPr>
          <p:cNvSpPr/>
          <p:nvPr/>
        </p:nvSpPr>
        <p:spPr>
          <a:xfrm>
            <a:off x="1775520" y="858012"/>
            <a:ext cx="8280920" cy="830997"/>
          </a:xfrm>
          <a:prstGeom prst="rect">
            <a:avLst/>
          </a:prstGeom>
        </p:spPr>
        <p:txBody>
          <a:bodyPr wrap="square">
            <a:spAutoFit/>
          </a:bodyPr>
          <a:lstStyle/>
          <a:p>
            <a:pPr lvl="0" algn="ctr"/>
            <a:r>
              <a:rPr lang="en-US" sz="2400" dirty="0">
                <a:solidFill>
                  <a:schemeClr val="accent3">
                    <a:lumMod val="75000"/>
                  </a:schemeClr>
                </a:solidFill>
                <a:effectLst>
                  <a:outerShdw blurRad="38100" dist="38100" dir="2700000" algn="tl">
                    <a:srgbClr val="000000">
                      <a:alpha val="43137"/>
                    </a:srgbClr>
                  </a:outerShdw>
                </a:effectLst>
                <a:cs typeface="Tahoma" pitchFamily="34" charset="0"/>
              </a:rPr>
              <a:t>Business Incentive Systems </a:t>
            </a:r>
          </a:p>
          <a:p>
            <a:pPr lvl="0" algn="ctr"/>
            <a:r>
              <a:rPr lang="en-US" sz="2400" dirty="0">
                <a:solidFill>
                  <a:schemeClr val="accent3">
                    <a:lumMod val="75000"/>
                  </a:schemeClr>
                </a:solidFill>
                <a:effectLst>
                  <a:outerShdw blurRad="38100" dist="38100" dir="2700000" algn="tl">
                    <a:srgbClr val="000000">
                      <a:alpha val="43137"/>
                    </a:srgbClr>
                  </a:outerShdw>
                </a:effectLst>
                <a:cs typeface="Tahoma" pitchFamily="34" charset="0"/>
              </a:rPr>
              <a:t>General overview of the implementation</a:t>
            </a:r>
            <a:endParaRPr lang="pt-PT" sz="2400" dirty="0">
              <a:solidFill>
                <a:schemeClr val="accent3">
                  <a:lumMod val="75000"/>
                </a:schemeClr>
              </a:solidFill>
            </a:endParaRPr>
          </a:p>
        </p:txBody>
      </p:sp>
      <p:sp>
        <p:nvSpPr>
          <p:cNvPr id="5" name="CaixaDeTexto 4">
            <a:extLst>
              <a:ext uri="{FF2B5EF4-FFF2-40B4-BE49-F238E27FC236}">
                <a16:creationId xmlns:a16="http://schemas.microsoft.com/office/drawing/2014/main" id="{6687513D-DF6F-4048-A1AD-16A806D94183}"/>
              </a:ext>
            </a:extLst>
          </p:cNvPr>
          <p:cNvSpPr txBox="1"/>
          <p:nvPr/>
        </p:nvSpPr>
        <p:spPr>
          <a:xfrm>
            <a:off x="2639617" y="4797153"/>
            <a:ext cx="3111749" cy="492443"/>
          </a:xfrm>
          <a:prstGeom prst="rect">
            <a:avLst/>
          </a:prstGeom>
          <a:noFill/>
        </p:spPr>
        <p:txBody>
          <a:bodyPr wrap="none" rtlCol="0">
            <a:spAutoFit/>
          </a:bodyPr>
          <a:lstStyle/>
          <a:p>
            <a:endParaRPr lang="en-US" dirty="0"/>
          </a:p>
          <a:p>
            <a:r>
              <a:rPr lang="en-US" sz="1200" dirty="0"/>
              <a:t>Data source : SGO 2020 | 31 October 2019</a:t>
            </a:r>
            <a:endParaRPr lang="pt-PT" sz="1200" dirty="0"/>
          </a:p>
        </p:txBody>
      </p:sp>
      <p:graphicFrame>
        <p:nvGraphicFramePr>
          <p:cNvPr id="6" name="Tabela 5">
            <a:extLst>
              <a:ext uri="{FF2B5EF4-FFF2-40B4-BE49-F238E27FC236}">
                <a16:creationId xmlns:a16="http://schemas.microsoft.com/office/drawing/2014/main" id="{92FCC98F-59DF-4336-90DA-1240844993E8}"/>
              </a:ext>
            </a:extLst>
          </p:cNvPr>
          <p:cNvGraphicFramePr>
            <a:graphicFrameLocks noGrp="1"/>
          </p:cNvGraphicFramePr>
          <p:nvPr>
            <p:extLst/>
          </p:nvPr>
        </p:nvGraphicFramePr>
        <p:xfrm>
          <a:off x="2567608" y="2201696"/>
          <a:ext cx="7128790" cy="2743248"/>
        </p:xfrm>
        <a:graphic>
          <a:graphicData uri="http://schemas.openxmlformats.org/drawingml/2006/table">
            <a:tbl>
              <a:tblPr firstRow="1" bandRow="1">
                <a:tableStyleId>{5C22544A-7EE6-4342-B048-85BDC9FD1C3A}</a:tableStyleId>
              </a:tblPr>
              <a:tblGrid>
                <a:gridCol w="2472274">
                  <a:extLst>
                    <a:ext uri="{9D8B030D-6E8A-4147-A177-3AD203B41FA5}">
                      <a16:colId xmlns:a16="http://schemas.microsoft.com/office/drawing/2014/main" val="20000"/>
                    </a:ext>
                  </a:extLst>
                </a:gridCol>
                <a:gridCol w="2328258">
                  <a:extLst>
                    <a:ext uri="{9D8B030D-6E8A-4147-A177-3AD203B41FA5}">
                      <a16:colId xmlns:a16="http://schemas.microsoft.com/office/drawing/2014/main" val="20001"/>
                    </a:ext>
                  </a:extLst>
                </a:gridCol>
                <a:gridCol w="2328258">
                  <a:extLst>
                    <a:ext uri="{9D8B030D-6E8A-4147-A177-3AD203B41FA5}">
                      <a16:colId xmlns:a16="http://schemas.microsoft.com/office/drawing/2014/main" val="20002"/>
                    </a:ext>
                  </a:extLst>
                </a:gridCol>
              </a:tblGrid>
              <a:tr h="6634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a:t>Itens </a:t>
                      </a:r>
                    </a:p>
                  </a:txBody>
                  <a:tcPr>
                    <a:solidFill>
                      <a:srgbClr val="237A44"/>
                    </a:solidFill>
                  </a:tcPr>
                </a:tc>
                <a:tc>
                  <a:txBody>
                    <a:bodyPr/>
                    <a:lstStyle/>
                    <a:p>
                      <a:pPr algn="ctr"/>
                      <a:r>
                        <a:rPr lang="pt-PT" dirty="0"/>
                        <a:t>PT 2020</a:t>
                      </a:r>
                    </a:p>
                  </a:txBody>
                  <a:tcPr>
                    <a:solidFill>
                      <a:srgbClr val="237A44"/>
                    </a:solidFill>
                  </a:tcPr>
                </a:tc>
                <a:tc>
                  <a:txBody>
                    <a:bodyPr/>
                    <a:lstStyle/>
                    <a:p>
                      <a:pPr algn="ctr"/>
                      <a:r>
                        <a:rPr lang="pt-PT" dirty="0"/>
                        <a:t>C2020</a:t>
                      </a:r>
                    </a:p>
                  </a:txBody>
                  <a:tcPr>
                    <a:solidFill>
                      <a:srgbClr val="237A44"/>
                    </a:solidFill>
                  </a:tcPr>
                </a:tc>
                <a:extLst>
                  <a:ext uri="{0D108BD9-81ED-4DB2-BD59-A6C34878D82A}">
                    <a16:rowId xmlns:a16="http://schemas.microsoft.com/office/drawing/2014/main" val="10000"/>
                  </a:ext>
                </a:extLst>
              </a:tr>
              <a:tr h="851874">
                <a:tc>
                  <a:txBody>
                    <a:bodyPr/>
                    <a:lstStyle/>
                    <a:p>
                      <a:endParaRPr lang="pt-PT" dirty="0"/>
                    </a:p>
                    <a:p>
                      <a:r>
                        <a:rPr lang="pt-PT" dirty="0" err="1"/>
                        <a:t>Number</a:t>
                      </a:r>
                      <a:r>
                        <a:rPr lang="pt-PT" dirty="0"/>
                        <a:t> </a:t>
                      </a:r>
                      <a:r>
                        <a:rPr lang="pt-PT" dirty="0" err="1"/>
                        <a:t>of</a:t>
                      </a:r>
                      <a:r>
                        <a:rPr lang="pt-PT" dirty="0"/>
                        <a:t> </a:t>
                      </a:r>
                      <a:r>
                        <a:rPr lang="pt-PT" dirty="0" err="1"/>
                        <a:t>supported</a:t>
                      </a:r>
                      <a:r>
                        <a:rPr lang="pt-PT" dirty="0"/>
                        <a:t> </a:t>
                      </a:r>
                      <a:r>
                        <a:rPr lang="pt-PT" dirty="0" err="1"/>
                        <a:t>entreprises</a:t>
                      </a:r>
                      <a:endParaRPr lang="pt-PT" dirty="0"/>
                    </a:p>
                  </a:txBody>
                  <a:tcPr>
                    <a:solidFill>
                      <a:schemeClr val="tx2"/>
                    </a:solidFill>
                  </a:tcPr>
                </a:tc>
                <a:tc>
                  <a:txBody>
                    <a:bodyPr/>
                    <a:lstStyle/>
                    <a:p>
                      <a:pPr algn="r"/>
                      <a:endParaRPr lang="pt-PT" dirty="0"/>
                    </a:p>
                    <a:p>
                      <a:pPr algn="r"/>
                      <a:endParaRPr lang="pt-PT" dirty="0"/>
                    </a:p>
                    <a:p>
                      <a:pPr algn="r"/>
                      <a:r>
                        <a:rPr lang="pt-PT" dirty="0"/>
                        <a:t>14 873</a:t>
                      </a:r>
                    </a:p>
                  </a:txBody>
                  <a:tcPr>
                    <a:solidFill>
                      <a:schemeClr val="tx2"/>
                    </a:solidFill>
                  </a:tcPr>
                </a:tc>
                <a:tc>
                  <a:txBody>
                    <a:bodyPr/>
                    <a:lstStyle/>
                    <a:p>
                      <a:pPr algn="r"/>
                      <a:endParaRPr lang="pt-PT" dirty="0"/>
                    </a:p>
                    <a:p>
                      <a:pPr algn="r"/>
                      <a:endParaRPr lang="pt-PT" dirty="0"/>
                    </a:p>
                    <a:p>
                      <a:pPr algn="r"/>
                      <a:r>
                        <a:rPr lang="pt-PT" dirty="0"/>
                        <a:t>4 217</a:t>
                      </a:r>
                    </a:p>
                  </a:txBody>
                  <a:tcPr>
                    <a:solidFill>
                      <a:schemeClr val="tx2"/>
                    </a:solidFill>
                  </a:tcPr>
                </a:tc>
                <a:extLst>
                  <a:ext uri="{0D108BD9-81ED-4DB2-BD59-A6C34878D82A}">
                    <a16:rowId xmlns:a16="http://schemas.microsoft.com/office/drawing/2014/main" val="10001"/>
                  </a:ext>
                </a:extLst>
              </a:tr>
              <a:tr h="613956">
                <a:tc>
                  <a:txBody>
                    <a:bodyPr/>
                    <a:lstStyle/>
                    <a:p>
                      <a:r>
                        <a:rPr lang="pt-PT" dirty="0"/>
                        <a:t>Total </a:t>
                      </a:r>
                      <a:r>
                        <a:rPr lang="pt-PT" dirty="0" err="1"/>
                        <a:t>eligible</a:t>
                      </a:r>
                      <a:r>
                        <a:rPr lang="pt-PT" dirty="0"/>
                        <a:t> </a:t>
                      </a:r>
                      <a:r>
                        <a:rPr lang="pt-PT" dirty="0" err="1"/>
                        <a:t>costs</a:t>
                      </a:r>
                      <a:r>
                        <a:rPr lang="pt-PT" dirty="0"/>
                        <a:t> </a:t>
                      </a:r>
                    </a:p>
                  </a:txBody>
                  <a:tcPr>
                    <a:solidFill>
                      <a:schemeClr val="accent1"/>
                    </a:solidFill>
                  </a:tcPr>
                </a:tc>
                <a:tc>
                  <a:txBody>
                    <a:bodyPr/>
                    <a:lstStyle/>
                    <a:p>
                      <a:pPr algn="r"/>
                      <a:endParaRPr lang="pt-PT" dirty="0"/>
                    </a:p>
                    <a:p>
                      <a:pPr algn="r"/>
                      <a:r>
                        <a:rPr lang="pt-PT" dirty="0"/>
                        <a:t>10 566 367</a:t>
                      </a:r>
                    </a:p>
                  </a:txBody>
                  <a:tcPr>
                    <a:solidFill>
                      <a:schemeClr val="accent1"/>
                    </a:solidFill>
                  </a:tcPr>
                </a:tc>
                <a:tc>
                  <a:txBody>
                    <a:bodyPr/>
                    <a:lstStyle/>
                    <a:p>
                      <a:pPr algn="r"/>
                      <a:endParaRPr lang="pt-PT" dirty="0"/>
                    </a:p>
                    <a:p>
                      <a:pPr algn="r"/>
                      <a:r>
                        <a:rPr lang="pt-PT" dirty="0"/>
                        <a:t>6 446 916</a:t>
                      </a:r>
                    </a:p>
                  </a:txBody>
                  <a:tcPr>
                    <a:solidFill>
                      <a:schemeClr val="accent1"/>
                    </a:solidFill>
                  </a:tcPr>
                </a:tc>
                <a:extLst>
                  <a:ext uri="{0D108BD9-81ED-4DB2-BD59-A6C34878D82A}">
                    <a16:rowId xmlns:a16="http://schemas.microsoft.com/office/drawing/2014/main" val="10003"/>
                  </a:ext>
                </a:extLst>
              </a:tr>
              <a:tr h="613956">
                <a:tc>
                  <a:txBody>
                    <a:bodyPr/>
                    <a:lstStyle/>
                    <a:p>
                      <a:r>
                        <a:rPr lang="pt-PT" dirty="0" err="1"/>
                        <a:t>Union</a:t>
                      </a:r>
                      <a:r>
                        <a:rPr lang="pt-PT" dirty="0"/>
                        <a:t> </a:t>
                      </a:r>
                      <a:r>
                        <a:rPr lang="pt-PT" dirty="0" err="1"/>
                        <a:t>co-financing</a:t>
                      </a:r>
                      <a:r>
                        <a:rPr lang="pt-PT" dirty="0"/>
                        <a:t> </a:t>
                      </a:r>
                    </a:p>
                  </a:txBody>
                  <a:tcPr>
                    <a:solidFill>
                      <a:schemeClr val="tx2"/>
                    </a:solidFill>
                  </a:tcPr>
                </a:tc>
                <a:tc>
                  <a:txBody>
                    <a:bodyPr/>
                    <a:lstStyle/>
                    <a:p>
                      <a:pPr algn="r"/>
                      <a:endParaRPr lang="pt-PT" dirty="0"/>
                    </a:p>
                    <a:p>
                      <a:pPr algn="r"/>
                      <a:r>
                        <a:rPr lang="pt-PT" dirty="0"/>
                        <a:t>5 308 394</a:t>
                      </a:r>
                    </a:p>
                  </a:txBody>
                  <a:tcPr>
                    <a:solidFill>
                      <a:schemeClr val="tx2"/>
                    </a:solidFill>
                  </a:tcPr>
                </a:tc>
                <a:tc>
                  <a:txBody>
                    <a:bodyPr/>
                    <a:lstStyle/>
                    <a:p>
                      <a:pPr algn="r"/>
                      <a:endParaRPr lang="pt-PT" dirty="0"/>
                    </a:p>
                    <a:p>
                      <a:pPr algn="r"/>
                      <a:r>
                        <a:rPr lang="pt-PT" dirty="0"/>
                        <a:t>3 210 591</a:t>
                      </a:r>
                    </a:p>
                  </a:txBody>
                  <a:tcPr>
                    <a:solidFill>
                      <a:schemeClr val="tx2"/>
                    </a:solidFill>
                  </a:tcPr>
                </a:tc>
                <a:extLst>
                  <a:ext uri="{0D108BD9-81ED-4DB2-BD59-A6C34878D82A}">
                    <a16:rowId xmlns:a16="http://schemas.microsoft.com/office/drawing/2014/main" val="10004"/>
                  </a:ext>
                </a:extLst>
              </a:tr>
            </a:tbl>
          </a:graphicData>
        </a:graphic>
      </p:graphicFrame>
      <p:sp>
        <p:nvSpPr>
          <p:cNvPr id="8" name="CaixaDeTexto 7">
            <a:extLst>
              <a:ext uri="{FF2B5EF4-FFF2-40B4-BE49-F238E27FC236}">
                <a16:creationId xmlns:a16="http://schemas.microsoft.com/office/drawing/2014/main" id="{788EA653-DF88-449D-B3A9-E577D40AEB79}"/>
              </a:ext>
            </a:extLst>
          </p:cNvPr>
          <p:cNvSpPr txBox="1"/>
          <p:nvPr/>
        </p:nvSpPr>
        <p:spPr>
          <a:xfrm>
            <a:off x="8027990" y="1937792"/>
            <a:ext cx="1308371" cy="523220"/>
          </a:xfrm>
          <a:prstGeom prst="rect">
            <a:avLst/>
          </a:prstGeom>
          <a:noFill/>
        </p:spPr>
        <p:txBody>
          <a:bodyPr wrap="none" rtlCol="0">
            <a:spAutoFit/>
          </a:bodyPr>
          <a:lstStyle/>
          <a:p>
            <a:r>
              <a:rPr lang="pt-PT" dirty="0"/>
              <a:t>(</a:t>
            </a:r>
            <a:r>
              <a:rPr lang="pt-PT" dirty="0" err="1"/>
              <a:t>million</a:t>
            </a:r>
            <a:r>
              <a:rPr lang="pt-PT" dirty="0"/>
              <a:t> euros)</a:t>
            </a:r>
          </a:p>
          <a:p>
            <a:endParaRPr lang="pt-PT" dirty="0"/>
          </a:p>
        </p:txBody>
      </p:sp>
    </p:spTree>
    <p:extLst>
      <p:ext uri="{BB962C8B-B14F-4D97-AF65-F5344CB8AC3E}">
        <p14:creationId xmlns:p14="http://schemas.microsoft.com/office/powerpoint/2010/main" val="130180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o 3">
            <a:extLst>
              <a:ext uri="{FF2B5EF4-FFF2-40B4-BE49-F238E27FC236}">
                <a16:creationId xmlns:a16="http://schemas.microsoft.com/office/drawing/2014/main" id="{613AE214-9EFD-48D4-B7CD-B018B65624F2}"/>
              </a:ext>
            </a:extLst>
          </p:cNvPr>
          <p:cNvGrpSpPr/>
          <p:nvPr/>
        </p:nvGrpSpPr>
        <p:grpSpPr>
          <a:xfrm>
            <a:off x="2495600" y="1988840"/>
            <a:ext cx="7397166" cy="4331180"/>
            <a:chOff x="261760" y="1197358"/>
            <a:chExt cx="8107006" cy="4679914"/>
          </a:xfrm>
        </p:grpSpPr>
        <p:pic>
          <p:nvPicPr>
            <p:cNvPr id="6" name="Picture 2">
              <a:extLst>
                <a:ext uri="{FF2B5EF4-FFF2-40B4-BE49-F238E27FC236}">
                  <a16:creationId xmlns:a16="http://schemas.microsoft.com/office/drawing/2014/main" id="{FEB25AD0-45B6-4889-BD8A-EC5976483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60" y="1197358"/>
              <a:ext cx="8107006" cy="228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BBB684CA-887C-4C0C-A8FB-C57510C3D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743936"/>
              <a:ext cx="453650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E954822A-937E-4358-8A67-6821C1E4E9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017"/>
            <a:stretch/>
          </p:blipFill>
          <p:spPr bwMode="auto">
            <a:xfrm>
              <a:off x="5600041" y="3872273"/>
              <a:ext cx="2696717" cy="20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a:extLst>
                <a:ext uri="{FF2B5EF4-FFF2-40B4-BE49-F238E27FC236}">
                  <a16:creationId xmlns:a16="http://schemas.microsoft.com/office/drawing/2014/main" id="{B5A2C3F9-2BBB-417D-BF73-878BD2555488}"/>
                </a:ext>
              </a:extLst>
            </p:cNvPr>
            <p:cNvSpPr txBox="1"/>
            <p:nvPr/>
          </p:nvSpPr>
          <p:spPr>
            <a:xfrm>
              <a:off x="1142389" y="1806691"/>
              <a:ext cx="908600" cy="498837"/>
            </a:xfrm>
            <a:prstGeom prst="rect">
              <a:avLst/>
            </a:prstGeom>
            <a:solidFill>
              <a:schemeClr val="bg1"/>
            </a:solidFill>
          </p:spPr>
          <p:txBody>
            <a:bodyPr wrap="square" rtlCol="0">
              <a:spAutoFit/>
            </a:bodyPr>
            <a:lstStyle/>
            <a:p>
              <a:r>
                <a:rPr lang="pt-PT" sz="1200" dirty="0">
                  <a:latin typeface="Trebuchet MS" panose="020B0603020202020204" pitchFamily="34" charset="0"/>
                </a:rPr>
                <a:t>∆ de GVA:</a:t>
              </a:r>
            </a:p>
          </p:txBody>
        </p:sp>
        <p:sp>
          <p:nvSpPr>
            <p:cNvPr id="11" name="CaixaDeTexto 10">
              <a:extLst>
                <a:ext uri="{FF2B5EF4-FFF2-40B4-BE49-F238E27FC236}">
                  <a16:creationId xmlns:a16="http://schemas.microsoft.com/office/drawing/2014/main" id="{A0B03CDB-271A-4AD7-A4EA-3C02D4FD9B65}"/>
                </a:ext>
              </a:extLst>
            </p:cNvPr>
            <p:cNvSpPr txBox="1"/>
            <p:nvPr/>
          </p:nvSpPr>
          <p:spPr>
            <a:xfrm>
              <a:off x="3707713" y="1316762"/>
              <a:ext cx="792088" cy="299302"/>
            </a:xfrm>
            <a:prstGeom prst="rect">
              <a:avLst/>
            </a:prstGeom>
            <a:solidFill>
              <a:schemeClr val="bg1"/>
            </a:solidFill>
          </p:spPr>
          <p:txBody>
            <a:bodyPr wrap="square" rtlCol="0">
              <a:spAutoFit/>
            </a:bodyPr>
            <a:lstStyle/>
            <a:p>
              <a:r>
                <a:rPr lang="pt-PT" sz="1200" dirty="0">
                  <a:latin typeface="Trebuchet MS" panose="020B0603020202020204" pitchFamily="34" charset="0"/>
                </a:rPr>
                <a:t>∆ de T</a:t>
              </a:r>
            </a:p>
          </p:txBody>
        </p:sp>
        <p:sp>
          <p:nvSpPr>
            <p:cNvPr id="12" name="CaixaDeTexto 11">
              <a:extLst>
                <a:ext uri="{FF2B5EF4-FFF2-40B4-BE49-F238E27FC236}">
                  <a16:creationId xmlns:a16="http://schemas.microsoft.com/office/drawing/2014/main" id="{48CE7C65-CC4B-471A-9138-4F16169A2D8E}"/>
                </a:ext>
              </a:extLst>
            </p:cNvPr>
            <p:cNvSpPr txBox="1"/>
            <p:nvPr/>
          </p:nvSpPr>
          <p:spPr>
            <a:xfrm>
              <a:off x="6060641" y="1479321"/>
              <a:ext cx="792088" cy="498837"/>
            </a:xfrm>
            <a:prstGeom prst="rect">
              <a:avLst/>
            </a:prstGeom>
            <a:solidFill>
              <a:schemeClr val="bg1"/>
            </a:solidFill>
          </p:spPr>
          <p:txBody>
            <a:bodyPr wrap="square" rtlCol="0">
              <a:spAutoFit/>
            </a:bodyPr>
            <a:lstStyle/>
            <a:p>
              <a:r>
                <a:rPr lang="pt-PT" sz="1200" dirty="0">
                  <a:latin typeface="Trebuchet MS" panose="020B0603020202020204" pitchFamily="34" charset="0"/>
                </a:rPr>
                <a:t>∆ de EV:</a:t>
              </a:r>
            </a:p>
          </p:txBody>
        </p:sp>
        <p:sp>
          <p:nvSpPr>
            <p:cNvPr id="13" name="CaixaDeTexto 12">
              <a:extLst>
                <a:ext uri="{FF2B5EF4-FFF2-40B4-BE49-F238E27FC236}">
                  <a16:creationId xmlns:a16="http://schemas.microsoft.com/office/drawing/2014/main" id="{8D12A894-11AA-4ED6-8DA3-287AC2BC1A04}"/>
                </a:ext>
              </a:extLst>
            </p:cNvPr>
            <p:cNvSpPr txBox="1"/>
            <p:nvPr/>
          </p:nvSpPr>
          <p:spPr>
            <a:xfrm>
              <a:off x="6772846" y="3799356"/>
              <a:ext cx="576065" cy="282674"/>
            </a:xfrm>
            <a:prstGeom prst="rect">
              <a:avLst/>
            </a:prstGeom>
            <a:solidFill>
              <a:schemeClr val="bg1"/>
            </a:solidFill>
          </p:spPr>
          <p:txBody>
            <a:bodyPr wrap="square" rtlCol="0">
              <a:spAutoFit/>
            </a:bodyPr>
            <a:lstStyle/>
            <a:p>
              <a:r>
                <a:rPr lang="pt-PT" sz="1100" dirty="0">
                  <a:latin typeface="Trebuchet MS" panose="020B0603020202020204" pitchFamily="34" charset="0"/>
                </a:rPr>
                <a:t>HQJ</a:t>
              </a:r>
            </a:p>
          </p:txBody>
        </p:sp>
        <p:sp>
          <p:nvSpPr>
            <p:cNvPr id="14" name="CaixaDeTexto 13">
              <a:extLst>
                <a:ext uri="{FF2B5EF4-FFF2-40B4-BE49-F238E27FC236}">
                  <a16:creationId xmlns:a16="http://schemas.microsoft.com/office/drawing/2014/main" id="{7483BF2D-7036-4052-BBF6-0C61B3FBE554}"/>
                </a:ext>
              </a:extLst>
            </p:cNvPr>
            <p:cNvSpPr txBox="1"/>
            <p:nvPr/>
          </p:nvSpPr>
          <p:spPr>
            <a:xfrm>
              <a:off x="2699792" y="3857034"/>
              <a:ext cx="396044" cy="282674"/>
            </a:xfrm>
            <a:prstGeom prst="rect">
              <a:avLst/>
            </a:prstGeom>
            <a:solidFill>
              <a:schemeClr val="bg1"/>
            </a:solidFill>
          </p:spPr>
          <p:txBody>
            <a:bodyPr wrap="square" rtlCol="0">
              <a:spAutoFit/>
            </a:bodyPr>
            <a:lstStyle/>
            <a:p>
              <a:r>
                <a:rPr lang="pt-PT" sz="1100" dirty="0">
                  <a:latin typeface="Trebuchet MS" panose="020B0603020202020204" pitchFamily="34" charset="0"/>
                </a:rPr>
                <a:t>TJ</a:t>
              </a:r>
            </a:p>
          </p:txBody>
        </p:sp>
      </p:grpSp>
      <p:sp>
        <p:nvSpPr>
          <p:cNvPr id="2" name="Retângulo 1">
            <a:extLst>
              <a:ext uri="{FF2B5EF4-FFF2-40B4-BE49-F238E27FC236}">
                <a16:creationId xmlns:a16="http://schemas.microsoft.com/office/drawing/2014/main" id="{915E7AB7-3C49-4101-BBF4-36B26BE6267C}"/>
              </a:ext>
            </a:extLst>
          </p:cNvPr>
          <p:cNvSpPr/>
          <p:nvPr/>
        </p:nvSpPr>
        <p:spPr>
          <a:xfrm>
            <a:off x="2742076" y="865560"/>
            <a:ext cx="6378261" cy="738664"/>
          </a:xfrm>
          <a:prstGeom prst="rect">
            <a:avLst/>
          </a:prstGeom>
        </p:spPr>
        <p:txBody>
          <a:bodyPr wrap="square">
            <a:spAutoFit/>
          </a:bodyPr>
          <a:lstStyle/>
          <a:p>
            <a:pPr algn="ctr" defTabSz="1377950"/>
            <a:r>
              <a:rPr lang="pt-PT" sz="2400" dirty="0">
                <a:solidFill>
                  <a:schemeClr val="accent3">
                    <a:lumMod val="75000"/>
                  </a:schemeClr>
                </a:solidFill>
                <a:effectLst>
                  <a:outerShdw blurRad="38100" dist="38100" dir="2700000" algn="tl">
                    <a:srgbClr val="000000">
                      <a:alpha val="43137"/>
                    </a:srgbClr>
                  </a:outerShdw>
                </a:effectLst>
                <a:cs typeface="Tahoma" pitchFamily="34" charset="0"/>
              </a:rPr>
              <a:t>Incentive </a:t>
            </a:r>
            <a:r>
              <a:rPr lang="pt-PT" sz="2400" dirty="0" err="1">
                <a:solidFill>
                  <a:schemeClr val="accent3">
                    <a:lumMod val="75000"/>
                  </a:schemeClr>
                </a:solidFill>
                <a:effectLst>
                  <a:outerShdw blurRad="38100" dist="38100" dir="2700000" algn="tl">
                    <a:srgbClr val="000000">
                      <a:alpha val="43137"/>
                    </a:srgbClr>
                  </a:outerShdw>
                </a:effectLst>
                <a:cs typeface="Tahoma" pitchFamily="34" charset="0"/>
              </a:rPr>
              <a:t>Systems</a:t>
            </a:r>
            <a:r>
              <a:rPr lang="pt-PT" sz="2400" dirty="0">
                <a:solidFill>
                  <a:schemeClr val="accent3">
                    <a:lumMod val="75000"/>
                  </a:schemeClr>
                </a:solidFill>
                <a:effectLst>
                  <a:outerShdw blurRad="38100" dist="38100" dir="2700000" algn="tl">
                    <a:srgbClr val="000000">
                      <a:alpha val="43137"/>
                    </a:srgbClr>
                  </a:outerShdw>
                </a:effectLst>
                <a:cs typeface="Tahoma" pitchFamily="34" charset="0"/>
              </a:rPr>
              <a:t> | Some </a:t>
            </a:r>
            <a:r>
              <a:rPr lang="pt-PT" sz="2400" dirty="0" err="1">
                <a:solidFill>
                  <a:schemeClr val="accent3">
                    <a:lumMod val="75000"/>
                  </a:schemeClr>
                </a:solidFill>
                <a:effectLst>
                  <a:outerShdw blurRad="38100" dist="38100" dir="2700000" algn="tl">
                    <a:srgbClr val="000000">
                      <a:alpha val="43137"/>
                    </a:srgbClr>
                  </a:outerShdw>
                </a:effectLst>
                <a:cs typeface="Tahoma" pitchFamily="34" charset="0"/>
              </a:rPr>
              <a:t>Results</a:t>
            </a:r>
            <a:r>
              <a:rPr lang="pt-PT" sz="2400" dirty="0">
                <a:solidFill>
                  <a:schemeClr val="accent3">
                    <a:lumMod val="75000"/>
                  </a:schemeClr>
                </a:solidFill>
                <a:effectLst>
                  <a:outerShdw blurRad="38100" dist="38100" dir="2700000" algn="tl">
                    <a:srgbClr val="000000">
                      <a:alpha val="43137"/>
                    </a:srgbClr>
                  </a:outerShdw>
                </a:effectLst>
                <a:cs typeface="Tahoma" pitchFamily="34" charset="0"/>
              </a:rPr>
              <a:t> </a:t>
            </a:r>
          </a:p>
          <a:p>
            <a:pPr algn="ctr" defTabSz="1377950"/>
            <a:r>
              <a:rPr lang="pt-PT" sz="1800" dirty="0">
                <a:solidFill>
                  <a:schemeClr val="accent3">
                    <a:lumMod val="75000"/>
                  </a:schemeClr>
                </a:solidFill>
                <a:effectLst>
                  <a:outerShdw blurRad="38100" dist="38100" dir="2700000" algn="tl">
                    <a:srgbClr val="000000">
                      <a:alpha val="43137"/>
                    </a:srgbClr>
                  </a:outerShdw>
                </a:effectLst>
                <a:cs typeface="Tahoma" pitchFamily="34" charset="0"/>
              </a:rPr>
              <a:t>(</a:t>
            </a:r>
            <a:r>
              <a:rPr lang="en-US" sz="1800" dirty="0">
                <a:solidFill>
                  <a:schemeClr val="accent3">
                    <a:lumMod val="75000"/>
                  </a:schemeClr>
                </a:solidFill>
                <a:effectLst>
                  <a:outerShdw blurRad="38100" dist="38100" dir="2700000" algn="tl">
                    <a:srgbClr val="000000">
                      <a:alpha val="43137"/>
                    </a:srgbClr>
                  </a:outerShdw>
                </a:effectLst>
                <a:cs typeface="Tahoma" pitchFamily="34" charset="0"/>
              </a:rPr>
              <a:t>Innovation Incentive System)</a:t>
            </a:r>
            <a:endParaRPr lang="pt-PT" sz="1800" dirty="0">
              <a:solidFill>
                <a:schemeClr val="accent3">
                  <a:lumMod val="75000"/>
                </a:schemeClr>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66251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863233EE-DEFD-4AB9-8DB3-D72FBCFEC147}"/>
              </a:ext>
            </a:extLst>
          </p:cNvPr>
          <p:cNvSpPr/>
          <p:nvPr/>
        </p:nvSpPr>
        <p:spPr>
          <a:xfrm>
            <a:off x="1775520" y="770912"/>
            <a:ext cx="8280920" cy="830997"/>
          </a:xfrm>
          <a:prstGeom prst="rect">
            <a:avLst/>
          </a:prstGeom>
        </p:spPr>
        <p:txBody>
          <a:bodyPr wrap="square">
            <a:spAutoFit/>
          </a:bodyPr>
          <a:lstStyle/>
          <a:p>
            <a:pPr lvl="0" algn="ctr"/>
            <a:r>
              <a:rPr lang="en-US" sz="2400" dirty="0">
                <a:solidFill>
                  <a:schemeClr val="accent3">
                    <a:lumMod val="75000"/>
                  </a:schemeClr>
                </a:solidFill>
                <a:effectLst>
                  <a:outerShdw blurRad="38100" dist="38100" dir="2700000" algn="tl">
                    <a:srgbClr val="000000">
                      <a:alpha val="43137"/>
                    </a:srgbClr>
                  </a:outerShdw>
                </a:effectLst>
                <a:cs typeface="Tahoma" pitchFamily="34" charset="0"/>
              </a:rPr>
              <a:t>COMPETE2020 </a:t>
            </a:r>
          </a:p>
          <a:p>
            <a:pPr lvl="0" algn="ctr"/>
            <a:r>
              <a:rPr lang="en-US" sz="2400" dirty="0">
                <a:solidFill>
                  <a:schemeClr val="accent3">
                    <a:lumMod val="75000"/>
                  </a:schemeClr>
                </a:solidFill>
                <a:effectLst>
                  <a:outerShdw blurRad="38100" dist="38100" dir="2700000" algn="tl">
                    <a:srgbClr val="000000">
                      <a:alpha val="43137"/>
                    </a:srgbClr>
                  </a:outerShdw>
                </a:effectLst>
                <a:cs typeface="Tahoma" pitchFamily="34" charset="0"/>
              </a:rPr>
              <a:t>General overview of the implementation</a:t>
            </a:r>
            <a:endParaRPr lang="pt-PT" sz="2400" dirty="0">
              <a:solidFill>
                <a:schemeClr val="accent3">
                  <a:lumMod val="75000"/>
                </a:schemeClr>
              </a:solidFill>
            </a:endParaRPr>
          </a:p>
        </p:txBody>
      </p:sp>
      <p:pic>
        <p:nvPicPr>
          <p:cNvPr id="9" name="Imagem 8">
            <a:extLst>
              <a:ext uri="{FF2B5EF4-FFF2-40B4-BE49-F238E27FC236}">
                <a16:creationId xmlns:a16="http://schemas.microsoft.com/office/drawing/2014/main" id="{69DA75D5-62A2-4D10-8C58-C661DCD81952}"/>
              </a:ext>
            </a:extLst>
          </p:cNvPr>
          <p:cNvPicPr>
            <a:picLocks noChangeAspect="1"/>
          </p:cNvPicPr>
          <p:nvPr/>
        </p:nvPicPr>
        <p:blipFill>
          <a:blip r:embed="rId4"/>
          <a:stretch>
            <a:fillRect/>
          </a:stretch>
        </p:blipFill>
        <p:spPr>
          <a:xfrm>
            <a:off x="2927648" y="1657336"/>
            <a:ext cx="6120680" cy="4796000"/>
          </a:xfrm>
          <a:prstGeom prst="rect">
            <a:avLst/>
          </a:prstGeom>
        </p:spPr>
      </p:pic>
    </p:spTree>
    <p:extLst>
      <p:ext uri="{BB962C8B-B14F-4D97-AF65-F5344CB8AC3E}">
        <p14:creationId xmlns:p14="http://schemas.microsoft.com/office/powerpoint/2010/main" val="60861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7" y="7"/>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759568FD-4557-46A8-979C-8597F5A40157}"/>
              </a:ext>
            </a:extLst>
          </p:cNvPr>
          <p:cNvSpPr/>
          <p:nvPr/>
        </p:nvSpPr>
        <p:spPr>
          <a:xfrm>
            <a:off x="5225409" y="453880"/>
            <a:ext cx="1741182" cy="523220"/>
          </a:xfrm>
          <a:prstGeom prst="rect">
            <a:avLst/>
          </a:prstGeom>
        </p:spPr>
        <p:txBody>
          <a:bodyPr wrap="square">
            <a:spAutoFit/>
          </a:bodyPr>
          <a:lstStyle/>
          <a:p>
            <a:r>
              <a:rPr lang="en-US" sz="2800" b="1" dirty="0">
                <a:solidFill>
                  <a:schemeClr val="bg2"/>
                </a:solidFill>
              </a:rPr>
              <a:t>AGENDA</a:t>
            </a:r>
            <a:endParaRPr lang="pt-PT" sz="2800" b="1" dirty="0">
              <a:solidFill>
                <a:schemeClr val="bg2"/>
              </a:solidFill>
            </a:endParaRPr>
          </a:p>
        </p:txBody>
      </p:sp>
      <p:graphicFrame>
        <p:nvGraphicFramePr>
          <p:cNvPr id="8" name="Diagrama 7">
            <a:extLst>
              <a:ext uri="{FF2B5EF4-FFF2-40B4-BE49-F238E27FC236}">
                <a16:creationId xmlns:a16="http://schemas.microsoft.com/office/drawing/2014/main" id="{0DC94CC5-B535-4534-AFD9-491EFD13E312}"/>
              </a:ext>
            </a:extLst>
          </p:cNvPr>
          <p:cNvGraphicFramePr/>
          <p:nvPr>
            <p:extLst>
              <p:ext uri="{D42A27DB-BD31-4B8C-83A1-F6EECF244321}">
                <p14:modId xmlns:p14="http://schemas.microsoft.com/office/powerpoint/2010/main" val="734663839"/>
              </p:ext>
            </p:extLst>
          </p:nvPr>
        </p:nvGraphicFramePr>
        <p:xfrm>
          <a:off x="1055440" y="869953"/>
          <a:ext cx="10225136" cy="583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tângulo 2">
            <a:extLst>
              <a:ext uri="{FF2B5EF4-FFF2-40B4-BE49-F238E27FC236}">
                <a16:creationId xmlns:a16="http://schemas.microsoft.com/office/drawing/2014/main" id="{F1EF2900-BD6A-4CC7-B0F3-82048540C6CA}"/>
              </a:ext>
            </a:extLst>
          </p:cNvPr>
          <p:cNvSpPr/>
          <p:nvPr/>
        </p:nvSpPr>
        <p:spPr>
          <a:xfrm>
            <a:off x="1292088" y="5634107"/>
            <a:ext cx="480815" cy="707886"/>
          </a:xfrm>
          <a:prstGeom prst="rect">
            <a:avLst/>
          </a:prstGeom>
        </p:spPr>
        <p:txBody>
          <a:bodyPr wrap="square">
            <a:spAutoFit/>
          </a:bodyPr>
          <a:lstStyle/>
          <a:p>
            <a:r>
              <a:rPr lang="en-US" sz="4000" b="1" dirty="0">
                <a:solidFill>
                  <a:schemeClr val="bg1"/>
                </a:solidFill>
              </a:rPr>
              <a:t>5</a:t>
            </a:r>
            <a:endParaRPr lang="pt-PT" sz="4000" b="1" dirty="0">
              <a:solidFill>
                <a:schemeClr val="bg1"/>
              </a:solidFill>
            </a:endParaRPr>
          </a:p>
        </p:txBody>
      </p:sp>
      <p:sp>
        <p:nvSpPr>
          <p:cNvPr id="9" name="Retângulo 8">
            <a:extLst>
              <a:ext uri="{FF2B5EF4-FFF2-40B4-BE49-F238E27FC236}">
                <a16:creationId xmlns:a16="http://schemas.microsoft.com/office/drawing/2014/main" id="{E085C219-B643-4E34-98F9-A4722E146861}"/>
              </a:ext>
            </a:extLst>
          </p:cNvPr>
          <p:cNvSpPr/>
          <p:nvPr/>
        </p:nvSpPr>
        <p:spPr>
          <a:xfrm>
            <a:off x="1819499" y="2327612"/>
            <a:ext cx="480815" cy="707886"/>
          </a:xfrm>
          <a:prstGeom prst="rect">
            <a:avLst/>
          </a:prstGeom>
        </p:spPr>
        <p:txBody>
          <a:bodyPr wrap="square">
            <a:spAutoFit/>
          </a:bodyPr>
          <a:lstStyle/>
          <a:p>
            <a:r>
              <a:rPr lang="en-US" sz="4000" b="1" dirty="0">
                <a:solidFill>
                  <a:schemeClr val="bg1"/>
                </a:solidFill>
              </a:rPr>
              <a:t>2</a:t>
            </a:r>
            <a:endParaRPr lang="pt-PT" sz="4000" b="1" dirty="0">
              <a:solidFill>
                <a:schemeClr val="bg1"/>
              </a:solidFill>
            </a:endParaRPr>
          </a:p>
        </p:txBody>
      </p:sp>
      <p:sp>
        <p:nvSpPr>
          <p:cNvPr id="10" name="Retângulo 9">
            <a:extLst>
              <a:ext uri="{FF2B5EF4-FFF2-40B4-BE49-F238E27FC236}">
                <a16:creationId xmlns:a16="http://schemas.microsoft.com/office/drawing/2014/main" id="{9AE064F4-7084-4EEB-A7BF-4D4C86A92787}"/>
              </a:ext>
            </a:extLst>
          </p:cNvPr>
          <p:cNvSpPr/>
          <p:nvPr/>
        </p:nvSpPr>
        <p:spPr>
          <a:xfrm>
            <a:off x="1292088" y="1268760"/>
            <a:ext cx="480815" cy="707886"/>
          </a:xfrm>
          <a:prstGeom prst="rect">
            <a:avLst/>
          </a:prstGeom>
        </p:spPr>
        <p:txBody>
          <a:bodyPr wrap="square">
            <a:spAutoFit/>
          </a:bodyPr>
          <a:lstStyle/>
          <a:p>
            <a:r>
              <a:rPr lang="en-US" sz="4000" b="1" dirty="0">
                <a:solidFill>
                  <a:schemeClr val="bg1"/>
                </a:solidFill>
              </a:rPr>
              <a:t>1</a:t>
            </a:r>
            <a:endParaRPr lang="pt-PT" sz="4000" b="1" dirty="0">
              <a:solidFill>
                <a:schemeClr val="bg1"/>
              </a:solidFill>
            </a:endParaRPr>
          </a:p>
        </p:txBody>
      </p:sp>
      <p:sp>
        <p:nvSpPr>
          <p:cNvPr id="11" name="Retângulo 10">
            <a:extLst>
              <a:ext uri="{FF2B5EF4-FFF2-40B4-BE49-F238E27FC236}">
                <a16:creationId xmlns:a16="http://schemas.microsoft.com/office/drawing/2014/main" id="{8F570A84-5B8E-4F03-A3DE-E2FBCA3F33F6}"/>
              </a:ext>
            </a:extLst>
          </p:cNvPr>
          <p:cNvSpPr/>
          <p:nvPr/>
        </p:nvSpPr>
        <p:spPr>
          <a:xfrm>
            <a:off x="1942777" y="3431417"/>
            <a:ext cx="480815" cy="707886"/>
          </a:xfrm>
          <a:prstGeom prst="rect">
            <a:avLst/>
          </a:prstGeom>
        </p:spPr>
        <p:txBody>
          <a:bodyPr wrap="square">
            <a:spAutoFit/>
          </a:bodyPr>
          <a:lstStyle/>
          <a:p>
            <a:r>
              <a:rPr lang="en-US" sz="4000" b="1" dirty="0">
                <a:solidFill>
                  <a:schemeClr val="bg1"/>
                </a:solidFill>
              </a:rPr>
              <a:t>3</a:t>
            </a:r>
            <a:endParaRPr lang="pt-PT" sz="4000" b="1" dirty="0">
              <a:solidFill>
                <a:schemeClr val="bg1"/>
              </a:solidFill>
            </a:endParaRPr>
          </a:p>
        </p:txBody>
      </p:sp>
      <p:sp>
        <p:nvSpPr>
          <p:cNvPr id="12" name="Retângulo 11">
            <a:extLst>
              <a:ext uri="{FF2B5EF4-FFF2-40B4-BE49-F238E27FC236}">
                <a16:creationId xmlns:a16="http://schemas.microsoft.com/office/drawing/2014/main" id="{6F0A00BE-11EB-4E8A-B9D2-0F1F96158B99}"/>
              </a:ext>
            </a:extLst>
          </p:cNvPr>
          <p:cNvSpPr/>
          <p:nvPr/>
        </p:nvSpPr>
        <p:spPr>
          <a:xfrm>
            <a:off x="1775520" y="4497377"/>
            <a:ext cx="480815" cy="707886"/>
          </a:xfrm>
          <a:prstGeom prst="rect">
            <a:avLst/>
          </a:prstGeom>
        </p:spPr>
        <p:txBody>
          <a:bodyPr wrap="square">
            <a:spAutoFit/>
          </a:bodyPr>
          <a:lstStyle/>
          <a:p>
            <a:r>
              <a:rPr lang="en-US" sz="4000" b="1" dirty="0">
                <a:solidFill>
                  <a:schemeClr val="bg1"/>
                </a:solidFill>
              </a:rPr>
              <a:t>4</a:t>
            </a:r>
            <a:endParaRPr lang="pt-PT" sz="40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 name="CustomShape 2"/>
          <p:cNvSpPr/>
          <p:nvPr/>
        </p:nvSpPr>
        <p:spPr>
          <a:xfrm>
            <a:off x="1991640" y="6165360"/>
            <a:ext cx="41025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spc="-1" dirty="0">
              <a:uFill>
                <a:solidFill>
                  <a:srgbClr val="FFFFFF"/>
                </a:solidFill>
              </a:uFill>
              <a:latin typeface="Arial"/>
            </a:endParaRPr>
          </a:p>
        </p:txBody>
      </p:sp>
      <p:sp>
        <p:nvSpPr>
          <p:cNvPr id="3" name="Título 2">
            <a:extLst>
              <a:ext uri="{FF2B5EF4-FFF2-40B4-BE49-F238E27FC236}">
                <a16:creationId xmlns:a16="http://schemas.microsoft.com/office/drawing/2014/main" id="{D5361552-7FCB-4858-B3F0-94BEE6A7F6CF}"/>
              </a:ext>
            </a:extLst>
          </p:cNvPr>
          <p:cNvSpPr>
            <a:spLocks noGrp="1"/>
          </p:cNvSpPr>
          <p:nvPr>
            <p:ph type="ctrTitle"/>
          </p:nvPr>
        </p:nvSpPr>
        <p:spPr/>
        <p:txBody>
          <a:bodyPr/>
          <a:lstStyle/>
          <a:p>
            <a:r>
              <a:rPr lang="pt-PT" dirty="0" err="1">
                <a:solidFill>
                  <a:schemeClr val="accent5"/>
                </a:solidFill>
              </a:rPr>
              <a:t>Follow</a:t>
            </a:r>
            <a:r>
              <a:rPr lang="pt-PT" dirty="0">
                <a:solidFill>
                  <a:schemeClr val="accent5"/>
                </a:solidFill>
              </a:rPr>
              <a:t> </a:t>
            </a:r>
            <a:r>
              <a:rPr lang="pt-PT" dirty="0" err="1">
                <a:solidFill>
                  <a:schemeClr val="accent5"/>
                </a:solidFill>
              </a:rPr>
              <a:t>us</a:t>
            </a:r>
            <a:r>
              <a:rPr lang="pt-PT" dirty="0">
                <a:solidFill>
                  <a:schemeClr val="accent5"/>
                </a:solidFill>
              </a:rPr>
              <a:t> : </a:t>
            </a:r>
            <a:br>
              <a:rPr lang="pt-PT" dirty="0">
                <a:solidFill>
                  <a:schemeClr val="accent5"/>
                </a:solidFill>
              </a:rPr>
            </a:br>
            <a:r>
              <a:rPr lang="pt-PT" dirty="0">
                <a:solidFill>
                  <a:schemeClr val="accent5"/>
                </a:solidFill>
                <a:hlinkClick r:id="rId3">
                  <a:extLst>
                    <a:ext uri="{A12FA001-AC4F-418D-AE19-62706E023703}">
                      <ahyp:hlinkClr xmlns:ahyp="http://schemas.microsoft.com/office/drawing/2018/hyperlinkcolor" val="tx"/>
                    </a:ext>
                  </a:extLst>
                </a:hlinkClick>
              </a:rPr>
              <a:t>www.compete2020.gov.pt</a:t>
            </a:r>
            <a:br>
              <a:rPr lang="pt-PT" dirty="0">
                <a:solidFill>
                  <a:schemeClr val="accent1">
                    <a:lumMod val="75000"/>
                  </a:schemeClr>
                </a:solidFill>
              </a:rPr>
            </a:br>
            <a:endParaRPr lang="pt-PT" dirty="0"/>
          </a:p>
        </p:txBody>
      </p:sp>
    </p:spTree>
    <p:extLst>
      <p:ext uri="{BB962C8B-B14F-4D97-AF65-F5344CB8AC3E}">
        <p14:creationId xmlns:p14="http://schemas.microsoft.com/office/powerpoint/2010/main" val="31273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7" y="7"/>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759568FD-4557-46A8-979C-8597F5A40157}"/>
              </a:ext>
            </a:extLst>
          </p:cNvPr>
          <p:cNvSpPr/>
          <p:nvPr/>
        </p:nvSpPr>
        <p:spPr>
          <a:xfrm>
            <a:off x="5225409" y="453880"/>
            <a:ext cx="1741182" cy="523220"/>
          </a:xfrm>
          <a:prstGeom prst="rect">
            <a:avLst/>
          </a:prstGeom>
        </p:spPr>
        <p:txBody>
          <a:bodyPr wrap="square">
            <a:spAutoFit/>
          </a:bodyPr>
          <a:lstStyle/>
          <a:p>
            <a:r>
              <a:rPr lang="en-US" sz="2800" b="1" dirty="0">
                <a:solidFill>
                  <a:schemeClr val="bg2"/>
                </a:solidFill>
              </a:rPr>
              <a:t>AGENDA</a:t>
            </a:r>
            <a:endParaRPr lang="pt-PT" sz="2800" b="1" dirty="0">
              <a:solidFill>
                <a:schemeClr val="bg2"/>
              </a:solidFill>
            </a:endParaRPr>
          </a:p>
        </p:txBody>
      </p:sp>
      <p:graphicFrame>
        <p:nvGraphicFramePr>
          <p:cNvPr id="8" name="Diagrama 7">
            <a:extLst>
              <a:ext uri="{FF2B5EF4-FFF2-40B4-BE49-F238E27FC236}">
                <a16:creationId xmlns:a16="http://schemas.microsoft.com/office/drawing/2014/main" id="{0DC94CC5-B535-4534-AFD9-491EFD13E312}"/>
              </a:ext>
            </a:extLst>
          </p:cNvPr>
          <p:cNvGraphicFramePr/>
          <p:nvPr>
            <p:extLst>
              <p:ext uri="{D42A27DB-BD31-4B8C-83A1-F6EECF244321}">
                <p14:modId xmlns:p14="http://schemas.microsoft.com/office/powerpoint/2010/main" val="731778170"/>
              </p:ext>
            </p:extLst>
          </p:nvPr>
        </p:nvGraphicFramePr>
        <p:xfrm>
          <a:off x="1055440" y="869953"/>
          <a:ext cx="10225136" cy="583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tângulo 2">
            <a:extLst>
              <a:ext uri="{FF2B5EF4-FFF2-40B4-BE49-F238E27FC236}">
                <a16:creationId xmlns:a16="http://schemas.microsoft.com/office/drawing/2014/main" id="{F1EF2900-BD6A-4CC7-B0F3-82048540C6CA}"/>
              </a:ext>
            </a:extLst>
          </p:cNvPr>
          <p:cNvSpPr/>
          <p:nvPr/>
        </p:nvSpPr>
        <p:spPr>
          <a:xfrm>
            <a:off x="1292088" y="5634107"/>
            <a:ext cx="480815" cy="707886"/>
          </a:xfrm>
          <a:prstGeom prst="rect">
            <a:avLst/>
          </a:prstGeom>
        </p:spPr>
        <p:txBody>
          <a:bodyPr wrap="square">
            <a:spAutoFit/>
          </a:bodyPr>
          <a:lstStyle/>
          <a:p>
            <a:r>
              <a:rPr lang="en-US" sz="4000" b="1" dirty="0">
                <a:solidFill>
                  <a:schemeClr val="bg1"/>
                </a:solidFill>
              </a:rPr>
              <a:t>5</a:t>
            </a:r>
            <a:endParaRPr lang="pt-PT" sz="4000" b="1" dirty="0">
              <a:solidFill>
                <a:schemeClr val="bg1"/>
              </a:solidFill>
            </a:endParaRPr>
          </a:p>
        </p:txBody>
      </p:sp>
      <p:sp>
        <p:nvSpPr>
          <p:cNvPr id="9" name="Retângulo 8">
            <a:extLst>
              <a:ext uri="{FF2B5EF4-FFF2-40B4-BE49-F238E27FC236}">
                <a16:creationId xmlns:a16="http://schemas.microsoft.com/office/drawing/2014/main" id="{E085C219-B643-4E34-98F9-A4722E146861}"/>
              </a:ext>
            </a:extLst>
          </p:cNvPr>
          <p:cNvSpPr/>
          <p:nvPr/>
        </p:nvSpPr>
        <p:spPr>
          <a:xfrm>
            <a:off x="1819499" y="2327612"/>
            <a:ext cx="480815" cy="707886"/>
          </a:xfrm>
          <a:prstGeom prst="rect">
            <a:avLst/>
          </a:prstGeom>
        </p:spPr>
        <p:txBody>
          <a:bodyPr wrap="square">
            <a:spAutoFit/>
          </a:bodyPr>
          <a:lstStyle/>
          <a:p>
            <a:r>
              <a:rPr lang="en-US" sz="4000" b="1" dirty="0">
                <a:solidFill>
                  <a:schemeClr val="bg1"/>
                </a:solidFill>
              </a:rPr>
              <a:t>2</a:t>
            </a:r>
            <a:endParaRPr lang="pt-PT" sz="4000" b="1" dirty="0">
              <a:solidFill>
                <a:schemeClr val="bg1"/>
              </a:solidFill>
            </a:endParaRPr>
          </a:p>
        </p:txBody>
      </p:sp>
      <p:sp>
        <p:nvSpPr>
          <p:cNvPr id="10" name="Retângulo 9">
            <a:extLst>
              <a:ext uri="{FF2B5EF4-FFF2-40B4-BE49-F238E27FC236}">
                <a16:creationId xmlns:a16="http://schemas.microsoft.com/office/drawing/2014/main" id="{9AE064F4-7084-4EEB-A7BF-4D4C86A92787}"/>
              </a:ext>
            </a:extLst>
          </p:cNvPr>
          <p:cNvSpPr/>
          <p:nvPr/>
        </p:nvSpPr>
        <p:spPr>
          <a:xfrm>
            <a:off x="1292088" y="1268760"/>
            <a:ext cx="480815" cy="707886"/>
          </a:xfrm>
          <a:prstGeom prst="rect">
            <a:avLst/>
          </a:prstGeom>
        </p:spPr>
        <p:txBody>
          <a:bodyPr wrap="square">
            <a:spAutoFit/>
          </a:bodyPr>
          <a:lstStyle/>
          <a:p>
            <a:r>
              <a:rPr lang="en-US" sz="4000" b="1" dirty="0">
                <a:solidFill>
                  <a:schemeClr val="bg1"/>
                </a:solidFill>
              </a:rPr>
              <a:t>1</a:t>
            </a:r>
            <a:endParaRPr lang="pt-PT" sz="4000" b="1" dirty="0">
              <a:solidFill>
                <a:schemeClr val="bg1"/>
              </a:solidFill>
            </a:endParaRPr>
          </a:p>
        </p:txBody>
      </p:sp>
      <p:sp>
        <p:nvSpPr>
          <p:cNvPr id="11" name="Retângulo 10">
            <a:extLst>
              <a:ext uri="{FF2B5EF4-FFF2-40B4-BE49-F238E27FC236}">
                <a16:creationId xmlns:a16="http://schemas.microsoft.com/office/drawing/2014/main" id="{8F570A84-5B8E-4F03-A3DE-E2FBCA3F33F6}"/>
              </a:ext>
            </a:extLst>
          </p:cNvPr>
          <p:cNvSpPr/>
          <p:nvPr/>
        </p:nvSpPr>
        <p:spPr>
          <a:xfrm>
            <a:off x="1942777" y="3431417"/>
            <a:ext cx="480815" cy="707886"/>
          </a:xfrm>
          <a:prstGeom prst="rect">
            <a:avLst/>
          </a:prstGeom>
        </p:spPr>
        <p:txBody>
          <a:bodyPr wrap="square">
            <a:spAutoFit/>
          </a:bodyPr>
          <a:lstStyle/>
          <a:p>
            <a:r>
              <a:rPr lang="en-US" sz="4000" b="1" dirty="0">
                <a:solidFill>
                  <a:schemeClr val="bg1"/>
                </a:solidFill>
              </a:rPr>
              <a:t>3</a:t>
            </a:r>
            <a:endParaRPr lang="pt-PT" sz="4000" b="1" dirty="0">
              <a:solidFill>
                <a:schemeClr val="bg1"/>
              </a:solidFill>
            </a:endParaRPr>
          </a:p>
        </p:txBody>
      </p:sp>
      <p:sp>
        <p:nvSpPr>
          <p:cNvPr id="12" name="Retângulo 11">
            <a:extLst>
              <a:ext uri="{FF2B5EF4-FFF2-40B4-BE49-F238E27FC236}">
                <a16:creationId xmlns:a16="http://schemas.microsoft.com/office/drawing/2014/main" id="{6F0A00BE-11EB-4E8A-B9D2-0F1F96158B99}"/>
              </a:ext>
            </a:extLst>
          </p:cNvPr>
          <p:cNvSpPr/>
          <p:nvPr/>
        </p:nvSpPr>
        <p:spPr>
          <a:xfrm>
            <a:off x="1775520" y="4497377"/>
            <a:ext cx="480815" cy="707886"/>
          </a:xfrm>
          <a:prstGeom prst="rect">
            <a:avLst/>
          </a:prstGeom>
        </p:spPr>
        <p:txBody>
          <a:bodyPr wrap="square">
            <a:spAutoFit/>
          </a:bodyPr>
          <a:lstStyle/>
          <a:p>
            <a:r>
              <a:rPr lang="en-US" sz="4000" b="1" dirty="0">
                <a:solidFill>
                  <a:schemeClr val="bg1"/>
                </a:solidFill>
              </a:rPr>
              <a:t>4</a:t>
            </a:r>
            <a:endParaRPr lang="pt-PT" sz="4000" b="1" dirty="0">
              <a:solidFill>
                <a:schemeClr val="bg1"/>
              </a:solidFill>
            </a:endParaRPr>
          </a:p>
        </p:txBody>
      </p:sp>
    </p:spTree>
    <p:extLst>
      <p:ext uri="{BB962C8B-B14F-4D97-AF65-F5344CB8AC3E}">
        <p14:creationId xmlns:p14="http://schemas.microsoft.com/office/powerpoint/2010/main" val="349125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495601" y="4365104"/>
            <a:ext cx="7272337" cy="360040"/>
          </a:xfrm>
          <a:prstGeom prst="rect">
            <a:avLst/>
          </a:prstGeom>
          <a:noFill/>
          <a:ln>
            <a:noFill/>
          </a:ln>
        </p:spPr>
        <p:txBody>
          <a:bodyPr spcFirstLastPara="1" wrap="square" lIns="91425" tIns="0" rIns="91425" bIns="45700" anchor="t" anchorCtr="0">
            <a:noAutofit/>
          </a:bodyPr>
          <a:lstStyle/>
          <a:p>
            <a:pPr marL="0" indent="0">
              <a:spcBef>
                <a:spcPts val="0"/>
              </a:spcBef>
            </a:pPr>
            <a:r>
              <a:rPr lang="en-US" dirty="0"/>
              <a:t>„Definition of I4.0 public policy initiatives” </a:t>
            </a:r>
            <a:endParaRPr dirty="0"/>
          </a:p>
        </p:txBody>
      </p:sp>
      <p:sp>
        <p:nvSpPr>
          <p:cNvPr id="130" name="Shape 130"/>
          <p:cNvSpPr txBox="1">
            <a:spLocks noGrp="1"/>
          </p:cNvSpPr>
          <p:nvPr>
            <p:ph type="body" idx="2"/>
          </p:nvPr>
        </p:nvSpPr>
        <p:spPr>
          <a:xfrm>
            <a:off x="2457579" y="5157216"/>
            <a:ext cx="7272337" cy="216000"/>
          </a:xfrm>
          <a:prstGeom prst="rect">
            <a:avLst/>
          </a:prstGeom>
          <a:noFill/>
          <a:ln>
            <a:noFill/>
          </a:ln>
        </p:spPr>
        <p:txBody>
          <a:bodyPr spcFirstLastPara="1" wrap="square" lIns="91425" tIns="0" rIns="91425" bIns="45700" anchor="t" anchorCtr="0">
            <a:noAutofit/>
          </a:bodyPr>
          <a:lstStyle/>
          <a:p>
            <a:pPr marL="0" indent="0">
              <a:spcBef>
                <a:spcPts val="0"/>
              </a:spcBef>
              <a:buClr>
                <a:srgbClr val="000000"/>
              </a:buClr>
            </a:pPr>
            <a:r>
              <a:rPr lang="en-US" dirty="0">
                <a:solidFill>
                  <a:srgbClr val="000000"/>
                </a:solidFill>
              </a:rPr>
              <a:t>Ministry of Industry and Trade CR</a:t>
            </a:r>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3200" dirty="0"/>
              <a:t>Regional Overview and Good Practices</a:t>
            </a:r>
            <a:endParaRPr sz="3200" dirty="0"/>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3rd Transnational Thematic Meeting, </a:t>
            </a:r>
            <a:r>
              <a:rPr lang="en-GB" dirty="0" err="1"/>
              <a:t>Lisboa</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04664"/>
            <a:ext cx="8229600" cy="1080120"/>
          </a:xfrm>
          <a:prstGeom prst="rect">
            <a:avLst/>
          </a:prstGeom>
          <a:noFill/>
          <a:ln>
            <a:noFill/>
          </a:ln>
        </p:spPr>
        <p:txBody>
          <a:bodyPr spcFirstLastPara="1" wrap="square" lIns="0" tIns="45700" rIns="91425" bIns="45700" anchor="ctr" anchorCtr="0">
            <a:noAutofit/>
          </a:bodyPr>
          <a:lstStyle/>
          <a:p>
            <a:pPr algn="ctr"/>
            <a:br>
              <a:rPr lang="cs-CZ" b="0" i="0" u="none" strike="noStrike" cap="none" dirty="0">
                <a:solidFill>
                  <a:schemeClr val="dk2"/>
                </a:solidFill>
                <a:sym typeface="Arial"/>
              </a:rPr>
            </a:br>
            <a:br>
              <a:rPr lang="cs-CZ" dirty="0"/>
            </a:br>
            <a:r>
              <a:rPr lang="pt-PT" sz="2800" dirty="0"/>
              <a:t>Regional I.4.0 Public Policy Initiative</a:t>
            </a:r>
            <a:r>
              <a:rPr lang="cs-CZ" sz="2800" dirty="0"/>
              <a:t>:     – </a:t>
            </a:r>
            <a:br>
              <a:rPr lang="cs-CZ" sz="2800" dirty="0"/>
            </a:br>
            <a:r>
              <a:rPr lang="cs-CZ" sz="3600" b="1" dirty="0">
                <a:solidFill>
                  <a:srgbClr val="0070C0"/>
                </a:solidFill>
              </a:rPr>
              <a:t>Digital Czech Republic</a:t>
            </a:r>
            <a:br>
              <a:rPr lang="cs-CZ" sz="3600" dirty="0">
                <a:solidFill>
                  <a:srgbClr val="0070C0"/>
                </a:solidFill>
              </a:rPr>
            </a:br>
            <a:br>
              <a:rPr lang="cs-CZ" sz="3600" dirty="0"/>
            </a:br>
            <a:endParaRPr b="0" i="0" u="none" strike="noStrike" cap="none" dirty="0">
              <a:solidFill>
                <a:schemeClr val="dk2"/>
              </a:solidFill>
              <a:latin typeface="Arial"/>
              <a:ea typeface="Arial"/>
              <a:cs typeface="Arial"/>
              <a:sym typeface="Arial"/>
            </a:endParaRPr>
          </a:p>
        </p:txBody>
      </p:sp>
      <p:sp>
        <p:nvSpPr>
          <p:cNvPr id="139" name="Shape 139"/>
          <p:cNvSpPr txBox="1">
            <a:spLocks noGrp="1"/>
          </p:cNvSpPr>
          <p:nvPr>
            <p:ph type="body" idx="1"/>
          </p:nvPr>
        </p:nvSpPr>
        <p:spPr>
          <a:xfrm>
            <a:off x="2019375" y="1741060"/>
            <a:ext cx="8207375" cy="4778371"/>
          </a:xfrm>
          <a:prstGeom prst="rect">
            <a:avLst/>
          </a:prstGeom>
          <a:noFill/>
          <a:ln>
            <a:noFill/>
          </a:ln>
        </p:spPr>
        <p:txBody>
          <a:bodyPr spcFirstLastPara="1" wrap="square" lIns="91425" tIns="45700" rIns="91425" bIns="45700" anchor="t" anchorCtr="0">
            <a:noAutofit/>
          </a:bodyPr>
          <a:lstStyle/>
          <a:p>
            <a:pPr marL="1257300" lvl="2" indent="-190500">
              <a:buSzPts val="2400"/>
            </a:pPr>
            <a:endParaRPr lang="cs-CZ" dirty="0"/>
          </a:p>
          <a:p>
            <a:pPr marL="1257300" lvl="2" indent="-190500">
              <a:buSzPts val="2400"/>
            </a:pPr>
            <a:endParaRPr lang="cs-CZ" dirty="0"/>
          </a:p>
          <a:p>
            <a:pPr marL="1257300" lvl="2" indent="-190500">
              <a:buSzPts val="2400"/>
            </a:pPr>
            <a:endParaRPr lang="cs-CZ" dirty="0"/>
          </a:p>
          <a:p>
            <a:pPr marL="1257300" lvl="2" indent="-190500">
              <a:buSzPts val="2400"/>
            </a:pPr>
            <a:endParaRPr lang="cs-CZ" dirty="0"/>
          </a:p>
        </p:txBody>
      </p:sp>
      <p:pic>
        <p:nvPicPr>
          <p:cNvPr id="9" name="Obrázek 8"/>
          <p:cNvPicPr>
            <a:picLocks noChangeAspect="1"/>
          </p:cNvPicPr>
          <p:nvPr/>
        </p:nvPicPr>
        <p:blipFill>
          <a:blip r:embed="rId3"/>
          <a:stretch>
            <a:fillRect/>
          </a:stretch>
        </p:blipFill>
        <p:spPr>
          <a:xfrm>
            <a:off x="3030996" y="1898961"/>
            <a:ext cx="6629400" cy="3238500"/>
          </a:xfrm>
          <a:prstGeom prst="rect">
            <a:avLst/>
          </a:prstGeom>
        </p:spPr>
      </p:pic>
      <p:pic>
        <p:nvPicPr>
          <p:cNvPr id="6" name="Obrázek 5"/>
          <p:cNvPicPr>
            <a:picLocks noChangeAspect="1"/>
          </p:cNvPicPr>
          <p:nvPr/>
        </p:nvPicPr>
        <p:blipFill>
          <a:blip r:embed="rId4"/>
          <a:stretch>
            <a:fillRect/>
          </a:stretch>
        </p:blipFill>
        <p:spPr>
          <a:xfrm>
            <a:off x="2711625" y="5263607"/>
            <a:ext cx="5157663" cy="640135"/>
          </a:xfrm>
          <a:prstGeom prst="rect">
            <a:avLst/>
          </a:prstGeom>
        </p:spPr>
      </p:pic>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pPr lvl="0"/>
            <a:r>
              <a:rPr lang="cs-CZ" sz="3600" b="1">
                <a:solidFill>
                  <a:srgbClr val="0070C0"/>
                </a:solidFill>
              </a:rPr>
              <a:t>Digital Czech Republic</a:t>
            </a:r>
            <a:endParaRPr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409700" lvl="2" indent="-342900">
              <a:buSzPts val="2400"/>
              <a:buFont typeface="Arial" panose="020B0604020202020204" pitchFamily="34" charset="0"/>
              <a:buChar char="•"/>
            </a:pPr>
            <a:endParaRPr lang="cs-CZ" dirty="0"/>
          </a:p>
          <a:p>
            <a:pPr marL="715963" lvl="2" indent="-342900">
              <a:spcBef>
                <a:spcPts val="1200"/>
              </a:spcBef>
              <a:spcAft>
                <a:spcPts val="1200"/>
              </a:spcAft>
              <a:buSzPts val="2400"/>
              <a:buFont typeface="Arial" panose="020B0604020202020204" pitchFamily="34" charset="0"/>
              <a:buChar char="•"/>
            </a:pPr>
            <a:r>
              <a:rPr lang="cs-CZ" dirty="0" err="1"/>
              <a:t>Cross-sectional</a:t>
            </a:r>
            <a:r>
              <a:rPr lang="cs-CZ" dirty="0"/>
              <a:t> </a:t>
            </a:r>
            <a:r>
              <a:rPr lang="cs-CZ" dirty="0" err="1"/>
              <a:t>strategic</a:t>
            </a:r>
            <a:r>
              <a:rPr lang="cs-CZ" dirty="0"/>
              <a:t> </a:t>
            </a:r>
            <a:r>
              <a:rPr lang="cs-CZ" dirty="0" err="1"/>
              <a:t>document</a:t>
            </a:r>
            <a:endParaRPr lang="cs-CZ" dirty="0"/>
          </a:p>
          <a:p>
            <a:pPr marL="715963" lvl="2" indent="-342900">
              <a:spcBef>
                <a:spcPts val="1200"/>
              </a:spcBef>
              <a:spcAft>
                <a:spcPts val="1200"/>
              </a:spcAft>
              <a:buSzPts val="2400"/>
              <a:buFont typeface="Arial" panose="020B0604020202020204" pitchFamily="34" charset="0"/>
              <a:buChar char="•"/>
            </a:pPr>
            <a:r>
              <a:rPr lang="cs-CZ" dirty="0"/>
              <a:t>S</a:t>
            </a:r>
            <a:r>
              <a:rPr lang="en-US" dirty="0" err="1"/>
              <a:t>trategy</a:t>
            </a:r>
            <a:r>
              <a:rPr lang="en-US" dirty="0"/>
              <a:t> of Coordinated and Comprehensive Digitization of the Czech Republic 2018+</a:t>
            </a:r>
            <a:endParaRPr lang="cs-CZ" dirty="0"/>
          </a:p>
          <a:p>
            <a:pPr marL="715963" lvl="2" indent="-342900">
              <a:spcBef>
                <a:spcPts val="1200"/>
              </a:spcBef>
              <a:spcAft>
                <a:spcPts val="1200"/>
              </a:spcAft>
              <a:buSzPts val="2400"/>
              <a:buFont typeface="Arial" panose="020B0604020202020204" pitchFamily="34" charset="0"/>
              <a:buChar char="•"/>
            </a:pPr>
            <a:r>
              <a:rPr lang="cs-CZ" dirty="0"/>
              <a:t>E</a:t>
            </a:r>
            <a:r>
              <a:rPr lang="en-US" dirty="0" err="1"/>
              <a:t>ffects</a:t>
            </a:r>
            <a:r>
              <a:rPr lang="en-US" dirty="0"/>
              <a:t> of digitization on the economy and society</a:t>
            </a:r>
            <a:endParaRPr lang="cs-CZ" dirty="0"/>
          </a:p>
          <a:p>
            <a:pPr marL="715963" lvl="2" indent="-342900">
              <a:spcBef>
                <a:spcPts val="1200"/>
              </a:spcBef>
              <a:spcAft>
                <a:spcPts val="1200"/>
              </a:spcAft>
              <a:buSzPts val="2400"/>
              <a:buFont typeface="Arial" panose="020B0604020202020204" pitchFamily="34" charset="0"/>
              <a:buChar char="•"/>
            </a:pPr>
            <a:r>
              <a:rPr lang="cs-CZ" b="1" dirty="0"/>
              <a:t>Management:</a:t>
            </a:r>
            <a:r>
              <a:rPr lang="cs-CZ" dirty="0"/>
              <a:t> </a:t>
            </a:r>
            <a:r>
              <a:rPr lang="cs-CZ" dirty="0" err="1"/>
              <a:t>the</a:t>
            </a:r>
            <a:r>
              <a:rPr lang="cs-CZ" dirty="0"/>
              <a:t> </a:t>
            </a:r>
            <a:r>
              <a:rPr lang="en-US" dirty="0"/>
              <a:t>Government Council for the Information Society</a:t>
            </a:r>
            <a:endParaRPr lang="cs-CZ" b="1" dirty="0"/>
          </a:p>
          <a:p>
            <a:pPr marL="715963" lvl="2" indent="-342900">
              <a:spcBef>
                <a:spcPts val="1200"/>
              </a:spcBef>
              <a:spcAft>
                <a:spcPts val="1200"/>
              </a:spcAft>
              <a:buSzPts val="2400"/>
              <a:buFont typeface="Arial" panose="020B0604020202020204" pitchFamily="34" charset="0"/>
              <a:buChar char="•"/>
            </a:pPr>
            <a:r>
              <a:rPr lang="cs-CZ" b="1" dirty="0" err="1"/>
              <a:t>Implementation</a:t>
            </a:r>
            <a:r>
              <a:rPr lang="cs-CZ" b="1" dirty="0"/>
              <a:t>:</a:t>
            </a:r>
            <a:r>
              <a:rPr lang="cs-CZ" dirty="0"/>
              <a:t> </a:t>
            </a:r>
            <a:r>
              <a:rPr lang="cs-CZ" dirty="0" err="1"/>
              <a:t>ministries</a:t>
            </a:r>
            <a:r>
              <a:rPr lang="cs-CZ" dirty="0"/>
              <a:t> and </a:t>
            </a:r>
            <a:r>
              <a:rPr lang="cs-CZ" dirty="0" err="1"/>
              <a:t>offices</a:t>
            </a:r>
            <a:endParaRPr lang="cs-CZ" dirty="0"/>
          </a:p>
          <a:p>
            <a:pPr marL="1066800" lvl="2" indent="0">
              <a:buSzPts val="2400"/>
            </a:pPr>
            <a:endParaRPr dirty="0"/>
          </a:p>
        </p:txBody>
      </p:sp>
    </p:spTree>
    <p:extLst>
      <p:ext uri="{BB962C8B-B14F-4D97-AF65-F5344CB8AC3E}">
        <p14:creationId xmlns:p14="http://schemas.microsoft.com/office/powerpoint/2010/main" val="71329521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pillars</a:t>
            </a:r>
            <a:r>
              <a:rPr lang="cs-CZ" dirty="0"/>
              <a:t>:</a:t>
            </a:r>
          </a:p>
        </p:txBody>
      </p:sp>
      <p:pic>
        <p:nvPicPr>
          <p:cNvPr id="4" name="Obrázek 3"/>
          <p:cNvPicPr>
            <a:picLocks noChangeAspect="1"/>
          </p:cNvPicPr>
          <p:nvPr/>
        </p:nvPicPr>
        <p:blipFill>
          <a:blip r:embed="rId2"/>
          <a:stretch>
            <a:fillRect/>
          </a:stretch>
        </p:blipFill>
        <p:spPr>
          <a:xfrm>
            <a:off x="2099296" y="993452"/>
            <a:ext cx="8100392" cy="5412535"/>
          </a:xfrm>
          <a:prstGeom prst="rect">
            <a:avLst/>
          </a:prstGeom>
        </p:spPr>
      </p:pic>
      <p:sp>
        <p:nvSpPr>
          <p:cNvPr id="6" name="TextovéPole 5"/>
          <p:cNvSpPr txBox="1"/>
          <p:nvPr/>
        </p:nvSpPr>
        <p:spPr>
          <a:xfrm>
            <a:off x="2108710" y="1787443"/>
            <a:ext cx="3168352" cy="307777"/>
          </a:xfrm>
          <a:prstGeom prst="rect">
            <a:avLst/>
          </a:prstGeom>
          <a:solidFill>
            <a:schemeClr val="accent1"/>
          </a:solidFill>
          <a:ln>
            <a:noFill/>
          </a:ln>
        </p:spPr>
        <p:txBody>
          <a:bodyPr wrap="square" rtlCol="0">
            <a:spAutoFit/>
          </a:bodyPr>
          <a:lstStyle/>
          <a:p>
            <a:r>
              <a:rPr lang="en-US" b="1" dirty="0">
                <a:solidFill>
                  <a:schemeClr val="tx1"/>
                </a:solidFill>
              </a:rPr>
              <a:t>Czech </a:t>
            </a:r>
            <a:r>
              <a:rPr lang="cs-CZ" b="1" dirty="0">
                <a:solidFill>
                  <a:schemeClr val="tx1"/>
                </a:solidFill>
              </a:rPr>
              <a:t>R</a:t>
            </a:r>
            <a:r>
              <a:rPr lang="en-US" b="1" dirty="0" err="1">
                <a:solidFill>
                  <a:schemeClr val="tx1"/>
                </a:solidFill>
              </a:rPr>
              <a:t>epublic</a:t>
            </a:r>
            <a:r>
              <a:rPr lang="en-US" b="1" dirty="0">
                <a:solidFill>
                  <a:schemeClr val="tx1"/>
                </a:solidFill>
              </a:rPr>
              <a:t> in Digital</a:t>
            </a:r>
            <a:r>
              <a:rPr lang="cs-CZ" b="1" dirty="0">
                <a:solidFill>
                  <a:schemeClr val="tx1"/>
                </a:solidFill>
              </a:rPr>
              <a:t> </a:t>
            </a:r>
            <a:r>
              <a:rPr lang="en-US" b="1" dirty="0">
                <a:solidFill>
                  <a:schemeClr val="tx1"/>
                </a:solidFill>
              </a:rPr>
              <a:t>Europe</a:t>
            </a:r>
          </a:p>
        </p:txBody>
      </p:sp>
      <p:sp>
        <p:nvSpPr>
          <p:cNvPr id="7" name="TextovéPole 6"/>
          <p:cNvSpPr txBox="1"/>
          <p:nvPr/>
        </p:nvSpPr>
        <p:spPr>
          <a:xfrm>
            <a:off x="5015880" y="5445225"/>
            <a:ext cx="2088232" cy="307777"/>
          </a:xfrm>
          <a:prstGeom prst="rect">
            <a:avLst/>
          </a:prstGeom>
          <a:noFill/>
        </p:spPr>
        <p:txBody>
          <a:bodyPr wrap="square" rtlCol="0">
            <a:spAutoFit/>
          </a:bodyPr>
          <a:lstStyle/>
          <a:p>
            <a:endParaRPr lang="cs-CZ" dirty="0"/>
          </a:p>
        </p:txBody>
      </p:sp>
      <p:sp>
        <p:nvSpPr>
          <p:cNvPr id="10" name="TextovéPole 9"/>
          <p:cNvSpPr txBox="1"/>
          <p:nvPr/>
        </p:nvSpPr>
        <p:spPr>
          <a:xfrm>
            <a:off x="3287688" y="5445225"/>
            <a:ext cx="3816424" cy="307777"/>
          </a:xfrm>
          <a:prstGeom prst="rect">
            <a:avLst/>
          </a:prstGeom>
          <a:solidFill>
            <a:srgbClr val="FF0000"/>
          </a:solidFill>
        </p:spPr>
        <p:txBody>
          <a:bodyPr wrap="square" rtlCol="0">
            <a:spAutoFit/>
          </a:bodyPr>
          <a:lstStyle/>
          <a:p>
            <a:r>
              <a:rPr lang="en-US" b="1" dirty="0"/>
              <a:t>Information Strategy of the Czech Republic</a:t>
            </a:r>
            <a:endParaRPr lang="cs-CZ" b="1" dirty="0"/>
          </a:p>
        </p:txBody>
      </p:sp>
      <p:sp>
        <p:nvSpPr>
          <p:cNvPr id="11" name="TextovéPole 10"/>
          <p:cNvSpPr txBox="1"/>
          <p:nvPr/>
        </p:nvSpPr>
        <p:spPr>
          <a:xfrm>
            <a:off x="7535392" y="1909006"/>
            <a:ext cx="2664296" cy="307777"/>
          </a:xfrm>
          <a:prstGeom prst="rect">
            <a:avLst/>
          </a:prstGeom>
          <a:solidFill>
            <a:srgbClr val="00B050"/>
          </a:solidFill>
        </p:spPr>
        <p:txBody>
          <a:bodyPr wrap="square" rtlCol="0">
            <a:spAutoFit/>
          </a:bodyPr>
          <a:lstStyle/>
          <a:p>
            <a:r>
              <a:rPr lang="cs-CZ" b="1" dirty="0"/>
              <a:t>Digital </a:t>
            </a:r>
            <a:r>
              <a:rPr lang="cs-CZ" b="1" dirty="0" err="1"/>
              <a:t>Economy</a:t>
            </a:r>
            <a:r>
              <a:rPr lang="cs-CZ" b="1" dirty="0"/>
              <a:t> and Society</a:t>
            </a:r>
            <a:endParaRPr lang="cs-CZ" dirty="0"/>
          </a:p>
        </p:txBody>
      </p:sp>
    </p:spTree>
    <p:extLst>
      <p:ext uri="{BB962C8B-B14F-4D97-AF65-F5344CB8AC3E}">
        <p14:creationId xmlns:p14="http://schemas.microsoft.com/office/powerpoint/2010/main" val="4168131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sz="2800" dirty="0" err="1"/>
              <a:t>Good</a:t>
            </a:r>
            <a:r>
              <a:rPr lang="pt-PT" sz="2800" dirty="0"/>
              <a:t> </a:t>
            </a:r>
            <a:r>
              <a:rPr lang="pt-PT" sz="2800" dirty="0" err="1"/>
              <a:t>Practice</a:t>
            </a:r>
            <a:r>
              <a:rPr lang="pt-PT" sz="2800" dirty="0"/>
              <a:t> ESIF</a:t>
            </a:r>
            <a:endParaRPr sz="2800"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cs-CZ" dirty="0"/>
              <a:t>A</a:t>
            </a:r>
            <a:r>
              <a:rPr lang="en-GB" dirty="0"/>
              <a:t>id programme </a:t>
            </a:r>
            <a:r>
              <a:rPr lang="en-GB" b="1" dirty="0"/>
              <a:t>Technology</a:t>
            </a:r>
            <a:r>
              <a:rPr lang="cs-CZ" b="1" dirty="0"/>
              <a:t> </a:t>
            </a:r>
            <a:endParaRPr lang="pt-PT" dirty="0"/>
          </a:p>
          <a:p>
            <a:pPr marL="271463" lvl="2" indent="-190500">
              <a:buSzPts val="2400"/>
            </a:pPr>
            <a:endParaRPr lang="cs-CZ" sz="1800" dirty="0"/>
          </a:p>
          <a:p>
            <a:pPr marL="366713" lvl="2" indent="-285750" algn="just">
              <a:buSzPts val="2400"/>
              <a:buFont typeface="Arial" panose="020B0604020202020204" pitchFamily="34" charset="0"/>
              <a:buChar char="•"/>
            </a:pPr>
            <a:r>
              <a:rPr lang="en-GB" sz="1800" dirty="0"/>
              <a:t>Priority Axis 2 Development of SMEs’ entrepreneurship and competitiveness</a:t>
            </a:r>
            <a:r>
              <a:rPr lang="cs-CZ" sz="1800" dirty="0"/>
              <a:t> </a:t>
            </a:r>
            <a:r>
              <a:rPr lang="en-GB" sz="1800" dirty="0"/>
              <a:t>Operational Programme Enterprise and Innovations for </a:t>
            </a:r>
            <a:r>
              <a:rPr lang="en-GB" sz="1800" dirty="0" err="1"/>
              <a:t>Competitivenes</a:t>
            </a:r>
            <a:r>
              <a:rPr lang="cs-CZ" sz="1800" dirty="0"/>
              <a:t>s, ERDF</a:t>
            </a:r>
          </a:p>
          <a:p>
            <a:pPr marL="80963" lvl="2" indent="0" algn="just">
              <a:buSzPts val="2400"/>
            </a:pPr>
            <a:endParaRPr lang="cs-CZ" sz="1800" dirty="0"/>
          </a:p>
          <a:p>
            <a:pPr marL="366713" lvl="2" indent="-285750" algn="just">
              <a:buSzPts val="2400"/>
              <a:buFont typeface="Arial" panose="020B0604020202020204" pitchFamily="34" charset="0"/>
              <a:buChar char="•"/>
            </a:pPr>
            <a:r>
              <a:rPr lang="cs-CZ" sz="1800" dirty="0"/>
              <a:t>S</a:t>
            </a:r>
            <a:r>
              <a:rPr lang="en-GB" sz="1800" dirty="0" err="1"/>
              <a:t>upport</a:t>
            </a:r>
            <a:r>
              <a:rPr lang="en-GB" sz="1800" dirty="0"/>
              <a:t> of the projects that have a strategy for further development in the field of digital transformation of the company through the acquisition of new technological equipment</a:t>
            </a:r>
            <a:endParaRPr lang="cs-CZ" sz="1800" dirty="0"/>
          </a:p>
          <a:p>
            <a:pPr marL="80963" lvl="2" indent="0" algn="just">
              <a:buSzPts val="2400"/>
            </a:pPr>
            <a:endParaRPr lang="cs-CZ" sz="1800" dirty="0"/>
          </a:p>
          <a:p>
            <a:pPr marL="366713" lvl="2" indent="-285750" algn="just">
              <a:buSzPts val="2400"/>
              <a:buFont typeface="Arial" panose="020B0604020202020204" pitchFamily="34" charset="0"/>
              <a:buChar char="•"/>
            </a:pPr>
            <a:r>
              <a:rPr lang="cs-CZ" sz="1800" dirty="0"/>
              <a:t>D</a:t>
            </a:r>
            <a:r>
              <a:rPr lang="en-GB" sz="1800" dirty="0" err="1"/>
              <a:t>igital</a:t>
            </a:r>
            <a:r>
              <a:rPr lang="en-GB" sz="1800" dirty="0"/>
              <a:t> transformation level after a realisation of the project - progress in digital transformation is evaluated</a:t>
            </a:r>
            <a:endParaRPr lang="cs-CZ" sz="1800" dirty="0"/>
          </a:p>
          <a:p>
            <a:pPr marL="366713" lvl="2" indent="-285750" algn="just">
              <a:buSzPts val="2400"/>
              <a:buFont typeface="Arial" panose="020B0604020202020204" pitchFamily="34" charset="0"/>
              <a:buChar char="•"/>
            </a:pPr>
            <a:endParaRPr lang="cs-CZ" sz="1800" dirty="0"/>
          </a:p>
          <a:p>
            <a:pPr marL="366713" lvl="2" indent="-285750" algn="just">
              <a:buSzPts val="2400"/>
              <a:buFont typeface="Arial" panose="020B0604020202020204" pitchFamily="34" charset="0"/>
              <a:buChar char="•"/>
            </a:pPr>
            <a:endParaRPr lang="cs-CZ" sz="1800" dirty="0"/>
          </a:p>
          <a:p>
            <a:pPr marL="366713" lvl="2" indent="-285750" algn="just">
              <a:buSzPts val="2400"/>
              <a:buFont typeface="Arial" panose="020B0604020202020204" pitchFamily="34" charset="0"/>
              <a:buChar char="•"/>
            </a:pPr>
            <a:endParaRPr lang="cs-CZ" sz="1800" dirty="0"/>
          </a:p>
          <a:p>
            <a:pPr marL="90488" lvl="2" indent="-9525" algn="just">
              <a:buSzPts val="2400"/>
            </a:pPr>
            <a:endParaRPr lang="cs-CZ" sz="1800" dirty="0"/>
          </a:p>
          <a:p>
            <a:pPr marL="271463" lvl="2" indent="-190500">
              <a:buSzPts val="2400"/>
            </a:pPr>
            <a:endParaRPr lang="cs-CZ" sz="1800" dirty="0"/>
          </a:p>
          <a:p>
            <a:pPr marL="715963" lvl="2" indent="-342900">
              <a:buSzPts val="2400"/>
              <a:buFont typeface="Arial" panose="020B0604020202020204" pitchFamily="34" charset="0"/>
              <a:buChar char="•"/>
            </a:pPr>
            <a:endParaRPr dirty="0"/>
          </a:p>
        </p:txBody>
      </p:sp>
      <p:pic>
        <p:nvPicPr>
          <p:cNvPr id="6" name="Obrázek 5"/>
          <p:cNvPicPr>
            <a:picLocks noChangeAspect="1"/>
          </p:cNvPicPr>
          <p:nvPr/>
        </p:nvPicPr>
        <p:blipFill>
          <a:blip r:embed="rId3"/>
          <a:stretch>
            <a:fillRect/>
          </a:stretch>
        </p:blipFill>
        <p:spPr>
          <a:xfrm>
            <a:off x="7176120" y="830231"/>
            <a:ext cx="1310552" cy="1310552"/>
          </a:xfrm>
          <a:prstGeom prst="rect">
            <a:avLst/>
          </a:prstGeom>
        </p:spPr>
      </p:pic>
    </p:spTree>
    <p:extLst>
      <p:ext uri="{BB962C8B-B14F-4D97-AF65-F5344CB8AC3E}">
        <p14:creationId xmlns:p14="http://schemas.microsoft.com/office/powerpoint/2010/main" val="15188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39">
                                            <p:txEl>
                                              <p:pRg st="2" end="2"/>
                                            </p:txEl>
                                          </p:spTgt>
                                        </p:tgtEl>
                                        <p:attrNameLst>
                                          <p:attrName>style.visibility</p:attrName>
                                        </p:attrNameLst>
                                      </p:cBhvr>
                                      <p:to>
                                        <p:strVal val="visible"/>
                                      </p:to>
                                    </p:set>
                                    <p:anim calcmode="lin" valueType="num">
                                      <p:cBhvr additive="base">
                                        <p:cTn id="14" dur="500" fill="hold"/>
                                        <p:tgtEl>
                                          <p:spTgt spid="139">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39">
                                            <p:txEl>
                                              <p:pRg st="2" end="2"/>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39">
                                            <p:txEl>
                                              <p:pRg st="4" end="4"/>
                                            </p:txEl>
                                          </p:spTgt>
                                        </p:tgtEl>
                                        <p:attrNameLst>
                                          <p:attrName>style.visibility</p:attrName>
                                        </p:attrNameLst>
                                      </p:cBhvr>
                                      <p:to>
                                        <p:strVal val="visible"/>
                                      </p:to>
                                    </p:set>
                                    <p:anim calcmode="lin" valueType="num">
                                      <p:cBhvr additive="base">
                                        <p:cTn id="18" dur="500" fill="hold"/>
                                        <p:tgtEl>
                                          <p:spTgt spid="139">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9">
                                            <p:txEl>
                                              <p:pRg st="4" end="4"/>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39">
                                            <p:txEl>
                                              <p:pRg st="6" end="6"/>
                                            </p:txEl>
                                          </p:spTgt>
                                        </p:tgtEl>
                                        <p:attrNameLst>
                                          <p:attrName>style.visibility</p:attrName>
                                        </p:attrNameLst>
                                      </p:cBhvr>
                                      <p:to>
                                        <p:strVal val="visible"/>
                                      </p:to>
                                    </p:set>
                                    <p:anim calcmode="lin" valueType="num">
                                      <p:cBhvr additive="base">
                                        <p:cTn id="22" dur="500" fill="hold"/>
                                        <p:tgtEl>
                                          <p:spTgt spid="139">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sz="2800" dirty="0" err="1"/>
              <a:t>Good</a:t>
            </a:r>
            <a:r>
              <a:rPr lang="pt-PT" sz="2800" dirty="0"/>
              <a:t> </a:t>
            </a:r>
            <a:r>
              <a:rPr lang="pt-PT" sz="2800" dirty="0" err="1"/>
              <a:t>Practice</a:t>
            </a:r>
            <a:r>
              <a:rPr lang="pt-PT" sz="2800" dirty="0"/>
              <a:t> ESIF</a:t>
            </a:r>
            <a:endParaRPr sz="2800"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cs-CZ" dirty="0"/>
              <a:t>A</a:t>
            </a:r>
            <a:r>
              <a:rPr lang="en-GB" dirty="0"/>
              <a:t>id programme </a:t>
            </a:r>
            <a:r>
              <a:rPr lang="cs-CZ" b="1" dirty="0" err="1"/>
              <a:t>Consulting</a:t>
            </a:r>
            <a:r>
              <a:rPr lang="cs-CZ" b="1" dirty="0"/>
              <a:t> </a:t>
            </a:r>
            <a:endParaRPr lang="pt-PT" dirty="0"/>
          </a:p>
          <a:p>
            <a:pPr marL="271463" lvl="2" indent="-190500">
              <a:buSzPts val="2400"/>
            </a:pPr>
            <a:endParaRPr lang="cs-CZ" sz="1800" dirty="0"/>
          </a:p>
          <a:p>
            <a:pPr marL="366713" lvl="2" indent="-285750" algn="just">
              <a:buSzPts val="2400"/>
              <a:buFont typeface="Arial" panose="020B0604020202020204" pitchFamily="34" charset="0"/>
              <a:buChar char="•"/>
            </a:pPr>
            <a:endParaRPr lang="cs-CZ" sz="1800" dirty="0"/>
          </a:p>
          <a:p>
            <a:pPr marL="366713" lvl="2" indent="-285750" algn="just">
              <a:buSzPts val="2400"/>
              <a:buFont typeface="Arial" panose="020B0604020202020204" pitchFamily="34" charset="0"/>
              <a:buChar char="•"/>
            </a:pPr>
            <a:r>
              <a:rPr lang="en-GB" sz="1800" dirty="0"/>
              <a:t>Priority Axis 2 Development of SMEs’ entrepreneurship and competitiveness</a:t>
            </a:r>
            <a:r>
              <a:rPr lang="cs-CZ" sz="1800" dirty="0"/>
              <a:t> </a:t>
            </a:r>
            <a:r>
              <a:rPr lang="en-GB" sz="1800" dirty="0"/>
              <a:t>Operational Programme Enterprise and Innovations for </a:t>
            </a:r>
            <a:r>
              <a:rPr lang="en-GB" sz="1800" dirty="0" err="1"/>
              <a:t>Competitivenes</a:t>
            </a:r>
            <a:r>
              <a:rPr lang="cs-CZ" sz="1800" dirty="0"/>
              <a:t>s, ERDF</a:t>
            </a:r>
          </a:p>
          <a:p>
            <a:pPr marL="80963" lvl="2" indent="0" algn="just">
              <a:buSzPts val="2400"/>
            </a:pPr>
            <a:endParaRPr lang="cs-CZ" sz="1800" dirty="0"/>
          </a:p>
          <a:p>
            <a:pPr marL="366713" lvl="2" indent="-285750" algn="just">
              <a:buSzPts val="2400"/>
              <a:buFont typeface="Arial" panose="020B0604020202020204" pitchFamily="34" charset="0"/>
              <a:buChar char="•"/>
            </a:pPr>
            <a:r>
              <a:rPr lang="cs-CZ" sz="1800" dirty="0"/>
              <a:t>P</a:t>
            </a:r>
            <a:r>
              <a:rPr lang="en-US" sz="1800" dirty="0" err="1"/>
              <a:t>rovision</a:t>
            </a:r>
            <a:r>
              <a:rPr lang="en-US" sz="1800" dirty="0"/>
              <a:t> of consultancy services</a:t>
            </a:r>
            <a:r>
              <a:rPr lang="cs-CZ" sz="1800" dirty="0"/>
              <a:t> </a:t>
            </a:r>
            <a:r>
              <a:rPr lang="en-US" sz="1800" dirty="0"/>
              <a:t>for start-ups and development SME</a:t>
            </a:r>
            <a:endParaRPr lang="cs-CZ" sz="1800" dirty="0"/>
          </a:p>
          <a:p>
            <a:pPr marL="366713" lvl="2" indent="-285750" algn="just">
              <a:buSzPts val="2400"/>
              <a:buFont typeface="Arial" panose="020B0604020202020204" pitchFamily="34" charset="0"/>
              <a:buChar char="•"/>
            </a:pPr>
            <a:endParaRPr lang="cs-CZ" sz="1800" dirty="0"/>
          </a:p>
          <a:p>
            <a:pPr marL="366713" lvl="2" indent="-285750" algn="just">
              <a:buSzPts val="2400"/>
              <a:buFont typeface="Arial" panose="020B0604020202020204" pitchFamily="34" charset="0"/>
              <a:buChar char="•"/>
            </a:pPr>
            <a:r>
              <a:rPr lang="en-US" sz="1800" dirty="0"/>
              <a:t>Purchase of consultancy services for SMEs aimed at obtaining new certificates needed for business and industry (certification of products, processes, management systems, etc.)  </a:t>
            </a:r>
            <a:endParaRPr lang="cs-CZ" sz="1800" dirty="0"/>
          </a:p>
          <a:p>
            <a:pPr marL="366713" lvl="2" indent="-285750" algn="just">
              <a:buSzPts val="2400"/>
              <a:buFont typeface="Arial" panose="020B0604020202020204" pitchFamily="34" charset="0"/>
              <a:buChar char="•"/>
            </a:pPr>
            <a:endParaRPr lang="cs-CZ" sz="1800" dirty="0"/>
          </a:p>
          <a:p>
            <a:pPr marL="366713" lvl="2" indent="-285750" algn="just">
              <a:buSzPts val="2400"/>
              <a:buFont typeface="Arial" panose="020B0604020202020204" pitchFamily="34" charset="0"/>
              <a:buChar char="•"/>
            </a:pPr>
            <a:r>
              <a:rPr lang="en-US" sz="1800" dirty="0"/>
              <a:t>Purchase of consultancy services for SMEs aimed at developing a digital transformation plan for part or the whole of the applicant's company</a:t>
            </a:r>
            <a:endParaRPr lang="cs-CZ" sz="1800" dirty="0"/>
          </a:p>
          <a:p>
            <a:pPr marL="366713" lvl="2" indent="-285750" algn="just">
              <a:buSzPts val="2400"/>
              <a:buFont typeface="Arial" panose="020B0604020202020204" pitchFamily="34" charset="0"/>
              <a:buChar char="•"/>
            </a:pPr>
            <a:endParaRPr lang="cs-CZ" sz="1800" dirty="0"/>
          </a:p>
          <a:p>
            <a:pPr marL="366713" lvl="2" indent="-285750" algn="just">
              <a:buSzPts val="2400"/>
              <a:buFont typeface="Arial" panose="020B0604020202020204" pitchFamily="34" charset="0"/>
              <a:buChar char="•"/>
            </a:pPr>
            <a:endParaRPr lang="cs-CZ" sz="1800" dirty="0"/>
          </a:p>
          <a:p>
            <a:pPr marL="90488" lvl="2" indent="-9525" algn="just">
              <a:buSzPts val="2400"/>
            </a:pPr>
            <a:endParaRPr lang="cs-CZ" sz="1800" dirty="0"/>
          </a:p>
          <a:p>
            <a:pPr marL="271463" lvl="2" indent="-190500">
              <a:buSzPts val="2400"/>
            </a:pPr>
            <a:endParaRPr lang="cs-CZ" sz="1800" dirty="0"/>
          </a:p>
          <a:p>
            <a:pPr marL="715963" lvl="2" indent="-342900">
              <a:buSzPts val="2400"/>
              <a:buFont typeface="Arial" panose="020B0604020202020204" pitchFamily="34" charset="0"/>
              <a:buChar char="•"/>
            </a:pPr>
            <a:endParaRPr dirty="0"/>
          </a:p>
        </p:txBody>
      </p:sp>
      <p:sp>
        <p:nvSpPr>
          <p:cNvPr id="2" name="AutoShape 2" descr="Image result for program poradenství ap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Image result for program poradenství ap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Obrázek 4"/>
          <p:cNvPicPr>
            <a:picLocks noChangeAspect="1"/>
          </p:cNvPicPr>
          <p:nvPr/>
        </p:nvPicPr>
        <p:blipFill>
          <a:blip r:embed="rId3"/>
          <a:stretch>
            <a:fillRect/>
          </a:stretch>
        </p:blipFill>
        <p:spPr>
          <a:xfrm>
            <a:off x="7104113" y="908721"/>
            <a:ext cx="1322075" cy="1322075"/>
          </a:xfrm>
          <a:prstGeom prst="rect">
            <a:avLst/>
          </a:prstGeom>
        </p:spPr>
      </p:pic>
    </p:spTree>
    <p:extLst>
      <p:ext uri="{BB962C8B-B14F-4D97-AF65-F5344CB8AC3E}">
        <p14:creationId xmlns:p14="http://schemas.microsoft.com/office/powerpoint/2010/main" val="2092432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39">
                                            <p:txEl>
                                              <p:pRg st="3" end="3"/>
                                            </p:txEl>
                                          </p:spTgt>
                                        </p:tgtEl>
                                        <p:attrNameLst>
                                          <p:attrName>style.visibility</p:attrName>
                                        </p:attrNameLst>
                                      </p:cBhvr>
                                      <p:to>
                                        <p:strVal val="visible"/>
                                      </p:to>
                                    </p:set>
                                    <p:anim calcmode="lin" valueType="num">
                                      <p:cBhvr additive="base">
                                        <p:cTn id="14" dur="500" fill="hold"/>
                                        <p:tgtEl>
                                          <p:spTgt spid="139">
                                            <p:txEl>
                                              <p:pRg st="3" end="3"/>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39">
                                            <p:txEl>
                                              <p:pRg st="3" end="3"/>
                                            </p:txEl>
                                          </p:spTgt>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39">
                                            <p:txEl>
                                              <p:pRg st="5" end="5"/>
                                            </p:txEl>
                                          </p:spTgt>
                                        </p:tgtEl>
                                        <p:attrNameLst>
                                          <p:attrName>style.visibility</p:attrName>
                                        </p:attrNameLst>
                                      </p:cBhvr>
                                      <p:to>
                                        <p:strVal val="visible"/>
                                      </p:to>
                                    </p:set>
                                    <p:anim calcmode="lin" valueType="num">
                                      <p:cBhvr additive="base">
                                        <p:cTn id="18" dur="500" fill="hold"/>
                                        <p:tgtEl>
                                          <p:spTgt spid="139">
                                            <p:txEl>
                                              <p:pRg st="5" end="5"/>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9">
                                            <p:txEl>
                                              <p:pRg st="5" end="5"/>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9">
                                            <p:txEl>
                                              <p:pRg st="7" end="7"/>
                                            </p:txEl>
                                          </p:spTgt>
                                        </p:tgtEl>
                                        <p:attrNameLst>
                                          <p:attrName>style.visibility</p:attrName>
                                        </p:attrNameLst>
                                      </p:cBhvr>
                                      <p:to>
                                        <p:strVal val="visible"/>
                                      </p:to>
                                    </p:set>
                                    <p:anim calcmode="lin" valueType="num">
                                      <p:cBhvr additive="base">
                                        <p:cTn id="22" dur="500" fill="hold"/>
                                        <p:tgtEl>
                                          <p:spTgt spid="139">
                                            <p:txEl>
                                              <p:pRg st="7" end="7"/>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9">
                                            <p:txEl>
                                              <p:pRg st="7" end="7"/>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39">
                                            <p:txEl>
                                              <p:pRg st="9" end="9"/>
                                            </p:txEl>
                                          </p:spTgt>
                                        </p:tgtEl>
                                        <p:attrNameLst>
                                          <p:attrName>style.visibility</p:attrName>
                                        </p:attrNameLst>
                                      </p:cBhvr>
                                      <p:to>
                                        <p:strVal val="visible"/>
                                      </p:to>
                                    </p:set>
                                    <p:anim calcmode="lin" valueType="num">
                                      <p:cBhvr additive="base">
                                        <p:cTn id="26" dur="500" fill="hold"/>
                                        <p:tgtEl>
                                          <p:spTgt spid="139">
                                            <p:txEl>
                                              <p:pRg st="9" end="9"/>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sz="2800" dirty="0" err="1"/>
              <a:t>Good</a:t>
            </a:r>
            <a:r>
              <a:rPr lang="pt-PT" sz="2800" dirty="0"/>
              <a:t> </a:t>
            </a:r>
            <a:r>
              <a:rPr lang="pt-PT" sz="2800" dirty="0" err="1"/>
              <a:t>Practice</a:t>
            </a:r>
            <a:r>
              <a:rPr lang="pt-PT" sz="2800" dirty="0"/>
              <a:t> ESIF</a:t>
            </a:r>
            <a:endParaRPr sz="2800"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373063" lvl="2" indent="0">
              <a:buSzPts val="2400"/>
            </a:pPr>
            <a:r>
              <a:rPr lang="en-US" b="1" dirty="0"/>
              <a:t>Good practice example</a:t>
            </a:r>
            <a:r>
              <a:rPr lang="cs-CZ" b="1" dirty="0"/>
              <a:t>: </a:t>
            </a:r>
          </a:p>
          <a:p>
            <a:pPr marL="373063" lvl="2" indent="0">
              <a:buSzPts val="2400"/>
            </a:pPr>
            <a:r>
              <a:rPr lang="en-US" sz="2000" dirty="0"/>
              <a:t>The company KRUZIK s. r. o.</a:t>
            </a:r>
          </a:p>
          <a:p>
            <a:pPr marL="373063" lvl="2" indent="0">
              <a:buSzPts val="2400"/>
            </a:pPr>
            <a:r>
              <a:rPr lang="cs-CZ" sz="1600" i="1" dirty="0"/>
              <a:t>(</a:t>
            </a:r>
            <a:r>
              <a:rPr lang="en-US" sz="1600" i="1" dirty="0"/>
              <a:t>traditional manufacturer of sectional residential and industrial doors, gates and entrance doors</a:t>
            </a:r>
            <a:r>
              <a:rPr lang="cs-CZ" sz="1600" i="1" dirty="0"/>
              <a:t>)</a:t>
            </a:r>
          </a:p>
          <a:p>
            <a:pPr marL="0" indent="0" algn="just">
              <a:spcAft>
                <a:spcPts val="1800"/>
              </a:spcAft>
              <a:buClr>
                <a:srgbClr val="1F497D"/>
              </a:buClr>
            </a:pPr>
            <a:endParaRPr lang="cs-CZ" sz="1600" u="sng" dirty="0">
              <a:solidFill>
                <a:schemeClr val="tx1"/>
              </a:solidFill>
            </a:endParaRPr>
          </a:p>
          <a:p>
            <a:pPr marL="0" indent="0" algn="just">
              <a:spcAft>
                <a:spcPts val="1800"/>
              </a:spcAft>
              <a:buClr>
                <a:srgbClr val="1F497D"/>
              </a:buClr>
            </a:pPr>
            <a:r>
              <a:rPr lang="en-US" sz="1800" u="sng" dirty="0">
                <a:solidFill>
                  <a:schemeClr val="tx1"/>
                </a:solidFill>
              </a:rPr>
              <a:t>Introducing I4.0:</a:t>
            </a:r>
          </a:p>
          <a:p>
            <a:pPr marL="285750" indent="-285750" algn="just">
              <a:spcAft>
                <a:spcPts val="1800"/>
              </a:spcAft>
              <a:buClr>
                <a:srgbClr val="1F497D"/>
              </a:buClr>
              <a:buFont typeface="Wingdings" panose="05000000000000000000" pitchFamily="2" charset="2"/>
              <a:buChar char="v"/>
            </a:pPr>
            <a:r>
              <a:rPr lang="en-US" sz="1800" b="0" dirty="0">
                <a:solidFill>
                  <a:schemeClr val="tx1"/>
                </a:solidFill>
              </a:rPr>
              <a:t>Using computer numerical control (CNC) machine for pre-drilling holes for hinges (previously doing manually)</a:t>
            </a:r>
            <a:endParaRPr lang="cs-CZ" sz="1800" b="0" dirty="0">
              <a:solidFill>
                <a:schemeClr val="tx1"/>
              </a:solidFill>
            </a:endParaRPr>
          </a:p>
          <a:p>
            <a:pPr marL="285750" indent="-285750" algn="just">
              <a:spcAft>
                <a:spcPts val="1800"/>
              </a:spcAft>
              <a:buClr>
                <a:srgbClr val="1F497D"/>
              </a:buClr>
              <a:buFont typeface="Wingdings" panose="05000000000000000000" pitchFamily="2" charset="2"/>
              <a:buChar char="v"/>
            </a:pPr>
            <a:r>
              <a:rPr lang="en-US" sz="1800" b="0" dirty="0">
                <a:solidFill>
                  <a:schemeClr val="tx1"/>
                </a:solidFill>
              </a:rPr>
              <a:t>The CNC machine communicate with the company‘s  information system by QR codes.</a:t>
            </a:r>
          </a:p>
          <a:p>
            <a:pPr marL="285750" indent="-285750" algn="just">
              <a:spcAft>
                <a:spcPts val="1800"/>
              </a:spcAft>
              <a:buClr>
                <a:srgbClr val="1F497D"/>
              </a:buClr>
              <a:buFont typeface="Wingdings" panose="05000000000000000000" pitchFamily="2" charset="2"/>
              <a:buChar char="v"/>
            </a:pPr>
            <a:r>
              <a:rPr lang="en-US" sz="1800" b="0" dirty="0">
                <a:solidFill>
                  <a:schemeClr val="tx1"/>
                </a:solidFill>
              </a:rPr>
              <a:t>Using a number of robots to reduce the workload on employees (automatic autonomous loading system plugged to the internal network)</a:t>
            </a:r>
          </a:p>
          <a:p>
            <a:pPr marL="715963" lvl="2" indent="-342900">
              <a:buSzPts val="2400"/>
              <a:buFont typeface="Arial" panose="020B0604020202020204" pitchFamily="34" charset="0"/>
              <a:buChar char="•"/>
            </a:pPr>
            <a:endParaRPr lang="en-US" dirty="0"/>
          </a:p>
          <a:p>
            <a:pPr marL="715963" lvl="2" indent="-342900">
              <a:buSzPts val="2400"/>
              <a:buFont typeface="Arial" panose="020B0604020202020204" pitchFamily="34" charset="0"/>
              <a:buChar char="•"/>
            </a:pPr>
            <a:endParaRPr lang="en-US" dirty="0"/>
          </a:p>
        </p:txBody>
      </p:sp>
    </p:spTree>
    <p:extLst>
      <p:ext uri="{BB962C8B-B14F-4D97-AF65-F5344CB8AC3E}">
        <p14:creationId xmlns:p14="http://schemas.microsoft.com/office/powerpoint/2010/main" val="208929617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sz="2800" dirty="0"/>
              <a:t>Good Practice General Policy</a:t>
            </a:r>
            <a:br>
              <a:rPr lang="cs-CZ" sz="2800" dirty="0"/>
            </a:br>
            <a:endParaRPr sz="2800"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533400" lvl="2" indent="-190500" algn="ctr">
              <a:buSzPts val="2400"/>
            </a:pPr>
            <a:r>
              <a:rPr lang="cs-CZ" b="1" dirty="0"/>
              <a:t>Memorandum </a:t>
            </a:r>
            <a:r>
              <a:rPr lang="cs-CZ" b="1" dirty="0" err="1"/>
              <a:t>of</a:t>
            </a:r>
            <a:r>
              <a:rPr lang="cs-CZ" b="1" dirty="0"/>
              <a:t> </a:t>
            </a:r>
            <a:r>
              <a:rPr lang="cs-CZ" b="1" dirty="0" err="1"/>
              <a:t>Cooperation</a:t>
            </a:r>
            <a:r>
              <a:rPr lang="cs-CZ" b="1" dirty="0"/>
              <a:t> </a:t>
            </a:r>
            <a:r>
              <a:rPr lang="cs-CZ" b="1" dirty="0" err="1"/>
              <a:t>between</a:t>
            </a:r>
            <a:r>
              <a:rPr lang="cs-CZ" b="1" dirty="0"/>
              <a:t> </a:t>
            </a:r>
            <a:r>
              <a:rPr lang="cs-CZ" b="1" dirty="0" err="1"/>
              <a:t>Platform</a:t>
            </a:r>
            <a:r>
              <a:rPr lang="cs-CZ" b="1" dirty="0"/>
              <a:t> </a:t>
            </a:r>
            <a:r>
              <a:rPr lang="cs-CZ" b="1" dirty="0" err="1"/>
              <a:t>for</a:t>
            </a:r>
            <a:r>
              <a:rPr lang="cs-CZ" b="1" dirty="0"/>
              <a:t> AI, </a:t>
            </a:r>
            <a:r>
              <a:rPr lang="en-US" b="1" dirty="0"/>
              <a:t> Government Commissioner for Information</a:t>
            </a:r>
            <a:r>
              <a:rPr lang="cs-CZ" b="1" dirty="0"/>
              <a:t> </a:t>
            </a:r>
            <a:r>
              <a:rPr lang="en-US" b="1" dirty="0"/>
              <a:t>technology and digitization</a:t>
            </a:r>
            <a:r>
              <a:rPr lang="cs-CZ" b="1" dirty="0"/>
              <a:t>, </a:t>
            </a:r>
            <a:r>
              <a:rPr lang="en-US" b="1" dirty="0"/>
              <a:t>Office of the</a:t>
            </a:r>
            <a:r>
              <a:rPr lang="cs-CZ" b="1" dirty="0"/>
              <a:t> </a:t>
            </a:r>
            <a:r>
              <a:rPr lang="en-US" b="1" dirty="0"/>
              <a:t>Government of the </a:t>
            </a:r>
            <a:r>
              <a:rPr lang="cs-CZ" b="1" dirty="0"/>
              <a:t>CR and Ministry </a:t>
            </a:r>
            <a:r>
              <a:rPr lang="cs-CZ" b="1" dirty="0" err="1"/>
              <a:t>of</a:t>
            </a:r>
            <a:r>
              <a:rPr lang="cs-CZ" b="1" dirty="0"/>
              <a:t> </a:t>
            </a:r>
            <a:r>
              <a:rPr lang="cs-CZ" b="1" dirty="0" err="1"/>
              <a:t>Industry</a:t>
            </a:r>
            <a:r>
              <a:rPr lang="cs-CZ" b="1" dirty="0"/>
              <a:t> and </a:t>
            </a:r>
            <a:r>
              <a:rPr lang="cs-CZ" b="1" dirty="0" err="1"/>
              <a:t>Trade</a:t>
            </a:r>
            <a:endParaRPr lang="en-US" dirty="0"/>
          </a:p>
          <a:p>
            <a:pPr marL="1257300" lvl="2" indent="-190500">
              <a:buSzPts val="2400"/>
            </a:pPr>
            <a:endParaRPr lang="cs-CZ" dirty="0"/>
          </a:p>
          <a:p>
            <a:pPr marL="715963" lvl="2" indent="-342900">
              <a:buSzPts val="2400"/>
              <a:buFont typeface="Arial" panose="020B0604020202020204" pitchFamily="34" charset="0"/>
              <a:buChar char="•"/>
            </a:pPr>
            <a:r>
              <a:rPr lang="cs-CZ" sz="2000" b="1" dirty="0" err="1"/>
              <a:t>Platform</a:t>
            </a:r>
            <a:r>
              <a:rPr lang="cs-CZ" sz="2000" b="1" dirty="0"/>
              <a:t> </a:t>
            </a:r>
            <a:r>
              <a:rPr lang="cs-CZ" sz="2000" b="1" dirty="0" err="1"/>
              <a:t>for</a:t>
            </a:r>
            <a:r>
              <a:rPr lang="cs-CZ" sz="2000" b="1" dirty="0"/>
              <a:t> AI: </a:t>
            </a:r>
            <a:r>
              <a:rPr lang="en-US" sz="2000" dirty="0"/>
              <a:t>representatives of business, academia and government</a:t>
            </a:r>
            <a:r>
              <a:rPr lang="cs-CZ" sz="2000" dirty="0"/>
              <a:t> </a:t>
            </a:r>
            <a:r>
              <a:rPr lang="cs-CZ" sz="2000" dirty="0" err="1"/>
              <a:t>administrative</a:t>
            </a:r>
            <a:endParaRPr lang="cs-CZ" sz="2000" dirty="0"/>
          </a:p>
          <a:p>
            <a:pPr marL="373063" lvl="2" indent="0">
              <a:buSzPts val="2400"/>
            </a:pPr>
            <a:endParaRPr lang="cs-CZ" sz="2000" dirty="0"/>
          </a:p>
          <a:p>
            <a:pPr marL="715963" lvl="2" indent="-342900">
              <a:buSzPts val="2400"/>
              <a:buFont typeface="Arial" panose="020B0604020202020204" pitchFamily="34" charset="0"/>
              <a:buChar char="•"/>
            </a:pPr>
            <a:r>
              <a:rPr lang="cs-CZ" sz="2000" b="1" dirty="0"/>
              <a:t>Output </a:t>
            </a:r>
            <a:r>
              <a:rPr lang="cs-CZ" sz="2000" b="1" dirty="0" err="1"/>
              <a:t>of</a:t>
            </a:r>
            <a:r>
              <a:rPr lang="cs-CZ" sz="2000" b="1" dirty="0"/>
              <a:t> </a:t>
            </a:r>
            <a:r>
              <a:rPr lang="cs-CZ" sz="2000" b="1" dirty="0" err="1"/>
              <a:t>common</a:t>
            </a:r>
            <a:r>
              <a:rPr lang="cs-CZ" sz="2000" b="1" dirty="0"/>
              <a:t> </a:t>
            </a:r>
            <a:r>
              <a:rPr lang="cs-CZ" sz="2000" b="1" dirty="0" err="1"/>
              <a:t>effort</a:t>
            </a:r>
            <a:r>
              <a:rPr lang="cs-CZ" sz="2000" b="1" dirty="0"/>
              <a:t>: </a:t>
            </a:r>
          </a:p>
          <a:p>
            <a:pPr marL="373063" lvl="2" indent="0">
              <a:buSzPts val="2400"/>
            </a:pPr>
            <a:r>
              <a:rPr lang="en-US" sz="2000" b="1" dirty="0"/>
              <a:t>National Strategy of Artificial Intelligence in the Czech Republic</a:t>
            </a:r>
            <a:r>
              <a:rPr lang="cs-CZ" sz="2000" b="1" dirty="0"/>
              <a:t> </a:t>
            </a:r>
          </a:p>
          <a:p>
            <a:pPr marL="373063" lvl="2" indent="0">
              <a:buSzPts val="2400"/>
            </a:pPr>
            <a:r>
              <a:rPr lang="cs-CZ" sz="2000" dirty="0" err="1"/>
              <a:t>approved</a:t>
            </a:r>
            <a:r>
              <a:rPr lang="cs-CZ" sz="2000" dirty="0"/>
              <a:t> by </a:t>
            </a:r>
            <a:r>
              <a:rPr lang="cs-CZ" sz="2000" dirty="0" err="1"/>
              <a:t>the</a:t>
            </a:r>
            <a:r>
              <a:rPr lang="cs-CZ" sz="2000" dirty="0"/>
              <a:t> </a:t>
            </a:r>
            <a:r>
              <a:rPr lang="cs-CZ" sz="2000" dirty="0" err="1"/>
              <a:t>government</a:t>
            </a:r>
            <a:r>
              <a:rPr lang="cs-CZ" sz="2000" dirty="0"/>
              <a:t> in May 2019</a:t>
            </a:r>
          </a:p>
          <a:p>
            <a:pPr marL="715963" lvl="2" indent="-342900">
              <a:buSzPts val="2400"/>
              <a:buFont typeface="Arial" panose="020B0604020202020204" pitchFamily="34" charset="0"/>
              <a:buChar char="•"/>
            </a:pPr>
            <a:endParaRPr lang="cs-CZ" sz="2000" b="1" dirty="0"/>
          </a:p>
          <a:p>
            <a:pPr marL="830263" lvl="3" indent="0">
              <a:buSzPts val="2400"/>
            </a:pPr>
            <a:endParaRPr lang="cs-CZ" b="1" dirty="0"/>
          </a:p>
          <a:p>
            <a:pPr marL="715963" lvl="2" indent="-342900">
              <a:buSzPts val="2400"/>
              <a:buFont typeface="Arial" panose="020B0604020202020204" pitchFamily="34" charset="0"/>
              <a:buChar char="•"/>
            </a:pPr>
            <a:endParaRPr lang="cs-CZ" sz="2000" dirty="0"/>
          </a:p>
          <a:p>
            <a:pPr marL="715963" lvl="2" indent="-342900">
              <a:buSzPts val="2400"/>
              <a:buFont typeface="Arial" panose="020B0604020202020204" pitchFamily="34" charset="0"/>
              <a:buChar char="•"/>
            </a:pPr>
            <a:endParaRPr lang="cs-CZ" sz="2000" dirty="0"/>
          </a:p>
        </p:txBody>
      </p:sp>
    </p:spTree>
    <p:extLst>
      <p:ext uri="{BB962C8B-B14F-4D97-AF65-F5344CB8AC3E}">
        <p14:creationId xmlns:p14="http://schemas.microsoft.com/office/powerpoint/2010/main" val="389914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9">
                                            <p:txEl>
                                              <p:pRg st="5" end="5"/>
                                            </p:txEl>
                                          </p:spTgt>
                                        </p:tgtEl>
                                        <p:attrNameLst>
                                          <p:attrName>style.visibility</p:attrName>
                                        </p:attrNameLst>
                                      </p:cBhvr>
                                      <p:to>
                                        <p:strVal val="visible"/>
                                      </p:to>
                                    </p:set>
                                    <p:anim calcmode="lin" valueType="num">
                                      <p:cBhvr>
                                        <p:cTn id="7" dur="1000" fill="hold"/>
                                        <p:tgtEl>
                                          <p:spTgt spid="139">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139">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139">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250"/>
                                  </p:stCondLst>
                                  <p:childTnLst>
                                    <p:set>
                                      <p:cBhvr>
                                        <p:cTn id="13" dur="1" fill="hold">
                                          <p:stCondLst>
                                            <p:cond delay="0"/>
                                          </p:stCondLst>
                                        </p:cTn>
                                        <p:tgtEl>
                                          <p:spTgt spid="139">
                                            <p:txEl>
                                              <p:pRg st="6" end="6"/>
                                            </p:txEl>
                                          </p:spTgt>
                                        </p:tgtEl>
                                        <p:attrNameLst>
                                          <p:attrName>style.visibility</p:attrName>
                                        </p:attrNameLst>
                                      </p:cBhvr>
                                      <p:to>
                                        <p:strVal val="visible"/>
                                      </p:to>
                                    </p:set>
                                    <p:animEffect transition="in" filter="fade">
                                      <p:cBhvr>
                                        <p:cTn id="14" dur="500"/>
                                        <p:tgtEl>
                                          <p:spTgt spid="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7" y="7"/>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759568FD-4557-46A8-979C-8597F5A40157}"/>
              </a:ext>
            </a:extLst>
          </p:cNvPr>
          <p:cNvSpPr/>
          <p:nvPr/>
        </p:nvSpPr>
        <p:spPr>
          <a:xfrm>
            <a:off x="5225409" y="453880"/>
            <a:ext cx="1741182" cy="523220"/>
          </a:xfrm>
          <a:prstGeom prst="rect">
            <a:avLst/>
          </a:prstGeom>
        </p:spPr>
        <p:txBody>
          <a:bodyPr wrap="square">
            <a:spAutoFit/>
          </a:bodyPr>
          <a:lstStyle/>
          <a:p>
            <a:r>
              <a:rPr lang="en-US" sz="2800" b="1" dirty="0">
                <a:solidFill>
                  <a:schemeClr val="bg2"/>
                </a:solidFill>
              </a:rPr>
              <a:t>AGENDA</a:t>
            </a:r>
            <a:endParaRPr lang="pt-PT" sz="2800" b="1" dirty="0">
              <a:solidFill>
                <a:schemeClr val="bg2"/>
              </a:solidFill>
            </a:endParaRPr>
          </a:p>
        </p:txBody>
      </p:sp>
      <p:graphicFrame>
        <p:nvGraphicFramePr>
          <p:cNvPr id="8" name="Diagrama 7">
            <a:extLst>
              <a:ext uri="{FF2B5EF4-FFF2-40B4-BE49-F238E27FC236}">
                <a16:creationId xmlns:a16="http://schemas.microsoft.com/office/drawing/2014/main" id="{0DC94CC5-B535-4534-AFD9-491EFD13E312}"/>
              </a:ext>
            </a:extLst>
          </p:cNvPr>
          <p:cNvGraphicFramePr/>
          <p:nvPr>
            <p:extLst>
              <p:ext uri="{D42A27DB-BD31-4B8C-83A1-F6EECF244321}">
                <p14:modId xmlns:p14="http://schemas.microsoft.com/office/powerpoint/2010/main" val="473706620"/>
              </p:ext>
            </p:extLst>
          </p:nvPr>
        </p:nvGraphicFramePr>
        <p:xfrm>
          <a:off x="1055440" y="869953"/>
          <a:ext cx="10225136" cy="583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tângulo 2">
            <a:extLst>
              <a:ext uri="{FF2B5EF4-FFF2-40B4-BE49-F238E27FC236}">
                <a16:creationId xmlns:a16="http://schemas.microsoft.com/office/drawing/2014/main" id="{F1EF2900-BD6A-4CC7-B0F3-82048540C6CA}"/>
              </a:ext>
            </a:extLst>
          </p:cNvPr>
          <p:cNvSpPr/>
          <p:nvPr/>
        </p:nvSpPr>
        <p:spPr>
          <a:xfrm>
            <a:off x="1292088" y="5634107"/>
            <a:ext cx="480815" cy="707886"/>
          </a:xfrm>
          <a:prstGeom prst="rect">
            <a:avLst/>
          </a:prstGeom>
        </p:spPr>
        <p:txBody>
          <a:bodyPr wrap="square">
            <a:spAutoFit/>
          </a:bodyPr>
          <a:lstStyle/>
          <a:p>
            <a:r>
              <a:rPr lang="en-US" sz="4000" b="1" dirty="0">
                <a:solidFill>
                  <a:schemeClr val="bg1"/>
                </a:solidFill>
              </a:rPr>
              <a:t>5</a:t>
            </a:r>
            <a:endParaRPr lang="pt-PT" sz="4000" b="1" dirty="0">
              <a:solidFill>
                <a:schemeClr val="bg1"/>
              </a:solidFill>
            </a:endParaRPr>
          </a:p>
        </p:txBody>
      </p:sp>
      <p:sp>
        <p:nvSpPr>
          <p:cNvPr id="9" name="Retângulo 8">
            <a:extLst>
              <a:ext uri="{FF2B5EF4-FFF2-40B4-BE49-F238E27FC236}">
                <a16:creationId xmlns:a16="http://schemas.microsoft.com/office/drawing/2014/main" id="{E085C219-B643-4E34-98F9-A4722E146861}"/>
              </a:ext>
            </a:extLst>
          </p:cNvPr>
          <p:cNvSpPr/>
          <p:nvPr/>
        </p:nvSpPr>
        <p:spPr>
          <a:xfrm>
            <a:off x="1819499" y="2327612"/>
            <a:ext cx="480815" cy="707886"/>
          </a:xfrm>
          <a:prstGeom prst="rect">
            <a:avLst/>
          </a:prstGeom>
        </p:spPr>
        <p:txBody>
          <a:bodyPr wrap="square">
            <a:spAutoFit/>
          </a:bodyPr>
          <a:lstStyle/>
          <a:p>
            <a:r>
              <a:rPr lang="en-US" sz="4000" b="1" dirty="0">
                <a:solidFill>
                  <a:schemeClr val="bg1"/>
                </a:solidFill>
              </a:rPr>
              <a:t>2</a:t>
            </a:r>
            <a:endParaRPr lang="pt-PT" sz="4000" b="1" dirty="0">
              <a:solidFill>
                <a:schemeClr val="bg1"/>
              </a:solidFill>
            </a:endParaRPr>
          </a:p>
        </p:txBody>
      </p:sp>
      <p:sp>
        <p:nvSpPr>
          <p:cNvPr id="10" name="Retângulo 9">
            <a:extLst>
              <a:ext uri="{FF2B5EF4-FFF2-40B4-BE49-F238E27FC236}">
                <a16:creationId xmlns:a16="http://schemas.microsoft.com/office/drawing/2014/main" id="{9AE064F4-7084-4EEB-A7BF-4D4C86A92787}"/>
              </a:ext>
            </a:extLst>
          </p:cNvPr>
          <p:cNvSpPr/>
          <p:nvPr/>
        </p:nvSpPr>
        <p:spPr>
          <a:xfrm>
            <a:off x="1292088" y="1268760"/>
            <a:ext cx="480815" cy="707886"/>
          </a:xfrm>
          <a:prstGeom prst="rect">
            <a:avLst/>
          </a:prstGeom>
        </p:spPr>
        <p:txBody>
          <a:bodyPr wrap="square">
            <a:spAutoFit/>
          </a:bodyPr>
          <a:lstStyle/>
          <a:p>
            <a:r>
              <a:rPr lang="en-US" sz="4000" b="1" dirty="0">
                <a:solidFill>
                  <a:schemeClr val="bg1"/>
                </a:solidFill>
              </a:rPr>
              <a:t>1</a:t>
            </a:r>
            <a:endParaRPr lang="pt-PT" sz="4000" b="1" dirty="0">
              <a:solidFill>
                <a:schemeClr val="bg1"/>
              </a:solidFill>
            </a:endParaRPr>
          </a:p>
        </p:txBody>
      </p:sp>
      <p:sp>
        <p:nvSpPr>
          <p:cNvPr id="11" name="Retângulo 10">
            <a:extLst>
              <a:ext uri="{FF2B5EF4-FFF2-40B4-BE49-F238E27FC236}">
                <a16:creationId xmlns:a16="http://schemas.microsoft.com/office/drawing/2014/main" id="{8F570A84-5B8E-4F03-A3DE-E2FBCA3F33F6}"/>
              </a:ext>
            </a:extLst>
          </p:cNvPr>
          <p:cNvSpPr/>
          <p:nvPr/>
        </p:nvSpPr>
        <p:spPr>
          <a:xfrm>
            <a:off x="1942777" y="3431417"/>
            <a:ext cx="480815" cy="707886"/>
          </a:xfrm>
          <a:prstGeom prst="rect">
            <a:avLst/>
          </a:prstGeom>
        </p:spPr>
        <p:txBody>
          <a:bodyPr wrap="square">
            <a:spAutoFit/>
          </a:bodyPr>
          <a:lstStyle/>
          <a:p>
            <a:r>
              <a:rPr lang="en-US" sz="4000" b="1" dirty="0">
                <a:solidFill>
                  <a:schemeClr val="bg1"/>
                </a:solidFill>
              </a:rPr>
              <a:t>3</a:t>
            </a:r>
            <a:endParaRPr lang="pt-PT" sz="4000" b="1" dirty="0">
              <a:solidFill>
                <a:schemeClr val="bg1"/>
              </a:solidFill>
            </a:endParaRPr>
          </a:p>
        </p:txBody>
      </p:sp>
      <p:sp>
        <p:nvSpPr>
          <p:cNvPr id="12" name="Retângulo 11">
            <a:extLst>
              <a:ext uri="{FF2B5EF4-FFF2-40B4-BE49-F238E27FC236}">
                <a16:creationId xmlns:a16="http://schemas.microsoft.com/office/drawing/2014/main" id="{6F0A00BE-11EB-4E8A-B9D2-0F1F96158B99}"/>
              </a:ext>
            </a:extLst>
          </p:cNvPr>
          <p:cNvSpPr/>
          <p:nvPr/>
        </p:nvSpPr>
        <p:spPr>
          <a:xfrm>
            <a:off x="1775520" y="4497377"/>
            <a:ext cx="480815" cy="707886"/>
          </a:xfrm>
          <a:prstGeom prst="rect">
            <a:avLst/>
          </a:prstGeom>
        </p:spPr>
        <p:txBody>
          <a:bodyPr wrap="square">
            <a:spAutoFit/>
          </a:bodyPr>
          <a:lstStyle/>
          <a:p>
            <a:r>
              <a:rPr lang="en-US" sz="4000" b="1" dirty="0">
                <a:solidFill>
                  <a:schemeClr val="bg1"/>
                </a:solidFill>
              </a:rPr>
              <a:t>4</a:t>
            </a:r>
            <a:endParaRPr lang="pt-PT" sz="4000" b="1" dirty="0">
              <a:solidFill>
                <a:schemeClr val="bg1"/>
              </a:solidFill>
            </a:endParaRPr>
          </a:p>
        </p:txBody>
      </p:sp>
    </p:spTree>
    <p:extLst>
      <p:ext uri="{BB962C8B-B14F-4D97-AF65-F5344CB8AC3E}">
        <p14:creationId xmlns:p14="http://schemas.microsoft.com/office/powerpoint/2010/main" val="7392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
        <p:nvSpPr>
          <p:cNvPr id="12" name="CustomShape 2"/>
          <p:cNvSpPr/>
          <p:nvPr/>
        </p:nvSpPr>
        <p:spPr>
          <a:xfrm>
            <a:off x="1991640" y="6165360"/>
            <a:ext cx="41025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pc="-1" dirty="0" err="1">
                <a:solidFill>
                  <a:srgbClr val="595959"/>
                </a:solidFill>
                <a:uFill>
                  <a:solidFill>
                    <a:srgbClr val="FFFFFF"/>
                  </a:solidFill>
                </a:uFill>
                <a:latin typeface="Arial"/>
                <a:ea typeface="Arial"/>
              </a:rPr>
              <a:t>Questions</a:t>
            </a:r>
            <a:r>
              <a:rPr lang="es-ES" sz="1600" b="1" spc="-1" dirty="0">
                <a:solidFill>
                  <a:srgbClr val="595959"/>
                </a:solidFill>
                <a:uFill>
                  <a:solidFill>
                    <a:srgbClr val="FFFFFF"/>
                  </a:solidFill>
                </a:uFill>
                <a:latin typeface="Arial"/>
                <a:ea typeface="Arial"/>
              </a:rPr>
              <a:t> </a:t>
            </a:r>
            <a:r>
              <a:rPr lang="es-ES" sz="1600" b="1" spc="-1" dirty="0" err="1">
                <a:solidFill>
                  <a:srgbClr val="595959"/>
                </a:solidFill>
                <a:uFill>
                  <a:solidFill>
                    <a:srgbClr val="FFFFFF"/>
                  </a:solidFill>
                </a:uFill>
                <a:latin typeface="Arial"/>
                <a:ea typeface="Arial"/>
              </a:rPr>
              <a:t>welcome</a:t>
            </a:r>
            <a:endParaRPr lang="es-ES" sz="1800" spc="-1" dirty="0">
              <a:uFill>
                <a:solidFill>
                  <a:srgbClr val="FFFFFF"/>
                </a:solidFill>
              </a:uFill>
              <a:latin typeface="Arial"/>
            </a:endParaRPr>
          </a:p>
        </p:txBody>
      </p:sp>
    </p:spTree>
    <p:extLst>
      <p:ext uri="{BB962C8B-B14F-4D97-AF65-F5344CB8AC3E}">
        <p14:creationId xmlns:p14="http://schemas.microsoft.com/office/powerpoint/2010/main" val="137377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129"/>
          <p:cNvSpPr txBox="1">
            <a:spLocks noGrp="1"/>
          </p:cNvSpPr>
          <p:nvPr>
            <p:ph type="subTitle" sz="quarter" idx="1"/>
          </p:nvPr>
        </p:nvSpPr>
        <p:spPr>
          <a:xfrm>
            <a:off x="2495600" y="4365105"/>
            <a:ext cx="7272337" cy="360041"/>
          </a:xfrm>
          <a:prstGeom prst="rect">
            <a:avLst/>
          </a:prstGeom>
        </p:spPr>
        <p:txBody>
          <a:bodyPr lIns="0" tIns="0" rIns="0" bIns="0">
            <a:normAutofit/>
          </a:bodyPr>
          <a:lstStyle>
            <a:lvl1pPr marL="0">
              <a:spcBef>
                <a:spcPts val="0"/>
              </a:spcBef>
            </a:lvl1pPr>
          </a:lstStyle>
          <a:p>
            <a:r>
              <a:t>„Definition of I4.0 public policy initiatives” </a:t>
            </a:r>
          </a:p>
        </p:txBody>
      </p:sp>
      <p:sp>
        <p:nvSpPr>
          <p:cNvPr id="275" name="Shape 130"/>
          <p:cNvSpPr txBox="1">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lnSpcReduction="20000"/>
          </a:bodyPr>
          <a:lstStyle>
            <a:lvl1pPr defTabSz="658368">
              <a:defRPr sz="1440"/>
            </a:lvl1pPr>
          </a:lstStyle>
          <a:p>
            <a:r>
              <a:t>Regional Council of Kainuu, PP8</a:t>
            </a:r>
          </a:p>
        </p:txBody>
      </p:sp>
      <p:sp>
        <p:nvSpPr>
          <p:cNvPr id="276" name="Shape 132"/>
          <p:cNvSpPr txBox="1">
            <a:spLocks noGrp="1"/>
          </p:cNvSpPr>
          <p:nvPr>
            <p:ph type="ctrTitle"/>
          </p:nvPr>
        </p:nvSpPr>
        <p:spPr>
          <a:prstGeom prst="rect">
            <a:avLst/>
          </a:prstGeom>
        </p:spPr>
        <p:txBody>
          <a:bodyPr lIns="45699" tIns="45699" rIns="45699" bIns="45699" anchor="t">
            <a:normAutofit/>
          </a:bodyPr>
          <a:lstStyle>
            <a:lvl1pPr>
              <a:defRPr sz="3200"/>
            </a:lvl1pPr>
          </a:lstStyle>
          <a:p>
            <a:r>
              <a:t>Regional Overview and Good Practices</a:t>
            </a:r>
          </a:p>
        </p:txBody>
      </p:sp>
      <p:sp>
        <p:nvSpPr>
          <p:cNvPr id="277" name="Shape 133"/>
          <p:cNvSpPr txBox="1">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lnSpcReduction="10000"/>
          </a:bodyPr>
          <a:lstStyle>
            <a:lvl1pPr algn="r">
              <a:defRPr sz="1800">
                <a:solidFill>
                  <a:srgbClr val="7F7F7F"/>
                </a:solidFill>
              </a:defRPr>
            </a:lvl1pPr>
          </a:lstStyle>
          <a:p>
            <a:r>
              <a:t>19 November, 2019 3rd Transnational Thematic Meeting, Lisboa</a:t>
            </a:r>
          </a:p>
        </p:txBody>
      </p:sp>
      <p:pic>
        <p:nvPicPr>
          <p:cNvPr id="278" name="Picture 13" descr="Picture 13"/>
          <p:cNvPicPr>
            <a:picLocks noChangeAspect="1"/>
          </p:cNvPicPr>
          <p:nvPr/>
        </p:nvPicPr>
        <p:blipFill>
          <a:blip r:embed="rId2">
            <a:extLst/>
          </a:blip>
          <a:stretch>
            <a:fillRect/>
          </a:stretch>
        </p:blipFill>
        <p:spPr>
          <a:xfrm>
            <a:off x="1578713" y="361950"/>
            <a:ext cx="2082802" cy="72390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281" name="Shape 138"/>
          <p:cNvSpPr txBox="1">
            <a:spLocks noGrp="1"/>
          </p:cNvSpPr>
          <p:nvPr>
            <p:ph type="title"/>
          </p:nvPr>
        </p:nvSpPr>
        <p:spPr>
          <a:xfrm>
            <a:off x="1981200" y="432000"/>
            <a:ext cx="8229600" cy="1052785"/>
          </a:xfrm>
          <a:prstGeom prst="rect">
            <a:avLst/>
          </a:prstGeom>
        </p:spPr>
        <p:txBody>
          <a:bodyPr lIns="45699" tIns="45699" rIns="45699" bIns="45699" anchor="ctr">
            <a:normAutofit fontScale="90000"/>
          </a:bodyPr>
          <a:lstStyle>
            <a:lvl1pPr defTabSz="886968">
              <a:defRPr sz="3880"/>
            </a:lvl1pPr>
          </a:lstStyle>
          <a:p>
            <a:r>
              <a:t>Regional I.4.0 Public Policy Initiatives</a:t>
            </a:r>
          </a:p>
        </p:txBody>
      </p:sp>
      <p:sp>
        <p:nvSpPr>
          <p:cNvPr id="282" name="Shape 139"/>
          <p:cNvSpPr txBox="1">
            <a:spLocks noGrp="1"/>
          </p:cNvSpPr>
          <p:nvPr>
            <p:ph type="body" idx="1"/>
          </p:nvPr>
        </p:nvSpPr>
        <p:spPr>
          <a:xfrm>
            <a:off x="1981201" y="1772816"/>
            <a:ext cx="8207375" cy="4778372"/>
          </a:xfrm>
          <a:prstGeom prst="rect">
            <a:avLst/>
          </a:prstGeom>
        </p:spPr>
        <p:txBody>
          <a:bodyPr lIns="45699" tIns="45699" rIns="45699" bIns="45699">
            <a:normAutofit/>
          </a:bodyPr>
          <a:lstStyle/>
          <a:p>
            <a:pPr marL="190500" lvl="2" indent="876300">
              <a:defRPr b="0">
                <a:solidFill>
                  <a:srgbClr val="000000"/>
                </a:solidFill>
              </a:defRPr>
            </a:pPr>
            <a:r>
              <a:t>General overview of I.4.0 regional public policy initiatives concerning R&amp;D&amp;I, trainning, qualification, regulations, startups, </a:t>
            </a:r>
          </a:p>
          <a:p>
            <a:pPr marL="190500" lvl="2" indent="876300">
              <a:defRPr b="0">
                <a:solidFill>
                  <a:srgbClr val="000000"/>
                </a:solidFill>
              </a:defRPr>
            </a:pPr>
            <a:endParaRPr/>
          </a:p>
          <a:p>
            <a:pPr marL="190500" lvl="2" indent="876300">
              <a:defRPr b="0">
                <a:solidFill>
                  <a:srgbClr val="000000"/>
                </a:solidFill>
              </a:defRPr>
            </a:pPr>
            <a:r>
              <a:t>Links for site(s) initiatives</a:t>
            </a:r>
          </a:p>
          <a:p>
            <a:pPr marL="190500" lvl="2" indent="876300">
              <a:defRPr b="0">
                <a:solidFill>
                  <a:srgbClr val="000000"/>
                </a:solidFill>
              </a:defRPr>
            </a:pPr>
            <a:endParaRPr/>
          </a:p>
          <a:p>
            <a:pPr marL="190500" lvl="2" indent="876300">
              <a:defRPr b="0">
                <a:solidFill>
                  <a:srgbClr val="000000"/>
                </a:solidFill>
              </a:defRPr>
            </a:pPr>
            <a:r>
              <a:t>Summary</a:t>
            </a:r>
          </a:p>
          <a:p>
            <a:pPr marL="190500" lvl="2" indent="876300">
              <a:defRPr b="0">
                <a:solidFill>
                  <a:srgbClr val="000000"/>
                </a:solidFill>
              </a:defRPr>
            </a:pPr>
            <a:r>
              <a:t>…</a:t>
            </a:r>
          </a:p>
          <a:p>
            <a:pPr marL="190500" lvl="2" indent="876300">
              <a:defRPr b="0">
                <a:solidFill>
                  <a:srgbClr val="000000"/>
                </a:solidFill>
              </a:defRPr>
            </a:pPr>
            <a:r>
              <a:t>2 or 3 pages</a:t>
            </a:r>
          </a:p>
        </p:txBody>
      </p:sp>
      <p:pic>
        <p:nvPicPr>
          <p:cNvPr id="284" name="Picture 13" descr="Picture 13"/>
          <p:cNvPicPr>
            <a:picLocks noChangeAspect="1"/>
          </p:cNvPicPr>
          <p:nvPr/>
        </p:nvPicPr>
        <p:blipFill>
          <a:blip r:embed="rId2">
            <a:extLst/>
          </a:blip>
          <a:stretch>
            <a:fillRect/>
          </a:stretch>
        </p:blipFill>
        <p:spPr>
          <a:xfrm>
            <a:off x="1693015" y="6000750"/>
            <a:ext cx="2082801" cy="7239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pic>
        <p:nvPicPr>
          <p:cNvPr id="287" name="Picture 2" descr="Picture 2"/>
          <p:cNvPicPr>
            <a:picLocks noChangeAspect="1"/>
          </p:cNvPicPr>
          <p:nvPr/>
        </p:nvPicPr>
        <p:blipFill>
          <a:blip r:embed="rId2">
            <a:extLst/>
          </a:blip>
          <a:srcRect b="17248"/>
          <a:stretch>
            <a:fillRect/>
          </a:stretch>
        </p:blipFill>
        <p:spPr>
          <a:xfrm>
            <a:off x="8832305" y="148388"/>
            <a:ext cx="1656185" cy="730402"/>
          </a:xfrm>
          <a:prstGeom prst="rect">
            <a:avLst/>
          </a:prstGeom>
          <a:ln w="12700">
            <a:miter lim="400000"/>
          </a:ln>
        </p:spPr>
      </p:pic>
      <p:sp>
        <p:nvSpPr>
          <p:cNvPr id="288" name="Shape 139"/>
          <p:cNvSpPr txBox="1">
            <a:spLocks noGrp="1"/>
          </p:cNvSpPr>
          <p:nvPr>
            <p:ph type="body" idx="1"/>
          </p:nvPr>
        </p:nvSpPr>
        <p:spPr>
          <a:xfrm>
            <a:off x="1936072" y="988436"/>
            <a:ext cx="8319856" cy="5571851"/>
          </a:xfrm>
          <a:prstGeom prst="rect">
            <a:avLst/>
          </a:prstGeom>
        </p:spPr>
        <p:txBody>
          <a:bodyPr lIns="35715" tIns="35715" rIns="35715" bIns="35715">
            <a:normAutofit/>
          </a:bodyPr>
          <a:lstStyle/>
          <a:p>
            <a:pPr marL="136905" indent="-136905" algn="just" defTabSz="448055">
              <a:lnSpc>
                <a:spcPct val="110000"/>
              </a:lnSpc>
              <a:spcBef>
                <a:spcPts val="900"/>
              </a:spcBef>
              <a:buSzPct val="100000"/>
              <a:buChar char="•"/>
              <a:defRPr sz="1960">
                <a:solidFill>
                  <a:srgbClr val="00060D"/>
                </a:solidFill>
              </a:defRPr>
            </a:pPr>
            <a:r>
              <a:t>In Finland, there is no distinct Industry 4.0 policy. </a:t>
            </a:r>
          </a:p>
          <a:p>
            <a:pPr marL="510286" lvl="1" indent="-136906" algn="just" defTabSz="448055">
              <a:lnSpc>
                <a:spcPct val="110000"/>
              </a:lnSpc>
              <a:spcBef>
                <a:spcPts val="900"/>
              </a:spcBef>
              <a:buSzPct val="100000"/>
              <a:buChar char="•"/>
              <a:defRPr sz="1764" b="0">
                <a:solidFill>
                  <a:srgbClr val="00060D"/>
                </a:solidFill>
              </a:defRPr>
            </a:pPr>
            <a:r>
              <a:t>Industry 4.0 is part of Finland’s overall Industrial, Innovation and Digitisation policies. Digitisation, especially through Artificial Intelligence (AI) initiatives is a policy in its own right involving the uptake &amp; production of AI solutions.</a:t>
            </a:r>
          </a:p>
          <a:p>
            <a:pPr marL="510286" lvl="1" indent="-136906" algn="just" defTabSz="448055">
              <a:lnSpc>
                <a:spcPct val="110000"/>
              </a:lnSpc>
              <a:spcBef>
                <a:spcPts val="900"/>
              </a:spcBef>
              <a:buSzPct val="100000"/>
              <a:buChar char="•"/>
              <a:defRPr sz="1764" b="0">
                <a:solidFill>
                  <a:srgbClr val="00060D"/>
                </a:solidFill>
              </a:defRPr>
            </a:pPr>
            <a:r>
              <a:t>Digitisation policy: Digitisation has been a priority in Finland since the 1990s, and today’s performance is especially encouraging. In December 2017 Finland launched a national artificial intelligence (AI) strategy aiming at turning Finland into a leading country in the application of artificial intelligence. </a:t>
            </a:r>
          </a:p>
          <a:p>
            <a:pPr marL="510286" lvl="1" indent="-136906" algn="just" defTabSz="448055">
              <a:lnSpc>
                <a:spcPct val="110000"/>
              </a:lnSpc>
              <a:spcBef>
                <a:spcPts val="900"/>
              </a:spcBef>
              <a:buSzPct val="100000"/>
              <a:buChar char="•"/>
              <a:defRPr sz="1764" b="0">
                <a:solidFill>
                  <a:srgbClr val="00060D"/>
                </a:solidFill>
              </a:defRPr>
            </a:pPr>
            <a:r>
              <a:t>Finland’s 2014-2020 Structural Funds provide an enabling framework for applying Industry 4.0 solutions. Investment priorities 2 (Investment priority 2. Supporting SMEs so that they can grow in the local, national and international markets and take part in innovative processes; page 43) and 3d  (3d - Supporting SMEs so that they can be part of the growth in the local, national and international markets and innovative processes; page 46) provide excellent opportunities for the uptake of Industry 4.0</a:t>
            </a:r>
          </a:p>
          <a:p>
            <a:pPr marL="0" algn="just" defTabSz="448055">
              <a:lnSpc>
                <a:spcPct val="150000"/>
              </a:lnSpc>
              <a:spcBef>
                <a:spcPts val="900"/>
              </a:spcBef>
              <a:defRPr sz="882">
                <a:solidFill>
                  <a:srgbClr val="011993"/>
                </a:solidFill>
              </a:defRPr>
            </a:pPr>
            <a:r>
              <a:t>                                                                  SOURCE: Policy instrument assessment report for Kainuu region, Finland , January 2019</a:t>
            </a:r>
          </a:p>
        </p:txBody>
      </p:sp>
      <p:sp>
        <p:nvSpPr>
          <p:cNvPr id="289" name="Shape 138"/>
          <p:cNvSpPr txBox="1">
            <a:spLocks noGrp="1"/>
          </p:cNvSpPr>
          <p:nvPr>
            <p:ph type="title"/>
          </p:nvPr>
        </p:nvSpPr>
        <p:spPr>
          <a:xfrm>
            <a:off x="1689100" y="168203"/>
            <a:ext cx="8229600" cy="1052785"/>
          </a:xfrm>
          <a:prstGeom prst="rect">
            <a:avLst/>
          </a:prstGeom>
        </p:spPr>
        <p:txBody>
          <a:bodyPr lIns="45699" tIns="45699" rIns="45699" bIns="45699" anchor="ctr">
            <a:normAutofit/>
          </a:bodyPr>
          <a:lstStyle>
            <a:lvl1pPr defTabSz="896111">
              <a:defRPr sz="3920"/>
            </a:lvl1pPr>
          </a:lstStyle>
          <a:p>
            <a:r>
              <a:t>National I.4.0 Public Policy Initiatives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293" name="Shape 139"/>
          <p:cNvSpPr txBox="1">
            <a:spLocks noGrp="1"/>
          </p:cNvSpPr>
          <p:nvPr>
            <p:ph type="body" idx="1"/>
          </p:nvPr>
        </p:nvSpPr>
        <p:spPr>
          <a:xfrm>
            <a:off x="1936072" y="1223335"/>
            <a:ext cx="8319856" cy="5234862"/>
          </a:xfrm>
          <a:prstGeom prst="rect">
            <a:avLst/>
          </a:prstGeom>
        </p:spPr>
        <p:txBody>
          <a:bodyPr lIns="35715" tIns="35715" rIns="35715" bIns="35715" anchor="ctr">
            <a:normAutofit/>
          </a:bodyPr>
          <a:lstStyle/>
          <a:p>
            <a:pPr marL="111760" indent="-111760" algn="just" defTabSz="365760">
              <a:lnSpc>
                <a:spcPct val="110000"/>
              </a:lnSpc>
              <a:spcBef>
                <a:spcPts val="800"/>
              </a:spcBef>
              <a:buSzPct val="100000"/>
              <a:buChar char="•"/>
              <a:defRPr sz="1920">
                <a:solidFill>
                  <a:srgbClr val="00060D"/>
                </a:solidFill>
              </a:defRPr>
            </a:pPr>
            <a:r>
              <a:t>The Kainuu regional development programme</a:t>
            </a:r>
          </a:p>
          <a:p>
            <a:pPr marL="416559" lvl="1" indent="-111760" algn="just" defTabSz="365760">
              <a:lnSpc>
                <a:spcPct val="110000"/>
              </a:lnSpc>
              <a:spcBef>
                <a:spcPts val="800"/>
              </a:spcBef>
              <a:buSzPct val="100000"/>
              <a:buChar char="•"/>
              <a:defRPr sz="1440" b="0">
                <a:solidFill>
                  <a:srgbClr val="00060D"/>
                </a:solidFill>
              </a:defRPr>
            </a:pPr>
            <a:r>
              <a:t>In the Regional Development Programme of Kainuu, Industry 4.0 is described under the Smart Specialisation approach.  Industry 4.0 solutions are described as cross-cutting themes through all chosen spearheads of the RIS3 strategy. Digitisation priorities are discussed in appendix 2 (values and cross-cutting views of development work), page 52. In the Regional Action Plan of the Structural Funds and Rural &amp; Agriculture Funding industry 4.0 is emphasised in chapter 1.3. </a:t>
            </a:r>
          </a:p>
          <a:p>
            <a:pPr marL="416559" lvl="1" indent="-111760" algn="just" defTabSz="365760">
              <a:lnSpc>
                <a:spcPct val="110000"/>
              </a:lnSpc>
              <a:spcBef>
                <a:spcPts val="800"/>
              </a:spcBef>
              <a:buSzPct val="100000"/>
              <a:buChar char="•"/>
              <a:defRPr sz="1440" b="0">
                <a:solidFill>
                  <a:srgbClr val="00060D"/>
                </a:solidFill>
              </a:defRPr>
            </a:pPr>
            <a:r>
              <a:t>The prioritised industries of smart specialisation are 1) measurement technology, gaming &amp; simulators, and innovations in metal industry 2) process and environmental monitoring of bio-based economy, mining and innovations of forest, food and blue bio-based economy industries, 3) activity tourism on social and welfare sector and innovations in health and sports sector.</a:t>
            </a:r>
          </a:p>
          <a:p>
            <a:pPr marL="416559" lvl="1" indent="-111760" algn="just" defTabSz="365760">
              <a:lnSpc>
                <a:spcPct val="110000"/>
              </a:lnSpc>
              <a:spcBef>
                <a:spcPts val="800"/>
              </a:spcBef>
              <a:buSzPct val="100000"/>
              <a:buChar char="•"/>
              <a:defRPr sz="1440" b="0">
                <a:solidFill>
                  <a:srgbClr val="00060D"/>
                </a:solidFill>
              </a:defRPr>
            </a:pPr>
            <a:endParaRPr/>
          </a:p>
          <a:p>
            <a:pPr marL="111760" indent="-111760" algn="just" defTabSz="365760">
              <a:lnSpc>
                <a:spcPct val="110000"/>
              </a:lnSpc>
              <a:spcBef>
                <a:spcPts val="800"/>
              </a:spcBef>
              <a:buSzPct val="100000"/>
              <a:buChar char="•"/>
              <a:defRPr sz="1920">
                <a:solidFill>
                  <a:srgbClr val="00060D"/>
                </a:solidFill>
              </a:defRPr>
            </a:pPr>
            <a:r>
              <a:t>The Kainuu RIS3</a:t>
            </a:r>
          </a:p>
          <a:p>
            <a:pPr marL="416559" lvl="1" indent="-111760" algn="just" defTabSz="365760">
              <a:lnSpc>
                <a:spcPct val="110000"/>
              </a:lnSpc>
              <a:spcBef>
                <a:spcPts val="800"/>
              </a:spcBef>
              <a:buSzPct val="100000"/>
              <a:buChar char="•"/>
              <a:defRPr sz="1440" b="0">
                <a:solidFill>
                  <a:srgbClr val="00060D"/>
                </a:solidFill>
              </a:defRPr>
            </a:pPr>
            <a:r>
              <a:t>The approach of Kainuu Smart Specialisation strategy differs from the traditional development activities of regional spearheads of economic activities by its choice to emphasise high level of know-how, as well as research and innovations and the supporting educational activities. The spearhead fields in general are developed as an entity covering everything from the basic know-how needed to excellence and the infrastructure related to activities.</a:t>
            </a:r>
          </a:p>
          <a:p>
            <a:pPr marL="0" algn="just" defTabSz="365760">
              <a:lnSpc>
                <a:spcPct val="150000"/>
              </a:lnSpc>
              <a:spcBef>
                <a:spcPts val="800"/>
              </a:spcBef>
              <a:defRPr sz="720">
                <a:solidFill>
                  <a:schemeClr val="accent3">
                    <a:lumOff val="-6823"/>
                  </a:schemeClr>
                </a:solidFill>
              </a:defRPr>
            </a:pPr>
            <a:r>
              <a:t>   SOURCE: Policy instrument assessment report for Kainuu region, Finland , January 2019</a:t>
            </a:r>
          </a:p>
        </p:txBody>
      </p:sp>
      <p:sp>
        <p:nvSpPr>
          <p:cNvPr id="294" name="Shape 138"/>
          <p:cNvSpPr txBox="1">
            <a:spLocks noGrp="1"/>
          </p:cNvSpPr>
          <p:nvPr>
            <p:ph type="title"/>
          </p:nvPr>
        </p:nvSpPr>
        <p:spPr>
          <a:xfrm>
            <a:off x="1981200" y="206303"/>
            <a:ext cx="8229600" cy="1052785"/>
          </a:xfrm>
          <a:prstGeom prst="rect">
            <a:avLst/>
          </a:prstGeom>
        </p:spPr>
        <p:txBody>
          <a:bodyPr lIns="45699" tIns="45699" rIns="45699" bIns="45699" anchor="ctr">
            <a:normAutofit fontScale="90000"/>
          </a:bodyPr>
          <a:lstStyle>
            <a:lvl1pPr defTabSz="886968">
              <a:defRPr sz="3880"/>
            </a:lvl1pPr>
          </a:lstStyle>
          <a:p>
            <a:r>
              <a:t>Regional I.4.0 Public Policy Initiatives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298" name="Shape 139"/>
          <p:cNvSpPr txBox="1">
            <a:spLocks noGrp="1"/>
          </p:cNvSpPr>
          <p:nvPr>
            <p:ph type="body" idx="1"/>
          </p:nvPr>
        </p:nvSpPr>
        <p:spPr>
          <a:xfrm>
            <a:off x="1936072" y="1223335"/>
            <a:ext cx="8319856" cy="5234862"/>
          </a:xfrm>
          <a:prstGeom prst="rect">
            <a:avLst/>
          </a:prstGeom>
        </p:spPr>
        <p:txBody>
          <a:bodyPr lIns="35715" tIns="35715" rIns="35715" bIns="35715" anchor="ctr">
            <a:normAutofit/>
          </a:bodyPr>
          <a:lstStyle/>
          <a:p>
            <a:pPr marL="100584" indent="-100584" algn="just" defTabSz="329184">
              <a:lnSpc>
                <a:spcPct val="110000"/>
              </a:lnSpc>
              <a:spcBef>
                <a:spcPts val="700"/>
              </a:spcBef>
              <a:buSzPct val="100000"/>
              <a:buChar char="•"/>
              <a:defRPr sz="1728">
                <a:solidFill>
                  <a:srgbClr val="00060D"/>
                </a:solidFill>
              </a:defRPr>
            </a:pPr>
            <a:r>
              <a:t>Project criteria for promoting Industry 4.0</a:t>
            </a:r>
          </a:p>
          <a:p>
            <a:pPr marL="0" lvl="1" indent="164592" algn="just" defTabSz="329184">
              <a:lnSpc>
                <a:spcPct val="110000"/>
              </a:lnSpc>
              <a:spcBef>
                <a:spcPts val="700"/>
              </a:spcBef>
              <a:buSzTx/>
              <a:buNone/>
              <a:defRPr sz="1728" b="0">
                <a:solidFill>
                  <a:srgbClr val="00060D"/>
                </a:solidFill>
              </a:defRPr>
            </a:pPr>
            <a:r>
              <a:t>Selection process of projects to be funded goes through many stages. After the compulsory prerequisites, project proposals have to prove their relevance to the programme or call.</a:t>
            </a:r>
          </a:p>
          <a:p>
            <a:pPr marL="0" lvl="1" indent="164592" algn="just" defTabSz="329184">
              <a:lnSpc>
                <a:spcPct val="110000"/>
              </a:lnSpc>
              <a:spcBef>
                <a:spcPts val="200"/>
              </a:spcBef>
              <a:buSzTx/>
              <a:buNone/>
              <a:defRPr sz="1728" b="0">
                <a:solidFill>
                  <a:srgbClr val="00060D"/>
                </a:solidFill>
              </a:defRPr>
            </a:pPr>
            <a:r>
              <a:t>Industry 4.0 – related proposals have to fulfill at least some of the following criteria.</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RDI activities in order to show the technological change project is targeting</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RDI cooperation between different RD units or working together with private sector and educational institutions  triple helix / quadruple helix </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Smart specialization connections to the programme</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Knowledge intensive activities</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Promoting low carbon economy</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Using digitization as a game changer</a:t>
            </a:r>
          </a:p>
          <a:p>
            <a:pPr marL="0" algn="just" defTabSz="329184">
              <a:lnSpc>
                <a:spcPct val="110000"/>
              </a:lnSpc>
              <a:spcBef>
                <a:spcPts val="700"/>
              </a:spcBef>
              <a:defRPr sz="1728" b="0">
                <a:solidFill>
                  <a:srgbClr val="00060D"/>
                </a:solidFill>
              </a:defRPr>
            </a:pPr>
            <a:r>
              <a:t>Projects are supposed to bring added value to whole region through the implementation of the proposals. </a:t>
            </a:r>
          </a:p>
          <a:p>
            <a:pPr marL="0" algn="just" defTabSz="329184">
              <a:lnSpc>
                <a:spcPct val="150000"/>
              </a:lnSpc>
              <a:spcBef>
                <a:spcPts val="700"/>
              </a:spcBef>
              <a:defRPr sz="648">
                <a:solidFill>
                  <a:schemeClr val="accent3">
                    <a:lumOff val="-6823"/>
                  </a:schemeClr>
                </a:solidFill>
              </a:defRPr>
            </a:pPr>
            <a:r>
              <a:t>  SOURCE: Policy instrument assessment report for Kainuu region, Finland , January 2019</a:t>
            </a:r>
          </a:p>
        </p:txBody>
      </p:sp>
      <p:sp>
        <p:nvSpPr>
          <p:cNvPr id="299" name="Shape 138"/>
          <p:cNvSpPr txBox="1">
            <a:spLocks noGrp="1"/>
          </p:cNvSpPr>
          <p:nvPr>
            <p:ph type="title"/>
          </p:nvPr>
        </p:nvSpPr>
        <p:spPr>
          <a:xfrm>
            <a:off x="1981200" y="206303"/>
            <a:ext cx="8229600" cy="1052785"/>
          </a:xfrm>
          <a:prstGeom prst="rect">
            <a:avLst/>
          </a:prstGeom>
        </p:spPr>
        <p:txBody>
          <a:bodyPr lIns="45699" tIns="45699" rIns="45699" bIns="45699" anchor="ctr">
            <a:normAutofit fontScale="90000"/>
          </a:bodyPr>
          <a:lstStyle>
            <a:lvl1pPr defTabSz="886968">
              <a:defRPr sz="3880"/>
            </a:lvl1pPr>
          </a:lstStyle>
          <a:p>
            <a:r>
              <a:t>Regional I.4.0 Public Policy Initiatives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303" name="Shape 139"/>
          <p:cNvSpPr txBox="1">
            <a:spLocks noGrp="1"/>
          </p:cNvSpPr>
          <p:nvPr>
            <p:ph type="body" idx="1"/>
          </p:nvPr>
        </p:nvSpPr>
        <p:spPr>
          <a:xfrm>
            <a:off x="1936072" y="720496"/>
            <a:ext cx="8319856" cy="5679295"/>
          </a:xfrm>
          <a:prstGeom prst="rect">
            <a:avLst/>
          </a:prstGeom>
        </p:spPr>
        <p:txBody>
          <a:bodyPr lIns="35715" tIns="35715" rIns="35715" bIns="35715" anchor="ctr">
            <a:normAutofit/>
          </a:bodyPr>
          <a:lstStyle/>
          <a:p>
            <a:pPr marL="0" algn="just" defTabSz="274320">
              <a:lnSpc>
                <a:spcPct val="150000"/>
              </a:lnSpc>
              <a:spcBef>
                <a:spcPts val="600"/>
              </a:spcBef>
              <a:defRPr sz="1440">
                <a:solidFill>
                  <a:srgbClr val="00060D"/>
                </a:solidFill>
              </a:defRPr>
            </a:pPr>
            <a:r>
              <a:t>I.- AWARENESS RAISING &amp; TRAINING / ADOPTION OF I.40 RELATED SOLUTIONS</a:t>
            </a:r>
          </a:p>
          <a:p>
            <a:pPr marL="0" algn="just" defTabSz="274320">
              <a:lnSpc>
                <a:spcPct val="110000"/>
              </a:lnSpc>
              <a:spcBef>
                <a:spcPts val="600"/>
              </a:spcBef>
              <a:defRPr sz="1320" b="0">
                <a:solidFill>
                  <a:srgbClr val="00060D"/>
                </a:solidFill>
              </a:defRPr>
            </a:pPr>
            <a:r>
              <a:t>I.1/ </a:t>
            </a:r>
            <a:r>
              <a:rPr b="1"/>
              <a:t>Woodpolis 2020 (1.1.2018–31.12.2020, Total budget 756 000 €, ERDF+state funding 535 600 €): </a:t>
            </a:r>
            <a:r>
              <a:t>Wood product industry (production) is aiming at the </a:t>
            </a:r>
            <a:r>
              <a:rPr b="1"/>
              <a:t>possibilities of digitisation and modern machines &amp; equipment to make production more efficient.</a:t>
            </a:r>
            <a:r>
              <a:t> Future possibilities, ecology of production (low carbon production), renewable raw material – material wise and production wise (heath/electricity), automation in production. Support services are important part, maintenance and reliability – all need to be digitised in the long run to achieve competitive advantage.</a:t>
            </a:r>
          </a:p>
          <a:p>
            <a:pPr marL="0" algn="just" defTabSz="274320">
              <a:lnSpc>
                <a:spcPct val="110000"/>
              </a:lnSpc>
              <a:spcBef>
                <a:spcPts val="600"/>
              </a:spcBef>
              <a:defRPr sz="1440" b="0">
                <a:solidFill>
                  <a:srgbClr val="00060D"/>
                </a:solidFill>
              </a:defRPr>
            </a:pPr>
            <a:r>
              <a:t>I.2/ </a:t>
            </a:r>
            <a:r>
              <a:rPr b="1"/>
              <a:t>BIOMIT (1.1.2017-21.12.2018, Total budget 924 500 €, ERDF+state funding 647 200 €)</a:t>
            </a:r>
            <a:r>
              <a:t>: The BIOMIT project focus is developing measurement and pre-treatment solutions for bio-economy, mining, forest and paper industry to improve their efficiency and decrease toxic emissions to the environment. The project is divided into five work packages: </a:t>
            </a:r>
            <a:r>
              <a:rPr b="1"/>
              <a:t>1) Development and increasing the knowledge of modelling complex processing systems; 2) Development of pre-treatment and measurement solutions for process industry; 3) Pilot tests for measurement solutions in the industry</a:t>
            </a:r>
            <a:r>
              <a:t>; 4) Development of mathematical models and reliability for data management, 5) Administration, communication and business development (connection to KANTELI project): company and project co-operation. </a:t>
            </a:r>
          </a:p>
          <a:p>
            <a:pPr marL="0" algn="just" defTabSz="274320">
              <a:lnSpc>
                <a:spcPct val="110000"/>
              </a:lnSpc>
              <a:spcBef>
                <a:spcPts val="600"/>
              </a:spcBef>
              <a:defRPr sz="1440" b="0">
                <a:solidFill>
                  <a:srgbClr val="00060D"/>
                </a:solidFill>
              </a:defRPr>
            </a:pPr>
            <a:r>
              <a:t>The main results of the project are: development and piloting 4-5 technologies which improve industrial process control and decrease toxic emissions to the environment and furthermore enable new entrepreneurship in the field of bio-economy in the Kainuu region. 1-2 international pre-reviewed scientific articles / conference papers and national and international project funding.</a:t>
            </a:r>
          </a:p>
          <a:p>
            <a:pPr marL="0" algn="just" defTabSz="274320">
              <a:lnSpc>
                <a:spcPct val="110000"/>
              </a:lnSpc>
              <a:spcBef>
                <a:spcPts val="600"/>
              </a:spcBef>
              <a:defRPr sz="1320" b="0">
                <a:solidFill>
                  <a:srgbClr val="00060D"/>
                </a:solidFill>
              </a:defRPr>
            </a:pPr>
            <a:endParaRPr/>
          </a:p>
          <a:p>
            <a:pPr marL="0" algn="just" defTabSz="274320">
              <a:lnSpc>
                <a:spcPct val="150000"/>
              </a:lnSpc>
              <a:spcBef>
                <a:spcPts val="600"/>
              </a:spcBef>
              <a:defRPr sz="540">
                <a:solidFill>
                  <a:srgbClr val="011993"/>
                </a:solidFill>
              </a:defRPr>
            </a:pPr>
            <a:r>
              <a:t>             SOURCE: Policy instrument assessment report for Kainuu region, Finland , January 2019</a:t>
            </a:r>
          </a:p>
        </p:txBody>
      </p:sp>
      <p:sp>
        <p:nvSpPr>
          <p:cNvPr id="304" name="Shape 138"/>
          <p:cNvSpPr txBox="1">
            <a:spLocks noGrp="1"/>
          </p:cNvSpPr>
          <p:nvPr>
            <p:ph type="title"/>
          </p:nvPr>
        </p:nvSpPr>
        <p:spPr>
          <a:xfrm>
            <a:off x="2273300" y="-154760"/>
            <a:ext cx="8229600" cy="1052785"/>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308" name="Shape 139"/>
          <p:cNvSpPr txBox="1">
            <a:spLocks noGrp="1"/>
          </p:cNvSpPr>
          <p:nvPr>
            <p:ph type="body" idx="1"/>
          </p:nvPr>
        </p:nvSpPr>
        <p:spPr>
          <a:xfrm>
            <a:off x="1936072" y="720496"/>
            <a:ext cx="8319856" cy="5679295"/>
          </a:xfrm>
          <a:prstGeom prst="rect">
            <a:avLst/>
          </a:prstGeom>
        </p:spPr>
        <p:txBody>
          <a:bodyPr lIns="35715" tIns="35715" rIns="35715" bIns="35715" anchor="ctr">
            <a:normAutofit/>
          </a:bodyPr>
          <a:lstStyle/>
          <a:p>
            <a:pPr marL="0" algn="just" defTabSz="274320">
              <a:lnSpc>
                <a:spcPct val="150000"/>
              </a:lnSpc>
              <a:spcBef>
                <a:spcPts val="600"/>
              </a:spcBef>
              <a:defRPr sz="1440">
                <a:solidFill>
                  <a:srgbClr val="00060D"/>
                </a:solidFill>
              </a:defRPr>
            </a:pPr>
            <a:r>
              <a:t>I.- AWARENESS RAISING &amp; TRAINING / ADOPTION OF I.40 RELATED SOLUTIONS</a:t>
            </a:r>
          </a:p>
          <a:p>
            <a:pPr marL="0" algn="just" defTabSz="274320">
              <a:lnSpc>
                <a:spcPct val="110000"/>
              </a:lnSpc>
              <a:spcBef>
                <a:spcPts val="600"/>
              </a:spcBef>
              <a:defRPr sz="1440" b="0">
                <a:solidFill>
                  <a:srgbClr val="00060D"/>
                </a:solidFill>
              </a:defRPr>
            </a:pPr>
            <a:r>
              <a:t>I.3/ </a:t>
            </a:r>
            <a:r>
              <a:rPr b="1"/>
              <a:t>Data analytics accelerator (1.5.2018-30.4.2020, Total budget 346 000 €, ERDF+state funding 240 000 €): </a:t>
            </a:r>
            <a:r>
              <a:t>Data analytics, big data and artificial intelligence are the major tools for modern companies to achieve large-scale competitive advantages. The target of this project is to speed-up the up-take of data analytics methods in regional companies and in the Kainuu region as whole. The project creates a straightorward process for companies and institutions to quickly try out the possibilities of data analytics and to launch new data driven solutions.</a:t>
            </a:r>
          </a:p>
          <a:p>
            <a:pPr marL="0" algn="just" defTabSz="274320">
              <a:lnSpc>
                <a:spcPct val="110000"/>
              </a:lnSpc>
              <a:spcBef>
                <a:spcPts val="600"/>
              </a:spcBef>
              <a:defRPr sz="1440" b="0">
                <a:solidFill>
                  <a:srgbClr val="00060D"/>
                </a:solidFill>
              </a:defRPr>
            </a:pPr>
            <a:r>
              <a:t>The project consists of data analytics pilot projects with approximately 3 companies, workshops with 10-15 companies and outreach activities for even a larger number of companies.</a:t>
            </a:r>
            <a:r>
              <a:rPr b="1"/>
              <a:t> This improves the know-how and practical experience of data analytics in the regional businesses significantly</a:t>
            </a:r>
            <a:r>
              <a:t>. The data-analytics accelerator provides the necessary first push for adapting new methods, which otherwise would required major investments and competence from the participant companies.</a:t>
            </a:r>
          </a:p>
          <a:p>
            <a:pPr marL="0" algn="just" defTabSz="274320">
              <a:lnSpc>
                <a:spcPct val="110000"/>
              </a:lnSpc>
              <a:spcBef>
                <a:spcPts val="600"/>
              </a:spcBef>
              <a:defRPr sz="1440" b="0">
                <a:solidFill>
                  <a:srgbClr val="00060D"/>
                </a:solidFill>
              </a:defRPr>
            </a:pPr>
            <a:r>
              <a:t>The project results in improved usage of data analytics through three channels. The deepest effect comes from pilot projects, where the data analytics capability of the participating companies can be developed on a longer term. Wider reach comes from workshops, where the work focuses on real-world questions posed by the companies and translating the concepts of data analytics into the everyday life of the participants. In addition to these results the project also runs outreach activity to educate local companies and institutions about the possibilities of data analytics and success stories from the project. The project produces quick improvements to companies' processes, but also improved understanding that benefits business development in the long run. </a:t>
            </a:r>
          </a:p>
          <a:p>
            <a:pPr marL="0" algn="just" defTabSz="274320">
              <a:lnSpc>
                <a:spcPct val="150000"/>
              </a:lnSpc>
              <a:spcBef>
                <a:spcPts val="600"/>
              </a:spcBef>
              <a:defRPr sz="540">
                <a:solidFill>
                  <a:srgbClr val="011993"/>
                </a:solidFill>
              </a:defRPr>
            </a:pPr>
            <a:r>
              <a:t>             SOURCE: Policy instrument assessment report for Kainuu region, Finland , January 2019</a:t>
            </a:r>
          </a:p>
        </p:txBody>
      </p:sp>
      <p:sp>
        <p:nvSpPr>
          <p:cNvPr id="309" name="Shape 138"/>
          <p:cNvSpPr txBox="1">
            <a:spLocks noGrp="1"/>
          </p:cNvSpPr>
          <p:nvPr>
            <p:ph type="title"/>
          </p:nvPr>
        </p:nvSpPr>
        <p:spPr>
          <a:xfrm>
            <a:off x="2273300" y="-154760"/>
            <a:ext cx="8229600" cy="1052785"/>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313" name="Shape 139"/>
          <p:cNvSpPr txBox="1">
            <a:spLocks noGrp="1"/>
          </p:cNvSpPr>
          <p:nvPr>
            <p:ph type="body" idx="1"/>
          </p:nvPr>
        </p:nvSpPr>
        <p:spPr>
          <a:xfrm>
            <a:off x="1936072" y="720496"/>
            <a:ext cx="8319856" cy="5679295"/>
          </a:xfrm>
          <a:prstGeom prst="rect">
            <a:avLst/>
          </a:prstGeom>
        </p:spPr>
        <p:txBody>
          <a:bodyPr lIns="35715" tIns="35715" rIns="35715" bIns="35715" anchor="ctr">
            <a:normAutofit lnSpcReduction="10000"/>
          </a:bodyPr>
          <a:lstStyle/>
          <a:p>
            <a:pPr marL="0" algn="just" defTabSz="402336">
              <a:lnSpc>
                <a:spcPct val="150000"/>
              </a:lnSpc>
              <a:spcBef>
                <a:spcPts val="800"/>
              </a:spcBef>
              <a:defRPr sz="2112" b="0">
                <a:solidFill>
                  <a:srgbClr val="00060D"/>
                </a:solidFill>
              </a:defRPr>
            </a:pPr>
            <a:r>
              <a:rPr b="1"/>
              <a:t>II.- I4.0 INNOVATIONS, PRODUCTION &amp; TESTING</a:t>
            </a:r>
          </a:p>
          <a:p>
            <a:pPr marL="0" algn="just" defTabSz="402336">
              <a:lnSpc>
                <a:spcPct val="110000"/>
              </a:lnSpc>
              <a:spcBef>
                <a:spcPts val="800"/>
              </a:spcBef>
              <a:defRPr sz="1936" b="0">
                <a:solidFill>
                  <a:srgbClr val="00060D"/>
                </a:solidFill>
              </a:defRPr>
            </a:pPr>
            <a:r>
              <a:rPr b="1"/>
              <a:t>II.1/ Robotics for Kainuu (1.2.2016-31.3.2019, Total budget 306 300 €, ERDF+state funding 214 400 €: </a:t>
            </a:r>
            <a:r>
              <a:t>The aim of this project is to </a:t>
            </a:r>
            <a:r>
              <a:rPr b="1"/>
              <a:t>build up facilities for teaching and learning robotics in companies and in learning institutions KUAS and KVC in Kainuu region and to improve and raise the knowledge and skills concerning robotics and automation linked with it.</a:t>
            </a:r>
            <a:r>
              <a:t> In addition, this will guarantee the sufficiency of professionals in the future.</a:t>
            </a:r>
          </a:p>
          <a:p>
            <a:pPr marL="0" algn="just" defTabSz="402336">
              <a:lnSpc>
                <a:spcPct val="110000"/>
              </a:lnSpc>
              <a:spcBef>
                <a:spcPts val="800"/>
              </a:spcBef>
              <a:defRPr sz="1936" b="0">
                <a:solidFill>
                  <a:srgbClr val="00060D"/>
                </a:solidFill>
              </a:defRPr>
            </a:pPr>
            <a:r>
              <a:t>Two of the learning facilities will be built in companies, robot welding station and movable service robot cell for NC machining. Two facilities will be placed in the learning institutions. They are piece handling and packaging robot cell and stationary service robot cell for NC machining. Moreover, several cooperative robots will be purchased to be used both in companies and learning institutions for many kinds of tasks, as well as health and care robotics competence will be acquired. </a:t>
            </a:r>
          </a:p>
          <a:p>
            <a:pPr marL="0" algn="just" defTabSz="402336">
              <a:lnSpc>
                <a:spcPct val="150000"/>
              </a:lnSpc>
              <a:spcBef>
                <a:spcPts val="800"/>
              </a:spcBef>
              <a:defRPr sz="792">
                <a:solidFill>
                  <a:srgbClr val="011993"/>
                </a:solidFill>
              </a:defRPr>
            </a:pPr>
            <a:r>
              <a:t>             SOURCE: Policy instrument assessment report for Kainuu region, Finland , January 2019</a:t>
            </a:r>
          </a:p>
        </p:txBody>
      </p:sp>
      <p:sp>
        <p:nvSpPr>
          <p:cNvPr id="314" name="Shape 138"/>
          <p:cNvSpPr txBox="1">
            <a:spLocks noGrp="1"/>
          </p:cNvSpPr>
          <p:nvPr>
            <p:ph type="title"/>
          </p:nvPr>
        </p:nvSpPr>
        <p:spPr>
          <a:xfrm>
            <a:off x="2273300" y="-154760"/>
            <a:ext cx="8229600" cy="1052785"/>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
        <p:nvSpPr>
          <p:cNvPr id="318" name="Shape 139"/>
          <p:cNvSpPr txBox="1">
            <a:spLocks noGrp="1"/>
          </p:cNvSpPr>
          <p:nvPr>
            <p:ph type="body" idx="1"/>
          </p:nvPr>
        </p:nvSpPr>
        <p:spPr>
          <a:xfrm>
            <a:off x="1936072" y="978017"/>
            <a:ext cx="8319856" cy="5725498"/>
          </a:xfrm>
          <a:prstGeom prst="rect">
            <a:avLst/>
          </a:prstGeom>
        </p:spPr>
        <p:txBody>
          <a:bodyPr lIns="35715" tIns="35715" rIns="35715" bIns="35715" anchor="ctr">
            <a:normAutofit/>
          </a:bodyPr>
          <a:lstStyle/>
          <a:p>
            <a:pPr marL="0" algn="just" defTabSz="370331">
              <a:lnSpc>
                <a:spcPct val="110000"/>
              </a:lnSpc>
              <a:spcBef>
                <a:spcPts val="800"/>
              </a:spcBef>
              <a:defRPr sz="1944" b="0">
                <a:solidFill>
                  <a:srgbClr val="00060D"/>
                </a:solidFill>
              </a:defRPr>
            </a:pPr>
            <a:r>
              <a:t>II.2/ </a:t>
            </a:r>
            <a:r>
              <a:rPr b="1"/>
              <a:t>OredVR (1.1.2018-31.12.2019), Total budget 349 900 €, ERDF+state funding 244 900 €)</a:t>
            </a:r>
            <a:r>
              <a:t>: The OredVR project adds to the knowledge on how mining companies can use virtual reality and augmented reality in visualising ore deposits for different user groups in the value chain of a mine. The OredVR project creates a virtual reality/augmented reality platform for visualising ore deposits. This platform utilises the different data mining companies collect from the site, as well as other relevant data (such as market prices) from outside sources. The platform integrates and processes the data to produce that 3D visualisations that can be utilised for different operations with, depending on the need, virtual reality (VR) or augmented reality (AR). It will have separate interfaces for several different users (e.g. executive level, mineral processing personnel, loading personnel, exploration planning). In addition, efficient ways for handling big data in mining environment are developed in the project.</a:t>
            </a:r>
          </a:p>
          <a:p>
            <a:pPr marL="0" algn="just" defTabSz="370331">
              <a:lnSpc>
                <a:spcPct val="150000"/>
              </a:lnSpc>
              <a:spcBef>
                <a:spcPts val="800"/>
              </a:spcBef>
              <a:defRPr sz="729">
                <a:solidFill>
                  <a:srgbClr val="011993"/>
                </a:solidFill>
              </a:defRPr>
            </a:pPr>
            <a:r>
              <a:t>     SOURCE: Policy instrument assessment report for Kainuu region, Finland , January 2019</a:t>
            </a:r>
          </a:p>
          <a:p>
            <a:pPr marL="0" algn="just" defTabSz="370331">
              <a:lnSpc>
                <a:spcPct val="110000"/>
              </a:lnSpc>
              <a:spcBef>
                <a:spcPts val="800"/>
              </a:spcBef>
              <a:defRPr sz="1944" b="0">
                <a:solidFill>
                  <a:srgbClr val="00060D"/>
                </a:solidFill>
              </a:defRPr>
            </a:pPr>
            <a:r>
              <a:t>T</a:t>
            </a:r>
          </a:p>
        </p:txBody>
      </p:sp>
      <p:sp>
        <p:nvSpPr>
          <p:cNvPr id="319" name="Shape 138"/>
          <p:cNvSpPr txBox="1">
            <a:spLocks noGrp="1"/>
          </p:cNvSpPr>
          <p:nvPr>
            <p:ph type="title"/>
          </p:nvPr>
        </p:nvSpPr>
        <p:spPr>
          <a:xfrm>
            <a:off x="1854200" y="23041"/>
            <a:ext cx="8229600" cy="730251"/>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507006" y="4725144"/>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en-GB" dirty="0"/>
              <a:t>Jaime Andrez</a:t>
            </a:r>
            <a:endParaRPr dirty="0"/>
          </a:p>
        </p:txBody>
      </p:sp>
      <p:sp>
        <p:nvSpPr>
          <p:cNvPr id="130" name="Shape 130"/>
          <p:cNvSpPr txBox="1">
            <a:spLocks noGrp="1"/>
          </p:cNvSpPr>
          <p:nvPr>
            <p:ph type="body" idx="2"/>
          </p:nvPr>
        </p:nvSpPr>
        <p:spPr>
          <a:xfrm>
            <a:off x="2459832" y="5067272"/>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en-GB" dirty="0"/>
              <a:t>Chairman of the Board MA COMPETE 2020</a:t>
            </a:r>
            <a:endParaRPr dirty="0"/>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2400" b="1" dirty="0"/>
              <a:t>3</a:t>
            </a:r>
            <a:r>
              <a:rPr lang="en-GB" sz="2400" b="1" baseline="30000" dirty="0"/>
              <a:t>rd</a:t>
            </a:r>
            <a:r>
              <a:rPr lang="en-GB" sz="2400" b="1" dirty="0"/>
              <a:t> Transnational Thematic Meeting</a:t>
            </a:r>
            <a:br>
              <a:rPr lang="pt-PT" sz="2400" dirty="0"/>
            </a:br>
            <a:r>
              <a:rPr lang="en-GB" sz="2400" b="1" dirty="0"/>
              <a:t>Thematic issue: Definition of I4.0 public policy initiatives</a:t>
            </a:r>
            <a:endParaRPr lang="pt-PT" sz="2400" dirty="0"/>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Lisbon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4"/>
          <p:cNvSpPr txBox="1">
            <a:spLocks noGrp="1"/>
          </p:cNvSpPr>
          <p:nvPr>
            <p:ph type="sldNum" sz="quarter" idx="2"/>
          </p:nvPr>
        </p:nvSpPr>
        <p:spPr>
          <a:xfrm>
            <a:off x="10075222" y="6300037"/>
            <a:ext cx="4599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
        <p:nvSpPr>
          <p:cNvPr id="323" name="Shape 139"/>
          <p:cNvSpPr txBox="1">
            <a:spLocks noGrp="1"/>
          </p:cNvSpPr>
          <p:nvPr>
            <p:ph type="body" idx="1"/>
          </p:nvPr>
        </p:nvSpPr>
        <p:spPr>
          <a:xfrm>
            <a:off x="1936072" y="800572"/>
            <a:ext cx="8319856" cy="5632897"/>
          </a:xfrm>
          <a:prstGeom prst="rect">
            <a:avLst/>
          </a:prstGeom>
        </p:spPr>
        <p:txBody>
          <a:bodyPr lIns="35715" tIns="35715" rIns="35715" bIns="35715" anchor="ctr">
            <a:normAutofit/>
          </a:bodyPr>
          <a:lstStyle/>
          <a:p>
            <a:pPr marL="0" algn="just" defTabSz="370331">
              <a:lnSpc>
                <a:spcPct val="150000"/>
              </a:lnSpc>
              <a:spcBef>
                <a:spcPts val="800"/>
              </a:spcBef>
              <a:defRPr sz="1944">
                <a:solidFill>
                  <a:srgbClr val="00060D"/>
                </a:solidFill>
              </a:defRPr>
            </a:pPr>
            <a:r>
              <a:t>CONCLUSIONS</a:t>
            </a:r>
          </a:p>
          <a:p>
            <a:pPr marL="302263" indent="-199398" defTabSz="332702">
              <a:lnSpc>
                <a:spcPct val="110000"/>
              </a:lnSpc>
              <a:spcBef>
                <a:spcPts val="500"/>
              </a:spcBef>
              <a:buSzPct val="100000"/>
              <a:buAutoNum type="arabicPeriod"/>
              <a:defRPr sz="1944" b="0">
                <a:solidFill>
                  <a:srgbClr val="18243C"/>
                </a:solidFill>
              </a:defRPr>
            </a:pPr>
            <a:r>
              <a:t>Industry 4.0 is not a priority in the current RIS3.</a:t>
            </a:r>
          </a:p>
          <a:p>
            <a:pPr marL="302263" indent="-199398" defTabSz="332702">
              <a:lnSpc>
                <a:spcPct val="110000"/>
              </a:lnSpc>
              <a:spcBef>
                <a:spcPts val="500"/>
              </a:spcBef>
              <a:buSzPct val="100000"/>
              <a:buAutoNum type="arabicPeriod"/>
              <a:defRPr sz="1944" b="0">
                <a:solidFill>
                  <a:srgbClr val="18243C"/>
                </a:solidFill>
              </a:defRPr>
            </a:pPr>
            <a:r>
              <a:t>Project criteria relating to I 4.0 exist and we believe they are good. </a:t>
            </a:r>
          </a:p>
          <a:p>
            <a:pPr marL="302263" indent="-199398" defTabSz="332702">
              <a:lnSpc>
                <a:spcPct val="110000"/>
              </a:lnSpc>
              <a:spcBef>
                <a:spcPts val="500"/>
              </a:spcBef>
              <a:buSzPct val="100000"/>
              <a:buAutoNum type="arabicPeriod"/>
              <a:defRPr sz="1944" b="0">
                <a:solidFill>
                  <a:srgbClr val="18243C"/>
                </a:solidFill>
              </a:defRPr>
            </a:pPr>
            <a:r>
              <a:t>Several projects have been implemented, we have selected 5 as good practices.</a:t>
            </a:r>
          </a:p>
          <a:p>
            <a:pPr marL="302263" indent="-199398" defTabSz="332702">
              <a:lnSpc>
                <a:spcPct val="110000"/>
              </a:lnSpc>
              <a:spcBef>
                <a:spcPts val="500"/>
              </a:spcBef>
              <a:buSzPct val="100000"/>
              <a:buAutoNum type="arabicPeriod"/>
              <a:defRPr sz="1944" b="0">
                <a:solidFill>
                  <a:srgbClr val="18243C"/>
                </a:solidFill>
              </a:defRPr>
            </a:pPr>
            <a:r>
              <a:t>The comprehensive approach is missing.</a:t>
            </a:r>
          </a:p>
          <a:p>
            <a:pPr marL="302263" indent="-199398" defTabSz="332702">
              <a:lnSpc>
                <a:spcPct val="110000"/>
              </a:lnSpc>
              <a:spcBef>
                <a:spcPts val="500"/>
              </a:spcBef>
              <a:buSzPct val="100000"/>
              <a:buAutoNum type="arabicPeriod"/>
              <a:defRPr sz="1944" b="0">
                <a:solidFill>
                  <a:srgbClr val="18243C"/>
                </a:solidFill>
              </a:defRPr>
            </a:pPr>
            <a:r>
              <a:t>A more targeted, cohesive and generalised approach relating to I4.0 adoption and in parallel, supporting production of I4.0 innovations seems relevant.</a:t>
            </a:r>
          </a:p>
          <a:p>
            <a:pPr marL="302263" indent="-199398" defTabSz="332702">
              <a:lnSpc>
                <a:spcPct val="110000"/>
              </a:lnSpc>
              <a:spcBef>
                <a:spcPts val="500"/>
              </a:spcBef>
              <a:buSzPct val="100000"/>
              <a:buAutoNum type="arabicPeriod"/>
              <a:defRPr sz="1944" b="0">
                <a:solidFill>
                  <a:srgbClr val="18243C"/>
                </a:solidFill>
              </a:defRPr>
            </a:pPr>
            <a:r>
              <a:t>Advanced manufacturing, I4.0 and trans-regional (national, transnational, interregional) solutions for cooperation and access to expertise, will be included in the RIS3 revision (on going call for offers currently).</a:t>
            </a:r>
          </a:p>
          <a:p>
            <a:pPr marL="302263" indent="-199398" defTabSz="332702">
              <a:lnSpc>
                <a:spcPct val="110000"/>
              </a:lnSpc>
              <a:spcBef>
                <a:spcPts val="500"/>
              </a:spcBef>
              <a:buSzPct val="100000"/>
              <a:buAutoNum type="arabicPeriod"/>
              <a:defRPr sz="1944" b="0">
                <a:solidFill>
                  <a:srgbClr val="18243C"/>
                </a:solidFill>
              </a:defRPr>
            </a:pPr>
            <a:r>
              <a:t>The above background was important in the elaboration of the 2nd thematic document.</a:t>
            </a:r>
          </a:p>
        </p:txBody>
      </p:sp>
      <p:sp>
        <p:nvSpPr>
          <p:cNvPr id="324" name="Shape 138"/>
          <p:cNvSpPr txBox="1">
            <a:spLocks noGrp="1"/>
          </p:cNvSpPr>
          <p:nvPr>
            <p:ph type="title"/>
          </p:nvPr>
        </p:nvSpPr>
        <p:spPr>
          <a:xfrm>
            <a:off x="1981200" y="23041"/>
            <a:ext cx="8229600" cy="1052785"/>
          </a:xfrm>
          <a:prstGeom prst="rect">
            <a:avLst/>
          </a:prstGeom>
        </p:spPr>
        <p:txBody>
          <a:bodyPr lIns="45699" tIns="45699" rIns="45699" bIns="45699" anchor="ctr">
            <a:normAutofit/>
          </a:bodyPr>
          <a:lstStyle/>
          <a:p>
            <a:r>
              <a:t>I.4.0 Public Policy Initiatives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lide Number"/>
          <p:cNvSpPr txBox="1">
            <a:spLocks noGrp="1"/>
          </p:cNvSpPr>
          <p:nvPr>
            <p:ph type="sldNum" sz="quarter" idx="4294967295"/>
          </p:nvPr>
        </p:nvSpPr>
        <p:spPr>
          <a:xfrm>
            <a:off x="8364744" y="6217852"/>
            <a:ext cx="37285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699" rIns="45719" bIns="4569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a:lstStyle>
          <a:p>
            <a:fld id="{86CB4B4D-7CA3-9044-876B-883B54F8677D}" type="slidenum">
              <a:rPr lang="pt-PT" smtClean="0"/>
              <a:pPr/>
              <a:t>41</a:t>
            </a:fld>
            <a:endParaRPr/>
          </a:p>
        </p:txBody>
      </p:sp>
      <p:sp>
        <p:nvSpPr>
          <p:cNvPr id="327" name="Key benefits…"/>
          <p:cNvSpPr txBox="1">
            <a:spLocks noGrp="1"/>
          </p:cNvSpPr>
          <p:nvPr>
            <p:ph type="body" idx="1"/>
          </p:nvPr>
        </p:nvSpPr>
        <p:spPr>
          <a:xfrm>
            <a:off x="1992312" y="712623"/>
            <a:ext cx="8207376" cy="5746643"/>
          </a:xfrm>
          <a:prstGeom prst="rect">
            <a:avLst/>
          </a:prstGeom>
        </p:spPr>
        <p:txBody>
          <a:bodyPr/>
          <a:lstStyle/>
          <a:p>
            <a:pPr marL="0" indent="139366" algn="just" defTabSz="353323">
              <a:lnSpc>
                <a:spcPct val="110000"/>
              </a:lnSpc>
              <a:spcBef>
                <a:spcPts val="500"/>
              </a:spcBef>
              <a:buSzTx/>
              <a:buNone/>
              <a:defRPr sz="2184">
                <a:solidFill>
                  <a:srgbClr val="0433FF"/>
                </a:solidFill>
              </a:defRPr>
            </a:pPr>
            <a:r>
              <a:t>Key benefits </a:t>
            </a:r>
            <a:endParaRPr sz="1848"/>
          </a:p>
          <a:p>
            <a:pPr marL="0" indent="139366" defTabSz="353323">
              <a:lnSpc>
                <a:spcPct val="110000"/>
              </a:lnSpc>
              <a:spcBef>
                <a:spcPts val="500"/>
              </a:spcBef>
              <a:buSzTx/>
              <a:buNone/>
              <a:defRPr sz="1679"/>
            </a:pPr>
            <a:r>
              <a:t>(</a:t>
            </a:r>
            <a:r>
              <a:rPr b="1"/>
              <a:t>1) Potential for product customisation</a:t>
            </a:r>
            <a:r>
              <a:t>: Additive manufacturing is an example of a tool facilitating this process. Additive manufacturing (3D printing, whereby a 3D model is created by CAD software can be used to produce an item by building up successive layers of a material (plastic or metal)). </a:t>
            </a:r>
          </a:p>
          <a:p>
            <a:pPr marL="193346" indent="-193346" defTabSz="353323">
              <a:lnSpc>
                <a:spcPct val="110000"/>
              </a:lnSpc>
              <a:spcBef>
                <a:spcPts val="500"/>
              </a:spcBef>
              <a:buClr>
                <a:srgbClr val="012035"/>
              </a:buClr>
              <a:buSzPct val="100000"/>
              <a:buFont typeface="Tahoma"/>
              <a:buChar char="-"/>
              <a:defRPr sz="1679"/>
            </a:pPr>
            <a:r>
              <a:t>A first benefit is having the potential to produce much more complex components than before. </a:t>
            </a:r>
          </a:p>
          <a:p>
            <a:pPr marL="193346" indent="-193346" defTabSz="353323">
              <a:lnSpc>
                <a:spcPct val="110000"/>
              </a:lnSpc>
              <a:spcBef>
                <a:spcPts val="500"/>
              </a:spcBef>
              <a:buClr>
                <a:srgbClr val="012035"/>
              </a:buClr>
              <a:buSzPct val="100000"/>
              <a:buFont typeface="Tahoma"/>
              <a:buChar char="-"/>
              <a:defRPr sz="1679"/>
            </a:pPr>
            <a:r>
              <a:t>A second benefit is how fast and cheaply new / differentiated product components can be produced.</a:t>
            </a:r>
          </a:p>
          <a:p>
            <a:pPr marL="0" indent="139366" defTabSz="353323">
              <a:lnSpc>
                <a:spcPct val="110000"/>
              </a:lnSpc>
              <a:spcBef>
                <a:spcPts val="500"/>
              </a:spcBef>
              <a:buSzTx/>
              <a:buNone/>
              <a:defRPr sz="1679" b="1"/>
            </a:pPr>
            <a:r>
              <a:t>(2) Personalised medication</a:t>
            </a:r>
            <a:r>
              <a:rPr b="0"/>
              <a:t>: personalised medication is a patient-focused process that incorporates both, medication and the dispensing process. </a:t>
            </a:r>
          </a:p>
          <a:p>
            <a:pPr marL="0" indent="139366" defTabSz="353323">
              <a:lnSpc>
                <a:spcPct val="110000"/>
              </a:lnSpc>
              <a:spcBef>
                <a:spcPts val="500"/>
              </a:spcBef>
              <a:buSzTx/>
              <a:buNone/>
              <a:defRPr sz="1679"/>
            </a:pPr>
            <a:r>
              <a:t>(</a:t>
            </a:r>
            <a:r>
              <a:rPr b="1"/>
              <a:t>3) Collective constructions internet-based building management systems </a:t>
            </a:r>
            <a:r>
              <a:t>(e.g. light, temperature, humidity) adapted to each individual resident’s preferences</a:t>
            </a:r>
          </a:p>
          <a:p>
            <a:pPr marL="0" indent="139366" defTabSz="353323">
              <a:lnSpc>
                <a:spcPct val="110000"/>
              </a:lnSpc>
              <a:spcBef>
                <a:spcPts val="500"/>
              </a:spcBef>
              <a:buSzTx/>
              <a:buNone/>
              <a:defRPr sz="1679" b="1"/>
            </a:pPr>
            <a:r>
              <a:t>(4) New market is developing fast towards productising components for Industry 4.0 </a:t>
            </a:r>
            <a:r>
              <a:rPr b="0"/>
              <a:t>applications (Building the foundations for an Industrie 4.0 ecosystem: Platform Industrie 4.0 publishes a blueprint for the smart networking of assets). </a:t>
            </a:r>
          </a:p>
        </p:txBody>
      </p:sp>
      <p:sp>
        <p:nvSpPr>
          <p:cNvPr id="328" name="Key findings from the 2nd thematic document"/>
          <p:cNvSpPr txBox="1"/>
          <p:nvPr/>
        </p:nvSpPr>
        <p:spPr>
          <a:xfrm>
            <a:off x="1879600" y="107181"/>
            <a:ext cx="8229600" cy="5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normAutofit/>
          </a:bodyPr>
          <a:lstStyle>
            <a:lvl1pPr algn="ctr" defTabSz="539494">
              <a:defRPr sz="2400" b="1"/>
            </a:lvl1pPr>
          </a:lstStyle>
          <a:p>
            <a:r>
              <a:t>Key findings from the 2nd thematic document</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lide Number"/>
          <p:cNvSpPr txBox="1">
            <a:spLocks noGrp="1"/>
          </p:cNvSpPr>
          <p:nvPr>
            <p:ph type="sldNum" sz="quarter" idx="4294967295"/>
          </p:nvPr>
        </p:nvSpPr>
        <p:spPr>
          <a:xfrm>
            <a:off x="8364744" y="6217852"/>
            <a:ext cx="37285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699" rIns="45719" bIns="4569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a:lstStyle>
          <a:p>
            <a:fld id="{86CB4B4D-7CA3-9044-876B-883B54F8677D}" type="slidenum">
              <a:rPr lang="pt-PT" smtClean="0"/>
              <a:pPr/>
              <a:t>42</a:t>
            </a:fld>
            <a:endParaRPr/>
          </a:p>
        </p:txBody>
      </p:sp>
      <p:sp>
        <p:nvSpPr>
          <p:cNvPr id="331" name="Key findings from the 2nd thematic document"/>
          <p:cNvSpPr txBox="1">
            <a:spLocks noGrp="1"/>
          </p:cNvSpPr>
          <p:nvPr>
            <p:ph type="title"/>
          </p:nvPr>
        </p:nvSpPr>
        <p:spPr>
          <a:xfrm>
            <a:off x="1879600" y="107181"/>
            <a:ext cx="8229600" cy="562076"/>
          </a:xfrm>
          <a:prstGeom prst="rect">
            <a:avLst/>
          </a:prstGeom>
        </p:spPr>
        <p:txBody>
          <a:bodyPr/>
          <a:lstStyle>
            <a:lvl1pPr algn="ctr" defTabSz="539494">
              <a:defRPr sz="2400"/>
            </a:lvl1pPr>
          </a:lstStyle>
          <a:p>
            <a:r>
              <a:t>Key findings from the 2nd thematic document</a:t>
            </a:r>
          </a:p>
        </p:txBody>
      </p:sp>
      <p:sp>
        <p:nvSpPr>
          <p:cNvPr id="332" name="I4.0 and traditional SMEs…"/>
          <p:cNvSpPr txBox="1"/>
          <p:nvPr/>
        </p:nvSpPr>
        <p:spPr>
          <a:xfrm>
            <a:off x="2087700" y="640560"/>
            <a:ext cx="8423000" cy="5790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ormAutofit/>
          </a:bodyPr>
          <a:lstStyle/>
          <a:p>
            <a:pPr indent="111125" defTabSz="281725">
              <a:lnSpc>
                <a:spcPct val="150000"/>
              </a:lnSpc>
              <a:spcBef>
                <a:spcPts val="400"/>
              </a:spcBef>
              <a:defRPr sz="2370">
                <a:solidFill>
                  <a:srgbClr val="0433FF"/>
                </a:solidFill>
              </a:defRPr>
            </a:pPr>
            <a:r>
              <a:rPr sz="2370"/>
              <a:t>I4.0 and traditional SMEs</a:t>
            </a:r>
            <a:endParaRPr sz="1422"/>
          </a:p>
          <a:p>
            <a:pPr indent="111125" defTabSz="281725">
              <a:lnSpc>
                <a:spcPct val="110000"/>
              </a:lnSpc>
              <a:spcBef>
                <a:spcPts val="400"/>
              </a:spcBef>
              <a:defRPr sz="1896"/>
            </a:pPr>
            <a:r>
              <a:rPr sz="1896"/>
              <a:t>OVERALL FINDING </a:t>
            </a:r>
            <a:endParaRPr sz="1185"/>
          </a:p>
          <a:p>
            <a:pPr indent="111125" defTabSz="281725">
              <a:lnSpc>
                <a:spcPct val="110000"/>
              </a:lnSpc>
              <a:spcBef>
                <a:spcPts val="400"/>
              </a:spcBef>
              <a:defRPr sz="1580"/>
            </a:pPr>
            <a:r>
              <a:rPr sz="1580"/>
              <a:t>SMEs’ motivation and readiness towards adopting I 4.0 require straightforward, tailored business model (-s), and such model (-s) is /are missing. Therefore, such models such be included into several policies such as research, education and regional policies.</a:t>
            </a:r>
          </a:p>
          <a:p>
            <a:pPr indent="111125" defTabSz="281725">
              <a:lnSpc>
                <a:spcPct val="110000"/>
              </a:lnSpc>
              <a:spcBef>
                <a:spcPts val="400"/>
              </a:spcBef>
              <a:defRPr sz="1185"/>
            </a:pPr>
            <a:endParaRPr sz="1185"/>
          </a:p>
          <a:p>
            <a:pPr indent="111125" defTabSz="281725">
              <a:lnSpc>
                <a:spcPct val="110000"/>
              </a:lnSpc>
              <a:spcBef>
                <a:spcPts val="400"/>
              </a:spcBef>
              <a:defRPr sz="1896"/>
            </a:pPr>
            <a:r>
              <a:rPr sz="1896"/>
              <a:t>READINESS FOR ADOPTING I4.0</a:t>
            </a:r>
            <a:endParaRPr sz="1185"/>
          </a:p>
          <a:p>
            <a:pPr indent="111125" defTabSz="281725">
              <a:lnSpc>
                <a:spcPct val="110000"/>
              </a:lnSpc>
              <a:spcBef>
                <a:spcPts val="400"/>
              </a:spcBef>
              <a:defRPr sz="1580" b="1"/>
            </a:pPr>
            <a:r>
              <a:rPr sz="1580"/>
              <a:t>Conceptual readiness:  I4.0 means to a business environment, is about digitising (automating, self-regulating, self-assessing and interlinking) business &amp; production modules</a:t>
            </a:r>
          </a:p>
          <a:p>
            <a:pPr indent="111125" defTabSz="281725">
              <a:lnSpc>
                <a:spcPct val="110000"/>
              </a:lnSpc>
              <a:spcBef>
                <a:spcPts val="400"/>
              </a:spcBef>
              <a:defRPr sz="1580" b="1"/>
            </a:pPr>
            <a:r>
              <a:rPr sz="1580"/>
              <a:t>Attitudinal readiness: Traditional SMEs hesitate to invest in advanced solutions unless the relevance of the solutions is demonstrated.</a:t>
            </a:r>
          </a:p>
          <a:p>
            <a:pPr indent="111125" defTabSz="281725">
              <a:lnSpc>
                <a:spcPct val="110000"/>
              </a:lnSpc>
              <a:spcBef>
                <a:spcPts val="400"/>
              </a:spcBef>
              <a:defRPr sz="1185"/>
            </a:pPr>
            <a:endParaRPr sz="1185"/>
          </a:p>
          <a:p>
            <a:pPr indent="111125" defTabSz="281725">
              <a:lnSpc>
                <a:spcPct val="110000"/>
              </a:lnSpc>
              <a:spcBef>
                <a:spcPts val="400"/>
              </a:spcBef>
              <a:defRPr sz="1896"/>
            </a:pPr>
            <a:r>
              <a:rPr sz="1896"/>
              <a:t>RELEVANCE </a:t>
            </a:r>
            <a:endParaRPr sz="1185"/>
          </a:p>
          <a:p>
            <a:pPr indent="111125" defTabSz="281725">
              <a:lnSpc>
                <a:spcPct val="110000"/>
              </a:lnSpc>
              <a:spcBef>
                <a:spcPts val="400"/>
              </a:spcBef>
              <a:defRPr sz="1580" b="1"/>
            </a:pPr>
            <a:r>
              <a:rPr sz="1580"/>
              <a:t>Returns to scale: For any business, traditional SMEs included, </a:t>
            </a:r>
            <a:r>
              <a:rPr sz="1580" u="sng"/>
              <a:t>the trade-offs between investments and gains related to Industry 4.0 must be clearly outlined and demonstrate</a:t>
            </a:r>
            <a:r>
              <a:rPr sz="1580"/>
              <a:t>d. Among the most important reasons for SMEs to adopt I4.0 solutions is linking to value chains.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lide Number"/>
          <p:cNvSpPr txBox="1">
            <a:spLocks noGrp="1"/>
          </p:cNvSpPr>
          <p:nvPr>
            <p:ph type="sldNum" sz="quarter" idx="4294967295"/>
          </p:nvPr>
        </p:nvSpPr>
        <p:spPr>
          <a:xfrm>
            <a:off x="8364744" y="6217852"/>
            <a:ext cx="37285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699" rIns="45719" bIns="4569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a:lstStyle>
          <a:p>
            <a:fld id="{86CB4B4D-7CA3-9044-876B-883B54F8677D}" type="slidenum">
              <a:rPr lang="pt-PT" smtClean="0"/>
              <a:pPr/>
              <a:t>43</a:t>
            </a:fld>
            <a:endParaRPr/>
          </a:p>
        </p:txBody>
      </p:sp>
      <p:sp>
        <p:nvSpPr>
          <p:cNvPr id="335" name="Key findings from the 2nd thematic document"/>
          <p:cNvSpPr txBox="1">
            <a:spLocks noGrp="1"/>
          </p:cNvSpPr>
          <p:nvPr>
            <p:ph type="title"/>
          </p:nvPr>
        </p:nvSpPr>
        <p:spPr>
          <a:xfrm>
            <a:off x="6425754" y="-45219"/>
            <a:ext cx="3632647" cy="1864571"/>
          </a:xfrm>
          <a:prstGeom prst="rect">
            <a:avLst/>
          </a:prstGeom>
        </p:spPr>
        <p:txBody>
          <a:bodyPr/>
          <a:lstStyle>
            <a:lvl1pPr algn="ctr" defTabSz="539494">
              <a:defRPr sz="2400"/>
            </a:lvl1pPr>
          </a:lstStyle>
          <a:p>
            <a:r>
              <a:t>Strategic contribution to the industry renewal: from light pink to light green</a:t>
            </a:r>
          </a:p>
        </p:txBody>
      </p:sp>
      <p:grpSp>
        <p:nvGrpSpPr>
          <p:cNvPr id="338" name="Group"/>
          <p:cNvGrpSpPr/>
          <p:nvPr/>
        </p:nvGrpSpPr>
        <p:grpSpPr>
          <a:xfrm>
            <a:off x="1589314" y="-171450"/>
            <a:ext cx="4898572" cy="6858000"/>
            <a:chOff x="0" y="0"/>
            <a:chExt cx="4898571" cy="6858000"/>
          </a:xfrm>
        </p:grpSpPr>
        <p:pic>
          <p:nvPicPr>
            <p:cNvPr id="336" name="Image" descr="Image"/>
            <p:cNvPicPr>
              <a:picLocks noChangeAspect="1"/>
            </p:cNvPicPr>
            <p:nvPr/>
          </p:nvPicPr>
          <p:blipFill>
            <a:blip r:embed="rId2">
              <a:extLst/>
            </a:blip>
            <a:stretch>
              <a:fillRect/>
            </a:stretch>
          </p:blipFill>
          <p:spPr>
            <a:xfrm>
              <a:off x="0" y="0"/>
              <a:ext cx="4898572" cy="6858000"/>
            </a:xfrm>
            <a:prstGeom prst="rect">
              <a:avLst/>
            </a:prstGeom>
            <a:ln w="12700" cap="flat">
              <a:noFill/>
              <a:miter lim="400000"/>
            </a:ln>
            <a:effectLst/>
          </p:spPr>
        </p:pic>
        <p:sp>
          <p:nvSpPr>
            <p:cNvPr id="337" name="Line"/>
            <p:cNvSpPr/>
            <p:nvPr/>
          </p:nvSpPr>
          <p:spPr>
            <a:xfrm>
              <a:off x="291377" y="5671150"/>
              <a:ext cx="642894" cy="689922"/>
            </a:xfrm>
            <a:custGeom>
              <a:avLst/>
              <a:gdLst/>
              <a:ahLst/>
              <a:cxnLst>
                <a:cxn ang="0">
                  <a:pos x="wd2" y="hd2"/>
                </a:cxn>
                <a:cxn ang="5400000">
                  <a:pos x="wd2" y="hd2"/>
                </a:cxn>
                <a:cxn ang="10800000">
                  <a:pos x="wd2" y="hd2"/>
                </a:cxn>
                <a:cxn ang="16200000">
                  <a:pos x="wd2" y="hd2"/>
                </a:cxn>
              </a:cxnLst>
              <a:rect l="0" t="0" r="r" b="b"/>
              <a:pathLst>
                <a:path w="21538" h="21600" extrusionOk="0">
                  <a:moveTo>
                    <a:pt x="0" y="16089"/>
                  </a:moveTo>
                  <a:lnTo>
                    <a:pt x="2170" y="19592"/>
                  </a:lnTo>
                  <a:lnTo>
                    <a:pt x="5500" y="21600"/>
                  </a:lnTo>
                  <a:lnTo>
                    <a:pt x="13966" y="21322"/>
                  </a:lnTo>
                  <a:lnTo>
                    <a:pt x="16584" y="19892"/>
                  </a:lnTo>
                  <a:lnTo>
                    <a:pt x="20076" y="13636"/>
                  </a:lnTo>
                  <a:cubicBezTo>
                    <a:pt x="20602" y="12005"/>
                    <a:pt x="20991" y="10296"/>
                    <a:pt x="21235" y="8543"/>
                  </a:cubicBezTo>
                  <a:cubicBezTo>
                    <a:pt x="21513" y="6545"/>
                    <a:pt x="21600" y="4505"/>
                    <a:pt x="21495" y="2475"/>
                  </a:cubicBezTo>
                  <a:lnTo>
                    <a:pt x="19887" y="0"/>
                  </a:lnTo>
                </a:path>
              </a:pathLst>
            </a:custGeom>
            <a:noFill/>
            <a:ln w="12700" cap="flat">
              <a:solidFill>
                <a:srgbClr val="009193"/>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he INNO PROVEMENT project briefly"/>
          <p:cNvSpPr txBox="1">
            <a:spLocks noGrp="1"/>
          </p:cNvSpPr>
          <p:nvPr>
            <p:ph type="title"/>
          </p:nvPr>
        </p:nvSpPr>
        <p:spPr>
          <a:xfrm>
            <a:off x="1986358" y="200689"/>
            <a:ext cx="7772404" cy="771101"/>
          </a:xfrm>
          <a:prstGeom prst="rect">
            <a:avLst/>
          </a:prstGeom>
        </p:spPr>
        <p:txBody>
          <a:bodyPr lIns="45717" tIns="45717" rIns="45717" bIns="45717" anchor="ctr">
            <a:normAutofit fontScale="90000"/>
          </a:bodyPr>
          <a:lstStyle/>
          <a:p>
            <a:r>
              <a:t>Policy impact in Kainuu, state of play</a:t>
            </a:r>
          </a:p>
        </p:txBody>
      </p:sp>
      <p:sp>
        <p:nvSpPr>
          <p:cNvPr id="341" name="Slide Number"/>
          <p:cNvSpPr txBox="1">
            <a:spLocks noGrp="1"/>
          </p:cNvSpPr>
          <p:nvPr>
            <p:ph type="sldNum" sz="quarter" idx="4294967295"/>
          </p:nvPr>
        </p:nvSpPr>
        <p:spPr>
          <a:xfrm>
            <a:off x="8364744" y="6217852"/>
            <a:ext cx="37285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35715" rIns="45719" bIns="35715"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a:lstStyle>
          <a:p>
            <a:fld id="{86CB4B4D-7CA3-9044-876B-883B54F8677D}" type="slidenum">
              <a:rPr lang="pt-PT" smtClean="0"/>
              <a:pPr/>
              <a:t>44</a:t>
            </a:fld>
            <a:endParaRPr/>
          </a:p>
        </p:txBody>
      </p:sp>
      <p:pic>
        <p:nvPicPr>
          <p:cNvPr id="342" name="Image" descr="Image"/>
          <p:cNvPicPr>
            <a:picLocks noChangeAspect="1"/>
          </p:cNvPicPr>
          <p:nvPr/>
        </p:nvPicPr>
        <p:blipFill>
          <a:blip r:embed="rId2">
            <a:extLst/>
          </a:blip>
          <a:stretch>
            <a:fillRect/>
          </a:stretch>
        </p:blipFill>
        <p:spPr>
          <a:xfrm>
            <a:off x="2824559" y="1569061"/>
            <a:ext cx="6096003" cy="4572002"/>
          </a:xfrm>
          <a:prstGeom prst="rect">
            <a:avLst/>
          </a:prstGeom>
          <a:ln w="12700">
            <a:miter lim="400000"/>
          </a:ln>
        </p:spPr>
      </p:pic>
      <p:sp>
        <p:nvSpPr>
          <p:cNvPr id="343" name="7 thematic issues…"/>
          <p:cNvSpPr txBox="1">
            <a:spLocks noGrp="1"/>
          </p:cNvSpPr>
          <p:nvPr>
            <p:ph type="body" sz="quarter" idx="1"/>
          </p:nvPr>
        </p:nvSpPr>
        <p:spPr>
          <a:xfrm>
            <a:off x="1993624" y="790818"/>
            <a:ext cx="8319862" cy="736938"/>
          </a:xfrm>
          <a:prstGeom prst="rect">
            <a:avLst/>
          </a:prstGeom>
        </p:spPr>
        <p:txBody>
          <a:bodyPr>
            <a:normAutofit fontScale="92500"/>
          </a:bodyPr>
          <a:lstStyle>
            <a:lvl1pPr marL="196958" indent="-196958" defTabSz="362276">
              <a:lnSpc>
                <a:spcPct val="108000"/>
              </a:lnSpc>
              <a:spcBef>
                <a:spcPts val="500"/>
              </a:spcBef>
              <a:defRPr sz="2340">
                <a:solidFill>
                  <a:srgbClr val="0433FF"/>
                </a:solidFill>
              </a:defRPr>
            </a:lvl1pPr>
          </a:lstStyle>
          <a:p>
            <a:r>
              <a:t>I 4.0 main concept presented during the 1st RSG, 12-5-2019.</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he INNO PROVEMENT project briefly"/>
          <p:cNvSpPr txBox="1">
            <a:spLocks noGrp="1"/>
          </p:cNvSpPr>
          <p:nvPr>
            <p:ph type="title"/>
          </p:nvPr>
        </p:nvSpPr>
        <p:spPr>
          <a:xfrm>
            <a:off x="2104944" y="200689"/>
            <a:ext cx="7772404" cy="771101"/>
          </a:xfrm>
          <a:prstGeom prst="rect">
            <a:avLst/>
          </a:prstGeom>
        </p:spPr>
        <p:txBody>
          <a:bodyPr lIns="45717" tIns="45717" rIns="45717" bIns="45717" anchor="ctr">
            <a:normAutofit/>
          </a:bodyPr>
          <a:lstStyle/>
          <a:p>
            <a:r>
              <a:t>Policy impact in Kainuu</a:t>
            </a:r>
          </a:p>
        </p:txBody>
      </p:sp>
      <p:grpSp>
        <p:nvGrpSpPr>
          <p:cNvPr id="348" name="LEARNING FROM IMPLEMENTED THEMATIC ANALYSES…"/>
          <p:cNvGrpSpPr/>
          <p:nvPr/>
        </p:nvGrpSpPr>
        <p:grpSpPr>
          <a:xfrm>
            <a:off x="2416366" y="4331333"/>
            <a:ext cx="7474378" cy="965575"/>
            <a:chOff x="0" y="0"/>
            <a:chExt cx="7474376" cy="965574"/>
          </a:xfrm>
        </p:grpSpPr>
        <p:sp>
          <p:nvSpPr>
            <p:cNvPr id="346" name="Rectangle"/>
            <p:cNvSpPr/>
            <p:nvPr/>
          </p:nvSpPr>
          <p:spPr>
            <a:xfrm>
              <a:off x="-1" y="-1"/>
              <a:ext cx="7474378" cy="965576"/>
            </a:xfrm>
            <a:prstGeom prst="rect">
              <a:avLst/>
            </a:prstGeom>
            <a:solidFill>
              <a:srgbClr val="FFFFFF"/>
            </a:solidFill>
            <a:ln w="12700" cap="flat">
              <a:solidFill>
                <a:schemeClr val="accent1"/>
              </a:solidFill>
              <a:prstDash val="solid"/>
              <a:round/>
            </a:ln>
            <a:effectLst/>
          </p:spPr>
          <p:txBody>
            <a:bodyPr wrap="square" lIns="45718" tIns="45718" rIns="45718" bIns="45718" numCol="1" anchor="ctr">
              <a:noAutofit/>
            </a:bodyPr>
            <a:lstStyle/>
            <a:p>
              <a:pPr defTabSz="642904">
                <a:lnSpc>
                  <a:spcPct val="90000"/>
                </a:lnSpc>
                <a:defRPr>
                  <a:solidFill>
                    <a:srgbClr val="0433FF"/>
                  </a:solidFill>
                </a:defRPr>
              </a:pPr>
              <a:endParaRPr/>
            </a:p>
          </p:txBody>
        </p:sp>
        <p:sp>
          <p:nvSpPr>
            <p:cNvPr id="347" name="LEARNING FROM IMPLEMENTED THEMATIC ANALYSES…"/>
            <p:cNvSpPr txBox="1"/>
            <p:nvPr/>
          </p:nvSpPr>
          <p:spPr>
            <a:xfrm>
              <a:off x="-1" y="37653"/>
              <a:ext cx="7474378" cy="890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642904">
                <a:lnSpc>
                  <a:spcPct val="90000"/>
                </a:lnSpc>
                <a:defRPr b="1">
                  <a:solidFill>
                    <a:srgbClr val="0433FF"/>
                  </a:solidFill>
                </a:defRPr>
              </a:pPr>
              <a:r>
                <a:t>LEARNING FROM IMPLEMENTED THEMATIC ANALYSES</a:t>
              </a:r>
            </a:p>
            <a:p>
              <a:pPr defTabSz="642904">
                <a:lnSpc>
                  <a:spcPct val="90000"/>
                </a:lnSpc>
                <a:defRPr>
                  <a:solidFill>
                    <a:srgbClr val="0433FF"/>
                  </a:solidFill>
                </a:defRPr>
              </a:pPr>
              <a:r>
                <a:t>Thematic document 1 ——&gt; Considering evaluation indicators for the RIS3</a:t>
              </a:r>
            </a:p>
            <a:p>
              <a:pPr defTabSz="642904">
                <a:lnSpc>
                  <a:spcPct val="90000"/>
                </a:lnSpc>
                <a:defRPr>
                  <a:solidFill>
                    <a:srgbClr val="0433FF"/>
                  </a:solidFill>
                </a:defRPr>
              </a:pPr>
              <a:r>
                <a:t>Thematic document 2 ——&gt; Barriers traditional SMEs face in respect to I 4.0 and ways to address them</a:t>
              </a:r>
            </a:p>
          </p:txBody>
        </p:sp>
      </p:grpSp>
      <p:grpSp>
        <p:nvGrpSpPr>
          <p:cNvPr id="351" name="RIS3 impact (on going RIS3 revision &amp; preparation for the next period)"/>
          <p:cNvGrpSpPr/>
          <p:nvPr/>
        </p:nvGrpSpPr>
        <p:grpSpPr>
          <a:xfrm>
            <a:off x="2415271" y="1079500"/>
            <a:ext cx="7349571" cy="1014217"/>
            <a:chOff x="0" y="0"/>
            <a:chExt cx="7349569" cy="1014215"/>
          </a:xfrm>
        </p:grpSpPr>
        <p:sp>
          <p:nvSpPr>
            <p:cNvPr id="349" name="Rectangle"/>
            <p:cNvSpPr/>
            <p:nvPr/>
          </p:nvSpPr>
          <p:spPr>
            <a:xfrm>
              <a:off x="0" y="-1"/>
              <a:ext cx="7349570" cy="1014217"/>
            </a:xfrm>
            <a:prstGeom prst="rect">
              <a:avLst/>
            </a:prstGeom>
            <a:solidFill>
              <a:srgbClr val="DDDDDD"/>
            </a:solidFill>
            <a:ln w="12700" cap="flat">
              <a:solidFill>
                <a:srgbClr val="C0C0C0"/>
              </a:solidFill>
              <a:prstDash val="solid"/>
              <a:round/>
            </a:ln>
            <a:effectLst/>
          </p:spPr>
          <p:txBody>
            <a:bodyPr wrap="square" lIns="45718" tIns="45718" rIns="45718" bIns="45718" numCol="1" anchor="ctr">
              <a:noAutofit/>
            </a:bodyPr>
            <a:lstStyle/>
            <a:p>
              <a:pPr algn="ctr">
                <a:defRPr sz="1800" b="1"/>
              </a:pPr>
              <a:endParaRPr sz="1800"/>
            </a:p>
          </p:txBody>
        </p:sp>
        <p:sp>
          <p:nvSpPr>
            <p:cNvPr id="350" name="RIS3 impact (on going RIS3 revision &amp; preparation for the next period)"/>
            <p:cNvSpPr txBox="1"/>
            <p:nvPr/>
          </p:nvSpPr>
          <p:spPr>
            <a:xfrm>
              <a:off x="0" y="181988"/>
              <a:ext cx="7349570" cy="650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800" b="1"/>
              </a:lvl1pPr>
            </a:lstStyle>
            <a:p>
              <a:r>
                <a:t>RIS3 impact (on going RIS3 revision &amp; preparation for the next period)</a:t>
              </a:r>
            </a:p>
          </p:txBody>
        </p:sp>
      </p:grpSp>
      <p:grpSp>
        <p:nvGrpSpPr>
          <p:cNvPr id="354" name="EXPECTATIONS FROM THEMATIC UNITS 4 &amp; 5…"/>
          <p:cNvGrpSpPr/>
          <p:nvPr/>
        </p:nvGrpSpPr>
        <p:grpSpPr>
          <a:xfrm>
            <a:off x="2416366" y="5410969"/>
            <a:ext cx="7474378" cy="965575"/>
            <a:chOff x="0" y="0"/>
            <a:chExt cx="7474376" cy="965574"/>
          </a:xfrm>
        </p:grpSpPr>
        <p:sp>
          <p:nvSpPr>
            <p:cNvPr id="352" name="Rectangle"/>
            <p:cNvSpPr/>
            <p:nvPr/>
          </p:nvSpPr>
          <p:spPr>
            <a:xfrm>
              <a:off x="-1" y="-1"/>
              <a:ext cx="7474378" cy="965576"/>
            </a:xfrm>
            <a:prstGeom prst="rect">
              <a:avLst/>
            </a:prstGeom>
            <a:solidFill>
              <a:srgbClr val="FFFFFF"/>
            </a:solidFill>
            <a:ln w="12700" cap="flat">
              <a:solidFill>
                <a:schemeClr val="accent1"/>
              </a:solidFill>
              <a:prstDash val="solid"/>
              <a:round/>
            </a:ln>
            <a:effectLst/>
          </p:spPr>
          <p:txBody>
            <a:bodyPr wrap="square" lIns="45718" tIns="45718" rIns="45718" bIns="45718" numCol="1" anchor="ctr">
              <a:noAutofit/>
            </a:bodyPr>
            <a:lstStyle/>
            <a:p>
              <a:pPr defTabSz="642904">
                <a:lnSpc>
                  <a:spcPct val="90000"/>
                </a:lnSpc>
                <a:defRPr>
                  <a:solidFill>
                    <a:srgbClr val="00B5B7"/>
                  </a:solidFill>
                </a:defRPr>
              </a:pPr>
              <a:endParaRPr/>
            </a:p>
          </p:txBody>
        </p:sp>
        <p:sp>
          <p:nvSpPr>
            <p:cNvPr id="353" name="EXPECTATIONS FROM THEMATIC UNITS 4 &amp; 5…"/>
            <p:cNvSpPr txBox="1"/>
            <p:nvPr/>
          </p:nvSpPr>
          <p:spPr>
            <a:xfrm>
              <a:off x="-1" y="37653"/>
              <a:ext cx="7474378" cy="890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642904">
                <a:lnSpc>
                  <a:spcPct val="90000"/>
                </a:lnSpc>
                <a:defRPr b="1">
                  <a:solidFill>
                    <a:srgbClr val="00B5B7"/>
                  </a:solidFill>
                </a:defRPr>
              </a:pPr>
              <a:r>
                <a:t>EXPECTATIONS FROM THEMATIC UNITS 4 &amp; 5</a:t>
              </a:r>
            </a:p>
            <a:p>
              <a:pPr defTabSz="642904">
                <a:lnSpc>
                  <a:spcPct val="90000"/>
                </a:lnSpc>
                <a:defRPr>
                  <a:solidFill>
                    <a:srgbClr val="00B5B7"/>
                  </a:solidFill>
                </a:defRPr>
              </a:pPr>
              <a:r>
                <a:t>Thematic document 4 ——&gt; Considering themes for integrating I 4.0 into the RIS3</a:t>
              </a:r>
            </a:p>
            <a:p>
              <a:pPr defTabSz="642904">
                <a:lnSpc>
                  <a:spcPct val="90000"/>
                </a:lnSpc>
                <a:defRPr>
                  <a:solidFill>
                    <a:srgbClr val="00B5B7"/>
                  </a:solidFill>
                </a:defRPr>
              </a:pPr>
              <a:r>
                <a:t>Thematic document 5 ——&gt; Comparing I 4.0 maturity evaluation matrices to lead to business and skills projects in the forthcoming RIS3 revision.</a:t>
              </a:r>
            </a:p>
          </p:txBody>
        </p:sp>
      </p:grpSp>
      <p:sp>
        <p:nvSpPr>
          <p:cNvPr id="355" name="Arrow"/>
          <p:cNvSpPr/>
          <p:nvPr/>
        </p:nvSpPr>
        <p:spPr>
          <a:xfrm rot="16228337">
            <a:off x="5717989" y="1978768"/>
            <a:ext cx="547579" cy="547579"/>
          </a:xfrm>
          <a:prstGeom prst="rightArrow">
            <a:avLst>
              <a:gd name="adj1" fmla="val 32000"/>
              <a:gd name="adj2" fmla="val 64000"/>
            </a:avLst>
          </a:prstGeom>
          <a:solidFill>
            <a:srgbClr val="EEEEEE"/>
          </a:solidFill>
          <a:ln w="12700">
            <a:solidFill>
              <a:schemeClr val="accent1"/>
            </a:solidFill>
          </a:ln>
        </p:spPr>
        <p:txBody>
          <a:bodyPr lIns="45718" tIns="45718" rIns="45718" bIns="45718" anchor="ctr"/>
          <a:lstStyle/>
          <a:p>
            <a:endParaRPr/>
          </a:p>
        </p:txBody>
      </p:sp>
      <p:sp>
        <p:nvSpPr>
          <p:cNvPr id="356" name="Arrow"/>
          <p:cNvSpPr/>
          <p:nvPr/>
        </p:nvSpPr>
        <p:spPr>
          <a:xfrm rot="12565854">
            <a:off x="9926042" y="3403425"/>
            <a:ext cx="373066" cy="373066"/>
          </a:xfrm>
          <a:prstGeom prst="rightArrow">
            <a:avLst>
              <a:gd name="adj1" fmla="val 32000"/>
              <a:gd name="adj2" fmla="val 64000"/>
            </a:avLst>
          </a:prstGeom>
          <a:solidFill>
            <a:srgbClr val="EEEEEE"/>
          </a:solidFill>
          <a:ln w="12700">
            <a:solidFill>
              <a:schemeClr val="accent1"/>
            </a:solidFill>
          </a:ln>
        </p:spPr>
        <p:txBody>
          <a:bodyPr lIns="45718" tIns="45718" rIns="45718" bIns="45718" anchor="ctr"/>
          <a:lstStyle/>
          <a:p>
            <a:endParaRPr/>
          </a:p>
        </p:txBody>
      </p:sp>
      <p:sp>
        <p:nvSpPr>
          <p:cNvPr id="357" name="Connection Line"/>
          <p:cNvSpPr/>
          <p:nvPr/>
        </p:nvSpPr>
        <p:spPr>
          <a:xfrm>
            <a:off x="9916779" y="3697751"/>
            <a:ext cx="470016" cy="2028208"/>
          </a:xfrm>
          <a:custGeom>
            <a:avLst/>
            <a:gdLst/>
            <a:ahLst/>
            <a:cxnLst>
              <a:cxn ang="0">
                <a:pos x="wd2" y="hd2"/>
              </a:cxn>
              <a:cxn ang="5400000">
                <a:pos x="wd2" y="hd2"/>
              </a:cxn>
              <a:cxn ang="10800000">
                <a:pos x="wd2" y="hd2"/>
              </a:cxn>
              <a:cxn ang="16200000">
                <a:pos x="wd2" y="hd2"/>
              </a:cxn>
            </a:cxnLst>
            <a:rect l="0" t="0" r="r" b="b"/>
            <a:pathLst>
              <a:path w="16626" h="21600" extrusionOk="0">
                <a:moveTo>
                  <a:pt x="8942" y="0"/>
                </a:moveTo>
                <a:cubicBezTo>
                  <a:pt x="21600" y="7632"/>
                  <a:pt x="18619" y="14832"/>
                  <a:pt x="0" y="21600"/>
                </a:cubicBezTo>
              </a:path>
            </a:pathLst>
          </a:custGeom>
          <a:ln w="12700">
            <a:solidFill>
              <a:schemeClr val="accent1"/>
            </a:solidFill>
          </a:ln>
        </p:spPr>
        <p:txBody>
          <a:bodyPr lIns="45718" tIns="45718" rIns="45718" bIns="45718"/>
          <a:lstStyle/>
          <a:p>
            <a:endParaRPr/>
          </a:p>
        </p:txBody>
      </p:sp>
      <p:sp>
        <p:nvSpPr>
          <p:cNvPr id="358" name="Connection Line"/>
          <p:cNvSpPr/>
          <p:nvPr/>
        </p:nvSpPr>
        <p:spPr>
          <a:xfrm>
            <a:off x="9896503" y="4134057"/>
            <a:ext cx="246053" cy="1060539"/>
          </a:xfrm>
          <a:custGeom>
            <a:avLst/>
            <a:gdLst/>
            <a:ahLst/>
            <a:cxnLst>
              <a:cxn ang="0">
                <a:pos x="wd2" y="hd2"/>
              </a:cxn>
              <a:cxn ang="5400000">
                <a:pos x="wd2" y="hd2"/>
              </a:cxn>
              <a:cxn ang="10800000">
                <a:pos x="wd2" y="hd2"/>
              </a:cxn>
              <a:cxn ang="16200000">
                <a:pos x="wd2" y="hd2"/>
              </a:cxn>
            </a:cxnLst>
            <a:rect l="0" t="0" r="r" b="b"/>
            <a:pathLst>
              <a:path w="16403" h="21600" extrusionOk="0">
                <a:moveTo>
                  <a:pt x="6489" y="0"/>
                </a:moveTo>
                <a:cubicBezTo>
                  <a:pt x="21600" y="7684"/>
                  <a:pt x="19437" y="14884"/>
                  <a:pt x="0" y="21600"/>
                </a:cubicBezTo>
              </a:path>
            </a:pathLst>
          </a:custGeom>
          <a:ln w="12700">
            <a:solidFill>
              <a:schemeClr val="accent1"/>
            </a:solidFill>
          </a:ln>
        </p:spPr>
        <p:txBody>
          <a:bodyPr lIns="45718" tIns="45718" rIns="45718" bIns="45718"/>
          <a:lstStyle/>
          <a:p>
            <a:endParaRPr/>
          </a:p>
        </p:txBody>
      </p:sp>
      <p:grpSp>
        <p:nvGrpSpPr>
          <p:cNvPr id="361" name="FEASIBILITY STUDY to facilitate the action plan formulation…"/>
          <p:cNvGrpSpPr/>
          <p:nvPr/>
        </p:nvGrpSpPr>
        <p:grpSpPr>
          <a:xfrm>
            <a:off x="2416365" y="3199539"/>
            <a:ext cx="7474380" cy="965577"/>
            <a:chOff x="-1" y="-1"/>
            <a:chExt cx="7474378" cy="965576"/>
          </a:xfrm>
        </p:grpSpPr>
        <p:sp>
          <p:nvSpPr>
            <p:cNvPr id="359" name="Rectangle"/>
            <p:cNvSpPr/>
            <p:nvPr/>
          </p:nvSpPr>
          <p:spPr>
            <a:xfrm>
              <a:off x="-1" y="-1"/>
              <a:ext cx="7474378" cy="965576"/>
            </a:xfrm>
            <a:prstGeom prst="rect">
              <a:avLst/>
            </a:prstGeom>
            <a:solidFill>
              <a:srgbClr val="FFFFFF"/>
            </a:solidFill>
            <a:ln w="12700" cap="flat">
              <a:solidFill>
                <a:schemeClr val="accent1"/>
              </a:solidFill>
              <a:prstDash val="solid"/>
              <a:round/>
            </a:ln>
            <a:effectLst/>
          </p:spPr>
          <p:txBody>
            <a:bodyPr wrap="square" lIns="45718" tIns="45718" rIns="45718" bIns="45718" numCol="1" anchor="ctr">
              <a:noAutofit/>
            </a:bodyPr>
            <a:lstStyle/>
            <a:p>
              <a:pPr defTabSz="642904">
                <a:lnSpc>
                  <a:spcPct val="90000"/>
                </a:lnSpc>
              </a:pPr>
              <a:endParaRPr/>
            </a:p>
          </p:txBody>
        </p:sp>
        <p:sp>
          <p:nvSpPr>
            <p:cNvPr id="360" name="FEASIBILITY STUDY to facilitate the action plan formulation…"/>
            <p:cNvSpPr txBox="1"/>
            <p:nvPr/>
          </p:nvSpPr>
          <p:spPr>
            <a:xfrm>
              <a:off x="-1" y="242724"/>
              <a:ext cx="7474378" cy="4801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642904">
                <a:lnSpc>
                  <a:spcPct val="90000"/>
                </a:lnSpc>
                <a:defRPr b="1"/>
              </a:pPr>
              <a:r>
                <a:t>FEASIBILITY STUDY to facilitate the action plan formulation</a:t>
              </a:r>
            </a:p>
            <a:p>
              <a:pPr defTabSz="642904">
                <a:lnSpc>
                  <a:spcPct val="90000"/>
                </a:lnSpc>
              </a:pPr>
              <a:r>
                <a:t>Once all the thematic units inputs are known</a:t>
              </a:r>
            </a:p>
          </p:txBody>
        </p:sp>
      </p:grpSp>
      <p:grpSp>
        <p:nvGrpSpPr>
          <p:cNvPr id="370" name="Group"/>
          <p:cNvGrpSpPr/>
          <p:nvPr/>
        </p:nvGrpSpPr>
        <p:grpSpPr>
          <a:xfrm>
            <a:off x="2448914" y="2254561"/>
            <a:ext cx="7349575" cy="787652"/>
            <a:chOff x="-1" y="-1"/>
            <a:chExt cx="7349574" cy="787650"/>
          </a:xfrm>
        </p:grpSpPr>
        <p:grpSp>
          <p:nvGrpSpPr>
            <p:cNvPr id="368" name="Group"/>
            <p:cNvGrpSpPr/>
            <p:nvPr/>
          </p:nvGrpSpPr>
          <p:grpSpPr>
            <a:xfrm>
              <a:off x="-1" y="23641"/>
              <a:ext cx="7349574" cy="764008"/>
              <a:chOff x="0" y="-1"/>
              <a:chExt cx="7349571" cy="764007"/>
            </a:xfrm>
          </p:grpSpPr>
          <p:grpSp>
            <p:nvGrpSpPr>
              <p:cNvPr id="364" name="Introducing I4.0 to traditional industries…"/>
              <p:cNvGrpSpPr/>
              <p:nvPr/>
            </p:nvGrpSpPr>
            <p:grpSpPr>
              <a:xfrm>
                <a:off x="0" y="-2"/>
                <a:ext cx="3819725" cy="764008"/>
                <a:chOff x="0" y="0"/>
                <a:chExt cx="3819724" cy="764006"/>
              </a:xfrm>
            </p:grpSpPr>
            <p:sp>
              <p:nvSpPr>
                <p:cNvPr id="362" name="Rectangle"/>
                <p:cNvSpPr/>
                <p:nvPr/>
              </p:nvSpPr>
              <p:spPr>
                <a:xfrm>
                  <a:off x="0" y="0"/>
                  <a:ext cx="3819725" cy="764007"/>
                </a:xfrm>
                <a:prstGeom prst="rect">
                  <a:avLst/>
                </a:prstGeom>
                <a:noFill/>
                <a:ln w="12700" cap="flat">
                  <a:solidFill>
                    <a:srgbClr val="C0C0C0"/>
                  </a:solidFill>
                  <a:prstDash val="solid"/>
                  <a:round/>
                </a:ln>
                <a:effectLst/>
              </p:spPr>
              <p:txBody>
                <a:bodyPr wrap="square" lIns="45718" tIns="45718" rIns="45718" bIns="45718" numCol="1" anchor="ctr">
                  <a:noAutofit/>
                </a:bodyPr>
                <a:lstStyle/>
                <a:p>
                  <a:pPr algn="ctr">
                    <a:defRPr sz="1000"/>
                  </a:pPr>
                  <a:endParaRPr sz="1000"/>
                </a:p>
              </p:txBody>
            </p:sp>
            <p:sp>
              <p:nvSpPr>
                <p:cNvPr id="363" name="Introducion to and adoption  of I4.0 by traditional industries…"/>
                <p:cNvSpPr txBox="1"/>
                <p:nvPr/>
              </p:nvSpPr>
              <p:spPr>
                <a:xfrm>
                  <a:off x="0" y="107684"/>
                  <a:ext cx="3819725" cy="548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000" b="1"/>
                  </a:pPr>
                  <a:r>
                    <a:rPr sz="1000"/>
                    <a:t>Introducion to and adoption  of I4.0 by traditional industries</a:t>
                  </a:r>
                </a:p>
                <a:p>
                  <a:pPr algn="ctr">
                    <a:defRPr sz="1000"/>
                  </a:pPr>
                  <a:r>
                    <a:rPr sz="1000"/>
                    <a:t>(Regional Council of Kainuu, Finland)</a:t>
                  </a:r>
                </a:p>
              </p:txBody>
            </p:sp>
          </p:grpSp>
          <p:grpSp>
            <p:nvGrpSpPr>
              <p:cNvPr id="367" name="Production of  I4.0 innovations…"/>
              <p:cNvGrpSpPr/>
              <p:nvPr/>
            </p:nvGrpSpPr>
            <p:grpSpPr>
              <a:xfrm>
                <a:off x="3106926" y="-1"/>
                <a:ext cx="4242647" cy="764008"/>
                <a:chOff x="0" y="0"/>
                <a:chExt cx="4242646" cy="764006"/>
              </a:xfrm>
            </p:grpSpPr>
            <p:sp>
              <p:nvSpPr>
                <p:cNvPr id="365" name="Rectangle"/>
                <p:cNvSpPr/>
                <p:nvPr/>
              </p:nvSpPr>
              <p:spPr>
                <a:xfrm>
                  <a:off x="-1" y="-1"/>
                  <a:ext cx="4242648" cy="764008"/>
                </a:xfrm>
                <a:prstGeom prst="rect">
                  <a:avLst/>
                </a:prstGeom>
                <a:noFill/>
                <a:ln w="12700" cap="flat">
                  <a:solidFill>
                    <a:srgbClr val="C0C0C0"/>
                  </a:solidFill>
                  <a:prstDash val="solid"/>
                  <a:round/>
                </a:ln>
                <a:effectLst/>
              </p:spPr>
              <p:txBody>
                <a:bodyPr wrap="square" lIns="45718" tIns="45718" rIns="45718" bIns="45718" numCol="1" anchor="ctr">
                  <a:noAutofit/>
                </a:bodyPr>
                <a:lstStyle/>
                <a:p>
                  <a:pPr algn="ctr">
                    <a:defRPr sz="1000"/>
                  </a:pPr>
                  <a:endParaRPr sz="1000"/>
                </a:p>
              </p:txBody>
            </p:sp>
            <p:sp>
              <p:nvSpPr>
                <p:cNvPr id="366" name="Production of  I4.0 innovations…"/>
                <p:cNvSpPr txBox="1"/>
                <p:nvPr/>
              </p:nvSpPr>
              <p:spPr>
                <a:xfrm>
                  <a:off x="-1" y="183883"/>
                  <a:ext cx="4242648" cy="396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000" b="1"/>
                  </a:pPr>
                  <a:r>
                    <a:rPr sz="1000"/>
                    <a:t>Production of  I4.0 innovations</a:t>
                  </a:r>
                </a:p>
                <a:p>
                  <a:pPr algn="ctr">
                    <a:defRPr sz="1000"/>
                  </a:pPr>
                  <a:r>
                    <a:rPr sz="1000"/>
                    <a:t>(Regional Council of Kainuu, Finland)</a:t>
                  </a:r>
                </a:p>
              </p:txBody>
            </p:sp>
          </p:grpSp>
        </p:grpSp>
        <p:sp>
          <p:nvSpPr>
            <p:cNvPr id="369" name="MODEL"/>
            <p:cNvSpPr txBox="1"/>
            <p:nvPr/>
          </p:nvSpPr>
          <p:spPr>
            <a:xfrm rot="16200000">
              <a:off x="-157654" y="243482"/>
              <a:ext cx="773193" cy="2862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642904">
                <a:lnSpc>
                  <a:spcPct val="90000"/>
                </a:lnSpc>
                <a:defRPr b="1"/>
              </a:lvl1pPr>
            </a:lstStyle>
            <a:p>
              <a:r>
                <a:t>MODEL</a:t>
              </a:r>
            </a:p>
          </p:txBody>
        </p:sp>
      </p:grpSp>
      <p:sp>
        <p:nvSpPr>
          <p:cNvPr id="371" name="Arrow"/>
          <p:cNvSpPr/>
          <p:nvPr/>
        </p:nvSpPr>
        <p:spPr>
          <a:xfrm rot="12565854">
            <a:off x="9697443" y="3842408"/>
            <a:ext cx="373067" cy="373066"/>
          </a:xfrm>
          <a:prstGeom prst="rightArrow">
            <a:avLst>
              <a:gd name="adj1" fmla="val 32000"/>
              <a:gd name="adj2" fmla="val 64000"/>
            </a:avLst>
          </a:prstGeom>
          <a:solidFill>
            <a:srgbClr val="EEEEEE"/>
          </a:solidFill>
          <a:ln w="12700">
            <a:solidFill>
              <a:schemeClr val="accent1"/>
            </a:solidFill>
          </a:ln>
        </p:spPr>
        <p:txBody>
          <a:bodyPr lIns="45718" tIns="45718" rIns="45718" bIns="45718" anchor="ctr"/>
          <a:lstStyle/>
          <a:p>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lide Number"/>
          <p:cNvSpPr txBox="1">
            <a:spLocks noGrp="1"/>
          </p:cNvSpPr>
          <p:nvPr>
            <p:ph type="sldNum" sz="quarter" idx="4294967295"/>
          </p:nvPr>
        </p:nvSpPr>
        <p:spPr>
          <a:xfrm>
            <a:off x="8364744" y="6217852"/>
            <a:ext cx="37285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699" rIns="45719" bIns="4569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a:lstStyle>
          <a:p>
            <a:fld id="{86CB4B4D-7CA3-9044-876B-883B54F8677D}" type="slidenum">
              <a:rPr lang="pt-PT" smtClean="0"/>
              <a:pPr/>
              <a:t>46</a:t>
            </a:fld>
            <a:endParaRPr/>
          </a:p>
        </p:txBody>
      </p:sp>
      <p:sp>
        <p:nvSpPr>
          <p:cNvPr id="374" name="CONCEPT presented and discussed during the 2nd RSG, 2.10.2019…"/>
          <p:cNvSpPr txBox="1"/>
          <p:nvPr/>
        </p:nvSpPr>
        <p:spPr>
          <a:xfrm>
            <a:off x="1795600" y="697235"/>
            <a:ext cx="8423000" cy="58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ormAutofit/>
          </a:bodyPr>
          <a:lstStyle/>
          <a:p>
            <a:pPr indent="178535" defTabSz="452627">
              <a:lnSpc>
                <a:spcPct val="110000"/>
              </a:lnSpc>
              <a:spcBef>
                <a:spcPts val="700"/>
              </a:spcBef>
              <a:defRPr sz="2376">
                <a:solidFill>
                  <a:srgbClr val="0433FF"/>
                </a:solidFill>
              </a:defRPr>
            </a:pPr>
            <a:r>
              <a:rPr sz="2376"/>
              <a:t>CONCEPT presented and discussed during the 2nd RSG, 2.10.2019</a:t>
            </a:r>
            <a:endParaRPr sz="1979"/>
          </a:p>
          <a:p>
            <a:pPr indent="178535" defTabSz="452627">
              <a:lnSpc>
                <a:spcPct val="110000"/>
              </a:lnSpc>
              <a:spcBef>
                <a:spcPts val="700"/>
              </a:spcBef>
              <a:defRPr sz="1584"/>
            </a:pPr>
            <a:r>
              <a:rPr sz="1584"/>
              <a:t>REGIONAL POLICY: RIS3 integration: I4.0 is one of the KETs, i.e. a precondition for the RIS3 implementation. I 40.0 integration means concrete project criteria and initiatives. Two lines of action: uptake of I 4.0 and production of I 4.0 innovations.</a:t>
            </a:r>
          </a:p>
          <a:p>
            <a:pPr marL="367131" indent="-188595" defTabSz="452627">
              <a:lnSpc>
                <a:spcPct val="110000"/>
              </a:lnSpc>
              <a:spcBef>
                <a:spcPts val="700"/>
              </a:spcBef>
              <a:buSzPct val="100000"/>
              <a:buChar char="•"/>
              <a:defRPr sz="1584"/>
            </a:pPr>
            <a:r>
              <a:rPr sz="1584"/>
              <a:t>1) UPTAKE OF I 4.0 BY TRADITIONAL SMEs</a:t>
            </a:r>
          </a:p>
          <a:p>
            <a:pPr marL="744321" lvl="1" indent="-188595" defTabSz="452627">
              <a:lnSpc>
                <a:spcPct val="110000"/>
              </a:lnSpc>
              <a:spcBef>
                <a:spcPts val="700"/>
              </a:spcBef>
              <a:buSzPct val="100000"/>
              <a:buChar char="•"/>
              <a:defRPr sz="1584"/>
            </a:pPr>
            <a:r>
              <a:rPr sz="1584"/>
              <a:t>1/1) “Business models for Industry 4.0 uptake”.  This implies comprehensive programmes, awareness raising, business models introduction, participation in policy platforms, Ref: Tables 1, 2, and 3.</a:t>
            </a:r>
          </a:p>
          <a:p>
            <a:pPr marL="744321" lvl="1" indent="-188595" defTabSz="452627">
              <a:lnSpc>
                <a:spcPct val="110000"/>
              </a:lnSpc>
              <a:spcBef>
                <a:spcPts val="700"/>
              </a:spcBef>
              <a:buSzPct val="100000"/>
              <a:buChar char="•"/>
              <a:defRPr sz="1584"/>
            </a:pPr>
            <a:r>
              <a:rPr sz="1584"/>
              <a:t>1/2) “Reinforcing and facilitating access to value chains”. Initiatives for getting traditional SMEs integrate into performing value chains and in the process support I 4.0 uptake.</a:t>
            </a:r>
          </a:p>
          <a:p>
            <a:pPr marL="367131" indent="-188595" defTabSz="452627">
              <a:lnSpc>
                <a:spcPct val="110000"/>
              </a:lnSpc>
              <a:spcBef>
                <a:spcPts val="700"/>
              </a:spcBef>
              <a:buSzPct val="100000"/>
              <a:buChar char="•"/>
              <a:defRPr sz="1584"/>
            </a:pPr>
            <a:r>
              <a:rPr sz="1584"/>
              <a:t>2) PRODUCTION OF I 4.0 INNOVATIONS</a:t>
            </a:r>
          </a:p>
          <a:p>
            <a:pPr marL="744321" lvl="1" indent="-188595" defTabSz="452627">
              <a:lnSpc>
                <a:spcPct val="110000"/>
              </a:lnSpc>
              <a:spcBef>
                <a:spcPts val="700"/>
              </a:spcBef>
              <a:buSzPct val="100000"/>
              <a:buChar char="•"/>
              <a:defRPr sz="1584"/>
            </a:pPr>
            <a:r>
              <a:rPr sz="1584"/>
              <a:t>2/1) “Strengthening the I 4.0 research &amp; skills base in Kainuu”</a:t>
            </a:r>
          </a:p>
          <a:p>
            <a:pPr marL="744321" lvl="1" indent="-188595" defTabSz="452627">
              <a:lnSpc>
                <a:spcPct val="110000"/>
              </a:lnSpc>
              <a:spcBef>
                <a:spcPts val="700"/>
              </a:spcBef>
              <a:buSzPct val="100000"/>
              <a:buChar char="•"/>
              <a:defRPr sz="1584"/>
            </a:pPr>
            <a:r>
              <a:rPr sz="1584"/>
              <a:t>2/2) “Pilot actions for linking Kainuu I4.0 research results to businesses (local, national and EU)”</a:t>
            </a:r>
          </a:p>
          <a:p>
            <a:pPr marL="744321" lvl="1" indent="-188595" defTabSz="452627">
              <a:lnSpc>
                <a:spcPct val="110000"/>
              </a:lnSpc>
              <a:spcBef>
                <a:spcPts val="700"/>
              </a:spcBef>
              <a:buSzPct val="100000"/>
              <a:buChar char="•"/>
              <a:defRPr sz="1584"/>
            </a:pPr>
            <a:r>
              <a:rPr sz="1584"/>
              <a:t>2/3) “Supporting spin offs for the commercialisation of Kainuu I4.0 research results”</a:t>
            </a:r>
          </a:p>
        </p:txBody>
      </p:sp>
      <p:sp>
        <p:nvSpPr>
          <p:cNvPr id="375" name="Policy impact in Kainuu, state of play"/>
          <p:cNvSpPr txBox="1">
            <a:spLocks noGrp="1"/>
          </p:cNvSpPr>
          <p:nvPr>
            <p:ph type="title"/>
          </p:nvPr>
        </p:nvSpPr>
        <p:spPr>
          <a:xfrm>
            <a:off x="1783158" y="31829"/>
            <a:ext cx="7772404" cy="771101"/>
          </a:xfrm>
          <a:prstGeom prst="rect">
            <a:avLst/>
          </a:prstGeom>
        </p:spPr>
        <p:txBody>
          <a:bodyPr lIns="45717" tIns="45717" rIns="45717" bIns="45717" anchor="ctr">
            <a:normAutofit/>
          </a:bodyPr>
          <a:lstStyle>
            <a:lvl1pPr algn="ctr" defTabSz="722376">
              <a:defRPr sz="3200"/>
            </a:lvl1pPr>
          </a:lstStyle>
          <a:p>
            <a:r>
              <a:t>Policy impact in Kainuu, state of play</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lide Number"/>
          <p:cNvSpPr txBox="1">
            <a:spLocks noGrp="1"/>
          </p:cNvSpPr>
          <p:nvPr>
            <p:ph type="sldNum" sz="quarter" idx="4294967295"/>
          </p:nvPr>
        </p:nvSpPr>
        <p:spPr>
          <a:xfrm>
            <a:off x="8364744" y="6217852"/>
            <a:ext cx="37285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35715" rIns="45719" bIns="35715"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a:lstStyle>
          <a:p>
            <a:fld id="{86CB4B4D-7CA3-9044-876B-883B54F8677D}" type="slidenum">
              <a:rPr lang="pt-PT" smtClean="0"/>
              <a:pPr/>
              <a:t>47</a:t>
            </a:fld>
            <a:endParaRPr/>
          </a:p>
        </p:txBody>
      </p:sp>
      <p:sp>
        <p:nvSpPr>
          <p:cNvPr id="378" name="Finland not strong in I4.0 uptake yet: strong uptake in the service industry, not so strong in manufacturing (reference NEEDED HERE)…"/>
          <p:cNvSpPr txBox="1">
            <a:spLocks noGrp="1"/>
          </p:cNvSpPr>
          <p:nvPr>
            <p:ph type="body" idx="1"/>
          </p:nvPr>
        </p:nvSpPr>
        <p:spPr>
          <a:xfrm>
            <a:off x="1936069" y="778884"/>
            <a:ext cx="8319862" cy="5597138"/>
          </a:xfrm>
          <a:prstGeom prst="rect">
            <a:avLst/>
          </a:prstGeom>
        </p:spPr>
        <p:txBody>
          <a:bodyPr lIns="91423" tIns="91423" rIns="91423" bIns="91423" anchor="t">
            <a:normAutofit/>
          </a:bodyPr>
          <a:lstStyle/>
          <a:p>
            <a:pPr marL="0" indent="180339" defTabSz="457200">
              <a:lnSpc>
                <a:spcPct val="150000"/>
              </a:lnSpc>
              <a:spcBef>
                <a:spcPts val="800"/>
              </a:spcBef>
              <a:buSzTx/>
              <a:buNone/>
              <a:defRPr sz="2000">
                <a:solidFill>
                  <a:srgbClr val="000000"/>
                </a:solidFill>
              </a:defRPr>
            </a:pPr>
            <a:r>
              <a:t>Results from the regional stakeholder group meeting on 2.10.2019</a:t>
            </a:r>
          </a:p>
          <a:p>
            <a:pPr marL="0" indent="180339" defTabSz="457200">
              <a:lnSpc>
                <a:spcPct val="150000"/>
              </a:lnSpc>
              <a:spcBef>
                <a:spcPts val="800"/>
              </a:spcBef>
              <a:buSzTx/>
              <a:buNone/>
              <a:defRPr sz="2000">
                <a:solidFill>
                  <a:srgbClr val="000000"/>
                </a:solidFill>
              </a:defRPr>
            </a:pPr>
            <a:r>
              <a:t>—-&gt; To map Kainuu traditional businesses in terms of I 4.0 absorption readiness </a:t>
            </a:r>
          </a:p>
          <a:p>
            <a:pPr marL="0" indent="180339" defTabSz="457200">
              <a:lnSpc>
                <a:spcPct val="150000"/>
              </a:lnSpc>
              <a:spcBef>
                <a:spcPts val="800"/>
              </a:spcBef>
              <a:buSzTx/>
              <a:buNone/>
              <a:defRPr sz="2000">
                <a:solidFill>
                  <a:srgbClr val="000000"/>
                </a:solidFill>
              </a:defRPr>
            </a:pPr>
            <a:endParaRPr/>
          </a:p>
          <a:p>
            <a:pPr marL="0" indent="180339" defTabSz="457200">
              <a:lnSpc>
                <a:spcPct val="150000"/>
              </a:lnSpc>
              <a:spcBef>
                <a:spcPts val="800"/>
              </a:spcBef>
              <a:buSzTx/>
              <a:buNone/>
              <a:defRPr sz="2000">
                <a:solidFill>
                  <a:srgbClr val="000000"/>
                </a:solidFill>
              </a:defRPr>
            </a:pPr>
            <a:r>
              <a:t>—-&gt; Conclusion: one part of the Kainuu feasibility study to be dedicated to this mapping.</a:t>
            </a:r>
          </a:p>
        </p:txBody>
      </p:sp>
      <p:sp>
        <p:nvSpPr>
          <p:cNvPr id="379" name="Industry 4.0 as a Kainuu priority"/>
          <p:cNvSpPr txBox="1">
            <a:spLocks noGrp="1"/>
          </p:cNvSpPr>
          <p:nvPr>
            <p:ph type="title"/>
          </p:nvPr>
        </p:nvSpPr>
        <p:spPr>
          <a:xfrm>
            <a:off x="1999058" y="82627"/>
            <a:ext cx="7772404" cy="771102"/>
          </a:xfrm>
          <a:prstGeom prst="rect">
            <a:avLst/>
          </a:prstGeom>
        </p:spPr>
        <p:txBody>
          <a:bodyPr lIns="45717" tIns="45717" rIns="45717" bIns="45717" anchor="ctr">
            <a:normAutofit/>
          </a:bodyPr>
          <a:lstStyle>
            <a:lvl1pPr defTabSz="398421">
              <a:defRPr sz="2200"/>
            </a:lvl1pPr>
          </a:lstStyle>
          <a:p>
            <a:r>
              <a:t>Policy impact in Kainuu, state of play</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132"/>
          <p:cNvSpPr txBox="1">
            <a:spLocks noGrp="1"/>
          </p:cNvSpPr>
          <p:nvPr>
            <p:ph type="ctrTitle"/>
          </p:nvPr>
        </p:nvSpPr>
        <p:spPr>
          <a:prstGeom prst="rect">
            <a:avLst/>
          </a:prstGeom>
        </p:spPr>
        <p:txBody>
          <a:bodyPr lIns="45699" tIns="45699" rIns="45699" bIns="45699" anchor="t">
            <a:normAutofit/>
          </a:bodyPr>
          <a:lstStyle/>
          <a:p>
            <a:r>
              <a:t>Thank you! </a:t>
            </a:r>
          </a:p>
        </p:txBody>
      </p:sp>
      <p:sp>
        <p:nvSpPr>
          <p:cNvPr id="382" name="CustomShape 2"/>
          <p:cNvSpPr txBox="1"/>
          <p:nvPr/>
        </p:nvSpPr>
        <p:spPr>
          <a:xfrm>
            <a:off x="2036639" y="6165360"/>
            <a:ext cx="4012562" cy="337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defRPr sz="1600" b="1" spc="-1">
                <a:solidFill>
                  <a:srgbClr val="595959"/>
                </a:solidFill>
                <a:uFill>
                  <a:solidFill>
                    <a:srgbClr val="FFFFFF"/>
                  </a:solidFill>
                </a:uFill>
              </a:defRPr>
            </a:lvl1pPr>
          </a:lstStyle>
          <a:p>
            <a:r>
              <a:t>Questions welcome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495601" y="4365104"/>
            <a:ext cx="7272337" cy="360040"/>
          </a:xfrm>
          <a:prstGeom prst="rect">
            <a:avLst/>
          </a:prstGeom>
          <a:noFill/>
          <a:ln>
            <a:noFill/>
          </a:ln>
        </p:spPr>
        <p:txBody>
          <a:bodyPr spcFirstLastPara="1" wrap="square" lIns="91425" tIns="0" rIns="91425" bIns="45700" anchor="t" anchorCtr="0">
            <a:noAutofit/>
          </a:bodyPr>
          <a:lstStyle/>
          <a:p>
            <a:pPr marL="0" indent="0">
              <a:spcBef>
                <a:spcPts val="0"/>
              </a:spcBef>
            </a:pPr>
            <a:r>
              <a:rPr lang="en-US" dirty="0"/>
              <a:t>„Definition of I4.0 public policy initiatives” </a:t>
            </a:r>
            <a:endParaRPr dirty="0"/>
          </a:p>
        </p:txBody>
      </p:sp>
      <p:sp>
        <p:nvSpPr>
          <p:cNvPr id="130" name="Shape 130"/>
          <p:cNvSpPr txBox="1">
            <a:spLocks noGrp="1"/>
          </p:cNvSpPr>
          <p:nvPr>
            <p:ph type="body" idx="2"/>
          </p:nvPr>
        </p:nvSpPr>
        <p:spPr>
          <a:xfrm>
            <a:off x="2457579" y="5157216"/>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en-GB" i="1" dirty="0"/>
              <a:t>[</a:t>
            </a:r>
            <a:r>
              <a:rPr lang="pl-PL" i="1" dirty="0" err="1"/>
              <a:t>Lodzkie</a:t>
            </a:r>
            <a:r>
              <a:rPr lang="pl-PL" i="1" dirty="0"/>
              <a:t> Region</a:t>
            </a:r>
            <a:r>
              <a:rPr lang="en-GB" i="1" dirty="0"/>
              <a:t>]</a:t>
            </a:r>
            <a:endParaRPr i="1" dirty="0"/>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3200" dirty="0"/>
              <a:t>Regional Overview and Good Practices</a:t>
            </a:r>
            <a:endParaRPr sz="3200" dirty="0"/>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3rd Transnational Thematic Meeting, </a:t>
            </a:r>
            <a:r>
              <a:rPr lang="en-GB" dirty="0" err="1"/>
              <a:t>Lisboa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a 7">
            <a:extLst>
              <a:ext uri="{FF2B5EF4-FFF2-40B4-BE49-F238E27FC236}">
                <a16:creationId xmlns:a16="http://schemas.microsoft.com/office/drawing/2014/main" id="{0DC94CC5-B535-4534-AFD9-491EFD13E312}"/>
              </a:ext>
            </a:extLst>
          </p:cNvPr>
          <p:cNvGraphicFramePr/>
          <p:nvPr>
            <p:extLst/>
          </p:nvPr>
        </p:nvGraphicFramePr>
        <p:xfrm>
          <a:off x="2135560" y="1412776"/>
          <a:ext cx="669674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772817"/>
            <a:ext cx="8207375" cy="4778371"/>
          </a:xfrm>
          <a:prstGeom prst="rect">
            <a:avLst/>
          </a:prstGeom>
          <a:noFill/>
          <a:ln>
            <a:noFill/>
          </a:ln>
        </p:spPr>
        <p:txBody>
          <a:bodyPr spcFirstLastPara="1" wrap="square" lIns="91425" tIns="45700" rIns="91425" bIns="45700" anchor="t" anchorCtr="0">
            <a:noAutofit/>
          </a:bodyPr>
          <a:lstStyle/>
          <a:p>
            <a:pPr marL="1257300" lvl="2" indent="-190500">
              <a:buSzPts val="2400"/>
            </a:pPr>
            <a:r>
              <a:rPr lang="en-US" sz="1800" b="1" dirty="0"/>
              <a:t>The Future Industry Platform Foundation</a:t>
            </a:r>
            <a:endParaRPr lang="pl-PL" sz="1800" b="1" dirty="0"/>
          </a:p>
          <a:p>
            <a:pPr marL="1257300" lvl="2" indent="-190500">
              <a:buSzPts val="2400"/>
            </a:pPr>
            <a:r>
              <a:rPr lang="en-US" sz="1600" b="1" dirty="0">
                <a:hlinkClick r:id="rId3"/>
              </a:rPr>
              <a:t>https://przemyslprzyszlosci.gov.pl/</a:t>
            </a:r>
            <a:r>
              <a:rPr lang="pl-PL" sz="1600" b="1" dirty="0"/>
              <a:t> </a:t>
            </a:r>
            <a:r>
              <a:rPr lang="en-US" sz="1600" b="1" dirty="0"/>
              <a:t> </a:t>
            </a:r>
            <a:endParaRPr lang="pl-PL" sz="1600" b="1" dirty="0"/>
          </a:p>
          <a:p>
            <a:pPr marL="1257300" lvl="2" indent="-190500">
              <a:buSzPts val="2400"/>
            </a:pPr>
            <a:r>
              <a:rPr lang="en-US" sz="1800" dirty="0"/>
              <a:t>was established to strengthen the competence and competitiveness of companies operating in Poland by supporting their transformation towards Industry 4.0. The Foundation supports:    </a:t>
            </a:r>
            <a:endParaRPr lang="pl-PL" sz="1800" dirty="0"/>
          </a:p>
          <a:p>
            <a:pPr marL="1352550" lvl="2" indent="-285750">
              <a:buSzPts val="2400"/>
              <a:buFont typeface="Arial" panose="020B0604020202020204" pitchFamily="34" charset="0"/>
              <a:buChar char="•"/>
            </a:pPr>
            <a:r>
              <a:rPr lang="en-US" sz="1800" dirty="0"/>
              <a:t>Digital transformation processes;    </a:t>
            </a:r>
            <a:endParaRPr lang="pl-PL" sz="1800" dirty="0"/>
          </a:p>
          <a:p>
            <a:pPr marL="1352550" lvl="2" indent="-285750">
              <a:buSzPts val="2400"/>
              <a:buFont typeface="Arial" panose="020B0604020202020204" pitchFamily="34" charset="0"/>
              <a:buChar char="•"/>
            </a:pPr>
            <a:r>
              <a:rPr lang="en-US" sz="1800" dirty="0"/>
              <a:t>Implementation of digital products and services;    </a:t>
            </a:r>
            <a:endParaRPr lang="pl-PL" sz="1800" dirty="0"/>
          </a:p>
          <a:p>
            <a:pPr marL="1352550" lvl="2" indent="-285750">
              <a:buSzPts val="2400"/>
              <a:buFont typeface="Arial" panose="020B0604020202020204" pitchFamily="34" charset="0"/>
              <a:buChar char="•"/>
            </a:pPr>
            <a:r>
              <a:rPr lang="en-US" sz="1800" dirty="0"/>
              <a:t>Implementation of business models based on the latest solutions in the field of intelligent data analysis, automation and communication of machines and people with machines, process virtualization and cyber security.</a:t>
            </a:r>
            <a:endParaRPr lang="pl-PL" sz="1800" dirty="0"/>
          </a:p>
          <a:p>
            <a:pPr marL="1066800" lvl="2" indent="0">
              <a:buSzPts val="2400"/>
            </a:pPr>
            <a:endParaRPr lang="pl-PL" sz="1800" dirty="0"/>
          </a:p>
          <a:p>
            <a:pPr marL="1066800" lvl="2" indent="0">
              <a:buSzPts val="2400"/>
            </a:pPr>
            <a:r>
              <a:rPr lang="en-US" sz="1800" dirty="0"/>
              <a:t>One of the main objectives of the Foundation is also to strengthen the competence of staff for the industry of the future. These are training programs and innovative ways of demonstrating solutions.</a:t>
            </a:r>
            <a:endParaRPr lang="pl-PL" sz="1600" dirty="0"/>
          </a:p>
        </p:txBody>
      </p:sp>
    </p:spTree>
    <p:extLst>
      <p:ext uri="{BB962C8B-B14F-4D97-AF65-F5344CB8AC3E}">
        <p14:creationId xmlns:p14="http://schemas.microsoft.com/office/powerpoint/2010/main" val="3705564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628800"/>
            <a:ext cx="8207375" cy="4968552"/>
          </a:xfrm>
          <a:prstGeom prst="rect">
            <a:avLst/>
          </a:prstGeom>
          <a:noFill/>
          <a:ln>
            <a:noFill/>
          </a:ln>
        </p:spPr>
        <p:txBody>
          <a:bodyPr spcFirstLastPara="1" wrap="square" lIns="91425" tIns="45700" rIns="91425" bIns="45700" anchor="t" anchorCtr="0">
            <a:noAutofit/>
          </a:bodyPr>
          <a:lstStyle/>
          <a:p>
            <a:pPr marL="1257300" lvl="2" indent="-190500">
              <a:buSzPts val="2400"/>
            </a:pPr>
            <a:r>
              <a:rPr lang="en-US" sz="1800" b="1" dirty="0"/>
              <a:t>The Future Industry Platform Foundation</a:t>
            </a:r>
            <a:endParaRPr lang="pl-PL" sz="1800" b="1" dirty="0"/>
          </a:p>
          <a:p>
            <a:pPr marL="1257300" lvl="2" indent="-190500">
              <a:buSzPts val="2400"/>
            </a:pPr>
            <a:r>
              <a:rPr lang="en-US" sz="1600" b="1" dirty="0">
                <a:hlinkClick r:id="rId3"/>
              </a:rPr>
              <a:t>https://przemyslprzyszlosci.gov.pl/</a:t>
            </a:r>
            <a:r>
              <a:rPr lang="pl-PL" sz="1600" b="1" dirty="0"/>
              <a:t> </a:t>
            </a:r>
            <a:r>
              <a:rPr lang="en-US" sz="1600" b="1" dirty="0"/>
              <a:t> </a:t>
            </a:r>
            <a:endParaRPr lang="pl-PL" sz="1600" b="1" dirty="0"/>
          </a:p>
          <a:p>
            <a:pPr marL="1066800" lvl="2" indent="0">
              <a:buSzPts val="2400"/>
            </a:pPr>
            <a:r>
              <a:rPr lang="pl-PL" sz="1600" b="1" dirty="0" err="1"/>
              <a:t>Workshops</a:t>
            </a:r>
            <a:r>
              <a:rPr lang="pl-PL" sz="1600" b="1" dirty="0"/>
              <a:t> for </a:t>
            </a:r>
            <a:r>
              <a:rPr lang="pl-PL" sz="1600" b="1" dirty="0" err="1"/>
              <a:t>managers</a:t>
            </a:r>
            <a:endParaRPr lang="pl-PL" sz="1600" b="1" dirty="0"/>
          </a:p>
          <a:p>
            <a:pPr marL="1066800" lvl="2" indent="0">
              <a:buSzPts val="2400"/>
            </a:pPr>
            <a:r>
              <a:rPr lang="en-US" sz="1400" dirty="0"/>
              <a:t>The workshop include</a:t>
            </a:r>
            <a:r>
              <a:rPr lang="pl-PL" sz="1400" dirty="0"/>
              <a:t>s</a:t>
            </a:r>
            <a:r>
              <a:rPr lang="en-US" sz="1400" dirty="0"/>
              <a:t> the following thematic blocks:</a:t>
            </a:r>
            <a:endParaRPr lang="pl-PL" sz="1400" dirty="0"/>
          </a:p>
          <a:p>
            <a:pPr marL="1066800" lvl="2" indent="0">
              <a:buSzPts val="2400"/>
            </a:pPr>
            <a:r>
              <a:rPr lang="en-US" sz="1400" dirty="0"/>
              <a:t>Business part:    </a:t>
            </a:r>
            <a:endParaRPr lang="pl-PL" sz="1400" dirty="0"/>
          </a:p>
          <a:p>
            <a:pPr marL="1352550" lvl="2" indent="-285750">
              <a:buSzPts val="2400"/>
              <a:buFont typeface="Arial" panose="020B0604020202020204" pitchFamily="34" charset="0"/>
              <a:buChar char="•"/>
            </a:pPr>
            <a:r>
              <a:rPr lang="en-US" sz="1400" dirty="0"/>
              <a:t>Industry</a:t>
            </a:r>
            <a:r>
              <a:rPr lang="pl-PL" sz="1400" dirty="0"/>
              <a:t> 4.0</a:t>
            </a:r>
            <a:r>
              <a:rPr lang="en-US" sz="1400" dirty="0"/>
              <a:t> business models    </a:t>
            </a:r>
            <a:endParaRPr lang="pl-PL" sz="1400" dirty="0"/>
          </a:p>
          <a:p>
            <a:pPr marL="1352550" lvl="2" indent="-285750">
              <a:buSzPts val="2400"/>
              <a:buFont typeface="Arial" panose="020B0604020202020204" pitchFamily="34" charset="0"/>
              <a:buChar char="•"/>
            </a:pPr>
            <a:r>
              <a:rPr lang="en-US" sz="1400" dirty="0"/>
              <a:t>Customer Role and Marketing in Manufacturing Companies in Industry 4.0.    </a:t>
            </a:r>
            <a:endParaRPr lang="pl-PL" sz="1400" dirty="0"/>
          </a:p>
          <a:p>
            <a:pPr marL="1352550" lvl="2" indent="-285750">
              <a:buSzPts val="2400"/>
              <a:buFont typeface="Arial" panose="020B0604020202020204" pitchFamily="34" charset="0"/>
              <a:buChar char="•"/>
            </a:pPr>
            <a:r>
              <a:rPr lang="en-US" sz="1400" dirty="0"/>
              <a:t>Company data management systems for Industry 4.0 (ERP, BI)    </a:t>
            </a:r>
            <a:endParaRPr lang="pl-PL" sz="1400" dirty="0"/>
          </a:p>
          <a:p>
            <a:pPr marL="1352550" lvl="2" indent="-285750">
              <a:buSzPts val="2400"/>
              <a:buFont typeface="Arial" panose="020B0604020202020204" pitchFamily="34" charset="0"/>
              <a:buChar char="•"/>
            </a:pPr>
            <a:r>
              <a:rPr lang="en-US" sz="1400" dirty="0"/>
              <a:t>Customer Role and Marketing in Manufacturing Companies in Industry 4.0</a:t>
            </a:r>
            <a:endParaRPr lang="pl-PL" sz="1400" dirty="0"/>
          </a:p>
          <a:p>
            <a:pPr marL="1066800" lvl="2" indent="0">
              <a:buSzPts val="2400"/>
            </a:pPr>
            <a:r>
              <a:rPr lang="en-US" sz="1400" dirty="0"/>
              <a:t>Technological part:    </a:t>
            </a:r>
            <a:endParaRPr lang="pl-PL" sz="1400" dirty="0"/>
          </a:p>
          <a:p>
            <a:pPr marL="1352550" lvl="2" indent="-285750">
              <a:buSzPts val="2400"/>
              <a:buFont typeface="Arial" panose="020B0604020202020204" pitchFamily="34" charset="0"/>
              <a:buChar char="•"/>
            </a:pPr>
            <a:r>
              <a:rPr lang="en-US" sz="1400" dirty="0"/>
              <a:t>Introduction to Industry 4.0    </a:t>
            </a:r>
            <a:endParaRPr lang="pl-PL" sz="1400" dirty="0"/>
          </a:p>
          <a:p>
            <a:pPr marL="1352550" lvl="2" indent="-285750">
              <a:buSzPts val="2400"/>
              <a:buFont typeface="Arial" panose="020B0604020202020204" pitchFamily="34" charset="0"/>
              <a:buChar char="•"/>
            </a:pPr>
            <a:r>
              <a:rPr lang="en-US" sz="1400" dirty="0"/>
              <a:t>Block-chain in industry and its application in the supply chain    </a:t>
            </a:r>
            <a:endParaRPr lang="pl-PL" sz="1400" dirty="0"/>
          </a:p>
          <a:p>
            <a:pPr marL="1352550" lvl="2" indent="-285750">
              <a:buSzPts val="2400"/>
              <a:buFont typeface="Arial" panose="020B0604020202020204" pitchFamily="34" charset="0"/>
              <a:buChar char="•"/>
            </a:pPr>
            <a:r>
              <a:rPr lang="en-US" sz="1400" dirty="0"/>
              <a:t>Virtual and Enhanced Reality (VR, AR), and Digital Twin    </a:t>
            </a:r>
            <a:endParaRPr lang="pl-PL" sz="1400" dirty="0"/>
          </a:p>
          <a:p>
            <a:pPr marL="1352550" lvl="2" indent="-285750">
              <a:buSzPts val="2400"/>
              <a:buFont typeface="Arial" panose="020B0604020202020204" pitchFamily="34" charset="0"/>
              <a:buChar char="•"/>
            </a:pPr>
            <a:r>
              <a:rPr lang="en-US" sz="1400" dirty="0"/>
              <a:t>Cloud Computing in the industry    </a:t>
            </a:r>
            <a:endParaRPr lang="pl-PL" sz="1400" dirty="0"/>
          </a:p>
          <a:p>
            <a:pPr marL="1352550" lvl="2" indent="-285750">
              <a:buSzPts val="2400"/>
              <a:buFont typeface="Arial" panose="020B0604020202020204" pitchFamily="34" charset="0"/>
              <a:buChar char="•"/>
            </a:pPr>
            <a:r>
              <a:rPr lang="en-US" sz="1400" dirty="0"/>
              <a:t>3D printing    </a:t>
            </a:r>
            <a:endParaRPr lang="pl-PL" sz="1400" dirty="0"/>
          </a:p>
          <a:p>
            <a:pPr marL="1352550" lvl="2" indent="-285750">
              <a:buSzPts val="2400"/>
              <a:buFont typeface="Arial" panose="020B0604020202020204" pitchFamily="34" charset="0"/>
              <a:buChar char="•"/>
            </a:pPr>
            <a:r>
              <a:rPr lang="en-US" sz="1400" dirty="0"/>
              <a:t>Artificial Intelligence (AI) and Machine Learning (ML)    </a:t>
            </a:r>
            <a:endParaRPr lang="pl-PL" sz="1400" dirty="0"/>
          </a:p>
          <a:p>
            <a:pPr marL="1352550" lvl="2" indent="-285750">
              <a:buSzPts val="2400"/>
              <a:buFont typeface="Arial" panose="020B0604020202020204" pitchFamily="34" charset="0"/>
              <a:buChar char="•"/>
            </a:pPr>
            <a:r>
              <a:rPr lang="en-US" sz="1400" dirty="0"/>
              <a:t>Industrial Internet</a:t>
            </a:r>
            <a:r>
              <a:rPr lang="pl-PL" sz="1400" dirty="0"/>
              <a:t> of </a:t>
            </a:r>
            <a:r>
              <a:rPr lang="pl-PL" sz="1400" dirty="0" err="1"/>
              <a:t>Things</a:t>
            </a:r>
            <a:endParaRPr lang="pl-PL" sz="1400" dirty="0"/>
          </a:p>
        </p:txBody>
      </p:sp>
    </p:spTree>
    <p:extLst>
      <p:ext uri="{BB962C8B-B14F-4D97-AF65-F5344CB8AC3E}">
        <p14:creationId xmlns:p14="http://schemas.microsoft.com/office/powerpoint/2010/main" val="4196159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628800"/>
            <a:ext cx="8207375" cy="4968552"/>
          </a:xfrm>
          <a:prstGeom prst="rect">
            <a:avLst/>
          </a:prstGeom>
          <a:noFill/>
          <a:ln>
            <a:noFill/>
          </a:ln>
        </p:spPr>
        <p:txBody>
          <a:bodyPr spcFirstLastPara="1" wrap="square" lIns="91425" tIns="45700" rIns="91425" bIns="45700" anchor="t" anchorCtr="0">
            <a:noAutofit/>
          </a:bodyPr>
          <a:lstStyle/>
          <a:p>
            <a:pPr marL="1257300" lvl="2" indent="-190500">
              <a:buSzPts val="2400"/>
            </a:pPr>
            <a:r>
              <a:rPr lang="en-US" sz="1800" b="1" dirty="0"/>
              <a:t>The Future Industry Platform Foundation</a:t>
            </a:r>
            <a:endParaRPr lang="pl-PL" sz="1800" b="1" dirty="0"/>
          </a:p>
          <a:p>
            <a:pPr marL="1257300" lvl="2" indent="-190500">
              <a:buSzPts val="2400"/>
            </a:pPr>
            <a:r>
              <a:rPr lang="en-US" sz="1600" dirty="0">
                <a:hlinkClick r:id="rId3"/>
              </a:rPr>
              <a:t>https://dojrzalosc40.delabapps.eu/</a:t>
            </a:r>
            <a:r>
              <a:rPr lang="pl-PL" sz="1600" dirty="0"/>
              <a:t> </a:t>
            </a:r>
            <a:r>
              <a:rPr lang="en-US" sz="1600" dirty="0"/>
              <a:t> </a:t>
            </a:r>
            <a:endParaRPr lang="pl-PL" sz="1600" dirty="0"/>
          </a:p>
          <a:p>
            <a:pPr marL="1257300" lvl="2" indent="-190500">
              <a:buSzPts val="2400"/>
            </a:pPr>
            <a:endParaRPr lang="pl-PL" sz="1800" b="1" dirty="0"/>
          </a:p>
          <a:p>
            <a:pPr marL="1257300" lvl="2" indent="-190500">
              <a:buSzPts val="2400"/>
            </a:pPr>
            <a:r>
              <a:rPr lang="pl-PL" sz="1800" b="1" dirty="0"/>
              <a:t>A </a:t>
            </a:r>
            <a:r>
              <a:rPr lang="en-US" sz="1800" b="1" dirty="0"/>
              <a:t>prototype of a</a:t>
            </a:r>
            <a:r>
              <a:rPr lang="pl-PL" sz="1800" b="1" dirty="0"/>
              <a:t>n on-line</a:t>
            </a:r>
            <a:r>
              <a:rPr lang="en-US" sz="1800" b="1" dirty="0"/>
              <a:t> tool to assess the digital maturity of manufacturing companies </a:t>
            </a:r>
            <a:endParaRPr lang="pl-PL" sz="1800" b="1" dirty="0"/>
          </a:p>
          <a:p>
            <a:pPr marL="1257300" lvl="2" indent="-190500">
              <a:buSzPts val="2400"/>
            </a:pPr>
            <a:endParaRPr lang="pl-PL" sz="1800" dirty="0"/>
          </a:p>
          <a:p>
            <a:pPr marL="1257300" lvl="2" indent="-190500">
              <a:buSzPts val="2400"/>
            </a:pPr>
            <a:r>
              <a:rPr lang="en-US" sz="1800" dirty="0"/>
              <a:t>The objective of the tool is to provide companies with practical knowledge about:</a:t>
            </a:r>
            <a:endParaRPr lang="pl-PL" sz="1800" dirty="0"/>
          </a:p>
          <a:p>
            <a:pPr marL="1352550" lvl="2" indent="-285750">
              <a:buSzPts val="2400"/>
              <a:buFont typeface="Arial" panose="020B0604020202020204" pitchFamily="34" charset="0"/>
              <a:buChar char="•"/>
            </a:pPr>
            <a:r>
              <a:rPr lang="en-US" sz="1800" dirty="0"/>
              <a:t>What is Industry 4.0 and what are the measurable benefits?</a:t>
            </a:r>
            <a:endParaRPr lang="pl-PL" sz="1800" dirty="0"/>
          </a:p>
          <a:p>
            <a:pPr marL="1352550" lvl="2" indent="-285750">
              <a:buSzPts val="2400"/>
              <a:buFont typeface="Arial" panose="020B0604020202020204" pitchFamily="34" charset="0"/>
              <a:buChar char="•"/>
            </a:pPr>
            <a:r>
              <a:rPr lang="en-US" sz="1800" dirty="0"/>
              <a:t>What is the level of maturity of the company in terms of management and production?</a:t>
            </a:r>
            <a:endParaRPr lang="pl-PL" sz="1800" dirty="0"/>
          </a:p>
          <a:p>
            <a:pPr marL="1352550" lvl="2" indent="-285750">
              <a:buSzPts val="2400"/>
              <a:buFont typeface="Arial" panose="020B0604020202020204" pitchFamily="34" charset="0"/>
              <a:buChar char="•"/>
            </a:pPr>
            <a:r>
              <a:rPr lang="en-US" sz="1800" dirty="0"/>
              <a:t>How can the company develop in a targeted, targeted and gradual way?</a:t>
            </a:r>
            <a:endParaRPr lang="pl-PL" sz="1800" dirty="0"/>
          </a:p>
        </p:txBody>
      </p:sp>
    </p:spTree>
    <p:extLst>
      <p:ext uri="{BB962C8B-B14F-4D97-AF65-F5344CB8AC3E}">
        <p14:creationId xmlns:p14="http://schemas.microsoft.com/office/powerpoint/2010/main" val="2597273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772817"/>
            <a:ext cx="8207375" cy="4778371"/>
          </a:xfrm>
          <a:prstGeom prst="rect">
            <a:avLst/>
          </a:prstGeom>
          <a:noFill/>
          <a:ln>
            <a:noFill/>
          </a:ln>
        </p:spPr>
        <p:txBody>
          <a:bodyPr spcFirstLastPara="1" wrap="square" lIns="91425" tIns="45700" rIns="91425" bIns="45700" anchor="t" anchorCtr="0">
            <a:noAutofit/>
          </a:bodyPr>
          <a:lstStyle/>
          <a:p>
            <a:pPr marL="1257300" lvl="2" indent="-190500">
              <a:buSzPts val="2400"/>
            </a:pPr>
            <a:r>
              <a:rPr lang="pl-PL" dirty="0"/>
              <a:t>Start-</a:t>
            </a:r>
            <a:r>
              <a:rPr lang="pl-PL" dirty="0" err="1"/>
              <a:t>ups</a:t>
            </a:r>
            <a:endParaRPr lang="pl-PL" dirty="0"/>
          </a:p>
          <a:p>
            <a:pPr marL="1257300" lvl="2" indent="-190500">
              <a:buSzPts val="2400"/>
            </a:pPr>
            <a:endParaRPr lang="pl-PL" dirty="0"/>
          </a:p>
          <a:p>
            <a:pPr marL="1257300" lvl="2" indent="-190500">
              <a:buSzPts val="2400"/>
            </a:pPr>
            <a:r>
              <a:rPr lang="en-US" dirty="0"/>
              <a:t>Polish Agency for Enterprise Development</a:t>
            </a:r>
            <a:endParaRPr lang="pl-PL" dirty="0"/>
          </a:p>
          <a:p>
            <a:pPr marL="1257300" lvl="2" indent="-190500">
              <a:buSzPts val="2400"/>
            </a:pPr>
            <a:r>
              <a:rPr lang="pl-PL" b="1" dirty="0"/>
              <a:t>The „</a:t>
            </a:r>
            <a:r>
              <a:rPr lang="pl-PL" b="1" dirty="0" err="1"/>
              <a:t>Scale-up</a:t>
            </a:r>
            <a:r>
              <a:rPr lang="pl-PL" b="1" dirty="0"/>
              <a:t>” </a:t>
            </a:r>
            <a:r>
              <a:rPr lang="pl-PL" b="1" dirty="0" err="1"/>
              <a:t>programme</a:t>
            </a:r>
            <a:endParaRPr lang="pl-PL" b="1" dirty="0"/>
          </a:p>
          <a:p>
            <a:pPr marL="1257300" lvl="2" indent="-190500">
              <a:buSzPts val="2400"/>
            </a:pPr>
            <a:r>
              <a:rPr lang="pl-PL" dirty="0">
                <a:hlinkClick r:id="rId3"/>
              </a:rPr>
              <a:t>https://www.parp.gov.pl/component/grants/grants/scale-up</a:t>
            </a:r>
            <a:r>
              <a:rPr lang="pl-PL" dirty="0"/>
              <a:t> </a:t>
            </a:r>
          </a:p>
          <a:p>
            <a:pPr marL="1257300" lvl="2" indent="-190500">
              <a:buSzPts val="2400"/>
            </a:pPr>
            <a:endParaRPr lang="pl-PL" dirty="0"/>
          </a:p>
          <a:p>
            <a:pPr marL="1409700" lvl="2" indent="-342900">
              <a:buSzPts val="2400"/>
              <a:buFont typeface="Arial" panose="020B0604020202020204" pitchFamily="34" charset="0"/>
              <a:buChar char="•"/>
            </a:pPr>
            <a:r>
              <a:rPr lang="en-US" sz="2000" dirty="0"/>
              <a:t>The goal of Scale Up is to accelerate the development of start-ups</a:t>
            </a:r>
            <a:endParaRPr lang="pl-PL" sz="2000" dirty="0"/>
          </a:p>
          <a:p>
            <a:pPr marL="1409700" lvl="2" indent="-342900">
              <a:buSzPts val="2400"/>
              <a:buFont typeface="Arial" panose="020B0604020202020204" pitchFamily="34" charset="0"/>
              <a:buChar char="•"/>
            </a:pPr>
            <a:r>
              <a:rPr lang="pl-PL" sz="2000" dirty="0" err="1"/>
              <a:t>Programme</a:t>
            </a:r>
            <a:r>
              <a:rPr lang="pl-PL" sz="2000" dirty="0"/>
              <a:t> </a:t>
            </a:r>
            <a:r>
              <a:rPr lang="pl-PL" sz="2000" dirty="0" err="1"/>
              <a:t>is</a:t>
            </a:r>
            <a:r>
              <a:rPr lang="pl-PL" sz="2000" dirty="0"/>
              <a:t> </a:t>
            </a:r>
            <a:r>
              <a:rPr lang="pl-PL" sz="2000" dirty="0" err="1"/>
              <a:t>dedicated</a:t>
            </a:r>
            <a:r>
              <a:rPr lang="pl-PL" sz="2000" dirty="0"/>
              <a:t> to </a:t>
            </a:r>
            <a:r>
              <a:rPr lang="en-US" sz="2000" dirty="0"/>
              <a:t>young, innovative companies that meet the criteria of one of the 10 acceleration </a:t>
            </a:r>
            <a:r>
              <a:rPr lang="en-US" sz="2000" dirty="0" err="1"/>
              <a:t>programmes</a:t>
            </a:r>
            <a:br>
              <a:rPr lang="pl-PL" dirty="0"/>
            </a:br>
            <a:endParaRPr lang="pl-PL" sz="2000" dirty="0"/>
          </a:p>
          <a:p>
            <a:pPr marL="1409700" lvl="2" indent="-342900">
              <a:buSzPts val="2400"/>
              <a:buFont typeface="Arial" panose="020B0604020202020204" pitchFamily="34" charset="0"/>
              <a:buChar char="•"/>
            </a:pPr>
            <a:endParaRPr lang="pl-PL" sz="2000" dirty="0"/>
          </a:p>
        </p:txBody>
      </p:sp>
    </p:spTree>
    <p:extLst>
      <p:ext uri="{BB962C8B-B14F-4D97-AF65-F5344CB8AC3E}">
        <p14:creationId xmlns:p14="http://schemas.microsoft.com/office/powerpoint/2010/main" val="4207683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772817"/>
            <a:ext cx="8207375" cy="4778371"/>
          </a:xfrm>
          <a:prstGeom prst="rect">
            <a:avLst/>
          </a:prstGeom>
          <a:noFill/>
          <a:ln>
            <a:noFill/>
          </a:ln>
        </p:spPr>
        <p:txBody>
          <a:bodyPr spcFirstLastPara="1" wrap="square" lIns="91425" tIns="45700" rIns="91425" bIns="45700" anchor="t" anchorCtr="0">
            <a:noAutofit/>
          </a:bodyPr>
          <a:lstStyle/>
          <a:p>
            <a:pPr marL="1257300" lvl="2" indent="-190500">
              <a:buSzPts val="2400"/>
            </a:pPr>
            <a:r>
              <a:rPr lang="pl-PL" dirty="0"/>
              <a:t>The „</a:t>
            </a:r>
            <a:r>
              <a:rPr lang="pl-PL" dirty="0" err="1"/>
              <a:t>Scale-up</a:t>
            </a:r>
            <a:r>
              <a:rPr lang="pl-PL" dirty="0"/>
              <a:t>” </a:t>
            </a:r>
            <a:r>
              <a:rPr lang="pl-PL" dirty="0" err="1"/>
              <a:t>programme</a:t>
            </a:r>
            <a:r>
              <a:rPr lang="pl-PL" dirty="0"/>
              <a:t> in </a:t>
            </a:r>
            <a:r>
              <a:rPr lang="pl-PL" dirty="0" err="1"/>
              <a:t>Lodzkie</a:t>
            </a:r>
            <a:r>
              <a:rPr lang="pl-PL" dirty="0"/>
              <a:t> Region</a:t>
            </a:r>
          </a:p>
          <a:p>
            <a:pPr marL="1257300" lvl="2" indent="-190500">
              <a:buSzPts val="2400"/>
            </a:pPr>
            <a:r>
              <a:rPr lang="pl-PL" b="1" dirty="0"/>
              <a:t>„Start-</a:t>
            </a:r>
            <a:r>
              <a:rPr lang="pl-PL" b="1" dirty="0" err="1"/>
              <a:t>up</a:t>
            </a:r>
            <a:r>
              <a:rPr lang="pl-PL" b="1" dirty="0"/>
              <a:t> Spark” </a:t>
            </a:r>
            <a:r>
              <a:rPr lang="en-US" b="1" dirty="0"/>
              <a:t>managed by the </a:t>
            </a:r>
            <a:r>
              <a:rPr lang="pl-PL" b="1" dirty="0" err="1"/>
              <a:t>Lodz</a:t>
            </a:r>
            <a:r>
              <a:rPr lang="pl-PL" b="1" dirty="0"/>
              <a:t> </a:t>
            </a:r>
            <a:r>
              <a:rPr lang="en-US" b="1" dirty="0"/>
              <a:t>Special Economic Zone</a:t>
            </a:r>
            <a:endParaRPr lang="pl-PL" b="1" dirty="0"/>
          </a:p>
          <a:p>
            <a:pPr marL="1257300" lvl="2" indent="-190500">
              <a:buSzPts val="2400"/>
            </a:pPr>
            <a:r>
              <a:rPr lang="pl-PL" dirty="0">
                <a:hlinkClick r:id="rId3"/>
              </a:rPr>
              <a:t>https://startupspark.io/</a:t>
            </a:r>
            <a:r>
              <a:rPr lang="pl-PL" dirty="0"/>
              <a:t> </a:t>
            </a:r>
          </a:p>
          <a:p>
            <a:pPr marL="1257300" lvl="2" indent="-190500">
              <a:buSzPts val="2400"/>
            </a:pPr>
            <a:endParaRPr lang="pl-PL" dirty="0"/>
          </a:p>
          <a:p>
            <a:pPr marL="1409700" lvl="2" indent="-342900">
              <a:buSzPts val="2400"/>
              <a:buFont typeface="Arial" panose="020B0604020202020204" pitchFamily="34" charset="0"/>
              <a:buChar char="•"/>
            </a:pPr>
            <a:r>
              <a:rPr lang="en-US" sz="2000" dirty="0"/>
              <a:t>As part of the acceleration, the startup is merged with a Technology Recipient (a company that is an investor in the Economic Zone) and an operational mentor (a startup supervisor)</a:t>
            </a:r>
            <a:endParaRPr lang="pl-PL" sz="2000" dirty="0"/>
          </a:p>
          <a:p>
            <a:pPr marL="1409700" lvl="2" indent="-342900">
              <a:buSzPts val="2400"/>
              <a:buFont typeface="Arial" panose="020B0604020202020204" pitchFamily="34" charset="0"/>
              <a:buChar char="•"/>
            </a:pPr>
            <a:r>
              <a:rPr lang="en-US" sz="2000" dirty="0"/>
              <a:t>Startups participating in the </a:t>
            </a:r>
            <a:r>
              <a:rPr lang="en-US" sz="2000" dirty="0" err="1"/>
              <a:t>programme</a:t>
            </a:r>
            <a:r>
              <a:rPr lang="en-US" sz="2000" dirty="0"/>
              <a:t> must provide solutions from the area of the Industrial Internet of Things (</a:t>
            </a:r>
            <a:r>
              <a:rPr lang="en-US" sz="2000" dirty="0" err="1"/>
              <a:t>IoT</a:t>
            </a:r>
            <a:r>
              <a:rPr lang="en-US" sz="2000" dirty="0"/>
              <a:t>), including virtual and augmented reality (VR/AR),</a:t>
            </a:r>
            <a:r>
              <a:rPr lang="pl-PL" sz="2000" dirty="0"/>
              <a:t> </a:t>
            </a:r>
            <a:r>
              <a:rPr lang="en-US" sz="2000" dirty="0"/>
              <a:t>artificial intelligence (AI),</a:t>
            </a:r>
            <a:r>
              <a:rPr lang="pl-PL" sz="2000" dirty="0"/>
              <a:t> </a:t>
            </a:r>
            <a:r>
              <a:rPr lang="en-US" sz="2000" dirty="0"/>
              <a:t>cyber-security.</a:t>
            </a:r>
            <a:br>
              <a:rPr lang="pl-PL" dirty="0"/>
            </a:br>
            <a:endParaRPr lang="pl-PL" sz="2000" dirty="0"/>
          </a:p>
          <a:p>
            <a:pPr marL="1409700" lvl="2" indent="-342900">
              <a:buSzPts val="2400"/>
              <a:buFont typeface="Arial" panose="020B0604020202020204" pitchFamily="34" charset="0"/>
              <a:buChar char="•"/>
            </a:pPr>
            <a:endParaRPr lang="pl-PL" sz="2000" dirty="0"/>
          </a:p>
        </p:txBody>
      </p:sp>
    </p:spTree>
    <p:extLst>
      <p:ext uri="{BB962C8B-B14F-4D97-AF65-F5344CB8AC3E}">
        <p14:creationId xmlns:p14="http://schemas.microsoft.com/office/powerpoint/2010/main" val="741418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772817"/>
            <a:ext cx="8207375" cy="4778371"/>
          </a:xfrm>
          <a:prstGeom prst="rect">
            <a:avLst/>
          </a:prstGeom>
          <a:noFill/>
          <a:ln>
            <a:noFill/>
          </a:ln>
        </p:spPr>
        <p:txBody>
          <a:bodyPr spcFirstLastPara="1" wrap="square" lIns="91425" tIns="45700" rIns="91425" bIns="45700" anchor="t" anchorCtr="0">
            <a:noAutofit/>
          </a:bodyPr>
          <a:lstStyle/>
          <a:p>
            <a:pPr marL="1257300" lvl="2" indent="-190500">
              <a:buSzPts val="2400"/>
            </a:pPr>
            <a:r>
              <a:rPr lang="pl-PL" dirty="0" err="1"/>
              <a:t>Education</a:t>
            </a:r>
            <a:endParaRPr lang="pl-PL" dirty="0"/>
          </a:p>
          <a:p>
            <a:pPr marL="1257300" lvl="2" indent="-190500">
              <a:buSzPts val="2400"/>
            </a:pPr>
            <a:r>
              <a:rPr lang="en-US" b="1" dirty="0"/>
              <a:t>Automation and Robotics Technical </a:t>
            </a:r>
            <a:r>
              <a:rPr lang="pl-PL" b="1" dirty="0"/>
              <a:t>College </a:t>
            </a:r>
            <a:r>
              <a:rPr lang="pl-PL" b="1" dirty="0" err="1"/>
              <a:t>maneged</a:t>
            </a:r>
            <a:r>
              <a:rPr lang="pl-PL" b="1" dirty="0"/>
              <a:t> by the </a:t>
            </a:r>
            <a:r>
              <a:rPr lang="pl-PL" b="1" dirty="0" err="1"/>
              <a:t>Lodz</a:t>
            </a:r>
            <a:r>
              <a:rPr lang="pl-PL" b="1" dirty="0"/>
              <a:t> </a:t>
            </a:r>
            <a:r>
              <a:rPr lang="en-US" b="1" dirty="0"/>
              <a:t>Special Economic Zone</a:t>
            </a:r>
            <a:endParaRPr lang="pl-PL" b="1" dirty="0"/>
          </a:p>
          <a:p>
            <a:pPr marL="1257300" lvl="2" indent="-190500">
              <a:buSzPts val="2400"/>
            </a:pPr>
            <a:r>
              <a:rPr lang="pl-PL" dirty="0">
                <a:hlinkClick r:id="rId3"/>
              </a:rPr>
              <a:t>https://technikum.io/</a:t>
            </a:r>
            <a:endParaRPr lang="pl-PL" dirty="0"/>
          </a:p>
          <a:p>
            <a:pPr marL="1409700" lvl="2" indent="-342900">
              <a:buSzPts val="2400"/>
              <a:buFont typeface="Arial" panose="020B0604020202020204" pitchFamily="34" charset="0"/>
              <a:buChar char="•"/>
            </a:pPr>
            <a:r>
              <a:rPr lang="pl-PL" sz="1600" dirty="0" err="1"/>
              <a:t>Goal</a:t>
            </a:r>
            <a:r>
              <a:rPr lang="en-US" sz="1600" dirty="0"/>
              <a:t>: "To prepare students for the new profession of </a:t>
            </a:r>
            <a:r>
              <a:rPr lang="en-US" sz="1600" b="1" dirty="0"/>
              <a:t>automation and robotics </a:t>
            </a:r>
            <a:r>
              <a:rPr lang="en-US" sz="1600" b="1" dirty="0" err="1"/>
              <a:t>techni</a:t>
            </a:r>
            <a:r>
              <a:rPr lang="pl-PL" sz="1600" b="1" dirty="0" err="1"/>
              <a:t>cian</a:t>
            </a:r>
            <a:r>
              <a:rPr lang="en-US" sz="1600" dirty="0"/>
              <a:t> through innovative development of skills and competences in the production process, creative deepening and enriching of knowledge and improving the qualifications of teachers participating in the process". (the statute) </a:t>
            </a:r>
            <a:endParaRPr lang="pl-PL" sz="1600" dirty="0"/>
          </a:p>
          <a:p>
            <a:pPr marL="1409700" lvl="2" indent="-342900">
              <a:buSzPts val="2400"/>
              <a:buFont typeface="Arial" panose="020B0604020202020204" pitchFamily="34" charset="0"/>
              <a:buChar char="•"/>
            </a:pPr>
            <a:r>
              <a:rPr lang="pl-PL" sz="1600" dirty="0"/>
              <a:t>The </a:t>
            </a:r>
            <a:r>
              <a:rPr lang="pl-PL" sz="1600" dirty="0" err="1"/>
              <a:t>school's</a:t>
            </a:r>
            <a:r>
              <a:rPr lang="pl-PL" sz="1600" dirty="0"/>
              <a:t> </a:t>
            </a:r>
            <a:r>
              <a:rPr lang="pl-PL" sz="1600" dirty="0" err="1"/>
              <a:t>partners</a:t>
            </a:r>
            <a:r>
              <a:rPr lang="pl-PL" sz="1600" dirty="0"/>
              <a:t> </a:t>
            </a:r>
            <a:r>
              <a:rPr lang="pl-PL" sz="1600" dirty="0" err="1"/>
              <a:t>are</a:t>
            </a:r>
            <a:r>
              <a:rPr lang="pl-PL" sz="1600" dirty="0"/>
              <a:t> </a:t>
            </a:r>
            <a:r>
              <a:rPr lang="pl-PL" sz="1600" dirty="0" err="1"/>
              <a:t>large</a:t>
            </a:r>
            <a:r>
              <a:rPr lang="pl-PL" sz="1600" dirty="0"/>
              <a:t>, </a:t>
            </a:r>
            <a:r>
              <a:rPr lang="pl-PL" sz="1600" dirty="0" err="1"/>
              <a:t>technologically</a:t>
            </a:r>
            <a:r>
              <a:rPr lang="pl-PL" sz="1600" dirty="0"/>
              <a:t> </a:t>
            </a:r>
            <a:r>
              <a:rPr lang="pl-PL" sz="1600" dirty="0" err="1"/>
              <a:t>advanced</a:t>
            </a:r>
            <a:r>
              <a:rPr lang="pl-PL" sz="1600" dirty="0"/>
              <a:t> </a:t>
            </a:r>
            <a:r>
              <a:rPr lang="pl-PL" sz="1600" dirty="0" err="1"/>
              <a:t>production</a:t>
            </a:r>
            <a:r>
              <a:rPr lang="pl-PL" sz="1600" dirty="0"/>
              <a:t> </a:t>
            </a:r>
            <a:r>
              <a:rPr lang="pl-PL" sz="1600" dirty="0" err="1"/>
              <a:t>companies</a:t>
            </a:r>
            <a:r>
              <a:rPr lang="pl-PL" sz="1600" dirty="0"/>
              <a:t> </a:t>
            </a:r>
            <a:r>
              <a:rPr lang="pl-PL" sz="1600" dirty="0" err="1"/>
              <a:t>operating</a:t>
            </a:r>
            <a:r>
              <a:rPr lang="pl-PL" sz="1600" dirty="0"/>
              <a:t> in the łódzkie </a:t>
            </a:r>
            <a:r>
              <a:rPr lang="pl-PL" sz="1600" dirty="0" err="1"/>
              <a:t>voivodeship</a:t>
            </a:r>
            <a:r>
              <a:rPr lang="pl-PL" sz="1600" dirty="0"/>
              <a:t>: Miele - </a:t>
            </a:r>
            <a:r>
              <a:rPr lang="pl-PL" sz="1600" dirty="0" err="1"/>
              <a:t>manufacturer</a:t>
            </a:r>
            <a:r>
              <a:rPr lang="pl-PL" sz="1600" dirty="0"/>
              <a:t> of </a:t>
            </a:r>
            <a:r>
              <a:rPr lang="pl-PL" sz="1600" dirty="0" err="1"/>
              <a:t>household</a:t>
            </a:r>
            <a:r>
              <a:rPr lang="pl-PL" sz="1600" dirty="0"/>
              <a:t> </a:t>
            </a:r>
            <a:r>
              <a:rPr lang="pl-PL" sz="1600" dirty="0" err="1"/>
              <a:t>appliances</a:t>
            </a:r>
            <a:r>
              <a:rPr lang="pl-PL" sz="1600" dirty="0"/>
              <a:t>, Ceramika Tubądzin - </a:t>
            </a:r>
            <a:r>
              <a:rPr lang="pl-PL" sz="1600" dirty="0" err="1"/>
              <a:t>producer</a:t>
            </a:r>
            <a:r>
              <a:rPr lang="pl-PL" sz="1600" dirty="0"/>
              <a:t> of </a:t>
            </a:r>
            <a:r>
              <a:rPr lang="pl-PL" sz="1600" dirty="0" err="1"/>
              <a:t>ceramic</a:t>
            </a:r>
            <a:r>
              <a:rPr lang="pl-PL" sz="1600" dirty="0"/>
              <a:t> </a:t>
            </a:r>
            <a:r>
              <a:rPr lang="pl-PL" sz="1600" dirty="0" err="1"/>
              <a:t>tiles</a:t>
            </a:r>
            <a:r>
              <a:rPr lang="pl-PL" sz="1600" dirty="0"/>
              <a:t>, Delia Cosmetics - </a:t>
            </a:r>
            <a:r>
              <a:rPr lang="pl-PL" sz="1600" dirty="0" err="1"/>
              <a:t>producer</a:t>
            </a:r>
            <a:r>
              <a:rPr lang="pl-PL" sz="1600" dirty="0"/>
              <a:t> of cosmetics</a:t>
            </a:r>
          </a:p>
          <a:p>
            <a:pPr marL="1409700" lvl="2" indent="-342900">
              <a:buSzPts val="2400"/>
              <a:buFont typeface="Arial" panose="020B0604020202020204" pitchFamily="34" charset="0"/>
              <a:buChar char="•"/>
            </a:pPr>
            <a:r>
              <a:rPr lang="en-US" sz="1600" dirty="0"/>
              <a:t>Teachers at the school are academic lecturers from the</a:t>
            </a:r>
            <a:r>
              <a:rPr lang="pl-PL" sz="1600" dirty="0"/>
              <a:t> </a:t>
            </a:r>
            <a:r>
              <a:rPr lang="pl-PL" sz="1600" dirty="0" err="1"/>
              <a:t>Lodz</a:t>
            </a:r>
            <a:r>
              <a:rPr lang="pl-PL" sz="1600" dirty="0"/>
              <a:t> </a:t>
            </a:r>
            <a:r>
              <a:rPr lang="pl-PL" sz="1600" dirty="0" err="1"/>
              <a:t>Univerity</a:t>
            </a:r>
            <a:r>
              <a:rPr lang="pl-PL" sz="1600" dirty="0"/>
              <a:t> of Technology</a:t>
            </a:r>
            <a:br>
              <a:rPr lang="pl-PL" dirty="0"/>
            </a:br>
            <a:endParaRPr lang="pl-PL" sz="2000" dirty="0"/>
          </a:p>
          <a:p>
            <a:pPr marL="1409700" lvl="2" indent="-342900">
              <a:buSzPts val="2400"/>
              <a:buFont typeface="Arial" panose="020B0604020202020204" pitchFamily="34" charset="0"/>
              <a:buChar char="•"/>
            </a:pPr>
            <a:endParaRPr lang="pl-PL" sz="2000" dirty="0"/>
          </a:p>
        </p:txBody>
      </p:sp>
    </p:spTree>
    <p:extLst>
      <p:ext uri="{BB962C8B-B14F-4D97-AF65-F5344CB8AC3E}">
        <p14:creationId xmlns:p14="http://schemas.microsoft.com/office/powerpoint/2010/main" val="2357511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dirty="0" err="1"/>
              <a:t>Good</a:t>
            </a:r>
            <a:r>
              <a:rPr lang="pt-PT" dirty="0"/>
              <a:t> </a:t>
            </a:r>
            <a:r>
              <a:rPr lang="pt-PT" dirty="0" err="1"/>
              <a:t>Practice</a:t>
            </a:r>
            <a:r>
              <a:rPr lang="pt-PT" dirty="0"/>
              <a:t> ESIF</a:t>
            </a:r>
            <a:endParaRPr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en-US" sz="2000" dirty="0"/>
              <a:t>European regional development fund (ERDF)</a:t>
            </a:r>
            <a:endParaRPr lang="pl-PL" sz="2000" dirty="0"/>
          </a:p>
          <a:p>
            <a:pPr marL="1257300" lvl="2" indent="-190500">
              <a:buSzPts val="2400"/>
            </a:pPr>
            <a:r>
              <a:rPr lang="en-US" b="1" dirty="0"/>
              <a:t>Regional Operational </a:t>
            </a:r>
            <a:r>
              <a:rPr lang="en-US" b="1" dirty="0" err="1"/>
              <a:t>Programme</a:t>
            </a:r>
            <a:r>
              <a:rPr lang="en-US" b="1" dirty="0"/>
              <a:t> of the </a:t>
            </a:r>
            <a:r>
              <a:rPr lang="en-US" b="1" dirty="0" err="1"/>
              <a:t>Łódzkie</a:t>
            </a:r>
            <a:r>
              <a:rPr lang="en-US" b="1" dirty="0"/>
              <a:t> Region for 2014-2020</a:t>
            </a:r>
            <a:endParaRPr lang="pt-PT" b="1" dirty="0"/>
          </a:p>
          <a:p>
            <a:pPr marL="1257300" lvl="2" indent="-190500">
              <a:buSzPts val="2400"/>
            </a:pPr>
            <a:r>
              <a:rPr lang="en-US" sz="1400" dirty="0"/>
              <a:t>Priority Axis </a:t>
            </a:r>
            <a:r>
              <a:rPr lang="pl-PL" sz="1400" dirty="0"/>
              <a:t>II </a:t>
            </a:r>
            <a:r>
              <a:rPr lang="en-US" sz="1400" dirty="0"/>
              <a:t>"Innovative and competitive economy", </a:t>
            </a:r>
            <a:endParaRPr lang="pl-PL" sz="1400" dirty="0"/>
          </a:p>
          <a:p>
            <a:pPr marL="1257300" lvl="2" indent="-190500">
              <a:buSzPts val="2400"/>
            </a:pPr>
            <a:r>
              <a:rPr lang="en-US" sz="1400" dirty="0"/>
              <a:t>measure II.3 "Improving the competitiveness of SMEs", </a:t>
            </a:r>
            <a:endParaRPr lang="pl-PL" sz="1400" dirty="0"/>
          </a:p>
          <a:p>
            <a:pPr marL="1257300" lvl="2" indent="-190500">
              <a:buSzPts val="2400"/>
            </a:pPr>
            <a:r>
              <a:rPr lang="en-US" sz="1400" dirty="0"/>
              <a:t>sub-measure II.3.1 "Innovations in SMEs</a:t>
            </a:r>
            <a:r>
              <a:rPr lang="pl-PL" sz="1400" dirty="0"/>
              <a:t>”</a:t>
            </a:r>
          </a:p>
          <a:p>
            <a:pPr marL="1257300" lvl="2" indent="-190500">
              <a:buSzPts val="2400"/>
            </a:pPr>
            <a:r>
              <a:rPr lang="pl-PL" sz="1600" dirty="0">
                <a:hlinkClick r:id="rId3"/>
              </a:rPr>
              <a:t>https://rpo.lodzkie.pl/</a:t>
            </a:r>
            <a:r>
              <a:rPr lang="pl-PL" sz="1600" dirty="0"/>
              <a:t> </a:t>
            </a:r>
          </a:p>
          <a:p>
            <a:pPr marL="1257300" lvl="2" indent="-190500">
              <a:buSzPts val="2400"/>
            </a:pPr>
            <a:r>
              <a:rPr lang="en-US" sz="1600" dirty="0"/>
              <a:t>Under the program, companies have implemented the following investments</a:t>
            </a:r>
            <a:r>
              <a:rPr lang="pl-PL" sz="1600" dirty="0"/>
              <a:t> </a:t>
            </a:r>
            <a:r>
              <a:rPr lang="pl-PL" sz="1600" dirty="0" err="1"/>
              <a:t>or</a:t>
            </a:r>
            <a:r>
              <a:rPr lang="pl-PL" sz="1600" dirty="0"/>
              <a:t> </a:t>
            </a:r>
            <a:r>
              <a:rPr lang="pl-PL" sz="1600" dirty="0" err="1"/>
              <a:t>designed</a:t>
            </a:r>
            <a:r>
              <a:rPr lang="pl-PL" sz="1600" dirty="0"/>
              <a:t> </a:t>
            </a:r>
            <a:r>
              <a:rPr lang="pl-PL" sz="1600" dirty="0" err="1"/>
              <a:t>new</a:t>
            </a:r>
            <a:r>
              <a:rPr lang="pl-PL" sz="1600" dirty="0"/>
              <a:t> products</a:t>
            </a:r>
            <a:r>
              <a:rPr lang="en-US" sz="1600" dirty="0"/>
              <a:t> related to Industry 4.0</a:t>
            </a:r>
            <a:r>
              <a:rPr lang="pl-PL" sz="1600" dirty="0"/>
              <a:t>:</a:t>
            </a:r>
            <a:endParaRPr lang="pl-PL" sz="1800" dirty="0"/>
          </a:p>
          <a:p>
            <a:pPr marL="1352550" lvl="2" indent="-285750">
              <a:buSzPts val="2400"/>
              <a:buFont typeface="Arial" panose="020B0604020202020204" pitchFamily="34" charset="0"/>
              <a:buChar char="•"/>
            </a:pPr>
            <a:r>
              <a:rPr lang="pl-PL" sz="1600" dirty="0"/>
              <a:t>Sales Force Automation (SFA) </a:t>
            </a:r>
            <a:r>
              <a:rPr lang="pl-PL" sz="1600" dirty="0" err="1"/>
              <a:t>systems</a:t>
            </a:r>
            <a:r>
              <a:rPr lang="pl-PL" sz="1600" dirty="0"/>
              <a:t> </a:t>
            </a:r>
            <a:r>
              <a:rPr lang="pl-PL" sz="1600" dirty="0" err="1"/>
              <a:t>integrated</a:t>
            </a:r>
            <a:r>
              <a:rPr lang="pl-PL" sz="1600" dirty="0"/>
              <a:t> with Enterprise Resource Planning </a:t>
            </a:r>
            <a:r>
              <a:rPr lang="pl-PL" sz="1600" dirty="0" err="1"/>
              <a:t>systems</a:t>
            </a:r>
            <a:r>
              <a:rPr lang="pl-PL" sz="1600" dirty="0"/>
              <a:t> (ERP)</a:t>
            </a:r>
          </a:p>
          <a:p>
            <a:pPr marL="1352550" lvl="2" indent="-285750">
              <a:buSzPts val="2400"/>
              <a:buFont typeface="Arial" panose="020B0604020202020204" pitchFamily="34" charset="0"/>
              <a:buChar char="•"/>
            </a:pPr>
            <a:r>
              <a:rPr lang="pl-PL" sz="1600" dirty="0" err="1"/>
              <a:t>Robotisation</a:t>
            </a:r>
            <a:r>
              <a:rPr lang="pl-PL" sz="1600" dirty="0"/>
              <a:t> of </a:t>
            </a:r>
            <a:r>
              <a:rPr lang="pl-PL" sz="1600" dirty="0" err="1"/>
              <a:t>production</a:t>
            </a:r>
            <a:r>
              <a:rPr lang="pl-PL" sz="1600" dirty="0"/>
              <a:t> lines</a:t>
            </a:r>
          </a:p>
          <a:p>
            <a:pPr marL="1352550" lvl="2" indent="-285750">
              <a:buSzPts val="2400"/>
              <a:buFont typeface="Arial" panose="020B0604020202020204" pitchFamily="34" charset="0"/>
              <a:buChar char="•"/>
            </a:pPr>
            <a:r>
              <a:rPr lang="pl-PL" sz="1600" dirty="0"/>
              <a:t>I</a:t>
            </a:r>
            <a:r>
              <a:rPr lang="en-US" sz="1600" dirty="0" err="1"/>
              <a:t>mplementation</a:t>
            </a:r>
            <a:r>
              <a:rPr lang="en-US" sz="1600" dirty="0"/>
              <a:t> of MES </a:t>
            </a:r>
            <a:r>
              <a:rPr lang="pl-PL" sz="1600" dirty="0"/>
              <a:t>(</a:t>
            </a:r>
            <a:r>
              <a:rPr lang="en-US" sz="1600" dirty="0"/>
              <a:t>Manufacturing Execution System</a:t>
            </a:r>
            <a:r>
              <a:rPr lang="pl-PL" sz="1600" dirty="0"/>
              <a:t>)</a:t>
            </a:r>
            <a:r>
              <a:rPr lang="en-US" sz="1600" dirty="0"/>
              <a:t> systems</a:t>
            </a:r>
            <a:endParaRPr lang="pl-PL" sz="1600" dirty="0"/>
          </a:p>
          <a:p>
            <a:pPr marL="1352550" lvl="2" indent="-285750">
              <a:buSzPts val="2400"/>
              <a:buFont typeface="Arial" panose="020B0604020202020204" pitchFamily="34" charset="0"/>
              <a:buChar char="•"/>
            </a:pPr>
            <a:r>
              <a:rPr lang="pl-PL" sz="1600" dirty="0"/>
              <a:t>A</a:t>
            </a:r>
            <a:r>
              <a:rPr lang="en-US" sz="1600" dirty="0" err="1"/>
              <a:t>utomation</a:t>
            </a:r>
            <a:r>
              <a:rPr lang="en-US" sz="1600" dirty="0"/>
              <a:t> of production in the medical sector</a:t>
            </a:r>
            <a:endParaRPr lang="pl-PL" sz="1600" dirty="0"/>
          </a:p>
          <a:p>
            <a:pPr marL="1352550" lvl="2" indent="-285750">
              <a:buSzPts val="2400"/>
              <a:buFont typeface="Arial" panose="020B0604020202020204" pitchFamily="34" charset="0"/>
              <a:buChar char="•"/>
            </a:pPr>
            <a:r>
              <a:rPr lang="pl-PL" sz="1600" dirty="0"/>
              <a:t>A</a:t>
            </a:r>
            <a:r>
              <a:rPr lang="en-US" sz="1600" dirty="0" err="1"/>
              <a:t>nalytical</a:t>
            </a:r>
            <a:r>
              <a:rPr lang="en-US" sz="1600" dirty="0"/>
              <a:t> engine for advanced data processing</a:t>
            </a:r>
            <a:endParaRPr lang="pl-PL" sz="1600" dirty="0"/>
          </a:p>
          <a:p>
            <a:pPr marL="1352550" lvl="2" indent="-285750">
              <a:buSzPts val="2400"/>
              <a:buFont typeface="Arial" panose="020B0604020202020204" pitchFamily="34" charset="0"/>
              <a:buChar char="•"/>
            </a:pPr>
            <a:r>
              <a:rPr lang="en-US" sz="1600" dirty="0"/>
              <a:t>IT system for hotel facility management in an interactive model</a:t>
            </a:r>
            <a:endParaRPr lang="pl-PL" sz="1600" dirty="0"/>
          </a:p>
          <a:p>
            <a:pPr marL="1352550" lvl="2" indent="-285750">
              <a:buSzPts val="2400"/>
              <a:buFont typeface="Arial" panose="020B0604020202020204" pitchFamily="34" charset="0"/>
              <a:buChar char="•"/>
            </a:pPr>
            <a:endParaRPr lang="pl-PL" sz="1600" dirty="0"/>
          </a:p>
        </p:txBody>
      </p:sp>
    </p:spTree>
    <p:extLst>
      <p:ext uri="{BB962C8B-B14F-4D97-AF65-F5344CB8AC3E}">
        <p14:creationId xmlns:p14="http://schemas.microsoft.com/office/powerpoint/2010/main" val="747869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dirty="0" err="1"/>
              <a:t>Good</a:t>
            </a:r>
            <a:r>
              <a:rPr lang="pt-PT" dirty="0"/>
              <a:t> </a:t>
            </a:r>
            <a:r>
              <a:rPr lang="pt-PT" dirty="0" err="1"/>
              <a:t>Practice</a:t>
            </a:r>
            <a:r>
              <a:rPr lang="pt-PT" dirty="0"/>
              <a:t> ESIF</a:t>
            </a:r>
            <a:endParaRPr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en-US" sz="2000" dirty="0"/>
              <a:t>European regional development fund (ERDF)</a:t>
            </a:r>
            <a:endParaRPr lang="pl-PL" sz="2000" dirty="0"/>
          </a:p>
          <a:p>
            <a:pPr marL="1257300" lvl="2" indent="-190500">
              <a:buSzPts val="2400"/>
            </a:pPr>
            <a:r>
              <a:rPr lang="en-US" sz="2000" dirty="0"/>
              <a:t>Currently, the </a:t>
            </a:r>
            <a:r>
              <a:rPr lang="en-US" sz="2000" b="1" dirty="0"/>
              <a:t>Regional Operational </a:t>
            </a:r>
            <a:r>
              <a:rPr lang="en-US" sz="2000" b="1" dirty="0" err="1"/>
              <a:t>Programme</a:t>
            </a:r>
            <a:r>
              <a:rPr lang="en-US" sz="2000" b="1" dirty="0"/>
              <a:t> </a:t>
            </a:r>
            <a:r>
              <a:rPr lang="pl-PL" sz="2000" b="1" dirty="0"/>
              <a:t>of the</a:t>
            </a:r>
            <a:r>
              <a:rPr lang="en-US" sz="2000" b="1" dirty="0"/>
              <a:t> </a:t>
            </a:r>
            <a:r>
              <a:rPr lang="pl-PL" sz="2000" b="1" dirty="0" err="1"/>
              <a:t>Lodzkie</a:t>
            </a:r>
            <a:r>
              <a:rPr lang="en-US" sz="2000" b="1" dirty="0"/>
              <a:t> </a:t>
            </a:r>
            <a:r>
              <a:rPr lang="pl-PL" sz="2000" b="1" dirty="0"/>
              <a:t>Region</a:t>
            </a:r>
            <a:r>
              <a:rPr lang="en-US" sz="2000" b="1" dirty="0"/>
              <a:t> for 2021-2027 </a:t>
            </a:r>
            <a:r>
              <a:rPr lang="en-US" sz="2000" dirty="0"/>
              <a:t>provides for support for the area of "Industry Solutions 4.0" within the framework of </a:t>
            </a:r>
            <a:r>
              <a:rPr lang="en-US" sz="2000" b="1" dirty="0"/>
              <a:t>Policy Objective 1 More intelligent Europe through supporting innovative and intelligent economic transformation</a:t>
            </a:r>
            <a:r>
              <a:rPr lang="en-US" sz="2000" dirty="0"/>
              <a:t>, Specific Objective III Increasing growth and competitiveness of SMEs, including through productive investments. </a:t>
            </a:r>
            <a:endParaRPr lang="pl-PL" sz="2000" dirty="0"/>
          </a:p>
          <a:p>
            <a:pPr marL="1257300" lvl="2" indent="-190500">
              <a:buSzPts val="2400"/>
            </a:pPr>
            <a:r>
              <a:rPr lang="en-US" sz="2000" dirty="0"/>
              <a:t>The assumption is that the above mentioned area of support will be an element of a larger project </a:t>
            </a:r>
            <a:r>
              <a:rPr lang="pl-PL" sz="2000" dirty="0" err="1"/>
              <a:t>based</a:t>
            </a:r>
            <a:r>
              <a:rPr lang="en-US" sz="2000" dirty="0"/>
              <a:t> </a:t>
            </a:r>
            <a:r>
              <a:rPr lang="pl-PL" sz="2000" dirty="0"/>
              <a:t>on</a:t>
            </a:r>
            <a:r>
              <a:rPr lang="en-US" sz="2000" dirty="0"/>
              <a:t> the implementation of R&amp;D work results, implementation of innovative products, processes or services. The final scope of intervention, however, will depend on many factors, e.g. the allocation granted, demarcation of support or arrangements with the European Commission</a:t>
            </a:r>
            <a:r>
              <a:rPr lang="pl-PL" sz="2000" dirty="0"/>
              <a:t>.</a:t>
            </a:r>
            <a:endParaRPr lang="pl-PL" sz="1600" dirty="0"/>
          </a:p>
        </p:txBody>
      </p:sp>
    </p:spTree>
    <p:extLst>
      <p:ext uri="{BB962C8B-B14F-4D97-AF65-F5344CB8AC3E}">
        <p14:creationId xmlns:p14="http://schemas.microsoft.com/office/powerpoint/2010/main" val="3108810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
        <p:nvSpPr>
          <p:cNvPr id="12" name="CustomShape 2"/>
          <p:cNvSpPr/>
          <p:nvPr/>
        </p:nvSpPr>
        <p:spPr>
          <a:xfrm>
            <a:off x="1991640" y="6165360"/>
            <a:ext cx="41025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pc="-1" dirty="0" err="1">
                <a:solidFill>
                  <a:srgbClr val="595959"/>
                </a:solidFill>
                <a:uFill>
                  <a:solidFill>
                    <a:srgbClr val="FFFFFF"/>
                  </a:solidFill>
                </a:uFill>
                <a:latin typeface="Arial"/>
                <a:ea typeface="Arial"/>
              </a:rPr>
              <a:t>Questions</a:t>
            </a:r>
            <a:r>
              <a:rPr lang="es-ES" sz="1600" b="1" spc="-1" dirty="0">
                <a:solidFill>
                  <a:srgbClr val="595959"/>
                </a:solidFill>
                <a:uFill>
                  <a:solidFill>
                    <a:srgbClr val="FFFFFF"/>
                  </a:solidFill>
                </a:uFill>
                <a:latin typeface="Arial"/>
                <a:ea typeface="Arial"/>
              </a:rPr>
              <a:t> </a:t>
            </a:r>
            <a:r>
              <a:rPr lang="es-ES" sz="1600" b="1" spc="-1" dirty="0" err="1">
                <a:solidFill>
                  <a:srgbClr val="595959"/>
                </a:solidFill>
                <a:uFill>
                  <a:solidFill>
                    <a:srgbClr val="FFFFFF"/>
                  </a:solidFill>
                </a:uFill>
                <a:latin typeface="Arial"/>
                <a:ea typeface="Arial"/>
              </a:rPr>
              <a:t>welcome</a:t>
            </a:r>
            <a:endParaRPr lang="es-ES" sz="1800" spc="-1" dirty="0">
              <a:uFill>
                <a:solidFill>
                  <a:srgbClr val="FFFFFF"/>
                </a:solidFill>
              </a:uFill>
              <a:latin typeface="Arial"/>
            </a:endParaRPr>
          </a:p>
        </p:txBody>
      </p:sp>
    </p:spTree>
    <p:extLst>
      <p:ext uri="{BB962C8B-B14F-4D97-AF65-F5344CB8AC3E}">
        <p14:creationId xmlns:p14="http://schemas.microsoft.com/office/powerpoint/2010/main" val="1599605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495601" y="4365104"/>
            <a:ext cx="7272337" cy="360040"/>
          </a:xfrm>
          <a:prstGeom prst="rect">
            <a:avLst/>
          </a:prstGeom>
          <a:noFill/>
          <a:ln>
            <a:noFill/>
          </a:ln>
        </p:spPr>
        <p:txBody>
          <a:bodyPr spcFirstLastPara="1" wrap="square" lIns="91425" tIns="0" rIns="91425" bIns="45700" anchor="t" anchorCtr="0">
            <a:noAutofit/>
          </a:bodyPr>
          <a:lstStyle/>
          <a:p>
            <a:pPr marL="0" indent="0">
              <a:spcBef>
                <a:spcPts val="0"/>
              </a:spcBef>
            </a:pPr>
            <a:r>
              <a:rPr lang="en-US" dirty="0"/>
              <a:t>„Definition of I4.0 public policy initiatives” </a:t>
            </a:r>
            <a:endParaRPr dirty="0"/>
          </a:p>
        </p:txBody>
      </p:sp>
      <p:sp>
        <p:nvSpPr>
          <p:cNvPr id="130" name="Shape 130"/>
          <p:cNvSpPr txBox="1">
            <a:spLocks noGrp="1"/>
          </p:cNvSpPr>
          <p:nvPr>
            <p:ph type="body" idx="2"/>
          </p:nvPr>
        </p:nvSpPr>
        <p:spPr>
          <a:xfrm>
            <a:off x="2457579" y="5157216"/>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en-GB" i="1" dirty="0"/>
              <a:t>Marche Region</a:t>
            </a:r>
            <a:endParaRPr i="1" dirty="0"/>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3200" dirty="0"/>
              <a:t>Regional Overview and Good Practices</a:t>
            </a:r>
            <a:endParaRPr sz="3200" dirty="0"/>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3rd Transnational Thematic Meeting, </a:t>
            </a:r>
            <a:r>
              <a:rPr lang="en-GB" dirty="0" err="1"/>
              <a:t>Lisboa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3455E356-1C45-4587-A929-C4EBC033B12F}"/>
              </a:ext>
            </a:extLst>
          </p:cNvPr>
          <p:cNvSpPr/>
          <p:nvPr/>
        </p:nvSpPr>
        <p:spPr>
          <a:xfrm>
            <a:off x="3174438" y="903638"/>
            <a:ext cx="4975210" cy="830997"/>
          </a:xfrm>
          <a:prstGeom prst="rect">
            <a:avLst/>
          </a:prstGeom>
        </p:spPr>
        <p:txBody>
          <a:bodyPr wrap="square">
            <a:spAutoFit/>
          </a:bodyPr>
          <a:lstStyle/>
          <a:p>
            <a:pPr lvl="0" algn="ctr">
              <a:spcBef>
                <a:spcPct val="0"/>
              </a:spcBef>
              <a:defRPr/>
            </a:pPr>
            <a:r>
              <a:rPr lang="pt-PT" sz="2400" b="1" dirty="0">
                <a:solidFill>
                  <a:srgbClr val="237A44"/>
                </a:solidFill>
              </a:rPr>
              <a:t>Global </a:t>
            </a:r>
            <a:r>
              <a:rPr lang="pt-PT" sz="2400" b="1" dirty="0" err="1">
                <a:solidFill>
                  <a:srgbClr val="237A44"/>
                </a:solidFill>
              </a:rPr>
              <a:t>Structure</a:t>
            </a:r>
            <a:r>
              <a:rPr lang="pt-PT" sz="2400" b="1" dirty="0">
                <a:solidFill>
                  <a:srgbClr val="237A44"/>
                </a:solidFill>
              </a:rPr>
              <a:t>:</a:t>
            </a:r>
          </a:p>
          <a:p>
            <a:pPr lvl="0" algn="ctr">
              <a:spcBef>
                <a:spcPct val="0"/>
              </a:spcBef>
              <a:defRPr/>
            </a:pPr>
            <a:r>
              <a:rPr lang="pt-PT" sz="2400" b="1" dirty="0" err="1">
                <a:solidFill>
                  <a:srgbClr val="237A44"/>
                </a:solidFill>
              </a:rPr>
              <a:t>Operational</a:t>
            </a:r>
            <a:r>
              <a:rPr lang="pt-PT" sz="2400" b="1" dirty="0">
                <a:solidFill>
                  <a:srgbClr val="237A44"/>
                </a:solidFill>
              </a:rPr>
              <a:t> </a:t>
            </a:r>
            <a:r>
              <a:rPr lang="pt-PT" sz="2400" b="1" dirty="0" err="1">
                <a:solidFill>
                  <a:srgbClr val="237A44"/>
                </a:solidFill>
              </a:rPr>
              <a:t>Programs</a:t>
            </a:r>
            <a:r>
              <a:rPr lang="pt-PT" sz="2400" b="1" dirty="0">
                <a:solidFill>
                  <a:srgbClr val="237A44"/>
                </a:solidFill>
              </a:rPr>
              <a:t> </a:t>
            </a:r>
            <a:r>
              <a:rPr lang="pt-PT" sz="2400" b="1" dirty="0" err="1">
                <a:solidFill>
                  <a:srgbClr val="237A44"/>
                </a:solidFill>
              </a:rPr>
              <a:t>Chart</a:t>
            </a:r>
            <a:r>
              <a:rPr lang="pt-PT" sz="2400" b="1" dirty="0">
                <a:solidFill>
                  <a:srgbClr val="237A44"/>
                </a:solidFill>
              </a:rPr>
              <a:t> </a:t>
            </a:r>
            <a:endParaRPr lang="pt-PT" sz="2400" b="1" kern="1200" dirty="0">
              <a:solidFill>
                <a:srgbClr val="237A44"/>
              </a:solidFill>
            </a:endParaRPr>
          </a:p>
        </p:txBody>
      </p:sp>
      <p:pic>
        <p:nvPicPr>
          <p:cNvPr id="9" name="Picture 2">
            <a:extLst>
              <a:ext uri="{FF2B5EF4-FFF2-40B4-BE49-F238E27FC236}">
                <a16:creationId xmlns:a16="http://schemas.microsoft.com/office/drawing/2014/main" id="{72F1CD71-26DC-4460-A068-B8D838473A8A}"/>
              </a:ext>
            </a:extLst>
          </p:cNvPr>
          <p:cNvPicPr>
            <a:picLocks noChangeAspect="1" noChangeArrowheads="1"/>
          </p:cNvPicPr>
          <p:nvPr/>
        </p:nvPicPr>
        <p:blipFill>
          <a:blip r:embed="rId4" cstate="print"/>
          <a:srcRect/>
          <a:stretch>
            <a:fillRect/>
          </a:stretch>
        </p:blipFill>
        <p:spPr bwMode="auto">
          <a:xfrm>
            <a:off x="4944047" y="1844922"/>
            <a:ext cx="1517967" cy="498805"/>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5CFE4909-27D2-44C5-8B07-58F9182EA8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3174438" y="2913609"/>
            <a:ext cx="4665312" cy="168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DDB77028-354E-4E35-942B-090D3B8A54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3226320" y="4598095"/>
            <a:ext cx="4632168" cy="167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2B7F2BED-335C-4BB6-BC1A-2BD33570D8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5393" y="3528806"/>
            <a:ext cx="435277" cy="15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6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BEA82-7285-4613-AD74-45246D4E32E1}"/>
              </a:ext>
            </a:extLst>
          </p:cNvPr>
          <p:cNvSpPr>
            <a:spLocks noGrp="1"/>
          </p:cNvSpPr>
          <p:nvPr>
            <p:ph type="title"/>
          </p:nvPr>
        </p:nvSpPr>
        <p:spPr>
          <a:xfrm>
            <a:off x="1919536" y="432000"/>
            <a:ext cx="8291264" cy="980776"/>
          </a:xfrm>
        </p:spPr>
        <p:txBody>
          <a:bodyPr/>
          <a:lstStyle/>
          <a:p>
            <a:r>
              <a:rPr lang="pt-PT" dirty="0"/>
              <a:t>Regional I.4.0 Public Policy Initiatives: </a:t>
            </a:r>
            <a:r>
              <a:rPr lang="pt-PT" sz="2200" b="1" dirty="0">
                <a:solidFill>
                  <a:schemeClr val="bg2"/>
                </a:solidFill>
              </a:rPr>
              <a:t>General overview of I.4.0 regional public policy </a:t>
            </a:r>
            <a:endParaRPr lang="it-IT" sz="2200" b="1" dirty="0">
              <a:solidFill>
                <a:schemeClr val="bg2"/>
              </a:solidFill>
            </a:endParaRPr>
          </a:p>
        </p:txBody>
      </p:sp>
      <p:sp>
        <p:nvSpPr>
          <p:cNvPr id="9" name="Segnaposto testo 4">
            <a:extLst>
              <a:ext uri="{FF2B5EF4-FFF2-40B4-BE49-F238E27FC236}">
                <a16:creationId xmlns:a16="http://schemas.microsoft.com/office/drawing/2014/main" id="{732BA81B-07CE-4C13-909E-2A956D952075}"/>
              </a:ext>
            </a:extLst>
          </p:cNvPr>
          <p:cNvSpPr txBox="1">
            <a:spLocks/>
          </p:cNvSpPr>
          <p:nvPr/>
        </p:nvSpPr>
        <p:spPr>
          <a:xfrm>
            <a:off x="6240017" y="1844824"/>
            <a:ext cx="3785591" cy="475252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r>
              <a:rPr lang="it-IT" dirty="0"/>
              <a:t> </a:t>
            </a:r>
            <a:r>
              <a:rPr lang="it-IT" sz="2000" dirty="0">
                <a:solidFill>
                  <a:srgbClr val="002060"/>
                </a:solidFill>
              </a:rPr>
              <a:t>L.R. n. 25 of 17/07/2018</a:t>
            </a:r>
          </a:p>
          <a:p>
            <a:pPr algn="ctr"/>
            <a:r>
              <a:rPr lang="it-IT" sz="2000" dirty="0">
                <a:solidFill>
                  <a:srgbClr val="002060"/>
                </a:solidFill>
              </a:rPr>
              <a:t> </a:t>
            </a:r>
          </a:p>
          <a:p>
            <a:pPr algn="ctr"/>
            <a:r>
              <a:rPr lang="it-IT" sz="2000" dirty="0">
                <a:solidFill>
                  <a:srgbClr val="002060"/>
                </a:solidFill>
              </a:rPr>
              <a:t>Enterprise 4.0: Innovation, </a:t>
            </a:r>
            <a:r>
              <a:rPr lang="it-IT" sz="2000" dirty="0" err="1">
                <a:solidFill>
                  <a:srgbClr val="002060"/>
                </a:solidFill>
              </a:rPr>
              <a:t>Research</a:t>
            </a:r>
            <a:r>
              <a:rPr lang="it-IT" sz="2000" dirty="0">
                <a:solidFill>
                  <a:srgbClr val="002060"/>
                </a:solidFill>
              </a:rPr>
              <a:t> &amp; Training</a:t>
            </a:r>
          </a:p>
          <a:p>
            <a:pPr algn="ctr"/>
            <a:endParaRPr lang="it-IT" sz="2000" dirty="0">
              <a:solidFill>
                <a:srgbClr val="002060"/>
              </a:solidFill>
            </a:endParaRPr>
          </a:p>
          <a:p>
            <a:pPr algn="ctr"/>
            <a:r>
              <a:rPr lang="it-IT" sz="2000" dirty="0" err="1">
                <a:solidFill>
                  <a:srgbClr val="002060"/>
                </a:solidFill>
              </a:rPr>
              <a:t>Aim</a:t>
            </a:r>
            <a:r>
              <a:rPr lang="it-IT" sz="2000" b="0" dirty="0">
                <a:solidFill>
                  <a:srgbClr val="002060"/>
                </a:solidFill>
                <a:sym typeface="Wingdings" panose="05000000000000000000" pitchFamily="2" charset="2"/>
              </a:rPr>
              <a:t></a:t>
            </a:r>
            <a:r>
              <a:rPr lang="it-IT" sz="2000" b="0" dirty="0">
                <a:solidFill>
                  <a:srgbClr val="002060"/>
                </a:solidFill>
              </a:rPr>
              <a:t> create a </a:t>
            </a:r>
            <a:r>
              <a:rPr lang="it-IT" sz="2000" b="0" dirty="0" err="1">
                <a:solidFill>
                  <a:srgbClr val="002060"/>
                </a:solidFill>
              </a:rPr>
              <a:t>well</a:t>
            </a:r>
            <a:r>
              <a:rPr lang="it-IT" sz="2000" b="0" dirty="0">
                <a:solidFill>
                  <a:srgbClr val="002060"/>
                </a:solidFill>
              </a:rPr>
              <a:t> </a:t>
            </a:r>
            <a:r>
              <a:rPr lang="it-IT" sz="2000" b="0" dirty="0" err="1">
                <a:solidFill>
                  <a:srgbClr val="002060"/>
                </a:solidFill>
              </a:rPr>
              <a:t>defined</a:t>
            </a:r>
            <a:r>
              <a:rPr lang="it-IT" sz="2000" b="0" dirty="0">
                <a:solidFill>
                  <a:srgbClr val="002060"/>
                </a:solidFill>
              </a:rPr>
              <a:t> and </a:t>
            </a:r>
            <a:r>
              <a:rPr lang="it-IT" sz="2000" b="0" dirty="0" err="1">
                <a:solidFill>
                  <a:srgbClr val="002060"/>
                </a:solidFill>
              </a:rPr>
              <a:t>structured</a:t>
            </a:r>
            <a:r>
              <a:rPr lang="it-IT" sz="2000" b="0" dirty="0">
                <a:solidFill>
                  <a:srgbClr val="002060"/>
                </a:solidFill>
              </a:rPr>
              <a:t> </a:t>
            </a:r>
            <a:r>
              <a:rPr lang="it-IT" sz="2000" b="0" dirty="0" err="1">
                <a:solidFill>
                  <a:srgbClr val="002060"/>
                </a:solidFill>
              </a:rPr>
              <a:t>ecosystem</a:t>
            </a:r>
            <a:r>
              <a:rPr lang="it-IT" sz="2000" b="0" dirty="0">
                <a:solidFill>
                  <a:srgbClr val="002060"/>
                </a:solidFill>
              </a:rPr>
              <a:t>, with a governance </a:t>
            </a:r>
          </a:p>
          <a:p>
            <a:pPr algn="ctr"/>
            <a:endParaRPr lang="it-IT" sz="2000" b="0" dirty="0">
              <a:solidFill>
                <a:srgbClr val="002060"/>
              </a:solidFill>
            </a:endParaRPr>
          </a:p>
          <a:p>
            <a:pPr algn="ctr"/>
            <a:r>
              <a:rPr lang="it-IT" sz="2000" dirty="0">
                <a:solidFill>
                  <a:schemeClr val="bg2"/>
                </a:solidFill>
                <a:hlinkClick r:id="rId2">
                  <a:extLst>
                    <a:ext uri="{A12FA001-AC4F-418D-AE19-62706E023703}">
                      <ahyp:hlinkClr xmlns:ahyp="http://schemas.microsoft.com/office/drawing/2018/hyperlinkcolor" val="tx"/>
                    </a:ext>
                  </a:extLst>
                </a:hlinkClick>
              </a:rPr>
              <a:t>https://www.consiglio.marche.it/banche_dati_e_documentazione/leggirm/leggi/visualizza/vig/2025</a:t>
            </a:r>
            <a:endParaRPr lang="it-IT" sz="2000" b="0" dirty="0">
              <a:solidFill>
                <a:schemeClr val="bg2"/>
              </a:solidFill>
            </a:endParaRPr>
          </a:p>
        </p:txBody>
      </p:sp>
      <p:sp>
        <p:nvSpPr>
          <p:cNvPr id="4" name="Segnaposto testo 4">
            <a:extLst>
              <a:ext uri="{FF2B5EF4-FFF2-40B4-BE49-F238E27FC236}">
                <a16:creationId xmlns:a16="http://schemas.microsoft.com/office/drawing/2014/main" id="{3ECA6AA2-E481-4ED3-92D6-F6BDAF257140}"/>
              </a:ext>
            </a:extLst>
          </p:cNvPr>
          <p:cNvSpPr txBox="1">
            <a:spLocks/>
          </p:cNvSpPr>
          <p:nvPr/>
        </p:nvSpPr>
        <p:spPr>
          <a:xfrm>
            <a:off x="2302499" y="1844824"/>
            <a:ext cx="3785591" cy="475252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r>
              <a:rPr lang="it-IT" sz="2000" b="0" dirty="0" err="1">
                <a:solidFill>
                  <a:schemeClr val="bg2"/>
                </a:solidFill>
              </a:rPr>
              <a:t>European</a:t>
            </a:r>
            <a:r>
              <a:rPr lang="it-IT" sz="2000" b="0" dirty="0">
                <a:solidFill>
                  <a:schemeClr val="bg2"/>
                </a:solidFill>
              </a:rPr>
              <a:t> Level</a:t>
            </a:r>
            <a:r>
              <a:rPr lang="it-IT" sz="2000" b="0" dirty="0">
                <a:solidFill>
                  <a:schemeClr val="bg2"/>
                </a:solidFill>
                <a:sym typeface="Wingdings" panose="05000000000000000000" pitchFamily="2" charset="2"/>
              </a:rPr>
              <a:t> 4° industrial </a:t>
            </a:r>
            <a:r>
              <a:rPr lang="it-IT" sz="2000" b="0" dirty="0" err="1">
                <a:solidFill>
                  <a:schemeClr val="bg2"/>
                </a:solidFill>
                <a:sym typeface="Wingdings" panose="05000000000000000000" pitchFamily="2" charset="2"/>
              </a:rPr>
              <a:t>revolution</a:t>
            </a:r>
            <a:r>
              <a:rPr lang="it-IT" sz="2000" b="0" dirty="0">
                <a:solidFill>
                  <a:schemeClr val="bg2"/>
                </a:solidFill>
                <a:sym typeface="Wingdings" panose="05000000000000000000" pitchFamily="2" charset="2"/>
              </a:rPr>
              <a:t> </a:t>
            </a:r>
          </a:p>
          <a:p>
            <a:pPr algn="ctr"/>
            <a:r>
              <a:rPr lang="it-IT" sz="2000" b="0" dirty="0">
                <a:solidFill>
                  <a:schemeClr val="bg2"/>
                </a:solidFill>
                <a:sym typeface="Wingdings" panose="05000000000000000000" pitchFamily="2" charset="2"/>
              </a:rPr>
              <a:t>Europe vs China/ USA</a:t>
            </a:r>
          </a:p>
          <a:p>
            <a:pPr algn="ctr"/>
            <a:endParaRPr lang="it-IT" sz="2000" b="0" dirty="0">
              <a:solidFill>
                <a:schemeClr val="bg2"/>
              </a:solidFill>
              <a:sym typeface="Wingdings" panose="05000000000000000000" pitchFamily="2" charset="2"/>
            </a:endParaRPr>
          </a:p>
          <a:p>
            <a:pPr algn="ctr"/>
            <a:r>
              <a:rPr lang="it-IT" sz="2000" b="0" dirty="0" err="1">
                <a:solidFill>
                  <a:schemeClr val="bg2"/>
                </a:solidFill>
                <a:sym typeface="Wingdings" panose="05000000000000000000" pitchFamily="2" charset="2"/>
              </a:rPr>
              <a:t>Italy</a:t>
            </a:r>
            <a:r>
              <a:rPr lang="it-IT" sz="2000" b="0" dirty="0">
                <a:solidFill>
                  <a:schemeClr val="bg2"/>
                </a:solidFill>
                <a:sym typeface="Wingdings" panose="05000000000000000000" pitchFamily="2" charset="2"/>
              </a:rPr>
              <a:t> National Plan Calenda Industry 4.0</a:t>
            </a:r>
          </a:p>
          <a:p>
            <a:pPr algn="ctr"/>
            <a:endParaRPr lang="it-IT" sz="2000" b="0" dirty="0">
              <a:solidFill>
                <a:schemeClr val="bg2"/>
              </a:solidFill>
              <a:sym typeface="Wingdings" panose="05000000000000000000" pitchFamily="2" charset="2"/>
            </a:endParaRPr>
          </a:p>
          <a:p>
            <a:pPr algn="ctr"/>
            <a:r>
              <a:rPr lang="it-IT" sz="2000" b="0" dirty="0">
                <a:solidFill>
                  <a:schemeClr val="bg2"/>
                </a:solidFill>
                <a:sym typeface="Wingdings" panose="05000000000000000000" pitchFamily="2" charset="2"/>
              </a:rPr>
              <a:t>Marche </a:t>
            </a:r>
            <a:r>
              <a:rPr lang="it-IT" sz="2000" b="0" dirty="0" err="1">
                <a:solidFill>
                  <a:schemeClr val="bg2"/>
                </a:solidFill>
                <a:sym typeface="Wingdings" panose="05000000000000000000" pitchFamily="2" charset="2"/>
              </a:rPr>
              <a:t>Region</a:t>
            </a:r>
            <a:r>
              <a:rPr lang="it-IT" sz="2000" b="0" dirty="0">
                <a:solidFill>
                  <a:schemeClr val="bg2"/>
                </a:solidFill>
                <a:sym typeface="Wingdings" panose="05000000000000000000" pitchFamily="2" charset="2"/>
              </a:rPr>
              <a:t> </a:t>
            </a:r>
            <a:r>
              <a:rPr lang="it-IT" sz="2000" dirty="0"/>
              <a:t> </a:t>
            </a:r>
            <a:r>
              <a:rPr lang="it-IT" sz="2000" dirty="0">
                <a:solidFill>
                  <a:srgbClr val="002060"/>
                </a:solidFill>
              </a:rPr>
              <a:t>L.R. n. 25 of 17/07/2018</a:t>
            </a:r>
          </a:p>
          <a:p>
            <a:pPr algn="ctr"/>
            <a:endParaRPr lang="it-IT" sz="2000" b="0" dirty="0">
              <a:solidFill>
                <a:schemeClr val="bg2"/>
              </a:solidFill>
            </a:endParaRPr>
          </a:p>
        </p:txBody>
      </p:sp>
    </p:spTree>
    <p:extLst>
      <p:ext uri="{BB962C8B-B14F-4D97-AF65-F5344CB8AC3E}">
        <p14:creationId xmlns:p14="http://schemas.microsoft.com/office/powerpoint/2010/main" val="3026655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019941" y="1216259"/>
            <a:ext cx="8229600" cy="1480411"/>
          </a:xfrm>
          <a:prstGeom prst="rect">
            <a:avLst/>
          </a:prstGeom>
          <a:noFill/>
          <a:ln>
            <a:noFill/>
          </a:ln>
        </p:spPr>
        <p:txBody>
          <a:bodyPr spcFirstLastPara="1" wrap="square" lIns="91425" tIns="45700" rIns="91425" bIns="45700" anchor="ctr" anchorCtr="0">
            <a:noAutofit/>
          </a:bodyPr>
          <a:lstStyle/>
          <a:p>
            <a:pPr lvl="0" algn="ctr"/>
            <a:br>
              <a:rPr lang="it-IT" sz="1600" dirty="0"/>
            </a:br>
            <a:br>
              <a:rPr lang="it-IT" sz="1600" dirty="0"/>
            </a:br>
            <a:r>
              <a:rPr lang="it-IT" sz="1600" b="1" dirty="0"/>
              <a:t>L.R. n. 25 of 17/07/2018</a:t>
            </a:r>
            <a:br>
              <a:rPr lang="it-IT" sz="1600" b="1" dirty="0"/>
            </a:br>
            <a:br>
              <a:rPr lang="it-IT" sz="1600" b="1" dirty="0"/>
            </a:br>
            <a:r>
              <a:rPr lang="en-US" sz="1600" b="1" dirty="0"/>
              <a:t>ENTERPRISES 4.0: INNOVATION, RESEARCH AND TRAINING</a:t>
            </a:r>
            <a:br>
              <a:rPr lang="en-US" sz="1600" b="1" dirty="0"/>
            </a:br>
            <a:br>
              <a:rPr lang="it-IT" sz="1600" b="1" dirty="0"/>
            </a:br>
            <a:br>
              <a:rPr lang="it-IT" sz="1600" b="1" dirty="0"/>
            </a:br>
            <a:endParaRPr sz="1600" b="1" dirty="0"/>
          </a:p>
        </p:txBody>
      </p:sp>
      <p:sp>
        <p:nvSpPr>
          <p:cNvPr id="139" name="Shape 139"/>
          <p:cNvSpPr txBox="1">
            <a:spLocks noGrp="1"/>
          </p:cNvSpPr>
          <p:nvPr>
            <p:ph type="body" idx="1"/>
          </p:nvPr>
        </p:nvSpPr>
        <p:spPr>
          <a:xfrm>
            <a:off x="1864700" y="2492897"/>
            <a:ext cx="8363272" cy="5472607"/>
          </a:xfrm>
          <a:prstGeom prst="rect">
            <a:avLst/>
          </a:prstGeom>
          <a:noFill/>
          <a:ln>
            <a:noFill/>
          </a:ln>
        </p:spPr>
        <p:txBody>
          <a:bodyPr spcFirstLastPara="1" wrap="square" lIns="91425" tIns="45700" rIns="91425" bIns="45700" anchor="t" anchorCtr="0">
            <a:noAutofit/>
          </a:bodyPr>
          <a:lstStyle/>
          <a:p>
            <a:pPr algn="ctr"/>
            <a:r>
              <a:rPr lang="it-IT" sz="1800" dirty="0">
                <a:solidFill>
                  <a:srgbClr val="00B0F0"/>
                </a:solidFill>
              </a:rPr>
              <a:t>Art. 7</a:t>
            </a:r>
          </a:p>
          <a:p>
            <a:pPr algn="ctr"/>
            <a:r>
              <a:rPr lang="it-IT" sz="1800" i="1" u="sng" dirty="0">
                <a:solidFill>
                  <a:srgbClr val="00B0F0"/>
                </a:solidFill>
              </a:rPr>
              <a:t>(Digital Culture and Training)</a:t>
            </a:r>
            <a:endParaRPr lang="it-IT" sz="1800" u="sng" dirty="0">
              <a:solidFill>
                <a:srgbClr val="00B0F0"/>
              </a:solidFill>
            </a:endParaRPr>
          </a:p>
          <a:p>
            <a:pPr algn="ctr"/>
            <a:r>
              <a:rPr lang="it-IT" sz="1800" b="0" dirty="0">
                <a:solidFill>
                  <a:srgbClr val="C00000"/>
                </a:solidFill>
              </a:rPr>
              <a:t> </a:t>
            </a:r>
          </a:p>
          <a:p>
            <a:r>
              <a:rPr lang="it-IT" sz="2000" b="0" dirty="0" err="1">
                <a:solidFill>
                  <a:schemeClr val="bg2"/>
                </a:solidFill>
              </a:rPr>
              <a:t>Aim</a:t>
            </a:r>
            <a:r>
              <a:rPr lang="it-IT" sz="2000" b="0" dirty="0">
                <a:solidFill>
                  <a:schemeClr val="bg2"/>
                </a:solidFill>
                <a:sym typeface="Wingdings" panose="05000000000000000000" pitchFamily="2" charset="2"/>
              </a:rPr>
              <a:t> </a:t>
            </a:r>
            <a:r>
              <a:rPr lang="it-IT" sz="2000" dirty="0">
                <a:solidFill>
                  <a:schemeClr val="bg2"/>
                </a:solidFill>
                <a:sym typeface="Wingdings" panose="05000000000000000000" pitchFamily="2" charset="2"/>
              </a:rPr>
              <a:t>s</a:t>
            </a:r>
            <a:r>
              <a:rPr lang="it-IT" sz="2000" dirty="0">
                <a:solidFill>
                  <a:schemeClr val="bg2"/>
                </a:solidFill>
              </a:rPr>
              <a:t>pread </a:t>
            </a:r>
            <a:r>
              <a:rPr lang="it-IT" sz="2000" dirty="0" err="1">
                <a:solidFill>
                  <a:schemeClr val="bg2"/>
                </a:solidFill>
              </a:rPr>
              <a:t>digital</a:t>
            </a:r>
            <a:r>
              <a:rPr lang="it-IT" sz="2000" dirty="0">
                <a:solidFill>
                  <a:schemeClr val="bg2"/>
                </a:solidFill>
              </a:rPr>
              <a:t> culture </a:t>
            </a:r>
            <a:r>
              <a:rPr lang="it-IT" sz="2000" b="0" dirty="0" err="1">
                <a:solidFill>
                  <a:schemeClr val="bg2"/>
                </a:solidFill>
              </a:rPr>
              <a:t>through</a:t>
            </a:r>
            <a:r>
              <a:rPr lang="it-IT" sz="2000" b="0" dirty="0">
                <a:solidFill>
                  <a:schemeClr val="bg2"/>
                </a:solidFill>
              </a:rPr>
              <a:t>:  </a:t>
            </a:r>
          </a:p>
          <a:p>
            <a:pPr marL="571500" indent="-342900" algn="just">
              <a:buFont typeface="Arial" panose="020B0604020202020204" pitchFamily="34" charset="0"/>
              <a:buChar char="•"/>
            </a:pPr>
            <a:r>
              <a:rPr lang="it-IT" sz="2000" dirty="0" err="1">
                <a:solidFill>
                  <a:schemeClr val="bg2"/>
                </a:solidFill>
              </a:rPr>
              <a:t>Permanent</a:t>
            </a:r>
            <a:r>
              <a:rPr lang="it-IT" sz="2000" dirty="0">
                <a:solidFill>
                  <a:schemeClr val="bg2"/>
                </a:solidFill>
              </a:rPr>
              <a:t> training</a:t>
            </a:r>
            <a:r>
              <a:rPr lang="it-IT" sz="2000" b="0" dirty="0">
                <a:solidFill>
                  <a:schemeClr val="bg2"/>
                </a:solidFill>
              </a:rPr>
              <a:t> on new 4.0 </a:t>
            </a:r>
            <a:r>
              <a:rPr lang="it-IT" sz="2000" b="0" dirty="0" err="1">
                <a:solidFill>
                  <a:schemeClr val="bg2"/>
                </a:solidFill>
              </a:rPr>
              <a:t>enabling</a:t>
            </a:r>
            <a:r>
              <a:rPr lang="it-IT" sz="2000" b="0" dirty="0">
                <a:solidFill>
                  <a:schemeClr val="bg2"/>
                </a:solidFill>
              </a:rPr>
              <a:t> </a:t>
            </a:r>
            <a:r>
              <a:rPr lang="it-IT" sz="2000" b="0" dirty="0" err="1">
                <a:solidFill>
                  <a:schemeClr val="bg2"/>
                </a:solidFill>
              </a:rPr>
              <a:t>technologies</a:t>
            </a:r>
            <a:r>
              <a:rPr lang="it-IT" sz="2000" b="0" dirty="0">
                <a:solidFill>
                  <a:schemeClr val="bg2"/>
                </a:solidFill>
              </a:rPr>
              <a:t> and </a:t>
            </a:r>
            <a:r>
              <a:rPr lang="it-IT" sz="2000" b="0" dirty="0" err="1">
                <a:solidFill>
                  <a:schemeClr val="bg2"/>
                </a:solidFill>
              </a:rPr>
              <a:t>their</a:t>
            </a:r>
            <a:r>
              <a:rPr lang="it-IT" sz="2000" b="0" dirty="0">
                <a:solidFill>
                  <a:schemeClr val="bg2"/>
                </a:solidFill>
              </a:rPr>
              <a:t> </a:t>
            </a:r>
            <a:r>
              <a:rPr lang="it-IT" sz="2000" b="0" dirty="0" err="1">
                <a:solidFill>
                  <a:schemeClr val="bg2"/>
                </a:solidFill>
              </a:rPr>
              <a:t>application</a:t>
            </a:r>
            <a:r>
              <a:rPr lang="it-IT" sz="2000" b="0" dirty="0">
                <a:solidFill>
                  <a:schemeClr val="bg2"/>
                </a:solidFill>
              </a:rPr>
              <a:t> in the manufacturing field to </a:t>
            </a:r>
            <a:r>
              <a:rPr lang="it-IT" sz="2000" dirty="0" err="1">
                <a:solidFill>
                  <a:schemeClr val="bg2"/>
                </a:solidFill>
              </a:rPr>
              <a:t>adapt</a:t>
            </a:r>
            <a:r>
              <a:rPr lang="it-IT" sz="2000" dirty="0">
                <a:solidFill>
                  <a:schemeClr val="bg2"/>
                </a:solidFill>
              </a:rPr>
              <a:t> the </a:t>
            </a:r>
            <a:r>
              <a:rPr lang="it-IT" sz="2000" dirty="0" err="1">
                <a:solidFill>
                  <a:schemeClr val="bg2"/>
                </a:solidFill>
              </a:rPr>
              <a:t>professional</a:t>
            </a:r>
            <a:r>
              <a:rPr lang="it-IT" sz="2000" dirty="0">
                <a:solidFill>
                  <a:schemeClr val="bg2"/>
                </a:solidFill>
              </a:rPr>
              <a:t> </a:t>
            </a:r>
            <a:r>
              <a:rPr lang="it-IT" sz="2000" dirty="0" err="1">
                <a:solidFill>
                  <a:schemeClr val="bg2"/>
                </a:solidFill>
              </a:rPr>
              <a:t>profiles</a:t>
            </a:r>
            <a:r>
              <a:rPr lang="it-IT" sz="2000" dirty="0">
                <a:solidFill>
                  <a:schemeClr val="bg2"/>
                </a:solidFill>
              </a:rPr>
              <a:t> </a:t>
            </a:r>
            <a:r>
              <a:rPr lang="it-IT" sz="2000" b="0" dirty="0">
                <a:solidFill>
                  <a:schemeClr val="bg2"/>
                </a:solidFill>
              </a:rPr>
              <a:t>of </a:t>
            </a:r>
            <a:r>
              <a:rPr lang="it-IT" sz="2000" b="0" dirty="0" err="1">
                <a:solidFill>
                  <a:schemeClr val="bg2"/>
                </a:solidFill>
              </a:rPr>
              <a:t>technicians</a:t>
            </a:r>
            <a:r>
              <a:rPr lang="it-IT" sz="2000" b="0" dirty="0">
                <a:solidFill>
                  <a:schemeClr val="bg2"/>
                </a:solidFill>
              </a:rPr>
              <a:t> and workers and </a:t>
            </a:r>
            <a:r>
              <a:rPr lang="it-IT" sz="2000" b="0" dirty="0" err="1">
                <a:solidFill>
                  <a:schemeClr val="bg2"/>
                </a:solidFill>
              </a:rPr>
              <a:t>develop</a:t>
            </a:r>
            <a:r>
              <a:rPr lang="it-IT" sz="2000" b="0" dirty="0">
                <a:solidFill>
                  <a:schemeClr val="bg2"/>
                </a:solidFill>
              </a:rPr>
              <a:t> </a:t>
            </a:r>
            <a:r>
              <a:rPr lang="it-IT" sz="2000" dirty="0">
                <a:solidFill>
                  <a:schemeClr val="bg2"/>
                </a:solidFill>
              </a:rPr>
              <a:t>new </a:t>
            </a:r>
            <a:r>
              <a:rPr lang="it-IT" sz="2000" dirty="0" err="1">
                <a:solidFill>
                  <a:schemeClr val="bg2"/>
                </a:solidFill>
              </a:rPr>
              <a:t>professional</a:t>
            </a:r>
            <a:r>
              <a:rPr lang="it-IT" sz="2000" dirty="0">
                <a:solidFill>
                  <a:schemeClr val="bg2"/>
                </a:solidFill>
              </a:rPr>
              <a:t> </a:t>
            </a:r>
            <a:r>
              <a:rPr lang="it-IT" sz="2000" dirty="0" err="1">
                <a:solidFill>
                  <a:schemeClr val="bg2"/>
                </a:solidFill>
              </a:rPr>
              <a:t>profiles</a:t>
            </a:r>
            <a:r>
              <a:rPr lang="it-IT" sz="2000" dirty="0">
                <a:solidFill>
                  <a:schemeClr val="bg2"/>
                </a:solidFill>
              </a:rPr>
              <a:t>;</a:t>
            </a:r>
            <a:endParaRPr lang="it-IT" sz="2000" b="0" dirty="0">
              <a:solidFill>
                <a:schemeClr val="bg2"/>
              </a:solidFill>
            </a:endParaRPr>
          </a:p>
          <a:p>
            <a:pPr marL="571500" indent="-342900" algn="just">
              <a:buFont typeface="Arial" panose="020B0604020202020204" pitchFamily="34" charset="0"/>
              <a:buChar char="•"/>
            </a:pPr>
            <a:endParaRPr lang="it-IT" sz="2000" b="0" dirty="0">
              <a:solidFill>
                <a:schemeClr val="bg2"/>
              </a:solidFill>
            </a:endParaRPr>
          </a:p>
          <a:p>
            <a:pPr marL="571500" indent="-342900" algn="just">
              <a:buFont typeface="Arial" panose="020B0604020202020204" pitchFamily="34" charset="0"/>
              <a:buChar char="•"/>
            </a:pPr>
            <a:r>
              <a:rPr lang="it-IT" sz="2000" b="0" dirty="0">
                <a:solidFill>
                  <a:schemeClr val="bg2"/>
                </a:solidFill>
              </a:rPr>
              <a:t>The </a:t>
            </a:r>
            <a:r>
              <a:rPr lang="it-IT" sz="2000" b="0" dirty="0" err="1">
                <a:solidFill>
                  <a:schemeClr val="bg2"/>
                </a:solidFill>
              </a:rPr>
              <a:t>creation</a:t>
            </a:r>
            <a:r>
              <a:rPr lang="it-IT" sz="2000" b="0" dirty="0">
                <a:solidFill>
                  <a:schemeClr val="bg2"/>
                </a:solidFill>
              </a:rPr>
              <a:t> of </a:t>
            </a:r>
            <a:r>
              <a:rPr lang="it-IT" sz="2000" dirty="0">
                <a:solidFill>
                  <a:schemeClr val="bg2"/>
                </a:solidFill>
              </a:rPr>
              <a:t>training </a:t>
            </a:r>
            <a:r>
              <a:rPr lang="it-IT" sz="2000" dirty="0" err="1">
                <a:solidFill>
                  <a:schemeClr val="bg2"/>
                </a:solidFill>
              </a:rPr>
              <a:t>courses</a:t>
            </a:r>
            <a:r>
              <a:rPr lang="it-IT" sz="2000" dirty="0">
                <a:solidFill>
                  <a:schemeClr val="bg2"/>
                </a:solidFill>
              </a:rPr>
              <a:t> and </a:t>
            </a:r>
            <a:r>
              <a:rPr lang="it-IT" sz="2000" dirty="0" err="1">
                <a:solidFill>
                  <a:schemeClr val="bg2"/>
                </a:solidFill>
              </a:rPr>
              <a:t>PhDs</a:t>
            </a:r>
            <a:r>
              <a:rPr lang="it-IT" sz="2000" dirty="0">
                <a:solidFill>
                  <a:schemeClr val="bg2"/>
                </a:solidFill>
              </a:rPr>
              <a:t> </a:t>
            </a:r>
            <a:r>
              <a:rPr lang="it-IT" sz="2000" b="0" dirty="0" err="1">
                <a:solidFill>
                  <a:schemeClr val="bg2"/>
                </a:solidFill>
              </a:rPr>
              <a:t>focused</a:t>
            </a:r>
            <a:r>
              <a:rPr lang="it-IT" sz="2000" b="0" dirty="0">
                <a:solidFill>
                  <a:schemeClr val="bg2"/>
                </a:solidFill>
              </a:rPr>
              <a:t> on business </a:t>
            </a:r>
            <a:r>
              <a:rPr lang="it-IT" sz="2000" b="0" dirty="0" err="1">
                <a:solidFill>
                  <a:schemeClr val="bg2"/>
                </a:solidFill>
              </a:rPr>
              <a:t>innovation</a:t>
            </a:r>
            <a:r>
              <a:rPr lang="it-IT" sz="2000" b="0" dirty="0">
                <a:solidFill>
                  <a:schemeClr val="bg2"/>
                </a:solidFill>
              </a:rPr>
              <a:t> 4.0, </a:t>
            </a:r>
            <a:r>
              <a:rPr lang="it-IT" sz="2000" b="0" dirty="0" err="1">
                <a:solidFill>
                  <a:schemeClr val="bg2"/>
                </a:solidFill>
              </a:rPr>
              <a:t>linked</a:t>
            </a:r>
            <a:r>
              <a:rPr lang="it-IT" sz="2000" b="0" dirty="0">
                <a:solidFill>
                  <a:schemeClr val="bg2"/>
                </a:solidFill>
              </a:rPr>
              <a:t> to </a:t>
            </a:r>
            <a:r>
              <a:rPr lang="it-IT" sz="2000" dirty="0">
                <a:solidFill>
                  <a:schemeClr val="bg2"/>
                </a:solidFill>
              </a:rPr>
              <a:t>information security </a:t>
            </a:r>
            <a:r>
              <a:rPr lang="it-IT" sz="2000" b="0" dirty="0" err="1">
                <a:solidFill>
                  <a:schemeClr val="bg2"/>
                </a:solidFill>
              </a:rPr>
              <a:t>issues</a:t>
            </a:r>
            <a:r>
              <a:rPr lang="it-IT" sz="2000" b="0" dirty="0">
                <a:solidFill>
                  <a:schemeClr val="bg2"/>
                </a:solidFill>
              </a:rPr>
              <a:t>;</a:t>
            </a:r>
          </a:p>
          <a:p>
            <a:pPr marL="571500" indent="-342900" algn="just">
              <a:buFont typeface="Arial" panose="020B0604020202020204" pitchFamily="34" charset="0"/>
              <a:buChar char="•"/>
            </a:pPr>
            <a:endParaRPr lang="it-IT" sz="2000" b="0" dirty="0">
              <a:solidFill>
                <a:schemeClr val="bg2"/>
              </a:solidFill>
            </a:endParaRPr>
          </a:p>
        </p:txBody>
      </p:sp>
      <p:sp>
        <p:nvSpPr>
          <p:cNvPr id="5" name="Shape 138">
            <a:extLst>
              <a:ext uri="{FF2B5EF4-FFF2-40B4-BE49-F238E27FC236}">
                <a16:creationId xmlns:a16="http://schemas.microsoft.com/office/drawing/2014/main" id="{875BCAF3-EDE3-4CEA-A2CA-4949D8747EE9}"/>
              </a:ext>
            </a:extLst>
          </p:cNvPr>
          <p:cNvSpPr txBox="1">
            <a:spLocks/>
          </p:cNvSpPr>
          <p:nvPr/>
        </p:nvSpPr>
        <p:spPr>
          <a:xfrm>
            <a:off x="1847528" y="451749"/>
            <a:ext cx="8380444" cy="8890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pt-PT" sz="3000" dirty="0"/>
              <a:t>Regional Industry 4.0 Public Policy</a:t>
            </a:r>
          </a:p>
          <a:p>
            <a:r>
              <a:rPr lang="pt-PT" sz="3000" dirty="0"/>
              <a:t>Initiatives 1/3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64028" y="1182149"/>
            <a:ext cx="8229600" cy="1480411"/>
          </a:xfrm>
          <a:prstGeom prst="rect">
            <a:avLst/>
          </a:prstGeom>
          <a:noFill/>
          <a:ln>
            <a:noFill/>
          </a:ln>
        </p:spPr>
        <p:txBody>
          <a:bodyPr spcFirstLastPara="1" wrap="square" lIns="91425" tIns="45700" rIns="91425" bIns="45700" anchor="ctr" anchorCtr="0">
            <a:noAutofit/>
          </a:bodyPr>
          <a:lstStyle/>
          <a:p>
            <a:pPr lvl="0" algn="ctr"/>
            <a:br>
              <a:rPr lang="it-IT" sz="1600" dirty="0"/>
            </a:br>
            <a:br>
              <a:rPr lang="it-IT" sz="1600" dirty="0"/>
            </a:br>
            <a:r>
              <a:rPr lang="it-IT" sz="1600" b="1" dirty="0"/>
              <a:t>L.R. n. 25 of 17/07/2018</a:t>
            </a:r>
            <a:br>
              <a:rPr lang="it-IT" sz="1600" b="1" dirty="0"/>
            </a:br>
            <a:br>
              <a:rPr lang="it-IT" sz="1600" b="1" dirty="0"/>
            </a:br>
            <a:r>
              <a:rPr lang="en-US" sz="1600" b="1" dirty="0"/>
              <a:t>ENTERPRISES 4.0: INNOVATION, RESEARCH AND TRAINING</a:t>
            </a:r>
            <a:br>
              <a:rPr lang="en-US" sz="1600" b="1" dirty="0"/>
            </a:br>
            <a:br>
              <a:rPr lang="it-IT" sz="1600" b="1" dirty="0"/>
            </a:br>
            <a:br>
              <a:rPr lang="it-IT" sz="1600" b="1" dirty="0"/>
            </a:br>
            <a:endParaRPr sz="1600" b="1" dirty="0"/>
          </a:p>
        </p:txBody>
      </p:sp>
      <p:sp>
        <p:nvSpPr>
          <p:cNvPr id="139" name="Shape 139"/>
          <p:cNvSpPr txBox="1">
            <a:spLocks noGrp="1"/>
          </p:cNvSpPr>
          <p:nvPr>
            <p:ph type="body" idx="1"/>
          </p:nvPr>
        </p:nvSpPr>
        <p:spPr>
          <a:xfrm>
            <a:off x="1914364" y="2348881"/>
            <a:ext cx="8363272" cy="5472607"/>
          </a:xfrm>
          <a:prstGeom prst="rect">
            <a:avLst/>
          </a:prstGeom>
          <a:noFill/>
          <a:ln>
            <a:noFill/>
          </a:ln>
        </p:spPr>
        <p:txBody>
          <a:bodyPr spcFirstLastPara="1" wrap="square" lIns="91425" tIns="45700" rIns="91425" bIns="45700" anchor="t" anchorCtr="0">
            <a:noAutofit/>
          </a:bodyPr>
          <a:lstStyle/>
          <a:p>
            <a:pPr algn="ctr"/>
            <a:r>
              <a:rPr lang="it-IT" sz="1800" dirty="0">
                <a:solidFill>
                  <a:srgbClr val="00B0F0"/>
                </a:solidFill>
              </a:rPr>
              <a:t>Art. 7</a:t>
            </a:r>
          </a:p>
          <a:p>
            <a:pPr algn="ctr"/>
            <a:r>
              <a:rPr lang="it-IT" sz="1800" i="1" u="sng" dirty="0">
                <a:solidFill>
                  <a:srgbClr val="00B0F0"/>
                </a:solidFill>
              </a:rPr>
              <a:t>(Digital Culture and training)</a:t>
            </a:r>
            <a:endParaRPr lang="it-IT" sz="1800" u="sng" dirty="0">
              <a:solidFill>
                <a:srgbClr val="00B0F0"/>
              </a:solidFill>
            </a:endParaRPr>
          </a:p>
          <a:p>
            <a:pPr algn="ctr"/>
            <a:r>
              <a:rPr lang="it-IT" sz="1800" b="0" dirty="0">
                <a:solidFill>
                  <a:srgbClr val="C00000"/>
                </a:solidFill>
              </a:rPr>
              <a:t> </a:t>
            </a:r>
          </a:p>
          <a:p>
            <a:pPr marL="571500" indent="-342900">
              <a:buFont typeface="Arial" panose="020B0604020202020204" pitchFamily="34" charset="0"/>
              <a:buChar char="•"/>
            </a:pPr>
            <a:r>
              <a:rPr lang="it-IT" sz="2000" dirty="0" err="1">
                <a:solidFill>
                  <a:schemeClr val="bg2"/>
                </a:solidFill>
              </a:rPr>
              <a:t>Seminars</a:t>
            </a:r>
            <a:r>
              <a:rPr lang="it-IT" sz="2000" dirty="0">
                <a:solidFill>
                  <a:schemeClr val="bg2"/>
                </a:solidFill>
              </a:rPr>
              <a:t> or conventions</a:t>
            </a:r>
            <a:r>
              <a:rPr lang="it-IT" sz="2000" b="0" dirty="0">
                <a:solidFill>
                  <a:schemeClr val="bg2"/>
                </a:solidFill>
              </a:rPr>
              <a:t> targeting micro, small and medium </a:t>
            </a:r>
            <a:r>
              <a:rPr lang="it-IT" sz="2000" b="0" dirty="0" err="1">
                <a:solidFill>
                  <a:schemeClr val="bg2"/>
                </a:solidFill>
              </a:rPr>
              <a:t>enterprise</a:t>
            </a:r>
            <a:r>
              <a:rPr lang="it-IT" sz="2000" b="0" dirty="0">
                <a:solidFill>
                  <a:schemeClr val="bg2"/>
                </a:solidFill>
              </a:rPr>
              <a:t>;</a:t>
            </a:r>
          </a:p>
          <a:p>
            <a:pPr marL="571500" indent="-342900">
              <a:buFont typeface="Arial" panose="020B0604020202020204" pitchFamily="34" charset="0"/>
              <a:buChar char="•"/>
            </a:pPr>
            <a:endParaRPr lang="it-IT" sz="2000" dirty="0">
              <a:solidFill>
                <a:schemeClr val="bg2"/>
              </a:solidFill>
            </a:endParaRPr>
          </a:p>
          <a:p>
            <a:pPr marL="571500" indent="-342900">
              <a:buFont typeface="Arial" panose="020B0604020202020204" pitchFamily="34" charset="0"/>
              <a:buChar char="•"/>
            </a:pPr>
            <a:r>
              <a:rPr lang="it-IT" sz="2000" dirty="0" err="1">
                <a:solidFill>
                  <a:schemeClr val="bg2"/>
                </a:solidFill>
              </a:rPr>
              <a:t>Scholarhips</a:t>
            </a:r>
            <a:r>
              <a:rPr lang="it-IT" sz="2000" dirty="0">
                <a:solidFill>
                  <a:schemeClr val="bg2"/>
                </a:solidFill>
              </a:rPr>
              <a:t> and internships</a:t>
            </a:r>
            <a:r>
              <a:rPr lang="it-IT" sz="2000" b="0" dirty="0">
                <a:solidFill>
                  <a:schemeClr val="bg2"/>
                </a:solidFill>
              </a:rPr>
              <a:t> for </a:t>
            </a:r>
            <a:r>
              <a:rPr lang="it-IT" sz="2000" b="0" dirty="0" err="1">
                <a:solidFill>
                  <a:schemeClr val="bg2"/>
                </a:solidFill>
              </a:rPr>
              <a:t>young</a:t>
            </a:r>
            <a:r>
              <a:rPr lang="it-IT" sz="2000" b="0" dirty="0">
                <a:solidFill>
                  <a:schemeClr val="bg2"/>
                </a:solidFill>
              </a:rPr>
              <a:t> </a:t>
            </a:r>
            <a:r>
              <a:rPr lang="it-IT" sz="2000" b="0" dirty="0" err="1">
                <a:solidFill>
                  <a:schemeClr val="bg2"/>
                </a:solidFill>
              </a:rPr>
              <a:t>graduates</a:t>
            </a:r>
            <a:r>
              <a:rPr lang="it-IT" sz="2000" b="0" dirty="0">
                <a:solidFill>
                  <a:schemeClr val="bg2"/>
                </a:solidFill>
              </a:rPr>
              <a:t>, </a:t>
            </a:r>
            <a:r>
              <a:rPr lang="it-IT" sz="2000" b="0" dirty="0" err="1">
                <a:solidFill>
                  <a:schemeClr val="bg2"/>
                </a:solidFill>
              </a:rPr>
              <a:t>undergraduates</a:t>
            </a:r>
            <a:r>
              <a:rPr lang="it-IT" sz="2000" b="0" dirty="0">
                <a:solidFill>
                  <a:schemeClr val="bg2"/>
                </a:solidFill>
              </a:rPr>
              <a:t> and </a:t>
            </a:r>
            <a:r>
              <a:rPr lang="it-IT" sz="2000" b="0" dirty="0" err="1">
                <a:solidFill>
                  <a:schemeClr val="bg2"/>
                </a:solidFill>
              </a:rPr>
              <a:t>graduates</a:t>
            </a:r>
            <a:r>
              <a:rPr lang="it-IT" sz="2000" b="0" dirty="0">
                <a:solidFill>
                  <a:schemeClr val="bg2"/>
                </a:solidFill>
              </a:rPr>
              <a:t> to </a:t>
            </a:r>
            <a:r>
              <a:rPr lang="it-IT" sz="2000" b="0" dirty="0" err="1">
                <a:solidFill>
                  <a:schemeClr val="bg2"/>
                </a:solidFill>
              </a:rPr>
              <a:t>attend</a:t>
            </a:r>
            <a:r>
              <a:rPr lang="it-IT" sz="2000" b="0" dirty="0">
                <a:solidFill>
                  <a:schemeClr val="bg2"/>
                </a:solidFill>
              </a:rPr>
              <a:t> </a:t>
            </a:r>
            <a:r>
              <a:rPr lang="it-IT" sz="2000" b="0" dirty="0" err="1">
                <a:solidFill>
                  <a:schemeClr val="bg2"/>
                </a:solidFill>
              </a:rPr>
              <a:t>digital</a:t>
            </a:r>
            <a:r>
              <a:rPr lang="it-IT" sz="2000" b="0" dirty="0">
                <a:solidFill>
                  <a:schemeClr val="bg2"/>
                </a:solidFill>
              </a:rPr>
              <a:t> training </a:t>
            </a:r>
            <a:r>
              <a:rPr lang="it-IT" sz="2000" b="0" dirty="0" err="1">
                <a:solidFill>
                  <a:schemeClr val="bg2"/>
                </a:solidFill>
              </a:rPr>
              <a:t>courses</a:t>
            </a:r>
            <a:r>
              <a:rPr lang="it-IT" sz="2000" b="0" dirty="0">
                <a:solidFill>
                  <a:schemeClr val="bg2"/>
                </a:solidFill>
              </a:rPr>
              <a:t>, by </a:t>
            </a:r>
            <a:r>
              <a:rPr lang="it-IT" sz="2000" b="0" dirty="0" err="1">
                <a:solidFill>
                  <a:schemeClr val="bg2"/>
                </a:solidFill>
              </a:rPr>
              <a:t>working</a:t>
            </a:r>
            <a:r>
              <a:rPr lang="it-IT" sz="2000" b="0" dirty="0">
                <a:solidFill>
                  <a:schemeClr val="bg2"/>
                </a:solidFill>
              </a:rPr>
              <a:t> </a:t>
            </a:r>
            <a:r>
              <a:rPr lang="it-IT" sz="2000" b="0" dirty="0" err="1">
                <a:solidFill>
                  <a:schemeClr val="bg2"/>
                </a:solidFill>
              </a:rPr>
              <a:t>closely</a:t>
            </a:r>
            <a:r>
              <a:rPr lang="it-IT" sz="2000" b="0" dirty="0">
                <a:solidFill>
                  <a:schemeClr val="bg2"/>
                </a:solidFill>
              </a:rPr>
              <a:t> with </a:t>
            </a:r>
            <a:r>
              <a:rPr lang="it-IT" sz="2000" b="0" dirty="0" err="1">
                <a:solidFill>
                  <a:schemeClr val="bg2"/>
                </a:solidFill>
              </a:rPr>
              <a:t>local</a:t>
            </a:r>
            <a:r>
              <a:rPr lang="it-IT" sz="2000" b="0" dirty="0">
                <a:solidFill>
                  <a:schemeClr val="bg2"/>
                </a:solidFill>
              </a:rPr>
              <a:t> companies;</a:t>
            </a:r>
          </a:p>
          <a:p>
            <a:pPr marL="571500" indent="-342900">
              <a:buFont typeface="Arial" panose="020B0604020202020204" pitchFamily="34" charset="0"/>
              <a:buChar char="•"/>
            </a:pPr>
            <a:endParaRPr lang="it-IT" sz="2000" b="0" dirty="0">
              <a:solidFill>
                <a:schemeClr val="bg2"/>
              </a:solidFill>
            </a:endParaRPr>
          </a:p>
          <a:p>
            <a:pPr marL="571500" indent="-342900" algn="just">
              <a:buFont typeface="Arial" panose="020B0604020202020204" pitchFamily="34" charset="0"/>
              <a:buChar char="•"/>
            </a:pPr>
            <a:r>
              <a:rPr lang="en-US" sz="2000" dirty="0">
                <a:solidFill>
                  <a:schemeClr val="bg2"/>
                </a:solidFill>
              </a:rPr>
              <a:t>Hoc training actions </a:t>
            </a:r>
            <a:r>
              <a:rPr lang="en-US" sz="2000" b="0" dirty="0">
                <a:solidFill>
                  <a:schemeClr val="bg2"/>
                </a:solidFill>
              </a:rPr>
              <a:t>on innovative manufacturing and digital artisan work to re-qualify workers.</a:t>
            </a:r>
            <a:endParaRPr lang="en-US" sz="1600" b="0" dirty="0">
              <a:solidFill>
                <a:schemeClr val="dk1"/>
              </a:solidFill>
            </a:endParaRPr>
          </a:p>
        </p:txBody>
      </p:sp>
      <p:sp>
        <p:nvSpPr>
          <p:cNvPr id="6" name="Shape 138">
            <a:extLst>
              <a:ext uri="{FF2B5EF4-FFF2-40B4-BE49-F238E27FC236}">
                <a16:creationId xmlns:a16="http://schemas.microsoft.com/office/drawing/2014/main" id="{6209DCD8-20CC-48EF-8100-15BCCA10F642}"/>
              </a:ext>
            </a:extLst>
          </p:cNvPr>
          <p:cNvSpPr txBox="1">
            <a:spLocks/>
          </p:cNvSpPr>
          <p:nvPr/>
        </p:nvSpPr>
        <p:spPr>
          <a:xfrm>
            <a:off x="1847528" y="451749"/>
            <a:ext cx="8380444" cy="8890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pt-PT" sz="3000" dirty="0"/>
              <a:t>Regional Industry 4.0 Public Policy</a:t>
            </a:r>
          </a:p>
          <a:p>
            <a:r>
              <a:rPr lang="pt-PT" sz="3000" dirty="0"/>
              <a:t>Initiatives 2/3</a:t>
            </a:r>
          </a:p>
        </p:txBody>
      </p:sp>
    </p:spTree>
    <p:extLst>
      <p:ext uri="{BB962C8B-B14F-4D97-AF65-F5344CB8AC3E}">
        <p14:creationId xmlns:p14="http://schemas.microsoft.com/office/powerpoint/2010/main" val="2892633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50368" y="1039373"/>
            <a:ext cx="8291264" cy="1340816"/>
          </a:xfrm>
          <a:prstGeom prst="rect">
            <a:avLst/>
          </a:prstGeom>
          <a:noFill/>
          <a:ln>
            <a:noFill/>
          </a:ln>
        </p:spPr>
        <p:txBody>
          <a:bodyPr spcFirstLastPara="1" wrap="square" lIns="91425" tIns="45700" rIns="91425" bIns="45700" anchor="ctr" anchorCtr="0">
            <a:noAutofit/>
          </a:bodyPr>
          <a:lstStyle/>
          <a:p>
            <a:pPr algn="ctr"/>
            <a:br>
              <a:rPr lang="it-IT" sz="1600" dirty="0"/>
            </a:br>
            <a:br>
              <a:rPr lang="it-IT" sz="1600" dirty="0"/>
            </a:br>
            <a:r>
              <a:rPr lang="it-IT" sz="1600" b="1" dirty="0"/>
              <a:t>L.R. n. 25 of 17/07/2018</a:t>
            </a:r>
            <a:br>
              <a:rPr lang="it-IT" sz="1600" b="1" dirty="0"/>
            </a:br>
            <a:br>
              <a:rPr lang="it-IT" sz="1600" b="1" dirty="0"/>
            </a:br>
            <a:r>
              <a:rPr lang="en-US" sz="1600" b="1" dirty="0"/>
              <a:t>ENTERPRISES 4.0: INNOVATION, RESEARCH AND TRAINING</a:t>
            </a:r>
            <a:br>
              <a:rPr lang="it-IT" sz="1600" b="1" dirty="0"/>
            </a:br>
            <a:endParaRPr sz="1600" b="1" dirty="0"/>
          </a:p>
        </p:txBody>
      </p:sp>
      <p:sp>
        <p:nvSpPr>
          <p:cNvPr id="3" name="CasellaDiTesto 2">
            <a:extLst>
              <a:ext uri="{FF2B5EF4-FFF2-40B4-BE49-F238E27FC236}">
                <a16:creationId xmlns:a16="http://schemas.microsoft.com/office/drawing/2014/main" id="{5F41FBD8-14BC-4917-93F5-A875FF0827F6}"/>
              </a:ext>
            </a:extLst>
          </p:cNvPr>
          <p:cNvSpPr txBox="1"/>
          <p:nvPr/>
        </p:nvSpPr>
        <p:spPr>
          <a:xfrm>
            <a:off x="1557536" y="2309079"/>
            <a:ext cx="8856984" cy="923330"/>
          </a:xfrm>
          <a:prstGeom prst="rect">
            <a:avLst/>
          </a:prstGeom>
          <a:noFill/>
        </p:spPr>
        <p:txBody>
          <a:bodyPr wrap="square" rtlCol="0">
            <a:spAutoFit/>
          </a:bodyPr>
          <a:lstStyle/>
          <a:p>
            <a:pPr algn="ctr"/>
            <a:r>
              <a:rPr lang="it-IT" sz="1800" b="1" dirty="0">
                <a:solidFill>
                  <a:srgbClr val="00B0F0"/>
                </a:solidFill>
              </a:rPr>
              <a:t>Art. 13</a:t>
            </a:r>
            <a:br>
              <a:rPr lang="it-IT" b="1" i="1" dirty="0">
                <a:solidFill>
                  <a:srgbClr val="00B0F0"/>
                </a:solidFill>
              </a:rPr>
            </a:br>
            <a:r>
              <a:rPr lang="it-IT" b="1" i="1" u="sng" dirty="0">
                <a:solidFill>
                  <a:srgbClr val="00B0F0"/>
                </a:solidFill>
              </a:rPr>
              <a:t>(</a:t>
            </a:r>
            <a:r>
              <a:rPr lang="it-IT" sz="1800" b="1" i="1" u="sng" dirty="0" err="1">
                <a:solidFill>
                  <a:srgbClr val="00B0F0"/>
                </a:solidFill>
              </a:rPr>
              <a:t>Permanent</a:t>
            </a:r>
            <a:r>
              <a:rPr lang="it-IT" sz="1800" b="1" i="1" u="sng" dirty="0">
                <a:solidFill>
                  <a:srgbClr val="00B0F0"/>
                </a:solidFill>
              </a:rPr>
              <a:t> </a:t>
            </a:r>
            <a:r>
              <a:rPr lang="it-IT" sz="1800" b="1" i="1" u="sng" dirty="0" err="1">
                <a:solidFill>
                  <a:srgbClr val="00B0F0"/>
                </a:solidFill>
              </a:rPr>
              <a:t>coordination</a:t>
            </a:r>
            <a:r>
              <a:rPr lang="it-IT" sz="1800" b="1" i="1" u="sng" dirty="0">
                <a:solidFill>
                  <a:srgbClr val="00B0F0"/>
                </a:solidFill>
              </a:rPr>
              <a:t> </a:t>
            </a:r>
            <a:r>
              <a:rPr lang="it-IT" sz="1800" b="1" i="1" u="sng" dirty="0" err="1">
                <a:solidFill>
                  <a:srgbClr val="00B0F0"/>
                </a:solidFill>
              </a:rPr>
              <a:t>table</a:t>
            </a:r>
            <a:r>
              <a:rPr lang="it-IT" sz="1800" b="1" i="1" u="sng" dirty="0">
                <a:solidFill>
                  <a:srgbClr val="00B0F0"/>
                </a:solidFill>
              </a:rPr>
              <a:t> Industry 4.0)</a:t>
            </a:r>
            <a:br>
              <a:rPr lang="it-IT" sz="1800" b="1" i="1" u="sng" dirty="0">
                <a:solidFill>
                  <a:srgbClr val="00B0F0"/>
                </a:solidFill>
              </a:rPr>
            </a:br>
            <a:endParaRPr lang="it-IT" sz="1800" b="1" dirty="0"/>
          </a:p>
        </p:txBody>
      </p:sp>
      <p:sp>
        <p:nvSpPr>
          <p:cNvPr id="5" name="Rettangolo 4">
            <a:extLst>
              <a:ext uri="{FF2B5EF4-FFF2-40B4-BE49-F238E27FC236}">
                <a16:creationId xmlns:a16="http://schemas.microsoft.com/office/drawing/2014/main" id="{FBC44105-DB8F-4A95-B52C-34863FCC90D2}"/>
              </a:ext>
            </a:extLst>
          </p:cNvPr>
          <p:cNvSpPr/>
          <p:nvPr/>
        </p:nvSpPr>
        <p:spPr>
          <a:xfrm>
            <a:off x="2207568" y="3098798"/>
            <a:ext cx="7992888" cy="3016210"/>
          </a:xfrm>
          <a:prstGeom prst="rect">
            <a:avLst/>
          </a:prstGeom>
        </p:spPr>
        <p:txBody>
          <a:bodyPr wrap="square">
            <a:spAutoFit/>
          </a:bodyPr>
          <a:lstStyle/>
          <a:p>
            <a:r>
              <a:rPr lang="it-IT" sz="1600" dirty="0" err="1">
                <a:solidFill>
                  <a:schemeClr val="bg2"/>
                </a:solidFill>
              </a:rPr>
              <a:t>Aim</a:t>
            </a:r>
            <a:r>
              <a:rPr lang="it-IT" sz="1600" dirty="0">
                <a:solidFill>
                  <a:schemeClr val="bg2"/>
                </a:solidFill>
                <a:sym typeface="Wingdings" panose="05000000000000000000" pitchFamily="2" charset="2"/>
              </a:rPr>
              <a:t> </a:t>
            </a:r>
            <a:r>
              <a:rPr lang="it-IT" sz="1600" dirty="0" err="1">
                <a:solidFill>
                  <a:schemeClr val="bg2"/>
                </a:solidFill>
              </a:rPr>
              <a:t>ensure</a:t>
            </a:r>
            <a:r>
              <a:rPr lang="it-IT" sz="1600" dirty="0">
                <a:solidFill>
                  <a:schemeClr val="bg2"/>
                </a:solidFill>
              </a:rPr>
              <a:t> a </a:t>
            </a:r>
            <a:r>
              <a:rPr lang="it-IT" sz="1600" dirty="0" err="1">
                <a:solidFill>
                  <a:schemeClr val="bg2"/>
                </a:solidFill>
              </a:rPr>
              <a:t>shared</a:t>
            </a:r>
            <a:r>
              <a:rPr lang="it-IT" sz="1600" dirty="0">
                <a:solidFill>
                  <a:schemeClr val="bg2"/>
                </a:solidFill>
              </a:rPr>
              <a:t> governance </a:t>
            </a:r>
            <a:r>
              <a:rPr lang="it-IT" sz="1600" dirty="0" err="1">
                <a:solidFill>
                  <a:schemeClr val="bg2"/>
                </a:solidFill>
              </a:rPr>
              <a:t>concerning</a:t>
            </a:r>
            <a:r>
              <a:rPr lang="it-IT" sz="1600" dirty="0">
                <a:solidFill>
                  <a:schemeClr val="bg2"/>
                </a:solidFill>
              </a:rPr>
              <a:t> the </a:t>
            </a:r>
            <a:r>
              <a:rPr lang="it-IT" sz="1600" dirty="0" err="1">
                <a:solidFill>
                  <a:schemeClr val="bg2"/>
                </a:solidFill>
              </a:rPr>
              <a:t>regional</a:t>
            </a:r>
            <a:r>
              <a:rPr lang="it-IT" sz="1600" dirty="0">
                <a:solidFill>
                  <a:schemeClr val="bg2"/>
                </a:solidFill>
              </a:rPr>
              <a:t> </a:t>
            </a:r>
            <a:r>
              <a:rPr lang="it-IT" sz="1600" dirty="0" err="1">
                <a:solidFill>
                  <a:schemeClr val="bg2"/>
                </a:solidFill>
              </a:rPr>
              <a:t>instruments</a:t>
            </a:r>
            <a:r>
              <a:rPr lang="it-IT" sz="1600" dirty="0">
                <a:solidFill>
                  <a:schemeClr val="bg2"/>
                </a:solidFill>
              </a:rPr>
              <a:t> and the </a:t>
            </a:r>
            <a:r>
              <a:rPr lang="it-IT" sz="1600" dirty="0" err="1">
                <a:solidFill>
                  <a:schemeClr val="bg2"/>
                </a:solidFill>
              </a:rPr>
              <a:t>measures</a:t>
            </a:r>
            <a:r>
              <a:rPr lang="it-IT" sz="1600" dirty="0">
                <a:solidFill>
                  <a:schemeClr val="bg2"/>
                </a:solidFill>
              </a:rPr>
              <a:t> </a:t>
            </a:r>
            <a:r>
              <a:rPr lang="it-IT" sz="1600" dirty="0" err="1">
                <a:solidFill>
                  <a:schemeClr val="bg2"/>
                </a:solidFill>
              </a:rPr>
              <a:t>envisages</a:t>
            </a:r>
            <a:r>
              <a:rPr lang="it-IT" sz="1600" dirty="0">
                <a:solidFill>
                  <a:schemeClr val="bg2"/>
                </a:solidFill>
              </a:rPr>
              <a:t> by the National Industry 4.0 Plan </a:t>
            </a:r>
            <a:r>
              <a:rPr lang="it-IT" sz="1600" dirty="0" err="1">
                <a:solidFill>
                  <a:schemeClr val="bg2"/>
                </a:solidFill>
              </a:rPr>
              <a:t>which</a:t>
            </a:r>
            <a:r>
              <a:rPr lang="it-IT" sz="1600" dirty="0">
                <a:solidFill>
                  <a:schemeClr val="bg2"/>
                </a:solidFill>
              </a:rPr>
              <a:t> </a:t>
            </a:r>
            <a:r>
              <a:rPr lang="it-IT" sz="1600" dirty="0" err="1">
                <a:solidFill>
                  <a:schemeClr val="bg2"/>
                </a:solidFill>
              </a:rPr>
              <a:t>have</a:t>
            </a:r>
            <a:r>
              <a:rPr lang="it-IT" sz="1600" dirty="0">
                <a:solidFill>
                  <a:schemeClr val="bg2"/>
                </a:solidFill>
              </a:rPr>
              <a:t> impacts on the </a:t>
            </a:r>
            <a:r>
              <a:rPr lang="it-IT" sz="1600" dirty="0" err="1">
                <a:solidFill>
                  <a:schemeClr val="bg2"/>
                </a:solidFill>
              </a:rPr>
              <a:t>whole</a:t>
            </a:r>
            <a:r>
              <a:rPr lang="it-IT" sz="1600" dirty="0">
                <a:solidFill>
                  <a:schemeClr val="bg2"/>
                </a:solidFill>
              </a:rPr>
              <a:t> </a:t>
            </a:r>
            <a:r>
              <a:rPr lang="it-IT" sz="1600" dirty="0" err="1">
                <a:solidFill>
                  <a:schemeClr val="bg2"/>
                </a:solidFill>
              </a:rPr>
              <a:t>regional</a:t>
            </a:r>
            <a:r>
              <a:rPr lang="it-IT" sz="1600" dirty="0">
                <a:solidFill>
                  <a:schemeClr val="bg2"/>
                </a:solidFill>
              </a:rPr>
              <a:t> </a:t>
            </a:r>
            <a:r>
              <a:rPr lang="it-IT" sz="1600" dirty="0" err="1">
                <a:solidFill>
                  <a:schemeClr val="bg2"/>
                </a:solidFill>
              </a:rPr>
              <a:t>territory</a:t>
            </a:r>
            <a:endParaRPr lang="it-IT" sz="1600" dirty="0">
              <a:solidFill>
                <a:schemeClr val="bg2"/>
              </a:solidFill>
            </a:endParaRPr>
          </a:p>
          <a:p>
            <a:endParaRPr lang="it-IT" sz="1600" dirty="0">
              <a:solidFill>
                <a:schemeClr val="bg2"/>
              </a:solidFill>
            </a:endParaRPr>
          </a:p>
          <a:p>
            <a:r>
              <a:rPr lang="it-IT" sz="1600" dirty="0">
                <a:solidFill>
                  <a:schemeClr val="bg2"/>
                </a:solidFill>
              </a:rPr>
              <a:t>Instruments:</a:t>
            </a:r>
          </a:p>
          <a:p>
            <a:pPr marL="571500" indent="-342900" algn="just">
              <a:buFont typeface="Arial" panose="020B0604020202020204" pitchFamily="34" charset="0"/>
              <a:buChar char="•"/>
            </a:pPr>
            <a:r>
              <a:rPr lang="it-IT" sz="1600" b="1" dirty="0" err="1">
                <a:solidFill>
                  <a:schemeClr val="bg2"/>
                </a:solidFill>
              </a:rPr>
              <a:t>Osservatory</a:t>
            </a:r>
            <a:r>
              <a:rPr lang="it-IT" sz="1600" b="1" dirty="0">
                <a:solidFill>
                  <a:schemeClr val="bg2"/>
                </a:solidFill>
              </a:rPr>
              <a:t> for Industry 4.0</a:t>
            </a:r>
            <a:r>
              <a:rPr lang="it-IT" sz="1600" dirty="0">
                <a:solidFill>
                  <a:schemeClr val="bg2"/>
                </a:solidFill>
              </a:rPr>
              <a:t>: governance of policy for I4.0 for the </a:t>
            </a:r>
            <a:r>
              <a:rPr lang="it-IT" sz="1600" dirty="0" err="1">
                <a:solidFill>
                  <a:schemeClr val="bg2"/>
                </a:solidFill>
              </a:rPr>
              <a:t>next</a:t>
            </a:r>
            <a:r>
              <a:rPr lang="it-IT" sz="1600" dirty="0">
                <a:solidFill>
                  <a:schemeClr val="bg2"/>
                </a:solidFill>
              </a:rPr>
              <a:t> programming </a:t>
            </a:r>
            <a:r>
              <a:rPr lang="it-IT" sz="1600" dirty="0" err="1">
                <a:solidFill>
                  <a:schemeClr val="bg2"/>
                </a:solidFill>
              </a:rPr>
              <a:t>period</a:t>
            </a:r>
            <a:r>
              <a:rPr lang="it-IT" sz="1600" dirty="0">
                <a:solidFill>
                  <a:schemeClr val="bg2"/>
                </a:solidFill>
              </a:rPr>
              <a:t> 2021- 2027; </a:t>
            </a:r>
            <a:r>
              <a:rPr lang="it-IT" sz="1600" dirty="0" err="1">
                <a:solidFill>
                  <a:schemeClr val="bg2"/>
                </a:solidFill>
              </a:rPr>
              <a:t>it</a:t>
            </a:r>
            <a:r>
              <a:rPr lang="it-IT" sz="1600" dirty="0">
                <a:solidFill>
                  <a:schemeClr val="bg2"/>
                </a:solidFill>
              </a:rPr>
              <a:t> </a:t>
            </a:r>
            <a:r>
              <a:rPr lang="it-IT" sz="1600" dirty="0" err="1">
                <a:solidFill>
                  <a:schemeClr val="bg2"/>
                </a:solidFill>
              </a:rPr>
              <a:t>is</a:t>
            </a:r>
            <a:r>
              <a:rPr lang="it-IT" sz="1600" dirty="0">
                <a:solidFill>
                  <a:schemeClr val="bg2"/>
                </a:solidFill>
              </a:rPr>
              <a:t> </a:t>
            </a:r>
            <a:r>
              <a:rPr lang="it-IT" sz="1600" dirty="0" err="1">
                <a:solidFill>
                  <a:schemeClr val="bg2"/>
                </a:solidFill>
              </a:rPr>
              <a:t>composed</a:t>
            </a:r>
            <a:r>
              <a:rPr lang="it-IT" sz="1600" dirty="0">
                <a:solidFill>
                  <a:schemeClr val="bg2"/>
                </a:solidFill>
              </a:rPr>
              <a:t> by </a:t>
            </a:r>
            <a:r>
              <a:rPr lang="it-IT" sz="1600" dirty="0" err="1">
                <a:solidFill>
                  <a:schemeClr val="bg2"/>
                </a:solidFill>
              </a:rPr>
              <a:t>regional</a:t>
            </a:r>
            <a:r>
              <a:rPr lang="it-IT" sz="1600" dirty="0">
                <a:solidFill>
                  <a:schemeClr val="bg2"/>
                </a:solidFill>
              </a:rPr>
              <a:t> </a:t>
            </a:r>
            <a:r>
              <a:rPr lang="it-IT" sz="1600" dirty="0" err="1">
                <a:solidFill>
                  <a:schemeClr val="bg2"/>
                </a:solidFill>
              </a:rPr>
              <a:t>authorities</a:t>
            </a:r>
            <a:r>
              <a:rPr lang="it-IT" sz="1600" dirty="0">
                <a:solidFill>
                  <a:schemeClr val="bg2"/>
                </a:solidFill>
              </a:rPr>
              <a:t>, </a:t>
            </a:r>
            <a:r>
              <a:rPr lang="it-IT" sz="1600" dirty="0" err="1">
                <a:solidFill>
                  <a:schemeClr val="bg2"/>
                </a:solidFill>
              </a:rPr>
              <a:t>association</a:t>
            </a:r>
            <a:r>
              <a:rPr lang="it-IT" sz="1600" dirty="0">
                <a:solidFill>
                  <a:schemeClr val="bg2"/>
                </a:solidFill>
              </a:rPr>
              <a:t> of </a:t>
            </a:r>
            <a:r>
              <a:rPr lang="it-IT" sz="1600" dirty="0" err="1">
                <a:solidFill>
                  <a:schemeClr val="bg2"/>
                </a:solidFill>
              </a:rPr>
              <a:t>categories</a:t>
            </a:r>
            <a:r>
              <a:rPr lang="it-IT" sz="1600" dirty="0">
                <a:solidFill>
                  <a:schemeClr val="bg2"/>
                </a:solidFill>
              </a:rPr>
              <a:t>, </a:t>
            </a:r>
            <a:r>
              <a:rPr lang="it-IT" sz="1600" dirty="0" err="1">
                <a:solidFill>
                  <a:schemeClr val="bg2"/>
                </a:solidFill>
              </a:rPr>
              <a:t>universities</a:t>
            </a:r>
            <a:endParaRPr lang="it-IT" sz="1600" dirty="0">
              <a:solidFill>
                <a:schemeClr val="bg2"/>
              </a:solidFill>
            </a:endParaRPr>
          </a:p>
          <a:p>
            <a:pPr marL="571500" indent="-342900" algn="just">
              <a:buFont typeface="Arial" panose="020B0604020202020204" pitchFamily="34" charset="0"/>
              <a:buChar char="•"/>
            </a:pPr>
            <a:endParaRPr lang="it-IT" sz="1600" dirty="0">
              <a:solidFill>
                <a:schemeClr val="bg2"/>
              </a:solidFill>
            </a:endParaRPr>
          </a:p>
          <a:p>
            <a:pPr marL="571500" indent="-342900" algn="just">
              <a:buFont typeface="Arial" panose="020B0604020202020204" pitchFamily="34" charset="0"/>
              <a:buChar char="•"/>
            </a:pPr>
            <a:r>
              <a:rPr lang="it-IT" sz="1600" b="1" dirty="0" err="1">
                <a:solidFill>
                  <a:schemeClr val="bg2"/>
                </a:solidFill>
              </a:rPr>
              <a:t>Permanent</a:t>
            </a:r>
            <a:r>
              <a:rPr lang="it-IT" sz="1600" b="1" dirty="0">
                <a:solidFill>
                  <a:schemeClr val="bg2"/>
                </a:solidFill>
              </a:rPr>
              <a:t> </a:t>
            </a:r>
            <a:r>
              <a:rPr lang="it-IT" sz="1600" b="1" dirty="0" err="1">
                <a:solidFill>
                  <a:schemeClr val="bg2"/>
                </a:solidFill>
              </a:rPr>
              <a:t>Table</a:t>
            </a:r>
            <a:r>
              <a:rPr lang="it-IT" sz="1600" dirty="0">
                <a:solidFill>
                  <a:schemeClr val="bg2"/>
                </a:solidFill>
              </a:rPr>
              <a:t>: technical inputs, </a:t>
            </a:r>
            <a:r>
              <a:rPr lang="it-IT" sz="1600" dirty="0" err="1">
                <a:solidFill>
                  <a:schemeClr val="bg2"/>
                </a:solidFill>
              </a:rPr>
              <a:t>comments</a:t>
            </a:r>
            <a:r>
              <a:rPr lang="it-IT" sz="1600" dirty="0">
                <a:solidFill>
                  <a:schemeClr val="bg2"/>
                </a:solidFill>
              </a:rPr>
              <a:t> and feedback on I4.0; </a:t>
            </a:r>
            <a:r>
              <a:rPr lang="it-IT" sz="1600" dirty="0" err="1">
                <a:solidFill>
                  <a:schemeClr val="bg2"/>
                </a:solidFill>
              </a:rPr>
              <a:t>it’s</a:t>
            </a:r>
            <a:r>
              <a:rPr lang="it-IT" sz="1600" dirty="0">
                <a:solidFill>
                  <a:schemeClr val="bg2"/>
                </a:solidFill>
              </a:rPr>
              <a:t> </a:t>
            </a:r>
            <a:r>
              <a:rPr lang="it-IT" sz="1600" dirty="0" err="1">
                <a:solidFill>
                  <a:schemeClr val="bg2"/>
                </a:solidFill>
              </a:rPr>
              <a:t>composed</a:t>
            </a:r>
            <a:r>
              <a:rPr lang="it-IT" sz="1600" dirty="0">
                <a:solidFill>
                  <a:schemeClr val="bg2"/>
                </a:solidFill>
              </a:rPr>
              <a:t> by </a:t>
            </a:r>
            <a:r>
              <a:rPr lang="it-IT" sz="1600" dirty="0" err="1">
                <a:solidFill>
                  <a:schemeClr val="bg2"/>
                </a:solidFill>
              </a:rPr>
              <a:t>competence</a:t>
            </a:r>
            <a:r>
              <a:rPr lang="it-IT" sz="1600" dirty="0">
                <a:solidFill>
                  <a:schemeClr val="bg2"/>
                </a:solidFill>
              </a:rPr>
              <a:t> center, DIH and PID</a:t>
            </a:r>
          </a:p>
          <a:p>
            <a:pPr marL="571500" indent="-342900" algn="just">
              <a:buFont typeface="Arial" panose="020B0604020202020204" pitchFamily="34" charset="0"/>
              <a:buChar char="•"/>
            </a:pPr>
            <a:endParaRPr lang="it-IT" dirty="0">
              <a:solidFill>
                <a:schemeClr val="bg2"/>
              </a:solidFill>
            </a:endParaRPr>
          </a:p>
        </p:txBody>
      </p:sp>
      <p:sp>
        <p:nvSpPr>
          <p:cNvPr id="9" name="Shape 138">
            <a:extLst>
              <a:ext uri="{FF2B5EF4-FFF2-40B4-BE49-F238E27FC236}">
                <a16:creationId xmlns:a16="http://schemas.microsoft.com/office/drawing/2014/main" id="{4D120FD9-D290-45CA-A2B8-8B11F380065B}"/>
              </a:ext>
            </a:extLst>
          </p:cNvPr>
          <p:cNvSpPr txBox="1">
            <a:spLocks/>
          </p:cNvSpPr>
          <p:nvPr/>
        </p:nvSpPr>
        <p:spPr>
          <a:xfrm>
            <a:off x="1847528" y="451749"/>
            <a:ext cx="8380444" cy="8890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pt-PT" sz="3000" dirty="0"/>
              <a:t>Regional Industry 4.0 Public Policy</a:t>
            </a:r>
          </a:p>
          <a:p>
            <a:r>
              <a:rPr lang="pt-PT" sz="3000" dirty="0"/>
              <a:t>Initiatives 3/3</a:t>
            </a:r>
          </a:p>
        </p:txBody>
      </p:sp>
    </p:spTree>
    <p:extLst>
      <p:ext uri="{BB962C8B-B14F-4D97-AF65-F5344CB8AC3E}">
        <p14:creationId xmlns:p14="http://schemas.microsoft.com/office/powerpoint/2010/main" val="1011129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063552" y="451749"/>
            <a:ext cx="8229600" cy="562074"/>
          </a:xfrm>
          <a:prstGeom prst="rect">
            <a:avLst/>
          </a:prstGeom>
          <a:noFill/>
          <a:ln>
            <a:noFill/>
          </a:ln>
        </p:spPr>
        <p:txBody>
          <a:bodyPr spcFirstLastPara="1" wrap="square" lIns="91425" tIns="45700" rIns="91425" bIns="45700" anchor="ctr" anchorCtr="0">
            <a:noAutofit/>
          </a:bodyPr>
          <a:lstStyle/>
          <a:p>
            <a:r>
              <a:rPr lang="pt-PT" dirty="0"/>
              <a:t>Good Practice ERDF</a:t>
            </a:r>
            <a:endParaRPr dirty="0"/>
          </a:p>
        </p:txBody>
      </p:sp>
      <p:sp>
        <p:nvSpPr>
          <p:cNvPr id="139" name="Shape 139"/>
          <p:cNvSpPr txBox="1">
            <a:spLocks noGrp="1"/>
          </p:cNvSpPr>
          <p:nvPr>
            <p:ph type="body" idx="1"/>
          </p:nvPr>
        </p:nvSpPr>
        <p:spPr>
          <a:xfrm>
            <a:off x="1667508" y="1303391"/>
            <a:ext cx="8856984" cy="5183187"/>
          </a:xfrm>
          <a:prstGeom prst="rect">
            <a:avLst/>
          </a:prstGeom>
          <a:noFill/>
          <a:ln>
            <a:noFill/>
          </a:ln>
        </p:spPr>
        <p:txBody>
          <a:bodyPr spcFirstLastPara="1" wrap="square" lIns="91425" tIns="45700" rIns="91425" bIns="45700" anchor="t" anchorCtr="0">
            <a:noAutofit/>
          </a:bodyPr>
          <a:lstStyle/>
          <a:p>
            <a:r>
              <a:rPr lang="en-US" sz="2200" dirty="0"/>
              <a:t>2 Regional Calls “Manufacturing and Labor 4.0” 2018</a:t>
            </a:r>
            <a:r>
              <a:rPr lang="en-US" sz="2200" b="0" dirty="0"/>
              <a:t> and </a:t>
            </a:r>
            <a:r>
              <a:rPr lang="en-US" sz="2200" dirty="0"/>
              <a:t>2019</a:t>
            </a:r>
          </a:p>
          <a:p>
            <a:endParaRPr lang="en-US" sz="2200" dirty="0">
              <a:solidFill>
                <a:srgbClr val="002060"/>
              </a:solidFill>
            </a:endParaRPr>
          </a:p>
          <a:p>
            <a:r>
              <a:rPr lang="it-IT" sz="2200" dirty="0" err="1">
                <a:solidFill>
                  <a:srgbClr val="002060"/>
                </a:solidFill>
              </a:rPr>
              <a:t>Aim</a:t>
            </a:r>
            <a:r>
              <a:rPr lang="it-IT" sz="2200" dirty="0">
                <a:solidFill>
                  <a:srgbClr val="002060"/>
                </a:solidFill>
                <a:sym typeface="Wingdings" panose="05000000000000000000" pitchFamily="2" charset="2"/>
              </a:rPr>
              <a:t></a:t>
            </a:r>
            <a:r>
              <a:rPr lang="en-US" sz="2200" b="0" dirty="0"/>
              <a:t> provides capital grants to SME’s, for implementation and application of new digital technologies as well as  the vocational training of labor force </a:t>
            </a:r>
            <a:r>
              <a:rPr lang="en-US" sz="2200" b="0" dirty="0">
                <a:hlinkClick r:id="rId3"/>
              </a:rPr>
              <a:t>LINK</a:t>
            </a:r>
            <a:endParaRPr lang="en-US" sz="2200" b="0" dirty="0"/>
          </a:p>
          <a:p>
            <a:endParaRPr lang="en-US" b="0" dirty="0"/>
          </a:p>
          <a:p>
            <a:endParaRPr lang="it-IT" b="0" dirty="0"/>
          </a:p>
          <a:p>
            <a:pPr marL="1257300" lvl="2" indent="-190500">
              <a:buSzPts val="2400"/>
            </a:pPr>
            <a:endParaRPr lang="pt-PT" dirty="0"/>
          </a:p>
        </p:txBody>
      </p:sp>
      <p:graphicFrame>
        <p:nvGraphicFramePr>
          <p:cNvPr id="2" name="Tabella 1">
            <a:extLst>
              <a:ext uri="{FF2B5EF4-FFF2-40B4-BE49-F238E27FC236}">
                <a16:creationId xmlns:a16="http://schemas.microsoft.com/office/drawing/2014/main" id="{69B9FC92-C058-4CFC-8C08-654497BE7419}"/>
              </a:ext>
            </a:extLst>
          </p:cNvPr>
          <p:cNvGraphicFramePr>
            <a:graphicFrameLocks noGrp="1"/>
          </p:cNvGraphicFramePr>
          <p:nvPr>
            <p:extLst/>
          </p:nvPr>
        </p:nvGraphicFramePr>
        <p:xfrm>
          <a:off x="2084240" y="3645024"/>
          <a:ext cx="8208912" cy="3078480"/>
        </p:xfrm>
        <a:graphic>
          <a:graphicData uri="http://schemas.openxmlformats.org/drawingml/2006/table">
            <a:tbl>
              <a:tblPr firstRow="1" bandRow="1">
                <a:tableStyleId>{106F7A38-2457-4721-AEC2-E71E057B1861}</a:tableStyleId>
              </a:tblPr>
              <a:tblGrid>
                <a:gridCol w="3168352">
                  <a:extLst>
                    <a:ext uri="{9D8B030D-6E8A-4147-A177-3AD203B41FA5}">
                      <a16:colId xmlns:a16="http://schemas.microsoft.com/office/drawing/2014/main" val="4121145159"/>
                    </a:ext>
                  </a:extLst>
                </a:gridCol>
                <a:gridCol w="2664296">
                  <a:extLst>
                    <a:ext uri="{9D8B030D-6E8A-4147-A177-3AD203B41FA5}">
                      <a16:colId xmlns:a16="http://schemas.microsoft.com/office/drawing/2014/main" val="2698487409"/>
                    </a:ext>
                  </a:extLst>
                </a:gridCol>
                <a:gridCol w="2376264">
                  <a:extLst>
                    <a:ext uri="{9D8B030D-6E8A-4147-A177-3AD203B41FA5}">
                      <a16:colId xmlns:a16="http://schemas.microsoft.com/office/drawing/2014/main" val="2040860593"/>
                    </a:ext>
                  </a:extLst>
                </a:gridCol>
              </a:tblGrid>
              <a:tr h="370840">
                <a:tc>
                  <a:txBody>
                    <a:bodyPr/>
                    <a:lstStyle/>
                    <a:p>
                      <a:endParaRPr lang="it-IT" sz="2000" dirty="0"/>
                    </a:p>
                  </a:txBody>
                  <a:tcPr/>
                </a:tc>
                <a:tc>
                  <a:txBody>
                    <a:bodyPr/>
                    <a:lstStyle/>
                    <a:p>
                      <a:pPr algn="ctr"/>
                      <a:r>
                        <a:rPr lang="it-IT" sz="2000" dirty="0"/>
                        <a:t>2018</a:t>
                      </a:r>
                    </a:p>
                  </a:txBody>
                  <a:tcPr/>
                </a:tc>
                <a:tc>
                  <a:txBody>
                    <a:bodyPr/>
                    <a:lstStyle/>
                    <a:p>
                      <a:pPr algn="ctr"/>
                      <a:r>
                        <a:rPr lang="it-IT" sz="2000" dirty="0"/>
                        <a:t>2019</a:t>
                      </a:r>
                    </a:p>
                  </a:txBody>
                  <a:tcPr/>
                </a:tc>
                <a:extLst>
                  <a:ext uri="{0D108BD9-81ED-4DB2-BD59-A6C34878D82A}">
                    <a16:rowId xmlns:a16="http://schemas.microsoft.com/office/drawing/2014/main" val="2961235304"/>
                  </a:ext>
                </a:extLst>
              </a:tr>
              <a:tr h="370840">
                <a:tc>
                  <a:txBody>
                    <a:bodyPr/>
                    <a:lstStyle/>
                    <a:p>
                      <a:r>
                        <a:rPr lang="en-US" sz="2000" dirty="0"/>
                        <a:t>Applications received</a:t>
                      </a:r>
                      <a:endParaRPr lang="it-IT" sz="2000" dirty="0"/>
                    </a:p>
                  </a:txBody>
                  <a:tcPr/>
                </a:tc>
                <a:tc>
                  <a:txBody>
                    <a:bodyPr/>
                    <a:lstStyle/>
                    <a:p>
                      <a:pPr algn="ctr"/>
                      <a:r>
                        <a:rPr lang="it-IT" sz="2000" dirty="0"/>
                        <a:t>107</a:t>
                      </a:r>
                    </a:p>
                  </a:txBody>
                  <a:tcPr/>
                </a:tc>
                <a:tc>
                  <a:txBody>
                    <a:bodyPr/>
                    <a:lstStyle/>
                    <a:p>
                      <a:pPr algn="ctr"/>
                      <a:r>
                        <a:rPr lang="it-IT" sz="2000" dirty="0"/>
                        <a:t>274</a:t>
                      </a:r>
                    </a:p>
                  </a:txBody>
                  <a:tcPr/>
                </a:tc>
                <a:extLst>
                  <a:ext uri="{0D108BD9-81ED-4DB2-BD59-A6C34878D82A}">
                    <a16:rowId xmlns:a16="http://schemas.microsoft.com/office/drawing/2014/main" val="836726014"/>
                  </a:ext>
                </a:extLst>
              </a:tr>
              <a:tr h="370840">
                <a:tc>
                  <a:txBody>
                    <a:bodyPr/>
                    <a:lstStyle/>
                    <a:p>
                      <a:r>
                        <a:rPr lang="en-US" sz="2000" dirty="0"/>
                        <a:t>Beneficiaries</a:t>
                      </a:r>
                      <a:endParaRPr lang="it-IT" sz="2000" dirty="0"/>
                    </a:p>
                  </a:txBody>
                  <a:tcPr/>
                </a:tc>
                <a:tc>
                  <a:txBody>
                    <a:bodyPr/>
                    <a:lstStyle/>
                    <a:p>
                      <a:pPr algn="ctr"/>
                      <a:r>
                        <a:rPr lang="it-IT" sz="2000" dirty="0"/>
                        <a:t>SME’S</a:t>
                      </a:r>
                    </a:p>
                  </a:txBody>
                  <a:tcPr/>
                </a:tc>
                <a:tc>
                  <a:txBody>
                    <a:bodyPr/>
                    <a:lstStyle/>
                    <a:p>
                      <a:pPr algn="ctr"/>
                      <a:r>
                        <a:rPr lang="it-IT" sz="2000" dirty="0"/>
                        <a:t>SME’S</a:t>
                      </a:r>
                    </a:p>
                  </a:txBody>
                  <a:tcPr/>
                </a:tc>
                <a:extLst>
                  <a:ext uri="{0D108BD9-81ED-4DB2-BD59-A6C34878D82A}">
                    <a16:rowId xmlns:a16="http://schemas.microsoft.com/office/drawing/2014/main" val="2801830155"/>
                  </a:ext>
                </a:extLst>
              </a:tr>
              <a:tr h="370840">
                <a:tc>
                  <a:txBody>
                    <a:bodyPr/>
                    <a:lstStyle/>
                    <a:p>
                      <a:r>
                        <a:rPr lang="en-US" sz="2000" dirty="0"/>
                        <a:t>Contributions granted</a:t>
                      </a:r>
                      <a:endParaRPr lang="it-IT" sz="2000" dirty="0"/>
                    </a:p>
                  </a:txBody>
                  <a:tcPr/>
                </a:tc>
                <a:tc>
                  <a:txBody>
                    <a:bodyPr/>
                    <a:lstStyle/>
                    <a:p>
                      <a:pPr algn="ctr"/>
                      <a:r>
                        <a:rPr lang="en-US" sz="2000" b="0" dirty="0"/>
                        <a:t>€ 9.341.447,43</a:t>
                      </a:r>
                      <a:endParaRPr lang="it-IT" sz="2000" dirty="0"/>
                    </a:p>
                  </a:txBody>
                  <a:tcPr/>
                </a:tc>
                <a:tc>
                  <a:txBody>
                    <a:bodyPr/>
                    <a:lstStyle/>
                    <a:p>
                      <a:pPr algn="ctr"/>
                      <a:r>
                        <a:rPr lang="it-IT" sz="2000" b="0" i="0" u="none" strike="noStrike" cap="none" dirty="0">
                          <a:solidFill>
                            <a:schemeClr val="dk1"/>
                          </a:solidFill>
                          <a:effectLst/>
                          <a:latin typeface="Arial"/>
                          <a:ea typeface="Arial"/>
                          <a:cs typeface="Arial"/>
                          <a:sym typeface="Arial"/>
                        </a:rPr>
                        <a:t>€ </a:t>
                      </a:r>
                      <a:r>
                        <a:rPr lang="it-IT" sz="2000" b="1" i="0" u="none" strike="noStrike" cap="none" dirty="0">
                          <a:solidFill>
                            <a:schemeClr val="dk1"/>
                          </a:solidFill>
                          <a:effectLst/>
                          <a:latin typeface="Arial"/>
                          <a:ea typeface="Arial"/>
                          <a:cs typeface="Arial"/>
                          <a:sym typeface="Arial"/>
                        </a:rPr>
                        <a:t>6.760.062,31</a:t>
                      </a:r>
                      <a:endParaRPr lang="it-IT" sz="2000" dirty="0"/>
                    </a:p>
                  </a:txBody>
                  <a:tcPr/>
                </a:tc>
                <a:extLst>
                  <a:ext uri="{0D108BD9-81ED-4DB2-BD59-A6C34878D82A}">
                    <a16:rowId xmlns:a16="http://schemas.microsoft.com/office/drawing/2014/main" val="355307307"/>
                  </a:ext>
                </a:extLst>
              </a:tr>
              <a:tr h="370840">
                <a:tc>
                  <a:txBody>
                    <a:bodyPr/>
                    <a:lstStyle/>
                    <a:p>
                      <a:r>
                        <a:rPr lang="en-US" sz="2000" dirty="0"/>
                        <a:t>Total planned investments</a:t>
                      </a:r>
                      <a:endParaRPr lang="it-IT" sz="2000" dirty="0"/>
                    </a:p>
                  </a:txBody>
                  <a:tcPr/>
                </a:tc>
                <a:tc>
                  <a:txBody>
                    <a:bodyPr/>
                    <a:lstStyle/>
                    <a:p>
                      <a:pPr algn="ctr"/>
                      <a:r>
                        <a:rPr lang="en-US" sz="2000" b="0" dirty="0"/>
                        <a:t>€ 30.522.537,17</a:t>
                      </a:r>
                      <a:endParaRPr lang="it-IT" sz="2000" dirty="0"/>
                    </a:p>
                  </a:txBody>
                  <a:tcPr/>
                </a:tc>
                <a:tc>
                  <a:txBody>
                    <a:bodyPr/>
                    <a:lstStyle/>
                    <a:p>
                      <a:pPr algn="ctr"/>
                      <a:r>
                        <a:rPr lang="it-IT" sz="2000" dirty="0"/>
                        <a:t>€26.134.980,10</a:t>
                      </a:r>
                    </a:p>
                  </a:txBody>
                  <a:tcPr/>
                </a:tc>
                <a:extLst>
                  <a:ext uri="{0D108BD9-81ED-4DB2-BD59-A6C34878D82A}">
                    <a16:rowId xmlns:a16="http://schemas.microsoft.com/office/drawing/2014/main" val="3233023681"/>
                  </a:ext>
                </a:extLst>
              </a:tr>
              <a:tr h="370840">
                <a:tc>
                  <a:txBody>
                    <a:bodyPr/>
                    <a:lstStyle/>
                    <a:p>
                      <a:r>
                        <a:rPr lang="en-US" sz="2000" dirty="0"/>
                        <a:t>Internships started</a:t>
                      </a:r>
                      <a:endParaRPr lang="it-IT" sz="2000" dirty="0"/>
                    </a:p>
                  </a:txBody>
                  <a:tcPr/>
                </a:tc>
                <a:tc>
                  <a:txBody>
                    <a:bodyPr/>
                    <a:lstStyle/>
                    <a:p>
                      <a:pPr algn="ctr"/>
                      <a:r>
                        <a:rPr lang="it-IT" sz="2000" dirty="0"/>
                        <a:t>120</a:t>
                      </a:r>
                    </a:p>
                  </a:txBody>
                  <a:tcPr/>
                </a:tc>
                <a:tc>
                  <a:txBody>
                    <a:bodyPr/>
                    <a:lstStyle/>
                    <a:p>
                      <a:pPr algn="ctr"/>
                      <a:endParaRPr lang="it-IT" sz="2000" dirty="0"/>
                    </a:p>
                  </a:txBody>
                  <a:tcPr/>
                </a:tc>
                <a:extLst>
                  <a:ext uri="{0D108BD9-81ED-4DB2-BD59-A6C34878D82A}">
                    <a16:rowId xmlns:a16="http://schemas.microsoft.com/office/drawing/2014/main" val="3214295435"/>
                  </a:ext>
                </a:extLst>
              </a:tr>
              <a:tr h="370840">
                <a:tc>
                  <a:txBody>
                    <a:bodyPr/>
                    <a:lstStyle/>
                    <a:p>
                      <a:r>
                        <a:rPr lang="en-US" sz="2000" dirty="0"/>
                        <a:t>New employment contracts</a:t>
                      </a:r>
                      <a:endParaRPr lang="it-IT" sz="2000" dirty="0"/>
                    </a:p>
                  </a:txBody>
                  <a:tcPr/>
                </a:tc>
                <a:tc>
                  <a:txBody>
                    <a:bodyPr/>
                    <a:lstStyle/>
                    <a:p>
                      <a:pPr algn="ctr"/>
                      <a:r>
                        <a:rPr lang="en-US" sz="2000" b="0" dirty="0"/>
                        <a:t>180</a:t>
                      </a:r>
                      <a:endParaRPr lang="it-IT" sz="2000" dirty="0"/>
                    </a:p>
                  </a:txBody>
                  <a:tcPr/>
                </a:tc>
                <a:tc>
                  <a:txBody>
                    <a:bodyPr/>
                    <a:lstStyle/>
                    <a:p>
                      <a:pPr algn="ctr"/>
                      <a:endParaRPr lang="it-IT" sz="2000" dirty="0"/>
                    </a:p>
                  </a:txBody>
                  <a:tcPr/>
                </a:tc>
                <a:extLst>
                  <a:ext uri="{0D108BD9-81ED-4DB2-BD59-A6C34878D82A}">
                    <a16:rowId xmlns:a16="http://schemas.microsoft.com/office/drawing/2014/main" val="4141265646"/>
                  </a:ext>
                </a:extLst>
              </a:tr>
            </a:tbl>
          </a:graphicData>
        </a:graphic>
      </p:graphicFrame>
    </p:spTree>
    <p:extLst>
      <p:ext uri="{BB962C8B-B14F-4D97-AF65-F5344CB8AC3E}">
        <p14:creationId xmlns:p14="http://schemas.microsoft.com/office/powerpoint/2010/main" val="117762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847528" y="513589"/>
            <a:ext cx="8229600" cy="1124792"/>
          </a:xfrm>
          <a:prstGeom prst="rect">
            <a:avLst/>
          </a:prstGeom>
          <a:noFill/>
          <a:ln>
            <a:noFill/>
          </a:ln>
        </p:spPr>
        <p:txBody>
          <a:bodyPr spcFirstLastPara="1" wrap="square" lIns="91425" tIns="45700" rIns="91425" bIns="45700" anchor="ctr" anchorCtr="0">
            <a:noAutofit/>
          </a:bodyPr>
          <a:lstStyle/>
          <a:p>
            <a:r>
              <a:rPr lang="pt-PT" dirty="0"/>
              <a:t>Good Practice General Policy </a:t>
            </a:r>
            <a:br>
              <a:rPr lang="pt-PT" dirty="0"/>
            </a:br>
            <a:r>
              <a:rPr lang="pt-PT" dirty="0"/>
              <a:t>1/2</a:t>
            </a:r>
            <a:endParaRPr dirty="0"/>
          </a:p>
        </p:txBody>
      </p:sp>
      <p:sp>
        <p:nvSpPr>
          <p:cNvPr id="139" name="Shape 139"/>
          <p:cNvSpPr txBox="1">
            <a:spLocks noGrp="1"/>
          </p:cNvSpPr>
          <p:nvPr>
            <p:ph type="body" idx="1"/>
          </p:nvPr>
        </p:nvSpPr>
        <p:spPr>
          <a:xfrm>
            <a:off x="1848929" y="1916833"/>
            <a:ext cx="8207375" cy="5183187"/>
          </a:xfrm>
          <a:prstGeom prst="rect">
            <a:avLst/>
          </a:prstGeom>
          <a:noFill/>
          <a:ln>
            <a:noFill/>
          </a:ln>
        </p:spPr>
        <p:txBody>
          <a:bodyPr spcFirstLastPara="1" wrap="square" lIns="91425" tIns="45700" rIns="91425" bIns="45700" anchor="t" anchorCtr="0">
            <a:noAutofit/>
          </a:bodyPr>
          <a:lstStyle/>
          <a:p>
            <a:pPr marL="0" indent="0" algn="just"/>
            <a:r>
              <a:rPr lang="en-US" dirty="0"/>
              <a:t>Regional Call </a:t>
            </a:r>
            <a:r>
              <a:rPr lang="it-IT" dirty="0"/>
              <a:t>«Human digitale </a:t>
            </a:r>
            <a:r>
              <a:rPr lang="it-IT" dirty="0" err="1"/>
              <a:t>flexible</a:t>
            </a:r>
            <a:r>
              <a:rPr lang="it-IT" dirty="0"/>
              <a:t> manufacturing»</a:t>
            </a:r>
            <a:endParaRPr lang="en-US" b="0" dirty="0"/>
          </a:p>
          <a:p>
            <a:pPr marL="0" indent="0" algn="just"/>
            <a:endParaRPr lang="en-US" dirty="0"/>
          </a:p>
          <a:p>
            <a:pPr marL="0" indent="0" algn="just"/>
            <a:r>
              <a:rPr lang="en-US" dirty="0"/>
              <a:t>Aim</a:t>
            </a:r>
            <a:r>
              <a:rPr lang="en-US" dirty="0">
                <a:sym typeface="Wingdings" panose="05000000000000000000" pitchFamily="2" charset="2"/>
              </a:rPr>
              <a:t> </a:t>
            </a:r>
            <a:r>
              <a:rPr lang="en-US" b="0" dirty="0"/>
              <a:t>to structure and consolidate over time a synergistic collaboration between regional stakeholder to create a </a:t>
            </a:r>
            <a:r>
              <a:rPr lang="en-US" dirty="0"/>
              <a:t>flexible laboratory </a:t>
            </a:r>
            <a:r>
              <a:rPr lang="en-US" b="0" dirty="0"/>
              <a:t>working in the field of </a:t>
            </a:r>
            <a:r>
              <a:rPr lang="en-US" b="0" u="sng" dirty="0"/>
              <a:t>Industry 4.0</a:t>
            </a:r>
          </a:p>
          <a:p>
            <a:pPr marL="0" indent="0" algn="just"/>
            <a:r>
              <a:rPr lang="en-US" b="0" dirty="0">
                <a:hlinkClick r:id="rId3"/>
              </a:rPr>
              <a:t>LINK</a:t>
            </a:r>
            <a:endParaRPr lang="en-US" b="0" dirty="0"/>
          </a:p>
          <a:p>
            <a:pPr marL="0" indent="0" algn="just"/>
            <a:endParaRPr lang="en-US" b="0" dirty="0"/>
          </a:p>
          <a:p>
            <a:pPr marL="0" indent="0" algn="just"/>
            <a:r>
              <a:rPr lang="en-US" b="0" dirty="0"/>
              <a:t>The laboratory will be divide in 4 main areas, each one specialized in a specific topic:</a:t>
            </a:r>
          </a:p>
          <a:p>
            <a:pPr marL="571500" indent="-342900" algn="just">
              <a:buFont typeface="Arial" panose="020B0604020202020204" pitchFamily="34" charset="0"/>
              <a:buChar char="•"/>
            </a:pPr>
            <a:r>
              <a:rPr lang="en-US" b="0" dirty="0"/>
              <a:t>Augmented reality</a:t>
            </a:r>
          </a:p>
          <a:p>
            <a:pPr marL="571500" indent="-342900" algn="just">
              <a:buFont typeface="Arial" panose="020B0604020202020204" pitchFamily="34" charset="0"/>
              <a:buChar char="•"/>
            </a:pPr>
            <a:r>
              <a:rPr lang="en-US" b="0" dirty="0"/>
              <a:t>Big data and data analytics</a:t>
            </a:r>
          </a:p>
          <a:p>
            <a:endParaRPr lang="it-IT" b="0" dirty="0"/>
          </a:p>
          <a:p>
            <a:pPr marL="1257300" lvl="2" indent="-190500">
              <a:buSzPts val="2400"/>
            </a:pPr>
            <a:endParaRPr dirty="0"/>
          </a:p>
        </p:txBody>
      </p:sp>
    </p:spTree>
    <p:extLst>
      <p:ext uri="{BB962C8B-B14F-4D97-AF65-F5344CB8AC3E}">
        <p14:creationId xmlns:p14="http://schemas.microsoft.com/office/powerpoint/2010/main" val="3188075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063552" y="451749"/>
            <a:ext cx="8229600" cy="1249059"/>
          </a:xfrm>
          <a:prstGeom prst="rect">
            <a:avLst/>
          </a:prstGeom>
          <a:noFill/>
          <a:ln>
            <a:noFill/>
          </a:ln>
        </p:spPr>
        <p:txBody>
          <a:bodyPr spcFirstLastPara="1" wrap="square" lIns="91425" tIns="45700" rIns="91425" bIns="45700" anchor="ctr" anchorCtr="0">
            <a:noAutofit/>
          </a:bodyPr>
          <a:lstStyle/>
          <a:p>
            <a:pPr lvl="0"/>
            <a:r>
              <a:rPr lang="pt-PT" dirty="0"/>
              <a:t>Good Practice General Policy</a:t>
            </a:r>
            <a:br>
              <a:rPr lang="pt-PT" dirty="0"/>
            </a:br>
            <a:r>
              <a:rPr lang="pt-PT" dirty="0"/>
              <a:t>2/2</a:t>
            </a:r>
            <a:endParaRPr dirty="0"/>
          </a:p>
        </p:txBody>
      </p:sp>
      <p:sp>
        <p:nvSpPr>
          <p:cNvPr id="139" name="Shape 139"/>
          <p:cNvSpPr txBox="1">
            <a:spLocks noGrp="1"/>
          </p:cNvSpPr>
          <p:nvPr>
            <p:ph type="body" idx="1"/>
          </p:nvPr>
        </p:nvSpPr>
        <p:spPr>
          <a:xfrm>
            <a:off x="1631504" y="1412777"/>
            <a:ext cx="8856984" cy="5183187"/>
          </a:xfrm>
          <a:prstGeom prst="rect">
            <a:avLst/>
          </a:prstGeom>
          <a:noFill/>
          <a:ln>
            <a:noFill/>
          </a:ln>
        </p:spPr>
        <p:txBody>
          <a:bodyPr spcFirstLastPara="1" wrap="square" lIns="91425" tIns="45700" rIns="91425" bIns="45700" anchor="t" anchorCtr="0">
            <a:noAutofit/>
          </a:bodyPr>
          <a:lstStyle/>
          <a:p>
            <a:endParaRPr lang="en-US" b="0" dirty="0"/>
          </a:p>
          <a:p>
            <a:pPr marL="571500" indent="-342900" algn="just">
              <a:buFont typeface="Arial" panose="020B0604020202020204" pitchFamily="34" charset="0"/>
              <a:buChar char="•"/>
            </a:pPr>
            <a:r>
              <a:rPr lang="en-US" b="0" dirty="0"/>
              <a:t>Collaborative robots</a:t>
            </a:r>
          </a:p>
          <a:p>
            <a:pPr marL="571500" indent="-342900" algn="just">
              <a:buFont typeface="Arial" panose="020B0604020202020204" pitchFamily="34" charset="0"/>
              <a:buChar char="•"/>
            </a:pPr>
            <a:r>
              <a:rPr lang="en-US" b="0" dirty="0"/>
              <a:t>Energy efficiency and energy consumption</a:t>
            </a:r>
          </a:p>
          <a:p>
            <a:endParaRPr lang="en-US" b="0" dirty="0"/>
          </a:p>
          <a:p>
            <a:pPr marL="228600" indent="0"/>
            <a:r>
              <a:rPr lang="en-US" dirty="0"/>
              <a:t>Duration of the project: </a:t>
            </a:r>
            <a:r>
              <a:rPr lang="en-US" b="0" dirty="0"/>
              <a:t>36 months</a:t>
            </a:r>
          </a:p>
          <a:p>
            <a:pPr marL="228600" indent="0"/>
            <a:r>
              <a:rPr lang="en-US" dirty="0"/>
              <a:t>Applications received</a:t>
            </a:r>
            <a:r>
              <a:rPr lang="en-US" b="0" dirty="0"/>
              <a:t>: 1</a:t>
            </a:r>
            <a:endParaRPr lang="it-IT" b="0" dirty="0"/>
          </a:p>
          <a:p>
            <a:pPr marL="228600" indent="0"/>
            <a:r>
              <a:rPr lang="en-US" dirty="0"/>
              <a:t>Beneficiaries</a:t>
            </a:r>
            <a:r>
              <a:rPr lang="en-US" b="0" dirty="0"/>
              <a:t>: 23 partners (19 companies, 2 universities, 1 research </a:t>
            </a:r>
            <a:r>
              <a:rPr lang="en-US" b="0" dirty="0" err="1"/>
              <a:t>centres</a:t>
            </a:r>
            <a:r>
              <a:rPr lang="en-US" b="0" dirty="0"/>
              <a:t>, 1 cluster)</a:t>
            </a:r>
            <a:endParaRPr lang="it-IT" b="0" dirty="0"/>
          </a:p>
          <a:p>
            <a:pPr marL="228600" indent="0"/>
            <a:r>
              <a:rPr lang="en-US" dirty="0"/>
              <a:t>Contributions granted</a:t>
            </a:r>
            <a:r>
              <a:rPr lang="en-US" b="0" dirty="0"/>
              <a:t>: € </a:t>
            </a:r>
            <a:r>
              <a:rPr lang="it-IT" b="0" dirty="0"/>
              <a:t>5.143.795,54</a:t>
            </a:r>
          </a:p>
          <a:p>
            <a:pPr marL="228600" indent="0"/>
            <a:r>
              <a:rPr lang="en-US" dirty="0"/>
              <a:t>Total planned investments</a:t>
            </a:r>
            <a:r>
              <a:rPr lang="en-US" b="0" dirty="0"/>
              <a:t>: € 9.528.315</a:t>
            </a:r>
            <a:endParaRPr lang="it-IT" b="0" dirty="0"/>
          </a:p>
          <a:p>
            <a:pPr marL="228600" indent="0"/>
            <a:endParaRPr lang="it-IT" b="0" dirty="0"/>
          </a:p>
          <a:p>
            <a:pPr marL="1257300" lvl="2" indent="-190500">
              <a:buSzPts val="2400"/>
            </a:pPr>
            <a:endParaRPr lang="pt-PT" dirty="0"/>
          </a:p>
        </p:txBody>
      </p:sp>
    </p:spTree>
    <p:extLst>
      <p:ext uri="{BB962C8B-B14F-4D97-AF65-F5344CB8AC3E}">
        <p14:creationId xmlns:p14="http://schemas.microsoft.com/office/powerpoint/2010/main" val="2709363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
        <p:nvSpPr>
          <p:cNvPr id="12" name="CustomShape 2"/>
          <p:cNvSpPr/>
          <p:nvPr/>
        </p:nvSpPr>
        <p:spPr>
          <a:xfrm>
            <a:off x="1991640" y="6165360"/>
            <a:ext cx="41025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pc="-1" dirty="0" err="1">
                <a:solidFill>
                  <a:srgbClr val="595959"/>
                </a:solidFill>
                <a:uFill>
                  <a:solidFill>
                    <a:srgbClr val="FFFFFF"/>
                  </a:solidFill>
                </a:uFill>
                <a:latin typeface="Arial"/>
                <a:ea typeface="Arial"/>
              </a:rPr>
              <a:t>Questions</a:t>
            </a:r>
            <a:r>
              <a:rPr lang="es-ES" sz="1600" b="1" spc="-1" dirty="0">
                <a:solidFill>
                  <a:srgbClr val="595959"/>
                </a:solidFill>
                <a:uFill>
                  <a:solidFill>
                    <a:srgbClr val="FFFFFF"/>
                  </a:solidFill>
                </a:uFill>
                <a:latin typeface="Arial"/>
                <a:ea typeface="Arial"/>
              </a:rPr>
              <a:t> </a:t>
            </a:r>
            <a:r>
              <a:rPr lang="es-ES" sz="1600" b="1" spc="-1" dirty="0" err="1">
                <a:solidFill>
                  <a:srgbClr val="595959"/>
                </a:solidFill>
                <a:uFill>
                  <a:solidFill>
                    <a:srgbClr val="FFFFFF"/>
                  </a:solidFill>
                </a:uFill>
                <a:latin typeface="Arial"/>
                <a:ea typeface="Arial"/>
              </a:rPr>
              <a:t>welcome</a:t>
            </a:r>
            <a:endParaRPr lang="es-ES" sz="1800" spc="-1" dirty="0">
              <a:uFill>
                <a:solidFill>
                  <a:srgbClr val="FFFFFF"/>
                </a:solidFill>
              </a:uFill>
              <a:latin typeface="Arial"/>
            </a:endParaRPr>
          </a:p>
        </p:txBody>
      </p:sp>
    </p:spTree>
    <p:extLst>
      <p:ext uri="{BB962C8B-B14F-4D97-AF65-F5344CB8AC3E}">
        <p14:creationId xmlns:p14="http://schemas.microsoft.com/office/powerpoint/2010/main" val="2439375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495601" y="4365104"/>
            <a:ext cx="7272337" cy="360040"/>
          </a:xfrm>
          <a:prstGeom prst="rect">
            <a:avLst/>
          </a:prstGeom>
          <a:noFill/>
          <a:ln>
            <a:noFill/>
          </a:ln>
        </p:spPr>
        <p:txBody>
          <a:bodyPr spcFirstLastPara="1" wrap="square" lIns="91425" tIns="0" rIns="91425" bIns="45700" anchor="t" anchorCtr="0">
            <a:noAutofit/>
          </a:bodyPr>
          <a:lstStyle/>
          <a:p>
            <a:pPr marL="0" indent="0">
              <a:spcBef>
                <a:spcPts val="0"/>
              </a:spcBef>
            </a:pPr>
            <a:r>
              <a:rPr lang="en-US" dirty="0"/>
              <a:t>„Definition of I4.0 public policy initiatives” </a:t>
            </a:r>
            <a:endParaRPr dirty="0"/>
          </a:p>
        </p:txBody>
      </p:sp>
      <p:sp>
        <p:nvSpPr>
          <p:cNvPr id="130" name="Shape 130"/>
          <p:cNvSpPr txBox="1">
            <a:spLocks noGrp="1"/>
          </p:cNvSpPr>
          <p:nvPr>
            <p:ph type="body" idx="2"/>
          </p:nvPr>
        </p:nvSpPr>
        <p:spPr>
          <a:xfrm>
            <a:off x="2457579" y="5157216"/>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hu-HU" i="1" dirty="0"/>
              <a:t>Ministry of </a:t>
            </a:r>
            <a:r>
              <a:rPr lang="hu-HU" i="1" dirty="0" err="1"/>
              <a:t>Finance</a:t>
            </a:r>
            <a:r>
              <a:rPr lang="hu-HU" i="1" dirty="0"/>
              <a:t>, Hungary</a:t>
            </a:r>
            <a:endParaRPr i="1" dirty="0"/>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3200" dirty="0"/>
              <a:t>Regional Overview and Good Practices</a:t>
            </a:r>
            <a:endParaRPr sz="3200" dirty="0"/>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3rd Transnational Thematic Meeting, </a:t>
            </a:r>
            <a:r>
              <a:rPr lang="en-GB" dirty="0" err="1"/>
              <a:t>Lisboa</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7" name="Rectangle 6">
            <a:extLst>
              <a:ext uri="{FF2B5EF4-FFF2-40B4-BE49-F238E27FC236}">
                <a16:creationId xmlns:a16="http://schemas.microsoft.com/office/drawing/2014/main" id="{BAD6CEC2-1450-4D79-BA0D-B9C955DB81C2}"/>
              </a:ext>
            </a:extLst>
          </p:cNvPr>
          <p:cNvSpPr/>
          <p:nvPr/>
        </p:nvSpPr>
        <p:spPr>
          <a:xfrm>
            <a:off x="1991544" y="2924968"/>
            <a:ext cx="8362950" cy="35730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Strategies, platforms, umbrella programmes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2567608" y="1628800"/>
            <a:ext cx="7642870" cy="864120"/>
          </a:xfrm>
        </p:spPr>
        <p:txBody>
          <a:bodyPr spcFirstLastPara="1" wrap="square" lIns="91425" tIns="45700" rIns="91425" bIns="45700" anchor="t" anchorCtr="0">
            <a:noAutofit/>
          </a:bodyPr>
          <a:lstStyle/>
          <a:p>
            <a:pPr marL="285750" indent="-285750" algn="just">
              <a:spcBef>
                <a:spcPts val="0"/>
              </a:spcBef>
              <a:buClr>
                <a:srgbClr val="1F497D"/>
              </a:buClr>
              <a:buFont typeface="Wingdings" pitchFamily="2" charset="2"/>
              <a:buChar char="q"/>
              <a:defRPr/>
            </a:pPr>
            <a:r>
              <a:rPr lang="en-GB" sz="1500" dirty="0" err="1">
                <a:solidFill>
                  <a:srgbClr val="1F497D"/>
                </a:solidFill>
              </a:rPr>
              <a:t>Irinyi</a:t>
            </a:r>
            <a:r>
              <a:rPr lang="en-GB" sz="1500" dirty="0">
                <a:solidFill>
                  <a:srgbClr val="1F497D"/>
                </a:solidFill>
              </a:rPr>
              <a:t> Plan – February 2016</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Industry strategy of the Hungarian Government </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Author: Ministry for National Economy</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Objective of the strategy: Industrial production in GDP to reach 30% by 2020</a:t>
            </a:r>
          </a:p>
          <a:p>
            <a:pPr marL="742950" lvl="1" indent="-285750" algn="just">
              <a:spcBef>
                <a:spcPts val="0"/>
              </a:spcBef>
              <a:buClr>
                <a:srgbClr val="1F497D"/>
              </a:buClr>
              <a:buFont typeface="Arial" panose="020B0604020202020204" pitchFamily="34" charset="0"/>
              <a:buChar char="•"/>
              <a:defRPr/>
            </a:pPr>
            <a:r>
              <a:rPr lang="en-GB" sz="1500" b="1" dirty="0">
                <a:solidFill>
                  <a:schemeClr val="accent4"/>
                </a:solidFill>
              </a:rPr>
              <a:t>Forerunner</a:t>
            </a:r>
            <a:r>
              <a:rPr lang="en-GB" sz="1500" dirty="0">
                <a:solidFill>
                  <a:srgbClr val="1F497D"/>
                </a:solidFill>
              </a:rPr>
              <a:t> to subsequent Industry 4.0 programmes and strategies</a:t>
            </a:r>
          </a:p>
        </p:txBody>
      </p:sp>
      <p:sp>
        <p:nvSpPr>
          <p:cNvPr id="10" name="Hexagon 9">
            <a:extLst>
              <a:ext uri="{FF2B5EF4-FFF2-40B4-BE49-F238E27FC236}">
                <a16:creationId xmlns:a16="http://schemas.microsoft.com/office/drawing/2014/main" id="{593064DC-DDE7-4C29-A959-2C5CBC1BD289}"/>
              </a:ext>
            </a:extLst>
          </p:cNvPr>
          <p:cNvSpPr/>
          <p:nvPr/>
        </p:nvSpPr>
        <p:spPr>
          <a:xfrm>
            <a:off x="2243792" y="3440723"/>
            <a:ext cx="1980000" cy="198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Utilisation of new and digital technologies</a:t>
            </a:r>
          </a:p>
        </p:txBody>
      </p:sp>
      <p:sp>
        <p:nvSpPr>
          <p:cNvPr id="11" name="Hexagon 10">
            <a:extLst>
              <a:ext uri="{FF2B5EF4-FFF2-40B4-BE49-F238E27FC236}">
                <a16:creationId xmlns:a16="http://schemas.microsoft.com/office/drawing/2014/main" id="{DF33E00E-9AE2-428F-A0E1-463F7F279AFC}"/>
              </a:ext>
            </a:extLst>
          </p:cNvPr>
          <p:cNvSpPr/>
          <p:nvPr/>
        </p:nvSpPr>
        <p:spPr>
          <a:xfrm>
            <a:off x="8220456" y="3440723"/>
            <a:ext cx="1980000" cy="198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Promotion of material efficient manufacturing</a:t>
            </a:r>
          </a:p>
        </p:txBody>
      </p:sp>
      <p:sp>
        <p:nvSpPr>
          <p:cNvPr id="12" name="Hexagon 11">
            <a:extLst>
              <a:ext uri="{FF2B5EF4-FFF2-40B4-BE49-F238E27FC236}">
                <a16:creationId xmlns:a16="http://schemas.microsoft.com/office/drawing/2014/main" id="{F31F6FB5-1DCB-49C6-8261-74EFD561D6B0}"/>
              </a:ext>
            </a:extLst>
          </p:cNvPr>
          <p:cNvSpPr/>
          <p:nvPr/>
        </p:nvSpPr>
        <p:spPr>
          <a:xfrm>
            <a:off x="3739226" y="4437136"/>
            <a:ext cx="1980000" cy="198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Energy and raw material efficiency</a:t>
            </a:r>
          </a:p>
        </p:txBody>
      </p:sp>
      <p:sp>
        <p:nvSpPr>
          <p:cNvPr id="13" name="Hexagon 12">
            <a:extLst>
              <a:ext uri="{FF2B5EF4-FFF2-40B4-BE49-F238E27FC236}">
                <a16:creationId xmlns:a16="http://schemas.microsoft.com/office/drawing/2014/main" id="{33336A7E-7508-47FD-9037-917C09AEED24}"/>
              </a:ext>
            </a:extLst>
          </p:cNvPr>
          <p:cNvSpPr/>
          <p:nvPr/>
        </p:nvSpPr>
        <p:spPr>
          <a:xfrm>
            <a:off x="5239553" y="3440723"/>
            <a:ext cx="1980000" cy="198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Dissolving territorial inequalities</a:t>
            </a:r>
          </a:p>
        </p:txBody>
      </p:sp>
      <p:sp>
        <p:nvSpPr>
          <p:cNvPr id="14" name="Hexagon 13">
            <a:extLst>
              <a:ext uri="{FF2B5EF4-FFF2-40B4-BE49-F238E27FC236}">
                <a16:creationId xmlns:a16="http://schemas.microsoft.com/office/drawing/2014/main" id="{5A7B7013-1F96-472B-A987-2D35CF71A3FE}"/>
              </a:ext>
            </a:extLst>
          </p:cNvPr>
          <p:cNvSpPr/>
          <p:nvPr/>
        </p:nvSpPr>
        <p:spPr>
          <a:xfrm>
            <a:off x="6727338" y="4437136"/>
            <a:ext cx="1980000" cy="198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Support to branches using energy in low demand periods</a:t>
            </a:r>
          </a:p>
        </p:txBody>
      </p:sp>
      <p:sp>
        <p:nvSpPr>
          <p:cNvPr id="6" name="Arrow: Up 5">
            <a:extLst>
              <a:ext uri="{FF2B5EF4-FFF2-40B4-BE49-F238E27FC236}">
                <a16:creationId xmlns:a16="http://schemas.microsoft.com/office/drawing/2014/main" id="{C2F36621-4C23-4B38-9761-F490A933E4F0}"/>
              </a:ext>
            </a:extLst>
          </p:cNvPr>
          <p:cNvSpPr/>
          <p:nvPr/>
        </p:nvSpPr>
        <p:spPr>
          <a:xfrm rot="14588825">
            <a:off x="3758304" y="3352059"/>
            <a:ext cx="288032" cy="79208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6" name="Rectangle 3">
            <a:extLst>
              <a:ext uri="{FF2B5EF4-FFF2-40B4-BE49-F238E27FC236}">
                <a16:creationId xmlns:a16="http://schemas.microsoft.com/office/drawing/2014/main" id="{82EAD1C6-41A1-4195-8400-C0C337ABC02F}"/>
              </a:ext>
            </a:extLst>
          </p:cNvPr>
          <p:cNvSpPr txBox="1">
            <a:spLocks/>
          </p:cNvSpPr>
          <p:nvPr/>
        </p:nvSpPr>
        <p:spPr bwMode="auto">
          <a:xfrm>
            <a:off x="5074307" y="2972445"/>
            <a:ext cx="26660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Five pillars of </a:t>
            </a:r>
            <a:r>
              <a:rPr lang="en-GB" altLang="hu-HU" sz="1600" b="1" dirty="0" err="1">
                <a:solidFill>
                  <a:srgbClr val="1F497D"/>
                </a:solidFill>
              </a:rPr>
              <a:t>Irinyi</a:t>
            </a:r>
            <a:r>
              <a:rPr lang="en-GB" altLang="hu-HU" sz="1600" b="1" dirty="0">
                <a:solidFill>
                  <a:srgbClr val="1F497D"/>
                </a:solidFill>
              </a:rPr>
              <a:t> Plan</a:t>
            </a:r>
          </a:p>
        </p:txBody>
      </p:sp>
      <p:sp>
        <p:nvSpPr>
          <p:cNvPr id="18" name="CustomShape 10">
            <a:extLst>
              <a:ext uri="{FF2B5EF4-FFF2-40B4-BE49-F238E27FC236}">
                <a16:creationId xmlns:a16="http://schemas.microsoft.com/office/drawing/2014/main" id="{299D08EF-B07A-4AF6-A016-D33ADF16C3BA}"/>
              </a:ext>
            </a:extLst>
          </p:cNvPr>
          <p:cNvSpPr/>
          <p:nvPr/>
        </p:nvSpPr>
        <p:spPr>
          <a:xfrm>
            <a:off x="2064198" y="1694399"/>
            <a:ext cx="503411" cy="4683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10080" tIns="10080" rIns="10080" bIns="10080" anchor="ctr"/>
          <a:lstStyle/>
          <a:p>
            <a:pPr algn="ctr">
              <a:lnSpc>
                <a:spcPct val="90000"/>
              </a:lnSpc>
              <a:defRPr/>
            </a:pPr>
            <a:r>
              <a:rPr lang="en-GB" sz="1600" b="1" spc="-1" dirty="0">
                <a:solidFill>
                  <a:schemeClr val="bg2">
                    <a:lumMod val="75000"/>
                  </a:schemeClr>
                </a:solidFill>
                <a:uFill>
                  <a:solidFill>
                    <a:srgbClr val="FFFFFF"/>
                  </a:solidFill>
                </a:uFill>
                <a:ea typeface="DejaVu Sans"/>
                <a:cs typeface="DejaVu Sans"/>
              </a:rPr>
              <a:t>1</a:t>
            </a:r>
            <a:endParaRPr lang="en-GB" sz="1600" b="1" spc="-1" dirty="0">
              <a:solidFill>
                <a:schemeClr val="bg1"/>
              </a:solidFill>
              <a:uFill>
                <a:solidFill>
                  <a:srgbClr val="FFFFFF"/>
                </a:solidFill>
              </a:uFill>
              <a:ea typeface="DejaVu Sans"/>
              <a:cs typeface="DejaVu Sans"/>
            </a:endParaRPr>
          </a:p>
        </p:txBody>
      </p:sp>
      <p:sp>
        <p:nvSpPr>
          <p:cNvPr id="19" name="Shape 129">
            <a:extLst>
              <a:ext uri="{FF2B5EF4-FFF2-40B4-BE49-F238E27FC236}">
                <a16:creationId xmlns:a16="http://schemas.microsoft.com/office/drawing/2014/main" id="{13EAC872-EE3A-4C29-ABF2-32F0C57DEB95}"/>
              </a:ext>
            </a:extLst>
          </p:cNvPr>
          <p:cNvSpPr txBox="1">
            <a:spLocks/>
          </p:cNvSpPr>
          <p:nvPr/>
        </p:nvSpPr>
        <p:spPr bwMode="auto">
          <a:xfrm>
            <a:off x="1562099" y="6664325"/>
            <a:ext cx="5760000" cy="215900"/>
          </a:xfrm>
          <a:prstGeom prst="rect">
            <a:avLst/>
          </a:prstGeom>
          <a:noFill/>
          <a:ln>
            <a:noFill/>
          </a:ln>
        </p:spPr>
        <p:txBody>
          <a:bodyPr spcFirstLastPara="1" tIns="0" bIns="45700"/>
          <a:lstStyle>
            <a:defPPr marR="0" lvl="0" algn="l" rtl="0">
              <a:lnSpc>
                <a:spcPct val="100000"/>
              </a:lnSpc>
              <a:spcBef>
                <a:spcPts val="0"/>
              </a:spcBef>
              <a:spcAft>
                <a:spcPts val="0"/>
              </a:spcAft>
            </a:defPPr>
            <a:lvl1pPr marL="457200" marR="0" lvl="0" indent="-228600" algn="l" rtl="0" eaLnBrk="0" fontAlgn="base" hangingPunct="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eaLnBrk="0" fontAlgn="base" hangingPunct="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eaLnBrk="0" fontAlgn="base" hangingPunct="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eaLnBrk="0" fontAlgn="base" hangingPunct="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eaLnBrk="0" fontAlgn="base" hangingPunct="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eaLnBrk="1" hangingPunct="1">
              <a:spcBef>
                <a:spcPct val="0"/>
              </a:spcBef>
              <a:spcAft>
                <a:spcPct val="0"/>
              </a:spcAft>
              <a:buClr>
                <a:srgbClr val="000000"/>
              </a:buClr>
              <a:defRPr/>
            </a:pP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Source: </a:t>
            </a:r>
            <a:r>
              <a:rPr lang="en-GB" altLang="hu-HU" sz="1000" b="0" dirty="0" err="1">
                <a:solidFill>
                  <a:srgbClr val="000000"/>
                </a:solidFill>
                <a:latin typeface="Arial" panose="020B0604020202020204" pitchFamily="34" charset="0"/>
                <a:cs typeface="Arial" panose="020B0604020202020204" pitchFamily="34" charset="0"/>
                <a:sym typeface="Arial" panose="020B0604020202020204" pitchFamily="34" charset="0"/>
              </a:rPr>
              <a:t>Inno</a:t>
            </a: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GB" altLang="hu-HU" sz="1000" b="0" dirty="0" err="1">
                <a:solidFill>
                  <a:srgbClr val="000000"/>
                </a:solidFill>
                <a:latin typeface="Arial" panose="020B0604020202020204" pitchFamily="34" charset="0"/>
                <a:cs typeface="Arial" panose="020B0604020202020204" pitchFamily="34" charset="0"/>
                <a:sym typeface="Arial" panose="020B0604020202020204" pitchFamily="34" charset="0"/>
              </a:rPr>
              <a:t>Provement</a:t>
            </a: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 Regional assessment on EDIOP Priority Axis 2 – Ministry of Finance</a:t>
            </a:r>
          </a:p>
          <a:p>
            <a:pPr marL="0" indent="0" eaLnBrk="1" hangingPunct="1">
              <a:spcBef>
                <a:spcPct val="0"/>
              </a:spcBef>
              <a:spcAft>
                <a:spcPct val="0"/>
              </a:spcAft>
              <a:buClr>
                <a:srgbClr val="000000"/>
              </a:buClr>
              <a:defRPr/>
            </a:pPr>
            <a:endParaRPr lang="en-GB" altLang="hu-HU" sz="10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Shape 138">
            <a:extLst>
              <a:ext uri="{FF2B5EF4-FFF2-40B4-BE49-F238E27FC236}">
                <a16:creationId xmlns:a16="http://schemas.microsoft.com/office/drawing/2014/main" id="{B05B347B-4F25-4903-B65D-1CC079DBDE76}"/>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102909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1847529" y="102804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pt-PT" b="1" dirty="0">
                <a:solidFill>
                  <a:srgbClr val="237A44"/>
                </a:solidFill>
              </a:rPr>
              <a:t>PT 2020 – </a:t>
            </a:r>
            <a:r>
              <a:rPr lang="pt-PT" b="1" dirty="0" err="1">
                <a:solidFill>
                  <a:srgbClr val="237A44"/>
                </a:solidFill>
              </a:rPr>
              <a:t>Fund</a:t>
            </a:r>
            <a:r>
              <a:rPr lang="pt-PT" b="1" dirty="0">
                <a:solidFill>
                  <a:srgbClr val="237A44"/>
                </a:solidFill>
              </a:rPr>
              <a:t> </a:t>
            </a:r>
            <a:r>
              <a:rPr lang="pt-PT" b="1" dirty="0" err="1">
                <a:solidFill>
                  <a:srgbClr val="237A44"/>
                </a:solidFill>
              </a:rPr>
              <a:t>allocation</a:t>
            </a:r>
            <a:endParaRPr lang="pt-PT" b="1" kern="1200" dirty="0">
              <a:solidFill>
                <a:srgbClr val="237A44"/>
              </a:solidFill>
            </a:endParaRPr>
          </a:p>
          <a:p>
            <a:pPr marL="1257300" lvl="2" indent="-190500">
              <a:buSzPts val="2400"/>
            </a:pPr>
            <a:endParaRPr dirty="0"/>
          </a:p>
        </p:txBody>
      </p:sp>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D94AC6DA-246B-4D9F-B788-785E4425C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223" y="1988841"/>
            <a:ext cx="5619985" cy="391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161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052959"/>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Strategies, platforms, umbrella programmes</a:t>
            </a:r>
          </a:p>
        </p:txBody>
      </p:sp>
      <p:sp>
        <p:nvSpPr>
          <p:cNvPr id="9" name="Shape 145">
            <a:extLst>
              <a:ext uri="{FF2B5EF4-FFF2-40B4-BE49-F238E27FC236}">
                <a16:creationId xmlns:a16="http://schemas.microsoft.com/office/drawing/2014/main" id="{5551680E-F9E3-4B70-9489-D08C55D803B5}"/>
              </a:ext>
            </a:extLst>
          </p:cNvPr>
          <p:cNvSpPr txBox="1">
            <a:spLocks/>
          </p:cNvSpPr>
          <p:nvPr/>
        </p:nvSpPr>
        <p:spPr>
          <a:xfrm>
            <a:off x="2711624" y="1484784"/>
            <a:ext cx="7565851"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0"/>
              </a:spcBef>
              <a:buClr>
                <a:srgbClr val="1F497D"/>
              </a:buClr>
              <a:buFont typeface="Wingdings" pitchFamily="2" charset="2"/>
              <a:buChar char="q"/>
              <a:defRPr/>
            </a:pPr>
            <a:r>
              <a:rPr lang="en-GB" sz="1500" dirty="0">
                <a:solidFill>
                  <a:srgbClr val="1F497D"/>
                </a:solidFill>
              </a:rPr>
              <a:t>Industry 4.0 National Technology Platform</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Initiated in May 2016 by the Ministry for National Economy</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Set up by 40 entities including companies, research institutes, universities and business support organisations from Hungary </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Number of participants now exceeds 100</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Main objective:</a:t>
            </a:r>
          </a:p>
          <a:p>
            <a:pPr marL="1200150" lvl="2" indent="-285750" algn="just">
              <a:spcBef>
                <a:spcPts val="0"/>
              </a:spcBef>
              <a:buClr>
                <a:srgbClr val="1F497D"/>
              </a:buClr>
              <a:buFont typeface="Arial" panose="020B0604020202020204" pitchFamily="34" charset="0"/>
              <a:buChar char="•"/>
              <a:defRPr/>
            </a:pPr>
            <a:r>
              <a:rPr lang="en-GB" sz="1400" dirty="0">
                <a:solidFill>
                  <a:srgbClr val="1F497D"/>
                </a:solidFill>
              </a:rPr>
              <a:t>the promotion of Industry 4.0 developments,</a:t>
            </a:r>
          </a:p>
          <a:p>
            <a:pPr marL="1200150" lvl="2" indent="-285750" algn="just">
              <a:spcBef>
                <a:spcPts val="0"/>
              </a:spcBef>
              <a:buClr>
                <a:srgbClr val="1F497D"/>
              </a:buClr>
              <a:buFont typeface="Arial" panose="020B0604020202020204" pitchFamily="34" charset="0"/>
              <a:buChar char="•"/>
              <a:defRPr/>
            </a:pPr>
            <a:r>
              <a:rPr lang="en-GB" sz="1400" dirty="0">
                <a:solidFill>
                  <a:srgbClr val="1F497D"/>
                </a:solidFill>
              </a:rPr>
              <a:t>knowledge sharing in the domain of Industry 4.0, </a:t>
            </a:r>
          </a:p>
          <a:p>
            <a:pPr marL="1200150" lvl="2" indent="-285750" algn="just">
              <a:spcBef>
                <a:spcPts val="0"/>
              </a:spcBef>
              <a:buClr>
                <a:srgbClr val="1F497D"/>
              </a:buClr>
              <a:buFont typeface="Arial" panose="020B0604020202020204" pitchFamily="34" charset="0"/>
              <a:buChar char="•"/>
              <a:defRPr/>
            </a:pPr>
            <a:r>
              <a:rPr lang="en-GB" sz="1400" dirty="0">
                <a:solidFill>
                  <a:srgbClr val="1F497D"/>
                </a:solidFill>
              </a:rPr>
              <a:t>professional consultancy and counselling for the Hungarian government and for actors of the Industry 4.0 ecosystem</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Works in 7 working groups</a:t>
            </a:r>
            <a:endParaRPr lang="en-GB" sz="1400" dirty="0">
              <a:solidFill>
                <a:srgbClr val="595959"/>
              </a:solidFill>
            </a:endParaRPr>
          </a:p>
        </p:txBody>
      </p:sp>
      <p:sp>
        <p:nvSpPr>
          <p:cNvPr id="16" name="CustomShape 10">
            <a:extLst>
              <a:ext uri="{FF2B5EF4-FFF2-40B4-BE49-F238E27FC236}">
                <a16:creationId xmlns:a16="http://schemas.microsoft.com/office/drawing/2014/main" id="{C8B5A131-3E99-4F41-83BA-63A3229316AD}"/>
              </a:ext>
            </a:extLst>
          </p:cNvPr>
          <p:cNvSpPr/>
          <p:nvPr/>
        </p:nvSpPr>
        <p:spPr>
          <a:xfrm>
            <a:off x="2064198" y="1550358"/>
            <a:ext cx="503411" cy="4683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10080" tIns="10080" rIns="10080" bIns="10080" anchor="ctr"/>
          <a:lstStyle/>
          <a:p>
            <a:pPr algn="ctr">
              <a:lnSpc>
                <a:spcPct val="90000"/>
              </a:lnSpc>
              <a:defRPr/>
            </a:pPr>
            <a:r>
              <a:rPr lang="en-GB" sz="1600" b="1" spc="-1" dirty="0">
                <a:solidFill>
                  <a:schemeClr val="bg2">
                    <a:lumMod val="75000"/>
                  </a:schemeClr>
                </a:solidFill>
                <a:uFill>
                  <a:solidFill>
                    <a:srgbClr val="FFFFFF"/>
                  </a:solidFill>
                </a:uFill>
                <a:ea typeface="DejaVu Sans"/>
                <a:cs typeface="DejaVu Sans"/>
              </a:rPr>
              <a:t>2</a:t>
            </a:r>
            <a:endParaRPr lang="en-GB" sz="1600" b="1" spc="-1" dirty="0">
              <a:solidFill>
                <a:schemeClr val="bg1"/>
              </a:solidFill>
              <a:uFill>
                <a:solidFill>
                  <a:srgbClr val="FFFFFF"/>
                </a:solidFill>
              </a:uFill>
              <a:ea typeface="DejaVu Sans"/>
              <a:cs typeface="DejaVu Sans"/>
            </a:endParaRPr>
          </a:p>
        </p:txBody>
      </p:sp>
      <p:sp>
        <p:nvSpPr>
          <p:cNvPr id="17" name="Parallelogram 16">
            <a:extLst>
              <a:ext uri="{FF2B5EF4-FFF2-40B4-BE49-F238E27FC236}">
                <a16:creationId xmlns:a16="http://schemas.microsoft.com/office/drawing/2014/main" id="{CBDC3047-87A7-4A8F-B43A-9B295370C0CB}"/>
              </a:ext>
            </a:extLst>
          </p:cNvPr>
          <p:cNvSpPr/>
          <p:nvPr/>
        </p:nvSpPr>
        <p:spPr>
          <a:xfrm flipH="1">
            <a:off x="2251869" y="4545953"/>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Strategic planning</a:t>
            </a:r>
          </a:p>
        </p:txBody>
      </p:sp>
      <p:sp>
        <p:nvSpPr>
          <p:cNvPr id="18" name="Parallelogram 17">
            <a:extLst>
              <a:ext uri="{FF2B5EF4-FFF2-40B4-BE49-F238E27FC236}">
                <a16:creationId xmlns:a16="http://schemas.microsoft.com/office/drawing/2014/main" id="{1AC50D1F-19F1-40A8-BC95-76E66E4714F4}"/>
              </a:ext>
            </a:extLst>
          </p:cNvPr>
          <p:cNvSpPr/>
          <p:nvPr/>
        </p:nvSpPr>
        <p:spPr>
          <a:xfrm flipH="1">
            <a:off x="5793110" y="4545953"/>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bg2"/>
                </a:solidFill>
              </a:rPr>
              <a:t>Infocommunication</a:t>
            </a:r>
            <a:r>
              <a:rPr lang="en-GB" b="1" dirty="0">
                <a:solidFill>
                  <a:schemeClr val="bg2"/>
                </a:solidFill>
              </a:rPr>
              <a:t> technologies</a:t>
            </a:r>
          </a:p>
        </p:txBody>
      </p:sp>
      <p:sp>
        <p:nvSpPr>
          <p:cNvPr id="19" name="Parallelogram 18">
            <a:extLst>
              <a:ext uri="{FF2B5EF4-FFF2-40B4-BE49-F238E27FC236}">
                <a16:creationId xmlns:a16="http://schemas.microsoft.com/office/drawing/2014/main" id="{ED347F4F-EC44-4FC9-8A2C-9F6E258E1EA1}"/>
              </a:ext>
            </a:extLst>
          </p:cNvPr>
          <p:cNvSpPr/>
          <p:nvPr/>
        </p:nvSpPr>
        <p:spPr>
          <a:xfrm flipH="1">
            <a:off x="2389820" y="4988793"/>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Employment, education and training</a:t>
            </a:r>
          </a:p>
        </p:txBody>
      </p:sp>
      <p:sp>
        <p:nvSpPr>
          <p:cNvPr id="20" name="Parallelogram 19">
            <a:extLst>
              <a:ext uri="{FF2B5EF4-FFF2-40B4-BE49-F238E27FC236}">
                <a16:creationId xmlns:a16="http://schemas.microsoft.com/office/drawing/2014/main" id="{BB03EB77-491A-4A53-AE7D-A5BD8099F7C6}"/>
              </a:ext>
            </a:extLst>
          </p:cNvPr>
          <p:cNvSpPr/>
          <p:nvPr/>
        </p:nvSpPr>
        <p:spPr>
          <a:xfrm flipH="1">
            <a:off x="5922634" y="4988793"/>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Industry 4.0 experimental demo systems</a:t>
            </a:r>
          </a:p>
        </p:txBody>
      </p:sp>
      <p:sp>
        <p:nvSpPr>
          <p:cNvPr id="21" name="Parallelogram 20">
            <a:extLst>
              <a:ext uri="{FF2B5EF4-FFF2-40B4-BE49-F238E27FC236}">
                <a16:creationId xmlns:a16="http://schemas.microsoft.com/office/drawing/2014/main" id="{1BD56FCA-2497-4F59-919B-66386CCD3174}"/>
              </a:ext>
            </a:extLst>
          </p:cNvPr>
          <p:cNvSpPr/>
          <p:nvPr/>
        </p:nvSpPr>
        <p:spPr>
          <a:xfrm flipH="1">
            <a:off x="2525182" y="5430414"/>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Defining legal framework</a:t>
            </a:r>
          </a:p>
        </p:txBody>
      </p:sp>
      <p:sp>
        <p:nvSpPr>
          <p:cNvPr id="22" name="Parallelogram 21">
            <a:extLst>
              <a:ext uri="{FF2B5EF4-FFF2-40B4-BE49-F238E27FC236}">
                <a16:creationId xmlns:a16="http://schemas.microsoft.com/office/drawing/2014/main" id="{27AB9A3B-697A-4A59-9221-E00C62EFEA78}"/>
              </a:ext>
            </a:extLst>
          </p:cNvPr>
          <p:cNvSpPr/>
          <p:nvPr/>
        </p:nvSpPr>
        <p:spPr>
          <a:xfrm flipH="1">
            <a:off x="6052567" y="5430414"/>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Manufacturing and logistics</a:t>
            </a:r>
          </a:p>
        </p:txBody>
      </p:sp>
      <p:sp>
        <p:nvSpPr>
          <p:cNvPr id="23" name="Parallelogram 22">
            <a:extLst>
              <a:ext uri="{FF2B5EF4-FFF2-40B4-BE49-F238E27FC236}">
                <a16:creationId xmlns:a16="http://schemas.microsoft.com/office/drawing/2014/main" id="{A0058555-CD05-4A42-BC78-78A51B29C9BD}"/>
              </a:ext>
            </a:extLst>
          </p:cNvPr>
          <p:cNvSpPr/>
          <p:nvPr/>
        </p:nvSpPr>
        <p:spPr>
          <a:xfrm flipH="1">
            <a:off x="2668191" y="5877272"/>
            <a:ext cx="3672408" cy="432000"/>
          </a:xfrm>
          <a:prstGeom prst="parallelogram">
            <a:avLst>
              <a:gd name="adj" fmla="val 315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Innovation and business model</a:t>
            </a:r>
          </a:p>
        </p:txBody>
      </p:sp>
      <p:sp>
        <p:nvSpPr>
          <p:cNvPr id="24" name="Shape 129">
            <a:extLst>
              <a:ext uri="{FF2B5EF4-FFF2-40B4-BE49-F238E27FC236}">
                <a16:creationId xmlns:a16="http://schemas.microsoft.com/office/drawing/2014/main" id="{4119D9D9-A43D-4ACE-9CF9-1F9E78D33AFC}"/>
              </a:ext>
            </a:extLst>
          </p:cNvPr>
          <p:cNvSpPr txBox="1">
            <a:spLocks/>
          </p:cNvSpPr>
          <p:nvPr/>
        </p:nvSpPr>
        <p:spPr bwMode="auto">
          <a:xfrm>
            <a:off x="1562099" y="6520309"/>
            <a:ext cx="5760000" cy="215900"/>
          </a:xfrm>
          <a:prstGeom prst="rect">
            <a:avLst/>
          </a:prstGeom>
          <a:noFill/>
          <a:ln>
            <a:noFill/>
          </a:ln>
        </p:spPr>
        <p:txBody>
          <a:bodyPr spcFirstLastPara="1" tIns="0" bIns="45700"/>
          <a:lstStyle>
            <a:defPPr marR="0" lvl="0" algn="l" rtl="0">
              <a:lnSpc>
                <a:spcPct val="100000"/>
              </a:lnSpc>
              <a:spcBef>
                <a:spcPts val="0"/>
              </a:spcBef>
              <a:spcAft>
                <a:spcPts val="0"/>
              </a:spcAft>
            </a:defPPr>
            <a:lvl1pPr marL="457200" marR="0" lvl="0" indent="-228600" algn="l" rtl="0" eaLnBrk="0" fontAlgn="base" hangingPunct="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eaLnBrk="0" fontAlgn="base" hangingPunct="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eaLnBrk="0" fontAlgn="base" hangingPunct="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eaLnBrk="0" fontAlgn="base" hangingPunct="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eaLnBrk="0" fontAlgn="base" hangingPunct="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eaLnBrk="1" hangingPunct="1">
              <a:spcBef>
                <a:spcPct val="0"/>
              </a:spcBef>
              <a:spcAft>
                <a:spcPct val="0"/>
              </a:spcAft>
              <a:buClr>
                <a:srgbClr val="000000"/>
              </a:buClr>
              <a:defRPr/>
            </a:pP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Source: </a:t>
            </a:r>
            <a:r>
              <a:rPr lang="en-GB" altLang="hu-HU" sz="1000" b="0" dirty="0" err="1">
                <a:solidFill>
                  <a:srgbClr val="000000"/>
                </a:solidFill>
                <a:latin typeface="Arial" panose="020B0604020202020204" pitchFamily="34" charset="0"/>
                <a:cs typeface="Arial" panose="020B0604020202020204" pitchFamily="34" charset="0"/>
                <a:sym typeface="Arial" panose="020B0604020202020204" pitchFamily="34" charset="0"/>
              </a:rPr>
              <a:t>Inno</a:t>
            </a: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GB" altLang="hu-HU" sz="1000" b="0" dirty="0" err="1">
                <a:solidFill>
                  <a:srgbClr val="000000"/>
                </a:solidFill>
                <a:latin typeface="Arial" panose="020B0604020202020204" pitchFamily="34" charset="0"/>
                <a:cs typeface="Arial" panose="020B0604020202020204" pitchFamily="34" charset="0"/>
                <a:sym typeface="Arial" panose="020B0604020202020204" pitchFamily="34" charset="0"/>
              </a:rPr>
              <a:t>Provement</a:t>
            </a: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 Regional assessment on EDIOP Priority Axis 2 – Ministry of Finance</a:t>
            </a:r>
          </a:p>
          <a:p>
            <a:pPr marL="0" indent="0" eaLnBrk="1" hangingPunct="1">
              <a:spcBef>
                <a:spcPct val="0"/>
              </a:spcBef>
              <a:spcAft>
                <a:spcPct val="0"/>
              </a:spcAft>
              <a:buClr>
                <a:srgbClr val="000000"/>
              </a:buClr>
              <a:defRPr/>
            </a:pPr>
            <a:endParaRPr lang="en-GB" altLang="hu-HU" sz="10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5" name="Rectangle 3">
            <a:extLst>
              <a:ext uri="{FF2B5EF4-FFF2-40B4-BE49-F238E27FC236}">
                <a16:creationId xmlns:a16="http://schemas.microsoft.com/office/drawing/2014/main" id="{F1048AE6-655D-4B9B-8109-39A69D12644F}"/>
              </a:ext>
            </a:extLst>
          </p:cNvPr>
          <p:cNvSpPr txBox="1">
            <a:spLocks/>
          </p:cNvSpPr>
          <p:nvPr/>
        </p:nvSpPr>
        <p:spPr bwMode="auto">
          <a:xfrm>
            <a:off x="3311191" y="3992099"/>
            <a:ext cx="5222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7 working groups of the Industry 4.0 National Technology Platform</a:t>
            </a:r>
          </a:p>
          <a:p>
            <a:pPr lvl="1" algn="ctr"/>
            <a:endParaRPr lang="en-GB" altLang="hu-HU" sz="1600" b="1" dirty="0">
              <a:solidFill>
                <a:srgbClr val="1F497D"/>
              </a:solidFill>
            </a:endParaRPr>
          </a:p>
        </p:txBody>
      </p:sp>
      <p:sp>
        <p:nvSpPr>
          <p:cNvPr id="26" name="Shape 138">
            <a:extLst>
              <a:ext uri="{FF2B5EF4-FFF2-40B4-BE49-F238E27FC236}">
                <a16:creationId xmlns:a16="http://schemas.microsoft.com/office/drawing/2014/main" id="{9472C80B-D824-48E5-A75A-3BB603EC349D}"/>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t>I.4.0 Public Policy Initiatives in Hungary</a:t>
            </a:r>
          </a:p>
        </p:txBody>
      </p:sp>
    </p:spTree>
    <p:extLst>
      <p:ext uri="{BB962C8B-B14F-4D97-AF65-F5344CB8AC3E}">
        <p14:creationId xmlns:p14="http://schemas.microsoft.com/office/powerpoint/2010/main" val="703176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882151" y="74198"/>
            <a:ext cx="7848872" cy="1052784"/>
          </a:xfrm>
          <a:prstGeom prst="rect">
            <a:avLst/>
          </a:prstGeom>
          <a:noFill/>
          <a:ln>
            <a:noFill/>
          </a:ln>
        </p:spPr>
        <p:txBody>
          <a:bodyPr spcFirstLastPara="1" wrap="square" lIns="91425" tIns="45700" rIns="91425" bIns="45700" anchor="ctr" anchorCtr="0">
            <a:noAutofit/>
          </a:bodyPr>
          <a:lstStyle/>
          <a:p>
            <a:r>
              <a:rPr lang="en-GB" dirty="0"/>
              <a:t>Good practice general policy</a:t>
            </a:r>
            <a:r>
              <a:rPr lang="hu-HU" dirty="0"/>
              <a:t> I4.0</a:t>
            </a:r>
            <a:endParaRPr lang="en-GB" dirty="0"/>
          </a:p>
        </p:txBody>
      </p:sp>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Strategies, platforms, umbrella programmes</a:t>
            </a:r>
          </a:p>
        </p:txBody>
      </p:sp>
      <p:sp>
        <p:nvSpPr>
          <p:cNvPr id="15" name="Shape 145">
            <a:extLst>
              <a:ext uri="{FF2B5EF4-FFF2-40B4-BE49-F238E27FC236}">
                <a16:creationId xmlns:a16="http://schemas.microsoft.com/office/drawing/2014/main" id="{729E9513-C27D-43C3-A33C-984C2E9ED713}"/>
              </a:ext>
            </a:extLst>
          </p:cNvPr>
          <p:cNvSpPr txBox="1">
            <a:spLocks/>
          </p:cNvSpPr>
          <p:nvPr/>
        </p:nvSpPr>
        <p:spPr>
          <a:xfrm>
            <a:off x="2567608" y="1628800"/>
            <a:ext cx="7920880" cy="936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0"/>
              </a:spcBef>
              <a:buClr>
                <a:srgbClr val="1F497D"/>
              </a:buClr>
              <a:buFont typeface="Wingdings" pitchFamily="2" charset="2"/>
              <a:buChar char="q"/>
              <a:defRPr/>
            </a:pPr>
            <a:r>
              <a:rPr lang="en-GB" sz="1500" dirty="0">
                <a:solidFill>
                  <a:srgbClr val="1F497D"/>
                </a:solidFill>
              </a:rPr>
              <a:t>Digital Welfare Programme and Digital Welfare Programme 2.0</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A collection of development programmes for the digitalisation of Hungary</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Aim: advancing Hungary among the top 10 countries in the EU by the early 2020s</a:t>
            </a:r>
          </a:p>
          <a:p>
            <a:pPr marL="800100" lvl="1" indent="-342900" algn="just">
              <a:buClr>
                <a:srgbClr val="000000"/>
              </a:buClr>
              <a:defRPr/>
            </a:pPr>
            <a:endParaRPr lang="en-GB" sz="1500" dirty="0">
              <a:solidFill>
                <a:srgbClr val="595959"/>
              </a:solidFill>
            </a:endParaRPr>
          </a:p>
          <a:p>
            <a:pPr marL="800100" lvl="1" indent="-342900" algn="just">
              <a:buClr>
                <a:srgbClr val="000000"/>
              </a:buClr>
              <a:defRPr/>
            </a:pPr>
            <a:endParaRPr lang="en-GB" sz="1500" dirty="0">
              <a:solidFill>
                <a:srgbClr val="595959"/>
              </a:solidFill>
            </a:endParaRPr>
          </a:p>
        </p:txBody>
      </p:sp>
      <p:sp>
        <p:nvSpPr>
          <p:cNvPr id="16" name="CustomShape 10">
            <a:extLst>
              <a:ext uri="{FF2B5EF4-FFF2-40B4-BE49-F238E27FC236}">
                <a16:creationId xmlns:a16="http://schemas.microsoft.com/office/drawing/2014/main" id="{C8B5A131-3E99-4F41-83BA-63A3229316AD}"/>
              </a:ext>
            </a:extLst>
          </p:cNvPr>
          <p:cNvSpPr/>
          <p:nvPr/>
        </p:nvSpPr>
        <p:spPr>
          <a:xfrm>
            <a:off x="2064198" y="1635150"/>
            <a:ext cx="503411" cy="4683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10080" tIns="10080" rIns="10080" bIns="10080" anchor="ctr"/>
          <a:lstStyle/>
          <a:p>
            <a:pPr algn="ctr">
              <a:lnSpc>
                <a:spcPct val="90000"/>
              </a:lnSpc>
              <a:defRPr/>
            </a:pPr>
            <a:r>
              <a:rPr lang="en-GB" sz="1600" b="1" spc="-1" dirty="0">
                <a:solidFill>
                  <a:schemeClr val="bg2">
                    <a:lumMod val="75000"/>
                  </a:schemeClr>
                </a:solidFill>
                <a:uFill>
                  <a:solidFill>
                    <a:srgbClr val="FFFFFF"/>
                  </a:solidFill>
                </a:uFill>
                <a:ea typeface="DejaVu Sans"/>
                <a:cs typeface="DejaVu Sans"/>
              </a:rPr>
              <a:t>3</a:t>
            </a:r>
            <a:endParaRPr lang="en-GB" sz="1600" b="1" spc="-1" dirty="0">
              <a:solidFill>
                <a:schemeClr val="bg1"/>
              </a:solidFill>
              <a:uFill>
                <a:solidFill>
                  <a:srgbClr val="FFFFFF"/>
                </a:solidFill>
              </a:uFill>
              <a:ea typeface="DejaVu Sans"/>
              <a:cs typeface="DejaVu Sans"/>
            </a:endParaRPr>
          </a:p>
        </p:txBody>
      </p:sp>
      <p:sp>
        <p:nvSpPr>
          <p:cNvPr id="8" name="Shape 145">
            <a:extLst>
              <a:ext uri="{FF2B5EF4-FFF2-40B4-BE49-F238E27FC236}">
                <a16:creationId xmlns:a16="http://schemas.microsoft.com/office/drawing/2014/main" id="{1A6149C3-9CEF-4E6C-A96E-49DA0BD50BB2}"/>
              </a:ext>
            </a:extLst>
          </p:cNvPr>
          <p:cNvSpPr txBox="1">
            <a:spLocks noGrp="1"/>
          </p:cNvSpPr>
          <p:nvPr>
            <p:ph type="body" idx="1"/>
          </p:nvPr>
        </p:nvSpPr>
        <p:spPr>
          <a:xfrm>
            <a:off x="1667508" y="2604168"/>
            <a:ext cx="2808000" cy="19080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Education Strategy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a:t>
            </a:r>
            <a:r>
              <a:rPr lang="en-GB" sz="1100" b="0" dirty="0" err="1">
                <a:solidFill>
                  <a:srgbClr val="1F497D"/>
                </a:solidFill>
              </a:rPr>
              <a:t>Startup</a:t>
            </a:r>
            <a:r>
              <a:rPr lang="en-GB" sz="1100" b="0" dirty="0">
                <a:solidFill>
                  <a:srgbClr val="1F497D"/>
                </a:solidFill>
              </a:rPr>
              <a:t> Strategy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Export Promotion Strategy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Children Protection Strategy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Strategy Study on Digital Welfare Programme 2.0</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Digitalisation Strategy of Public Collections</a:t>
            </a:r>
            <a:endParaRPr lang="en-GB" sz="1100" b="0" dirty="0">
              <a:solidFill>
                <a:srgbClr val="000000"/>
              </a:solidFill>
            </a:endParaRPr>
          </a:p>
        </p:txBody>
      </p:sp>
      <p:sp>
        <p:nvSpPr>
          <p:cNvPr id="10" name="CustomShape 11">
            <a:extLst>
              <a:ext uri="{FF2B5EF4-FFF2-40B4-BE49-F238E27FC236}">
                <a16:creationId xmlns:a16="http://schemas.microsoft.com/office/drawing/2014/main" id="{F1305B2A-F7AD-42DB-9E1E-5894EE5C9F9D}"/>
              </a:ext>
            </a:extLst>
          </p:cNvPr>
          <p:cNvSpPr/>
          <p:nvPr/>
        </p:nvSpPr>
        <p:spPr>
          <a:xfrm>
            <a:off x="1667508" y="2585200"/>
            <a:ext cx="1903680" cy="554811"/>
          </a:xfrm>
          <a:prstGeom prst="rect">
            <a:avLst/>
          </a:prstGeom>
          <a:solidFill>
            <a:schemeClr val="accent6">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2000" b="1" spc="-1" dirty="0">
                <a:solidFill>
                  <a:schemeClr val="tx1"/>
                </a:solidFill>
                <a:uFill>
                  <a:solidFill>
                    <a:srgbClr val="FFFFFF"/>
                  </a:solidFill>
                </a:uFill>
                <a:latin typeface="Arial"/>
                <a:ea typeface="DejaVu Sans"/>
              </a:rPr>
              <a:t>Strategies</a:t>
            </a:r>
          </a:p>
        </p:txBody>
      </p:sp>
      <p:sp>
        <p:nvSpPr>
          <p:cNvPr id="11" name="Shape 145">
            <a:extLst>
              <a:ext uri="{FF2B5EF4-FFF2-40B4-BE49-F238E27FC236}">
                <a16:creationId xmlns:a16="http://schemas.microsoft.com/office/drawing/2014/main" id="{1A212868-A9D3-49F2-A43F-756DFECFD8CB}"/>
              </a:ext>
            </a:extLst>
          </p:cNvPr>
          <p:cNvSpPr txBox="1">
            <a:spLocks/>
          </p:cNvSpPr>
          <p:nvPr/>
        </p:nvSpPr>
        <p:spPr>
          <a:xfrm>
            <a:off x="4583832" y="2583873"/>
            <a:ext cx="2808000" cy="19080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tax reduction</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Welfare Basic Package</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Welfare </a:t>
            </a:r>
            <a:r>
              <a:rPr lang="en-GB" sz="1100" b="0" dirty="0" err="1">
                <a:solidFill>
                  <a:srgbClr val="1F497D"/>
                </a:solidFill>
              </a:rPr>
              <a:t>WiFi</a:t>
            </a:r>
            <a:endParaRPr lang="en-GB" sz="1100" b="0" dirty="0">
              <a:solidFill>
                <a:srgbClr val="000000"/>
              </a:solidFill>
            </a:endParaRPr>
          </a:p>
        </p:txBody>
      </p:sp>
      <p:sp>
        <p:nvSpPr>
          <p:cNvPr id="12" name="CustomShape 11">
            <a:extLst>
              <a:ext uri="{FF2B5EF4-FFF2-40B4-BE49-F238E27FC236}">
                <a16:creationId xmlns:a16="http://schemas.microsoft.com/office/drawing/2014/main" id="{ABF20082-D1B8-4FD3-A11F-625F3A525C2F}"/>
              </a:ext>
            </a:extLst>
          </p:cNvPr>
          <p:cNvSpPr/>
          <p:nvPr/>
        </p:nvSpPr>
        <p:spPr>
          <a:xfrm>
            <a:off x="4583832" y="2564905"/>
            <a:ext cx="1903680" cy="554811"/>
          </a:xfrm>
          <a:prstGeom prst="rect">
            <a:avLst/>
          </a:prstGeom>
          <a:solidFill>
            <a:schemeClr val="accent6">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2000" b="1" spc="-1" dirty="0">
                <a:solidFill>
                  <a:schemeClr val="tx1"/>
                </a:solidFill>
                <a:uFill>
                  <a:solidFill>
                    <a:srgbClr val="FFFFFF"/>
                  </a:solidFill>
                </a:uFill>
                <a:latin typeface="Arial"/>
                <a:ea typeface="DejaVu Sans"/>
              </a:rPr>
              <a:t>Digital access</a:t>
            </a:r>
          </a:p>
        </p:txBody>
      </p:sp>
      <p:sp>
        <p:nvSpPr>
          <p:cNvPr id="13" name="Shape 145">
            <a:extLst>
              <a:ext uri="{FF2B5EF4-FFF2-40B4-BE49-F238E27FC236}">
                <a16:creationId xmlns:a16="http://schemas.microsoft.com/office/drawing/2014/main" id="{44BBD7A9-C8D6-4E6E-87A3-227C1201933D}"/>
              </a:ext>
            </a:extLst>
          </p:cNvPr>
          <p:cNvSpPr txBox="1">
            <a:spLocks/>
          </p:cNvSpPr>
          <p:nvPr/>
        </p:nvSpPr>
        <p:spPr>
          <a:xfrm>
            <a:off x="7536160" y="2609683"/>
            <a:ext cx="2808000" cy="19080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Superfast Internet Programme</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Hungarian 5G Coalition</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National Information Infrastructure Development Programme</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National Telecommunication Backbone Network</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Mobile internet Network Development</a:t>
            </a:r>
            <a:endParaRPr lang="en-GB" sz="1100" b="0" dirty="0">
              <a:solidFill>
                <a:srgbClr val="000000"/>
              </a:solidFill>
            </a:endParaRPr>
          </a:p>
        </p:txBody>
      </p:sp>
      <p:sp>
        <p:nvSpPr>
          <p:cNvPr id="14" name="CustomShape 11">
            <a:extLst>
              <a:ext uri="{FF2B5EF4-FFF2-40B4-BE49-F238E27FC236}">
                <a16:creationId xmlns:a16="http://schemas.microsoft.com/office/drawing/2014/main" id="{78DC89B6-F14D-4E2C-811A-5D5B182E98D5}"/>
              </a:ext>
            </a:extLst>
          </p:cNvPr>
          <p:cNvSpPr/>
          <p:nvPr/>
        </p:nvSpPr>
        <p:spPr>
          <a:xfrm>
            <a:off x="7536160" y="2590715"/>
            <a:ext cx="1903680" cy="554811"/>
          </a:xfrm>
          <a:prstGeom prst="rect">
            <a:avLst/>
          </a:prstGeom>
          <a:solidFill>
            <a:schemeClr val="accent6">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2000" b="1" spc="-1" dirty="0">
                <a:solidFill>
                  <a:schemeClr val="tx1"/>
                </a:solidFill>
                <a:uFill>
                  <a:solidFill>
                    <a:srgbClr val="FFFFFF"/>
                  </a:solidFill>
                </a:uFill>
                <a:latin typeface="Arial"/>
                <a:ea typeface="DejaVu Sans"/>
              </a:rPr>
              <a:t>Digital networks</a:t>
            </a:r>
          </a:p>
        </p:txBody>
      </p:sp>
      <p:sp>
        <p:nvSpPr>
          <p:cNvPr id="17" name="Shape 145">
            <a:extLst>
              <a:ext uri="{FF2B5EF4-FFF2-40B4-BE49-F238E27FC236}">
                <a16:creationId xmlns:a16="http://schemas.microsoft.com/office/drawing/2014/main" id="{9A4B832C-33EC-4585-BABA-CC81A8A6816E}"/>
              </a:ext>
            </a:extLst>
          </p:cNvPr>
          <p:cNvSpPr txBox="1">
            <a:spLocks/>
          </p:cNvSpPr>
          <p:nvPr/>
        </p:nvSpPr>
        <p:spPr>
          <a:xfrm>
            <a:off x="1681250" y="4640687"/>
            <a:ext cx="2808000" cy="19080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Knowledge Development</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Welfare Programme Network</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Smart Kindergarten Programme</a:t>
            </a:r>
            <a:endParaRPr lang="en-GB" sz="1100" b="0" dirty="0">
              <a:solidFill>
                <a:srgbClr val="000000"/>
              </a:solidFill>
            </a:endParaRPr>
          </a:p>
        </p:txBody>
      </p:sp>
      <p:sp>
        <p:nvSpPr>
          <p:cNvPr id="18" name="CustomShape 11">
            <a:extLst>
              <a:ext uri="{FF2B5EF4-FFF2-40B4-BE49-F238E27FC236}">
                <a16:creationId xmlns:a16="http://schemas.microsoft.com/office/drawing/2014/main" id="{E036862B-43F4-417D-816A-DCAE31A44B9F}"/>
              </a:ext>
            </a:extLst>
          </p:cNvPr>
          <p:cNvSpPr/>
          <p:nvPr/>
        </p:nvSpPr>
        <p:spPr>
          <a:xfrm>
            <a:off x="1681250" y="4621719"/>
            <a:ext cx="1903680" cy="554811"/>
          </a:xfrm>
          <a:prstGeom prst="rect">
            <a:avLst/>
          </a:prstGeom>
          <a:solidFill>
            <a:schemeClr val="accent6">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2000" b="1" spc="-1" dirty="0">
                <a:solidFill>
                  <a:schemeClr val="tx1"/>
                </a:solidFill>
                <a:uFill>
                  <a:solidFill>
                    <a:srgbClr val="FFFFFF"/>
                  </a:solidFill>
                </a:uFill>
                <a:latin typeface="Arial"/>
                <a:ea typeface="DejaVu Sans"/>
              </a:rPr>
              <a:t>Digital knowledge</a:t>
            </a:r>
          </a:p>
        </p:txBody>
      </p:sp>
      <p:sp>
        <p:nvSpPr>
          <p:cNvPr id="19" name="Shape 145">
            <a:extLst>
              <a:ext uri="{FF2B5EF4-FFF2-40B4-BE49-F238E27FC236}">
                <a16:creationId xmlns:a16="http://schemas.microsoft.com/office/drawing/2014/main" id="{27A9E1BE-8739-4C56-995E-F53580DD893F}"/>
              </a:ext>
            </a:extLst>
          </p:cNvPr>
          <p:cNvSpPr txBox="1">
            <a:spLocks/>
          </p:cNvSpPr>
          <p:nvPr/>
        </p:nvSpPr>
        <p:spPr>
          <a:xfrm>
            <a:off x="4597574" y="4620392"/>
            <a:ext cx="2808000" cy="19080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security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Smart city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public administration</a:t>
            </a:r>
            <a:endParaRPr lang="en-GB" sz="1100" b="0" dirty="0">
              <a:solidFill>
                <a:srgbClr val="000000"/>
              </a:solidFill>
            </a:endParaRPr>
          </a:p>
        </p:txBody>
      </p:sp>
      <p:sp>
        <p:nvSpPr>
          <p:cNvPr id="20" name="CustomShape 11">
            <a:extLst>
              <a:ext uri="{FF2B5EF4-FFF2-40B4-BE49-F238E27FC236}">
                <a16:creationId xmlns:a16="http://schemas.microsoft.com/office/drawing/2014/main" id="{1B994801-74FF-475B-9927-5EDF014328D1}"/>
              </a:ext>
            </a:extLst>
          </p:cNvPr>
          <p:cNvSpPr/>
          <p:nvPr/>
        </p:nvSpPr>
        <p:spPr>
          <a:xfrm>
            <a:off x="4597574" y="4601424"/>
            <a:ext cx="1903680" cy="554811"/>
          </a:xfrm>
          <a:prstGeom prst="rect">
            <a:avLst/>
          </a:prstGeom>
          <a:solidFill>
            <a:schemeClr val="accent6">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2000" b="1" spc="-1" dirty="0">
                <a:solidFill>
                  <a:schemeClr val="tx1"/>
                </a:solidFill>
                <a:uFill>
                  <a:solidFill>
                    <a:srgbClr val="FFFFFF"/>
                  </a:solidFill>
                </a:uFill>
                <a:latin typeface="Arial"/>
                <a:ea typeface="DejaVu Sans"/>
              </a:rPr>
              <a:t>Digital state</a:t>
            </a:r>
          </a:p>
        </p:txBody>
      </p:sp>
      <p:sp>
        <p:nvSpPr>
          <p:cNvPr id="21" name="Shape 145">
            <a:extLst>
              <a:ext uri="{FF2B5EF4-FFF2-40B4-BE49-F238E27FC236}">
                <a16:creationId xmlns:a16="http://schemas.microsoft.com/office/drawing/2014/main" id="{60EE4ECB-9BC5-42B1-AA3C-C186C5A4668B}"/>
              </a:ext>
            </a:extLst>
          </p:cNvPr>
          <p:cNvSpPr txBox="1">
            <a:spLocks/>
          </p:cNvSpPr>
          <p:nvPr/>
        </p:nvSpPr>
        <p:spPr>
          <a:xfrm>
            <a:off x="7549902" y="4646202"/>
            <a:ext cx="2808000" cy="19080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0" indent="0" algn="just">
              <a:spcBef>
                <a:spcPts val="0"/>
              </a:spcBef>
              <a:buClr>
                <a:srgbClr val="1F497D"/>
              </a:buClr>
            </a:pPr>
            <a:endParaRPr lang="en-GB" sz="1100" b="0" dirty="0">
              <a:solidFill>
                <a:srgbClr val="1F497D"/>
              </a:solidFill>
            </a:endParaRPr>
          </a:p>
          <a:p>
            <a:pPr marL="285750" indent="-285750" algn="just">
              <a:spcBef>
                <a:spcPts val="0"/>
              </a:spcBef>
              <a:buClr>
                <a:srgbClr val="1F497D"/>
              </a:buClr>
              <a:buFont typeface="Arial" panose="020B0604020202020204" pitchFamily="34" charset="0"/>
              <a:buChar char="•"/>
            </a:pPr>
            <a:r>
              <a:rPr lang="en-GB" sz="1100" dirty="0">
                <a:solidFill>
                  <a:srgbClr val="FF0000"/>
                </a:solidFill>
              </a:rPr>
              <a:t>Industry 4.0</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Workforce Programme</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Health Industry Development Strategy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Agri Strategy</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Digital Welfare Credit Programme</a:t>
            </a:r>
          </a:p>
          <a:p>
            <a:pPr marL="285750" indent="-285750" algn="just">
              <a:spcBef>
                <a:spcPts val="0"/>
              </a:spcBef>
              <a:buClr>
                <a:srgbClr val="1F497D"/>
              </a:buClr>
              <a:buFont typeface="Arial" panose="020B0604020202020204" pitchFamily="34" charset="0"/>
              <a:buChar char="•"/>
            </a:pPr>
            <a:r>
              <a:rPr lang="en-GB" sz="1100" b="0" dirty="0">
                <a:solidFill>
                  <a:srgbClr val="1F497D"/>
                </a:solidFill>
              </a:rPr>
              <a:t>Artificial Intelligence Coalition</a:t>
            </a:r>
          </a:p>
        </p:txBody>
      </p:sp>
      <p:sp>
        <p:nvSpPr>
          <p:cNvPr id="22" name="CustomShape 11">
            <a:extLst>
              <a:ext uri="{FF2B5EF4-FFF2-40B4-BE49-F238E27FC236}">
                <a16:creationId xmlns:a16="http://schemas.microsoft.com/office/drawing/2014/main" id="{202C6553-6676-4D16-AD60-4A6B75CB5AE3}"/>
              </a:ext>
            </a:extLst>
          </p:cNvPr>
          <p:cNvSpPr/>
          <p:nvPr/>
        </p:nvSpPr>
        <p:spPr>
          <a:xfrm>
            <a:off x="7549902" y="4627234"/>
            <a:ext cx="1903680" cy="554811"/>
          </a:xfrm>
          <a:prstGeom prst="rect">
            <a:avLst/>
          </a:prstGeom>
          <a:solidFill>
            <a:schemeClr val="accent6">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3280" tIns="53280" rIns="53280" bIns="53280" anchor="ctr"/>
          <a:lstStyle/>
          <a:p>
            <a:pPr algn="ctr">
              <a:lnSpc>
                <a:spcPct val="90000"/>
              </a:lnSpc>
            </a:pPr>
            <a:r>
              <a:rPr lang="en-GB" sz="2000" b="1" spc="-1" dirty="0">
                <a:solidFill>
                  <a:schemeClr val="tx1"/>
                </a:solidFill>
                <a:uFill>
                  <a:solidFill>
                    <a:srgbClr val="FFFFFF"/>
                  </a:solidFill>
                </a:uFill>
                <a:latin typeface="Arial"/>
                <a:ea typeface="DejaVu Sans"/>
              </a:rPr>
              <a:t>Digital economy</a:t>
            </a:r>
          </a:p>
        </p:txBody>
      </p:sp>
      <p:sp>
        <p:nvSpPr>
          <p:cNvPr id="23" name="Shape 129">
            <a:extLst>
              <a:ext uri="{FF2B5EF4-FFF2-40B4-BE49-F238E27FC236}">
                <a16:creationId xmlns:a16="http://schemas.microsoft.com/office/drawing/2014/main" id="{4063BE3C-2481-4853-A8FF-5CD05EEF6099}"/>
              </a:ext>
            </a:extLst>
          </p:cNvPr>
          <p:cNvSpPr txBox="1">
            <a:spLocks/>
          </p:cNvSpPr>
          <p:nvPr/>
        </p:nvSpPr>
        <p:spPr bwMode="auto">
          <a:xfrm>
            <a:off x="1562099" y="6664325"/>
            <a:ext cx="5760000" cy="215900"/>
          </a:xfrm>
          <a:prstGeom prst="rect">
            <a:avLst/>
          </a:prstGeom>
          <a:noFill/>
          <a:ln>
            <a:noFill/>
          </a:ln>
        </p:spPr>
        <p:txBody>
          <a:bodyPr spcFirstLastPara="1" tIns="0" bIns="45700"/>
          <a:lstStyle>
            <a:defPPr marR="0" lvl="0" algn="l" rtl="0">
              <a:lnSpc>
                <a:spcPct val="100000"/>
              </a:lnSpc>
              <a:spcBef>
                <a:spcPts val="0"/>
              </a:spcBef>
              <a:spcAft>
                <a:spcPts val="0"/>
              </a:spcAft>
            </a:defPPr>
            <a:lvl1pPr marL="457200" marR="0" lvl="0" indent="-228600" algn="l" rtl="0" eaLnBrk="0" fontAlgn="base" hangingPunct="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eaLnBrk="0" fontAlgn="base" hangingPunct="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eaLnBrk="0" fontAlgn="base" hangingPunct="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eaLnBrk="0" fontAlgn="base" hangingPunct="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eaLnBrk="0" fontAlgn="base" hangingPunct="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eaLnBrk="1" hangingPunct="1">
              <a:spcBef>
                <a:spcPct val="0"/>
              </a:spcBef>
              <a:spcAft>
                <a:spcPct val="0"/>
              </a:spcAft>
              <a:buClr>
                <a:srgbClr val="000000"/>
              </a:buClr>
              <a:defRPr/>
            </a:pP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Source: </a:t>
            </a:r>
            <a:r>
              <a:rPr lang="en-GB" altLang="hu-HU" sz="1000" b="0" dirty="0" err="1">
                <a:solidFill>
                  <a:srgbClr val="000000"/>
                </a:solidFill>
                <a:latin typeface="Arial" panose="020B0604020202020204" pitchFamily="34" charset="0"/>
                <a:cs typeface="Arial" panose="020B0604020202020204" pitchFamily="34" charset="0"/>
                <a:sym typeface="Arial" panose="020B0604020202020204" pitchFamily="34" charset="0"/>
              </a:rPr>
              <a:t>Inno</a:t>
            </a: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GB" altLang="hu-HU" sz="1000" b="0" dirty="0" err="1">
                <a:solidFill>
                  <a:srgbClr val="000000"/>
                </a:solidFill>
                <a:latin typeface="Arial" panose="020B0604020202020204" pitchFamily="34" charset="0"/>
                <a:cs typeface="Arial" panose="020B0604020202020204" pitchFamily="34" charset="0"/>
                <a:sym typeface="Arial" panose="020B0604020202020204" pitchFamily="34" charset="0"/>
              </a:rPr>
              <a:t>Provement</a:t>
            </a: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 Regional assessment on EDIOP Priority Axis 2 – Ministry of Finance</a:t>
            </a:r>
          </a:p>
          <a:p>
            <a:pPr marL="0" indent="0" eaLnBrk="1" hangingPunct="1">
              <a:spcBef>
                <a:spcPct val="0"/>
              </a:spcBef>
              <a:spcAft>
                <a:spcPct val="0"/>
              </a:spcAft>
              <a:buClr>
                <a:srgbClr val="000000"/>
              </a:buClr>
              <a:defRPr/>
            </a:pPr>
            <a:endParaRPr lang="en-GB" altLang="hu-HU" sz="10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80857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p>
            <a:r>
              <a:rPr lang="en-GB" dirty="0"/>
              <a:t>I.4.0 Public Policy Initiatives in Hungary</a:t>
            </a:r>
          </a:p>
        </p:txBody>
      </p:sp>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Strategies, platforms, umbrella programmes</a:t>
            </a:r>
          </a:p>
        </p:txBody>
      </p:sp>
      <p:sp>
        <p:nvSpPr>
          <p:cNvPr id="9" name="Shape 145">
            <a:extLst>
              <a:ext uri="{FF2B5EF4-FFF2-40B4-BE49-F238E27FC236}">
                <a16:creationId xmlns:a16="http://schemas.microsoft.com/office/drawing/2014/main" id="{5551680E-F9E3-4B70-9489-D08C55D803B5}"/>
              </a:ext>
            </a:extLst>
          </p:cNvPr>
          <p:cNvSpPr txBox="1">
            <a:spLocks/>
          </p:cNvSpPr>
          <p:nvPr/>
        </p:nvSpPr>
        <p:spPr>
          <a:xfrm>
            <a:off x="2931220" y="1635151"/>
            <a:ext cx="7413252" cy="2664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1200"/>
              </a:spcBef>
              <a:buClr>
                <a:srgbClr val="1F497D"/>
              </a:buClr>
              <a:buFont typeface="Wingdings" pitchFamily="2" charset="2"/>
              <a:buChar char="q"/>
              <a:defRPr/>
            </a:pPr>
            <a:r>
              <a:rPr lang="en-GB" sz="1600" dirty="0">
                <a:solidFill>
                  <a:srgbClr val="1F497D"/>
                </a:solidFill>
              </a:rPr>
              <a:t>Vocational training 4.0</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Strategy of reforming vocational training and adult education with regards to challenges of Industry 4.0</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Strategy of the Innovation and Technology Ministry from March 2019</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Industry 4.0 changes professions and requirements of employers, therefore changes are needed in vocational training and adult educations</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New structure of vocational training (secondary school system)</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Reinforcing dual training</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Infrastructure development for school workshops</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Teachers receiving specialised trainings at companies</a:t>
            </a:r>
          </a:p>
          <a:p>
            <a:pPr marL="742950" lvl="1" indent="-285750" algn="just">
              <a:spcBef>
                <a:spcPts val="1200"/>
              </a:spcBef>
              <a:buClr>
                <a:srgbClr val="1F497D"/>
              </a:buClr>
              <a:buFont typeface="Arial" panose="020B0604020202020204" pitchFamily="34" charset="0"/>
              <a:buChar char="•"/>
              <a:defRPr/>
            </a:pPr>
            <a:endParaRPr lang="en-GB" sz="1600" dirty="0">
              <a:solidFill>
                <a:srgbClr val="1F497D"/>
              </a:solidFill>
            </a:endParaRPr>
          </a:p>
          <a:p>
            <a:pPr marL="742950" lvl="1" indent="-285750" algn="just">
              <a:spcBef>
                <a:spcPts val="1200"/>
              </a:spcBef>
              <a:buClr>
                <a:srgbClr val="1F497D"/>
              </a:buClr>
              <a:buFont typeface="Arial" panose="020B0604020202020204" pitchFamily="34" charset="0"/>
              <a:buChar char="•"/>
              <a:defRPr/>
            </a:pPr>
            <a:endParaRPr lang="en-GB" sz="1600" dirty="0">
              <a:solidFill>
                <a:srgbClr val="1F497D"/>
              </a:solidFill>
            </a:endParaRPr>
          </a:p>
          <a:p>
            <a:pPr marL="800100" lvl="1" indent="-342900" algn="just">
              <a:spcBef>
                <a:spcPts val="1200"/>
              </a:spcBef>
              <a:buClr>
                <a:srgbClr val="000000"/>
              </a:buClr>
              <a:defRPr/>
            </a:pPr>
            <a:endParaRPr lang="en-GB" sz="1600" dirty="0">
              <a:solidFill>
                <a:srgbClr val="595959"/>
              </a:solidFill>
            </a:endParaRPr>
          </a:p>
          <a:p>
            <a:pPr marL="800100" lvl="1" indent="-342900" algn="just">
              <a:spcBef>
                <a:spcPts val="1200"/>
              </a:spcBef>
              <a:buClr>
                <a:srgbClr val="000000"/>
              </a:buClr>
              <a:defRPr/>
            </a:pPr>
            <a:endParaRPr lang="en-GB" sz="1600" dirty="0">
              <a:solidFill>
                <a:srgbClr val="595959"/>
              </a:solidFill>
            </a:endParaRPr>
          </a:p>
        </p:txBody>
      </p:sp>
      <p:sp>
        <p:nvSpPr>
          <p:cNvPr id="6" name="CustomShape 10">
            <a:extLst>
              <a:ext uri="{FF2B5EF4-FFF2-40B4-BE49-F238E27FC236}">
                <a16:creationId xmlns:a16="http://schemas.microsoft.com/office/drawing/2014/main" id="{62CB30B7-3F75-483A-9E83-EBF68C698CCD}"/>
              </a:ext>
            </a:extLst>
          </p:cNvPr>
          <p:cNvSpPr/>
          <p:nvPr/>
        </p:nvSpPr>
        <p:spPr>
          <a:xfrm>
            <a:off x="2064198" y="1635150"/>
            <a:ext cx="503411" cy="4683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10080" tIns="10080" rIns="10080" bIns="10080" anchor="ctr"/>
          <a:lstStyle/>
          <a:p>
            <a:pPr algn="ctr">
              <a:lnSpc>
                <a:spcPct val="90000"/>
              </a:lnSpc>
              <a:defRPr/>
            </a:pPr>
            <a:r>
              <a:rPr lang="en-GB" sz="1600" b="1" spc="-1" dirty="0">
                <a:solidFill>
                  <a:schemeClr val="bg2">
                    <a:lumMod val="75000"/>
                  </a:schemeClr>
                </a:solidFill>
                <a:uFill>
                  <a:solidFill>
                    <a:srgbClr val="FFFFFF"/>
                  </a:solidFill>
                </a:uFill>
                <a:ea typeface="DejaVu Sans"/>
                <a:cs typeface="DejaVu Sans"/>
              </a:rPr>
              <a:t>4</a:t>
            </a:r>
            <a:endParaRPr lang="en-GB" sz="1600" b="1" spc="-1" dirty="0">
              <a:solidFill>
                <a:schemeClr val="bg1"/>
              </a:solidFill>
              <a:uFill>
                <a:solidFill>
                  <a:srgbClr val="FFFFFF"/>
                </a:solidFill>
              </a:uFill>
              <a:ea typeface="DejaVu Sans"/>
              <a:cs typeface="DejaVu Sans"/>
            </a:endParaRPr>
          </a:p>
        </p:txBody>
      </p:sp>
    </p:spTree>
    <p:extLst>
      <p:ext uri="{BB962C8B-B14F-4D97-AF65-F5344CB8AC3E}">
        <p14:creationId xmlns:p14="http://schemas.microsoft.com/office/powerpoint/2010/main" val="1055626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Coherence of I4.0 public policy initiatives – analysis framework</a:t>
            </a:r>
          </a:p>
        </p:txBody>
      </p:sp>
      <p:sp>
        <p:nvSpPr>
          <p:cNvPr id="9" name="Oval 8">
            <a:extLst>
              <a:ext uri="{FF2B5EF4-FFF2-40B4-BE49-F238E27FC236}">
                <a16:creationId xmlns:a16="http://schemas.microsoft.com/office/drawing/2014/main" id="{F2826BC7-304D-4C63-870E-E7510AC48107}"/>
              </a:ext>
            </a:extLst>
          </p:cNvPr>
          <p:cNvSpPr/>
          <p:nvPr/>
        </p:nvSpPr>
        <p:spPr>
          <a:xfrm>
            <a:off x="2063751" y="1989139"/>
            <a:ext cx="3095625" cy="3887787"/>
          </a:xfrm>
          <a:prstGeom prst="ellipse">
            <a:avLst/>
          </a:prstGeom>
          <a:noFill/>
          <a:ln>
            <a:solidFill>
              <a:srgbClr val="BA91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 name="Oval 9">
            <a:extLst>
              <a:ext uri="{FF2B5EF4-FFF2-40B4-BE49-F238E27FC236}">
                <a16:creationId xmlns:a16="http://schemas.microsoft.com/office/drawing/2014/main" id="{A02DEFD5-C26F-4F47-AE9A-105D364254EC}"/>
              </a:ext>
            </a:extLst>
          </p:cNvPr>
          <p:cNvSpPr/>
          <p:nvPr/>
        </p:nvSpPr>
        <p:spPr>
          <a:xfrm>
            <a:off x="4583113" y="1989139"/>
            <a:ext cx="3097212" cy="3887787"/>
          </a:xfrm>
          <a:prstGeom prst="ellipse">
            <a:avLst/>
          </a:prstGeom>
          <a:noFill/>
          <a:ln>
            <a:solidFill>
              <a:srgbClr val="21B7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 name="Oval 10">
            <a:extLst>
              <a:ext uri="{FF2B5EF4-FFF2-40B4-BE49-F238E27FC236}">
                <a16:creationId xmlns:a16="http://schemas.microsoft.com/office/drawing/2014/main" id="{7B39E0C0-8FFF-450D-AF7C-B942BF00B945}"/>
              </a:ext>
            </a:extLst>
          </p:cNvPr>
          <p:cNvSpPr/>
          <p:nvPr/>
        </p:nvSpPr>
        <p:spPr>
          <a:xfrm>
            <a:off x="7104064" y="1989139"/>
            <a:ext cx="3095625" cy="3887787"/>
          </a:xfrm>
          <a:prstGeom prst="ellipse">
            <a:avLst/>
          </a:prstGeom>
          <a:no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Rectangle 3">
            <a:extLst>
              <a:ext uri="{FF2B5EF4-FFF2-40B4-BE49-F238E27FC236}">
                <a16:creationId xmlns:a16="http://schemas.microsoft.com/office/drawing/2014/main" id="{69DC6B0F-EA02-4EC6-BF94-1152640ADA16}"/>
              </a:ext>
            </a:extLst>
          </p:cNvPr>
          <p:cNvSpPr txBox="1">
            <a:spLocks/>
          </p:cNvSpPr>
          <p:nvPr/>
        </p:nvSpPr>
        <p:spPr bwMode="auto">
          <a:xfrm>
            <a:off x="2554289" y="2276476"/>
            <a:ext cx="19970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2000" b="1" dirty="0">
                <a:solidFill>
                  <a:srgbClr val="BA9105"/>
                </a:solidFill>
              </a:rPr>
              <a:t>Awareness</a:t>
            </a:r>
          </a:p>
        </p:txBody>
      </p:sp>
      <p:sp>
        <p:nvSpPr>
          <p:cNvPr id="13" name="Rectangle 3">
            <a:extLst>
              <a:ext uri="{FF2B5EF4-FFF2-40B4-BE49-F238E27FC236}">
                <a16:creationId xmlns:a16="http://schemas.microsoft.com/office/drawing/2014/main" id="{3F5C1D17-8AAF-46CA-B954-0FE1FA92728E}"/>
              </a:ext>
            </a:extLst>
          </p:cNvPr>
          <p:cNvSpPr txBox="1">
            <a:spLocks noChangeArrowheads="1"/>
          </p:cNvSpPr>
          <p:nvPr/>
        </p:nvSpPr>
        <p:spPr bwMode="auto">
          <a:xfrm>
            <a:off x="5092700" y="2276476"/>
            <a:ext cx="19954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2000" b="1" dirty="0">
                <a:solidFill>
                  <a:srgbClr val="21B7CF"/>
                </a:solidFill>
              </a:rPr>
              <a:t>Readiness</a:t>
            </a:r>
          </a:p>
        </p:txBody>
      </p:sp>
      <p:sp>
        <p:nvSpPr>
          <p:cNvPr id="14" name="Rectangle 3">
            <a:extLst>
              <a:ext uri="{FF2B5EF4-FFF2-40B4-BE49-F238E27FC236}">
                <a16:creationId xmlns:a16="http://schemas.microsoft.com/office/drawing/2014/main" id="{753A89BC-E29F-46AD-9E23-4DF5AAEFF5B8}"/>
              </a:ext>
            </a:extLst>
          </p:cNvPr>
          <p:cNvSpPr txBox="1">
            <a:spLocks noChangeArrowheads="1"/>
          </p:cNvSpPr>
          <p:nvPr/>
        </p:nvSpPr>
        <p:spPr bwMode="auto">
          <a:xfrm>
            <a:off x="7696200" y="2276476"/>
            <a:ext cx="19954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2000" b="1" dirty="0">
                <a:solidFill>
                  <a:srgbClr val="98C222"/>
                </a:solidFill>
              </a:rPr>
              <a:t>Execution</a:t>
            </a:r>
          </a:p>
        </p:txBody>
      </p:sp>
      <p:sp>
        <p:nvSpPr>
          <p:cNvPr id="15" name="Shape 145">
            <a:extLst>
              <a:ext uri="{FF2B5EF4-FFF2-40B4-BE49-F238E27FC236}">
                <a16:creationId xmlns:a16="http://schemas.microsoft.com/office/drawing/2014/main" id="{1A6AC557-B2B3-4EB0-9AE5-587360F9B8BF}"/>
              </a:ext>
            </a:extLst>
          </p:cNvPr>
          <p:cNvSpPr txBox="1">
            <a:spLocks noChangeArrowheads="1"/>
          </p:cNvSpPr>
          <p:nvPr/>
        </p:nvSpPr>
        <p:spPr bwMode="auto">
          <a:xfrm>
            <a:off x="2832101" y="2678113"/>
            <a:ext cx="19970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82563" indent="-18256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810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1F497D"/>
              </a:buClr>
              <a:buSzPts val="1400"/>
              <a:buFont typeface="Arial" panose="020B0604020202020204" pitchFamily="34" charset="0"/>
              <a:buChar char="•"/>
            </a:pPr>
            <a:r>
              <a:rPr lang="en-GB" altLang="en-US" sz="1600" dirty="0">
                <a:solidFill>
                  <a:schemeClr val="tx1"/>
                </a:solidFill>
              </a:rPr>
              <a:t>Campaigns</a:t>
            </a:r>
          </a:p>
          <a:p>
            <a:pPr algn="just" eaLnBrk="1" hangingPunct="1">
              <a:buClr>
                <a:srgbClr val="1F497D"/>
              </a:buClr>
              <a:buSzPts val="1400"/>
              <a:buFont typeface="Arial" panose="020B0604020202020204" pitchFamily="34" charset="0"/>
              <a:buChar char="•"/>
            </a:pPr>
            <a:r>
              <a:rPr lang="en-GB" altLang="en-US" sz="1600" dirty="0">
                <a:solidFill>
                  <a:schemeClr val="tx1"/>
                </a:solidFill>
              </a:rPr>
              <a:t>Demonstrations</a:t>
            </a:r>
          </a:p>
          <a:p>
            <a:pPr algn="just" eaLnBrk="1" hangingPunct="1">
              <a:buClr>
                <a:srgbClr val="1F497D"/>
              </a:buClr>
              <a:buSzPts val="1400"/>
              <a:buFont typeface="Arial" panose="020B0604020202020204" pitchFamily="34" charset="0"/>
              <a:buChar char="•"/>
            </a:pPr>
            <a:r>
              <a:rPr lang="en-GB" altLang="en-US" sz="1600" dirty="0">
                <a:solidFill>
                  <a:schemeClr val="tx1"/>
                </a:solidFill>
              </a:rPr>
              <a:t>Events</a:t>
            </a:r>
          </a:p>
          <a:p>
            <a:pPr algn="just" eaLnBrk="1" hangingPunct="1">
              <a:buClr>
                <a:srgbClr val="1F497D"/>
              </a:buClr>
              <a:buSzPts val="1400"/>
              <a:buFont typeface="Arial" panose="020B0604020202020204" pitchFamily="34" charset="0"/>
              <a:buChar char="•"/>
            </a:pPr>
            <a:r>
              <a:rPr lang="en-GB" altLang="en-US" sz="1600" dirty="0">
                <a:solidFill>
                  <a:schemeClr val="tx1"/>
                </a:solidFill>
              </a:rPr>
              <a:t>….</a:t>
            </a:r>
          </a:p>
        </p:txBody>
      </p:sp>
      <p:sp>
        <p:nvSpPr>
          <p:cNvPr id="16" name="Shape 129">
            <a:extLst>
              <a:ext uri="{FF2B5EF4-FFF2-40B4-BE49-F238E27FC236}">
                <a16:creationId xmlns:a16="http://schemas.microsoft.com/office/drawing/2014/main" id="{0A2C6C6F-1737-48E1-930E-A05462C0DD2E}"/>
              </a:ext>
            </a:extLst>
          </p:cNvPr>
          <p:cNvSpPr txBox="1">
            <a:spLocks/>
          </p:cNvSpPr>
          <p:nvPr/>
        </p:nvSpPr>
        <p:spPr bwMode="auto">
          <a:xfrm>
            <a:off x="1562100" y="6669360"/>
            <a:ext cx="4533900" cy="210865"/>
          </a:xfrm>
          <a:prstGeom prst="rect">
            <a:avLst/>
          </a:prstGeom>
          <a:noFill/>
          <a:ln>
            <a:noFill/>
          </a:ln>
        </p:spPr>
        <p:txBody>
          <a:bodyPr spcFirstLastPara="1" tIns="0" bIns="45700"/>
          <a:lstStyle>
            <a:defPPr marR="0" lvl="0" algn="l" rtl="0">
              <a:lnSpc>
                <a:spcPct val="100000"/>
              </a:lnSpc>
              <a:spcBef>
                <a:spcPts val="0"/>
              </a:spcBef>
              <a:spcAft>
                <a:spcPts val="0"/>
              </a:spcAft>
            </a:defPPr>
            <a:lvl1pPr marL="457200" marR="0" lvl="0" indent="-228600" algn="l" rtl="0" eaLnBrk="0" fontAlgn="base" hangingPunct="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eaLnBrk="0" fontAlgn="base" hangingPunct="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eaLnBrk="0" fontAlgn="base" hangingPunct="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eaLnBrk="0" fontAlgn="base" hangingPunct="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eaLnBrk="0" fontAlgn="base" hangingPunct="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eaLnBrk="1" hangingPunct="1">
              <a:spcBef>
                <a:spcPct val="0"/>
              </a:spcBef>
              <a:spcAft>
                <a:spcPct val="0"/>
              </a:spcAft>
              <a:buClr>
                <a:srgbClr val="000000"/>
              </a:buClr>
              <a:defRPr/>
            </a:pPr>
            <a:r>
              <a:rPr lang="en-GB" altLang="hu-HU" sz="1000" b="0" dirty="0">
                <a:solidFill>
                  <a:srgbClr val="000000"/>
                </a:solidFill>
                <a:latin typeface="Arial" panose="020B0604020202020204" pitchFamily="34" charset="0"/>
                <a:cs typeface="Arial" panose="020B0604020202020204" pitchFamily="34" charset="0"/>
                <a:sym typeface="Arial" panose="020B0604020202020204" pitchFamily="34" charset="0"/>
              </a:rPr>
              <a:t>Source: Balázs Tordai, ICT Association Hungary</a:t>
            </a:r>
          </a:p>
          <a:p>
            <a:pPr marL="0" indent="0" eaLnBrk="1" hangingPunct="1">
              <a:spcBef>
                <a:spcPct val="0"/>
              </a:spcBef>
              <a:spcAft>
                <a:spcPct val="0"/>
              </a:spcAft>
              <a:buClr>
                <a:srgbClr val="000000"/>
              </a:buClr>
              <a:defRPr/>
            </a:pPr>
            <a:endParaRPr lang="en-GB" altLang="hu-HU" sz="10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3">
            <a:extLst>
              <a:ext uri="{FF2B5EF4-FFF2-40B4-BE49-F238E27FC236}">
                <a16:creationId xmlns:a16="http://schemas.microsoft.com/office/drawing/2014/main" id="{87226228-858C-4D4D-B1E6-647881BC9FAD}"/>
              </a:ext>
            </a:extLst>
          </p:cNvPr>
          <p:cNvSpPr txBox="1">
            <a:spLocks/>
          </p:cNvSpPr>
          <p:nvPr/>
        </p:nvSpPr>
        <p:spPr bwMode="auto">
          <a:xfrm>
            <a:off x="2554289" y="4641850"/>
            <a:ext cx="1997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BA9105"/>
                </a:solidFill>
              </a:rPr>
              <a:t>Commitment</a:t>
            </a:r>
          </a:p>
        </p:txBody>
      </p:sp>
      <p:sp>
        <p:nvSpPr>
          <p:cNvPr id="18" name="Rectangle 3">
            <a:extLst>
              <a:ext uri="{FF2B5EF4-FFF2-40B4-BE49-F238E27FC236}">
                <a16:creationId xmlns:a16="http://schemas.microsoft.com/office/drawing/2014/main" id="{0ADA5767-28D9-48B9-8092-243CAC3EA7CB}"/>
              </a:ext>
            </a:extLst>
          </p:cNvPr>
          <p:cNvSpPr txBox="1">
            <a:spLocks noChangeArrowheads="1"/>
          </p:cNvSpPr>
          <p:nvPr/>
        </p:nvSpPr>
        <p:spPr bwMode="auto">
          <a:xfrm>
            <a:off x="5176839" y="4641850"/>
            <a:ext cx="19954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21B7CF"/>
                </a:solidFill>
              </a:rPr>
              <a:t>Strategy</a:t>
            </a:r>
          </a:p>
        </p:txBody>
      </p:sp>
      <p:sp>
        <p:nvSpPr>
          <p:cNvPr id="19" name="Rectangle 3">
            <a:extLst>
              <a:ext uri="{FF2B5EF4-FFF2-40B4-BE49-F238E27FC236}">
                <a16:creationId xmlns:a16="http://schemas.microsoft.com/office/drawing/2014/main" id="{7821B9CB-FFD5-4BB6-9A96-4E140C45D7A7}"/>
              </a:ext>
            </a:extLst>
          </p:cNvPr>
          <p:cNvSpPr txBox="1">
            <a:spLocks noChangeArrowheads="1"/>
          </p:cNvSpPr>
          <p:nvPr/>
        </p:nvSpPr>
        <p:spPr bwMode="auto">
          <a:xfrm>
            <a:off x="7781926" y="4641850"/>
            <a:ext cx="1997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98C222"/>
                </a:solidFill>
              </a:rPr>
              <a:t>Change</a:t>
            </a:r>
          </a:p>
        </p:txBody>
      </p:sp>
      <p:sp>
        <p:nvSpPr>
          <p:cNvPr id="20" name="Shape 145">
            <a:extLst>
              <a:ext uri="{FF2B5EF4-FFF2-40B4-BE49-F238E27FC236}">
                <a16:creationId xmlns:a16="http://schemas.microsoft.com/office/drawing/2014/main" id="{52D34E50-7FDA-4718-B83C-019436347991}"/>
              </a:ext>
            </a:extLst>
          </p:cNvPr>
          <p:cNvSpPr txBox="1">
            <a:spLocks noChangeArrowheads="1"/>
          </p:cNvSpPr>
          <p:nvPr/>
        </p:nvSpPr>
        <p:spPr bwMode="auto">
          <a:xfrm>
            <a:off x="5353050" y="2678113"/>
            <a:ext cx="199548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82563" indent="-18256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810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1F497D"/>
              </a:buClr>
              <a:buSzPts val="1400"/>
              <a:buFont typeface="Arial" panose="020B0604020202020204" pitchFamily="34" charset="0"/>
              <a:buChar char="•"/>
            </a:pPr>
            <a:r>
              <a:rPr lang="en-GB" altLang="en-US" sz="1600" dirty="0">
                <a:solidFill>
                  <a:schemeClr val="tx1"/>
                </a:solidFill>
              </a:rPr>
              <a:t>Management</a:t>
            </a:r>
          </a:p>
          <a:p>
            <a:pPr algn="just" eaLnBrk="1" hangingPunct="1">
              <a:buClr>
                <a:srgbClr val="1F497D"/>
              </a:buClr>
              <a:buSzPts val="1400"/>
              <a:buFont typeface="Arial" panose="020B0604020202020204" pitchFamily="34" charset="0"/>
              <a:buChar char="•"/>
            </a:pPr>
            <a:r>
              <a:rPr lang="en-GB" altLang="en-US" sz="1600" dirty="0">
                <a:solidFill>
                  <a:schemeClr val="tx1"/>
                </a:solidFill>
              </a:rPr>
              <a:t>Production technologies</a:t>
            </a:r>
          </a:p>
          <a:p>
            <a:pPr algn="just" eaLnBrk="1" hangingPunct="1">
              <a:buClr>
                <a:srgbClr val="1F497D"/>
              </a:buClr>
              <a:buSzPts val="1400"/>
              <a:buFont typeface="Arial" panose="020B0604020202020204" pitchFamily="34" charset="0"/>
              <a:buChar char="•"/>
            </a:pPr>
            <a:r>
              <a:rPr lang="en-GB" altLang="en-US" sz="1600" dirty="0">
                <a:solidFill>
                  <a:schemeClr val="tx1"/>
                </a:solidFill>
              </a:rPr>
              <a:t>Skills development</a:t>
            </a:r>
          </a:p>
          <a:p>
            <a:pPr algn="just" eaLnBrk="1" hangingPunct="1">
              <a:buClr>
                <a:srgbClr val="1F497D"/>
              </a:buClr>
              <a:buSzPts val="1400"/>
              <a:buFont typeface="Arial" panose="020B0604020202020204" pitchFamily="34" charset="0"/>
              <a:buChar char="•"/>
            </a:pPr>
            <a:r>
              <a:rPr lang="en-GB" altLang="en-US" sz="1600" dirty="0">
                <a:solidFill>
                  <a:schemeClr val="tx1"/>
                </a:solidFill>
              </a:rPr>
              <a:t>….</a:t>
            </a:r>
          </a:p>
        </p:txBody>
      </p:sp>
      <p:sp>
        <p:nvSpPr>
          <p:cNvPr id="21" name="Shape 145">
            <a:extLst>
              <a:ext uri="{FF2B5EF4-FFF2-40B4-BE49-F238E27FC236}">
                <a16:creationId xmlns:a16="http://schemas.microsoft.com/office/drawing/2014/main" id="{51FD9F29-517B-4D1E-912E-1EEAC06A3A43}"/>
              </a:ext>
            </a:extLst>
          </p:cNvPr>
          <p:cNvSpPr txBox="1">
            <a:spLocks noChangeArrowheads="1"/>
          </p:cNvSpPr>
          <p:nvPr/>
        </p:nvSpPr>
        <p:spPr bwMode="auto">
          <a:xfrm>
            <a:off x="8204200" y="2678113"/>
            <a:ext cx="199548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82563" indent="-18256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810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1F497D"/>
              </a:buClr>
              <a:buSzPts val="1400"/>
              <a:buFont typeface="Arial" panose="020B0604020202020204" pitchFamily="34" charset="0"/>
              <a:buChar char="•"/>
            </a:pPr>
            <a:r>
              <a:rPr lang="en-GB" altLang="en-US" sz="1600" dirty="0">
                <a:solidFill>
                  <a:schemeClr val="tx1"/>
                </a:solidFill>
              </a:rPr>
              <a:t>Planning</a:t>
            </a:r>
          </a:p>
          <a:p>
            <a:pPr algn="just" eaLnBrk="1" hangingPunct="1">
              <a:buClr>
                <a:srgbClr val="1F497D"/>
              </a:buClr>
              <a:buSzPts val="1400"/>
              <a:buFont typeface="Arial" panose="020B0604020202020204" pitchFamily="34" charset="0"/>
              <a:buChar char="•"/>
            </a:pPr>
            <a:r>
              <a:rPr lang="en-GB" altLang="en-US" sz="1600" dirty="0">
                <a:solidFill>
                  <a:schemeClr val="tx1"/>
                </a:solidFill>
              </a:rPr>
              <a:t>Funding</a:t>
            </a:r>
          </a:p>
          <a:p>
            <a:pPr algn="just" eaLnBrk="1" hangingPunct="1">
              <a:buClr>
                <a:srgbClr val="1F497D"/>
              </a:buClr>
              <a:buSzPts val="1400"/>
              <a:buFont typeface="Arial" panose="020B0604020202020204" pitchFamily="34" charset="0"/>
              <a:buChar char="•"/>
            </a:pPr>
            <a:r>
              <a:rPr lang="en-GB" altLang="en-US" sz="1600" dirty="0">
                <a:solidFill>
                  <a:schemeClr val="tx1"/>
                </a:solidFill>
              </a:rPr>
              <a:t>Building</a:t>
            </a:r>
          </a:p>
          <a:p>
            <a:pPr algn="just" eaLnBrk="1" hangingPunct="1">
              <a:buClr>
                <a:srgbClr val="1F497D"/>
              </a:buClr>
              <a:buSzPts val="1400"/>
              <a:buFont typeface="Arial" panose="020B0604020202020204" pitchFamily="34" charset="0"/>
              <a:buChar char="•"/>
            </a:pPr>
            <a:r>
              <a:rPr lang="en-GB" altLang="en-US" sz="1600" dirty="0">
                <a:solidFill>
                  <a:schemeClr val="tx1"/>
                </a:solidFill>
              </a:rPr>
              <a:t>Testing</a:t>
            </a:r>
          </a:p>
          <a:p>
            <a:pPr algn="just" eaLnBrk="1" hangingPunct="1">
              <a:buClr>
                <a:srgbClr val="1F497D"/>
              </a:buClr>
              <a:buSzPts val="1400"/>
              <a:buFont typeface="Arial" panose="020B0604020202020204" pitchFamily="34" charset="0"/>
              <a:buChar char="•"/>
            </a:pPr>
            <a:r>
              <a:rPr lang="en-GB" altLang="en-US" sz="1600" dirty="0">
                <a:solidFill>
                  <a:schemeClr val="tx1"/>
                </a:solidFill>
              </a:rPr>
              <a:t>….</a:t>
            </a:r>
          </a:p>
        </p:txBody>
      </p:sp>
      <p:sp>
        <p:nvSpPr>
          <p:cNvPr id="22" name="Shape 138">
            <a:extLst>
              <a:ext uri="{FF2B5EF4-FFF2-40B4-BE49-F238E27FC236}">
                <a16:creationId xmlns:a16="http://schemas.microsoft.com/office/drawing/2014/main" id="{F9A70771-3B01-45D3-8BA1-BD8423DD3A4A}"/>
              </a:ext>
            </a:extLst>
          </p:cNvPr>
          <p:cNvSpPr txBox="1">
            <a:spLocks/>
          </p:cNvSpPr>
          <p:nvPr/>
        </p:nvSpPr>
        <p:spPr>
          <a:xfrm>
            <a:off x="982664" y="62418"/>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t>I.4.0 Public Policy Initiatives in Hungary</a:t>
            </a:r>
          </a:p>
        </p:txBody>
      </p:sp>
    </p:spTree>
    <p:extLst>
      <p:ext uri="{BB962C8B-B14F-4D97-AF65-F5344CB8AC3E}">
        <p14:creationId xmlns:p14="http://schemas.microsoft.com/office/powerpoint/2010/main" val="4216353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45" name="Group 3">
            <a:extLst>
              <a:ext uri="{FF2B5EF4-FFF2-40B4-BE49-F238E27FC236}">
                <a16:creationId xmlns:a16="http://schemas.microsoft.com/office/drawing/2014/main" id="{67A2455A-8A36-4F20-9623-D9DA7990A31A}"/>
              </a:ext>
            </a:extLst>
          </p:cNvPr>
          <p:cNvGrpSpPr>
            <a:grpSpLocks/>
          </p:cNvGrpSpPr>
          <p:nvPr/>
        </p:nvGrpSpPr>
        <p:grpSpPr bwMode="auto">
          <a:xfrm>
            <a:off x="2063750" y="1989139"/>
            <a:ext cx="8135938" cy="3887787"/>
            <a:chOff x="539552" y="1988840"/>
            <a:chExt cx="8136904" cy="3888432"/>
          </a:xfrm>
        </p:grpSpPr>
        <p:sp>
          <p:nvSpPr>
            <p:cNvPr id="46" name="Oval 45">
              <a:extLst>
                <a:ext uri="{FF2B5EF4-FFF2-40B4-BE49-F238E27FC236}">
                  <a16:creationId xmlns:a16="http://schemas.microsoft.com/office/drawing/2014/main" id="{2FFB4C7F-4321-4F98-B6C9-A2E4AB195C3B}"/>
                </a:ext>
              </a:extLst>
            </p:cNvPr>
            <p:cNvSpPr/>
            <p:nvPr/>
          </p:nvSpPr>
          <p:spPr>
            <a:xfrm>
              <a:off x="539552" y="1988840"/>
              <a:ext cx="3095993" cy="3888432"/>
            </a:xfrm>
            <a:prstGeom prst="ellipse">
              <a:avLst/>
            </a:prstGeom>
            <a:noFill/>
            <a:ln>
              <a:solidFill>
                <a:srgbClr val="BA91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extLst>
                <a:ext uri="{FF2B5EF4-FFF2-40B4-BE49-F238E27FC236}">
                  <a16:creationId xmlns:a16="http://schemas.microsoft.com/office/drawing/2014/main" id="{8050C0DF-E8E9-439A-ABBC-831946568837}"/>
                </a:ext>
              </a:extLst>
            </p:cNvPr>
            <p:cNvSpPr/>
            <p:nvPr/>
          </p:nvSpPr>
          <p:spPr>
            <a:xfrm>
              <a:off x="3059214" y="1988840"/>
              <a:ext cx="3097580" cy="3888432"/>
            </a:xfrm>
            <a:prstGeom prst="ellipse">
              <a:avLst/>
            </a:prstGeom>
            <a:noFill/>
            <a:ln>
              <a:solidFill>
                <a:srgbClr val="21B7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8" name="Oval 47">
              <a:extLst>
                <a:ext uri="{FF2B5EF4-FFF2-40B4-BE49-F238E27FC236}">
                  <a16:creationId xmlns:a16="http://schemas.microsoft.com/office/drawing/2014/main" id="{4E696A62-6717-4BC0-8506-E832A17F9DB0}"/>
                </a:ext>
              </a:extLst>
            </p:cNvPr>
            <p:cNvSpPr/>
            <p:nvPr/>
          </p:nvSpPr>
          <p:spPr>
            <a:xfrm>
              <a:off x="5580463" y="1988840"/>
              <a:ext cx="3095993" cy="3888432"/>
            </a:xfrm>
            <a:prstGeom prst="ellipse">
              <a:avLst/>
            </a:prstGeom>
            <a:no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Rectangle 3">
              <a:extLst>
                <a:ext uri="{FF2B5EF4-FFF2-40B4-BE49-F238E27FC236}">
                  <a16:creationId xmlns:a16="http://schemas.microsoft.com/office/drawing/2014/main" id="{DD6895BD-48A6-4174-A162-1FCB23D47E00}"/>
                </a:ext>
              </a:extLst>
            </p:cNvPr>
            <p:cNvSpPr txBox="1">
              <a:spLocks/>
            </p:cNvSpPr>
            <p:nvPr/>
          </p:nvSpPr>
          <p:spPr bwMode="auto">
            <a:xfrm>
              <a:off x="1030148" y="2276225"/>
              <a:ext cx="1995724" cy="536664"/>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1">
                      <a:lumMod val="40000"/>
                      <a:lumOff val="60000"/>
                    </a:schemeClr>
                  </a:solidFill>
                  <a:latin typeface="Arial"/>
                  <a:cs typeface="Arial"/>
                </a:rPr>
                <a:t>Awareness</a:t>
              </a:r>
            </a:p>
          </p:txBody>
        </p:sp>
        <p:sp>
          <p:nvSpPr>
            <p:cNvPr id="50" name="Rectangle 3">
              <a:extLst>
                <a:ext uri="{FF2B5EF4-FFF2-40B4-BE49-F238E27FC236}">
                  <a16:creationId xmlns:a16="http://schemas.microsoft.com/office/drawing/2014/main" id="{EAA80314-47B6-44D8-B94E-AF740CBDD0BD}"/>
                </a:ext>
              </a:extLst>
            </p:cNvPr>
            <p:cNvSpPr txBox="1">
              <a:spLocks/>
            </p:cNvSpPr>
            <p:nvPr/>
          </p:nvSpPr>
          <p:spPr bwMode="auto">
            <a:xfrm>
              <a:off x="3567274" y="2276225"/>
              <a:ext cx="1997312"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4">
                      <a:lumMod val="40000"/>
                      <a:lumOff val="60000"/>
                    </a:schemeClr>
                  </a:solidFill>
                  <a:latin typeface="Arial"/>
                  <a:cs typeface="Arial"/>
                </a:rPr>
                <a:t>Readiness</a:t>
              </a:r>
            </a:p>
          </p:txBody>
        </p:sp>
        <p:sp>
          <p:nvSpPr>
            <p:cNvPr id="51" name="Rectangle 3">
              <a:extLst>
                <a:ext uri="{FF2B5EF4-FFF2-40B4-BE49-F238E27FC236}">
                  <a16:creationId xmlns:a16="http://schemas.microsoft.com/office/drawing/2014/main" id="{FA49B98F-8C39-4673-B498-5EFCF558BDAA}"/>
                </a:ext>
              </a:extLst>
            </p:cNvPr>
            <p:cNvSpPr txBox="1">
              <a:spLocks/>
            </p:cNvSpPr>
            <p:nvPr/>
          </p:nvSpPr>
          <p:spPr bwMode="auto">
            <a:xfrm>
              <a:off x="6172671" y="2276225"/>
              <a:ext cx="1995725"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2">
                      <a:lumMod val="40000"/>
                      <a:lumOff val="60000"/>
                    </a:schemeClr>
                  </a:solidFill>
                  <a:latin typeface="Arial"/>
                  <a:cs typeface="Arial"/>
                </a:rPr>
                <a:t>Execution</a:t>
              </a:r>
            </a:p>
          </p:txBody>
        </p:sp>
        <p:sp>
          <p:nvSpPr>
            <p:cNvPr id="52" name="Shape 145">
              <a:extLst>
                <a:ext uri="{FF2B5EF4-FFF2-40B4-BE49-F238E27FC236}">
                  <a16:creationId xmlns:a16="http://schemas.microsoft.com/office/drawing/2014/main" id="{B8B89D1B-4EC5-4DC2-9DBD-22DB48F4BDDA}"/>
                </a:ext>
              </a:extLst>
            </p:cNvPr>
            <p:cNvSpPr txBox="1">
              <a:spLocks/>
            </p:cNvSpPr>
            <p:nvPr/>
          </p:nvSpPr>
          <p:spPr>
            <a:xfrm>
              <a:off x="1307993" y="2677929"/>
              <a:ext cx="1997312"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Campaigns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Demonstrations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Events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3" name="Rectangle 3">
              <a:extLst>
                <a:ext uri="{FF2B5EF4-FFF2-40B4-BE49-F238E27FC236}">
                  <a16:creationId xmlns:a16="http://schemas.microsoft.com/office/drawing/2014/main" id="{ACCFBCDB-8CC2-4C51-AD13-49F6E3FAD2CE}"/>
                </a:ext>
              </a:extLst>
            </p:cNvPr>
            <p:cNvSpPr txBox="1">
              <a:spLocks/>
            </p:cNvSpPr>
            <p:nvPr/>
          </p:nvSpPr>
          <p:spPr bwMode="auto">
            <a:xfrm>
              <a:off x="1030148" y="4641992"/>
              <a:ext cx="1995724" cy="535077"/>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1">
                      <a:lumMod val="40000"/>
                      <a:lumOff val="60000"/>
                    </a:schemeClr>
                  </a:solidFill>
                  <a:latin typeface="Arial"/>
                  <a:cs typeface="Arial"/>
                </a:rPr>
                <a:t>Commitment</a:t>
              </a:r>
            </a:p>
          </p:txBody>
        </p:sp>
        <p:sp>
          <p:nvSpPr>
            <p:cNvPr id="54" name="Rectangle 3">
              <a:extLst>
                <a:ext uri="{FF2B5EF4-FFF2-40B4-BE49-F238E27FC236}">
                  <a16:creationId xmlns:a16="http://schemas.microsoft.com/office/drawing/2014/main" id="{E34130DA-26EE-445B-A066-06ACA860B67F}"/>
                </a:ext>
              </a:extLst>
            </p:cNvPr>
            <p:cNvSpPr txBox="1">
              <a:spLocks/>
            </p:cNvSpPr>
            <p:nvPr/>
          </p:nvSpPr>
          <p:spPr bwMode="auto">
            <a:xfrm>
              <a:off x="3651421" y="4641992"/>
              <a:ext cx="1997312"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4">
                      <a:lumMod val="40000"/>
                      <a:lumOff val="60000"/>
                    </a:schemeClr>
                  </a:solidFill>
                  <a:latin typeface="Arial"/>
                  <a:cs typeface="Arial"/>
                </a:rPr>
                <a:t>Strategy</a:t>
              </a:r>
            </a:p>
          </p:txBody>
        </p:sp>
        <p:sp>
          <p:nvSpPr>
            <p:cNvPr id="55" name="Rectangle 3">
              <a:extLst>
                <a:ext uri="{FF2B5EF4-FFF2-40B4-BE49-F238E27FC236}">
                  <a16:creationId xmlns:a16="http://schemas.microsoft.com/office/drawing/2014/main" id="{2BCE2541-3154-4730-952E-E3CC6B5585E0}"/>
                </a:ext>
              </a:extLst>
            </p:cNvPr>
            <p:cNvSpPr txBox="1">
              <a:spLocks/>
            </p:cNvSpPr>
            <p:nvPr/>
          </p:nvSpPr>
          <p:spPr bwMode="auto">
            <a:xfrm>
              <a:off x="6258406" y="4641992"/>
              <a:ext cx="1995725"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2">
                      <a:lumMod val="40000"/>
                      <a:lumOff val="60000"/>
                    </a:schemeClr>
                  </a:solidFill>
                  <a:latin typeface="Arial"/>
                  <a:cs typeface="Arial"/>
                </a:rPr>
                <a:t>Change</a:t>
              </a:r>
            </a:p>
          </p:txBody>
        </p:sp>
        <p:sp>
          <p:nvSpPr>
            <p:cNvPr id="56" name="Shape 145">
              <a:extLst>
                <a:ext uri="{FF2B5EF4-FFF2-40B4-BE49-F238E27FC236}">
                  <a16:creationId xmlns:a16="http://schemas.microsoft.com/office/drawing/2014/main" id="{D5A5AA34-90F0-4C03-9C42-CB3B0B6AE6E7}"/>
                </a:ext>
              </a:extLst>
            </p:cNvPr>
            <p:cNvSpPr txBox="1">
              <a:spLocks/>
            </p:cNvSpPr>
            <p:nvPr/>
          </p:nvSpPr>
          <p:spPr>
            <a:xfrm>
              <a:off x="3829243"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Management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Production technologies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Skills development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7" name="Shape 145">
              <a:extLst>
                <a:ext uri="{FF2B5EF4-FFF2-40B4-BE49-F238E27FC236}">
                  <a16:creationId xmlns:a16="http://schemas.microsoft.com/office/drawing/2014/main" id="{7B6F4149-CDAB-48CF-8362-7FC1F4DB922D}"/>
                </a:ext>
              </a:extLst>
            </p:cNvPr>
            <p:cNvSpPr txBox="1">
              <a:spLocks/>
            </p:cNvSpPr>
            <p:nvPr/>
          </p:nvSpPr>
          <p:spPr>
            <a:xfrm>
              <a:off x="6680731"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Planning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Funding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Building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Testing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grpSp>
      <p:sp>
        <p:nvSpPr>
          <p:cNvPr id="68" name="Rectangle 3">
            <a:extLst>
              <a:ext uri="{FF2B5EF4-FFF2-40B4-BE49-F238E27FC236}">
                <a16:creationId xmlns:a16="http://schemas.microsoft.com/office/drawing/2014/main" id="{23FB72EA-BC3B-43DD-A7DE-BCE4FA6878E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Coherence of I4.0 public policy initiatives – analysis framework</a:t>
            </a:r>
          </a:p>
        </p:txBody>
      </p:sp>
      <p:sp>
        <p:nvSpPr>
          <p:cNvPr id="72" name="Rectangle: Rounded Corners 71">
            <a:extLst>
              <a:ext uri="{FF2B5EF4-FFF2-40B4-BE49-F238E27FC236}">
                <a16:creationId xmlns:a16="http://schemas.microsoft.com/office/drawing/2014/main" id="{7CE5346C-8D18-4F2D-85D2-E3D77006F8BC}"/>
              </a:ext>
            </a:extLst>
          </p:cNvPr>
          <p:cNvSpPr/>
          <p:nvPr/>
        </p:nvSpPr>
        <p:spPr>
          <a:xfrm>
            <a:off x="3586164" y="2564905"/>
            <a:ext cx="1792287" cy="324167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Industry 4.0 National Technology Platform</a:t>
            </a:r>
          </a:p>
        </p:txBody>
      </p:sp>
      <p:sp>
        <p:nvSpPr>
          <p:cNvPr id="21" name="Shape 138">
            <a:extLst>
              <a:ext uri="{FF2B5EF4-FFF2-40B4-BE49-F238E27FC236}">
                <a16:creationId xmlns:a16="http://schemas.microsoft.com/office/drawing/2014/main" id="{62CC043B-E98F-4433-BBFE-3B7E1788B6F8}"/>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2311453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45" name="Group 3">
            <a:extLst>
              <a:ext uri="{FF2B5EF4-FFF2-40B4-BE49-F238E27FC236}">
                <a16:creationId xmlns:a16="http://schemas.microsoft.com/office/drawing/2014/main" id="{67A2455A-8A36-4F20-9623-D9DA7990A31A}"/>
              </a:ext>
            </a:extLst>
          </p:cNvPr>
          <p:cNvGrpSpPr>
            <a:grpSpLocks/>
          </p:cNvGrpSpPr>
          <p:nvPr/>
        </p:nvGrpSpPr>
        <p:grpSpPr bwMode="auto">
          <a:xfrm>
            <a:off x="2063750" y="1989139"/>
            <a:ext cx="8135938" cy="3887787"/>
            <a:chOff x="539552" y="1988840"/>
            <a:chExt cx="8136904" cy="3888432"/>
          </a:xfrm>
        </p:grpSpPr>
        <p:sp>
          <p:nvSpPr>
            <p:cNvPr id="46" name="Oval 45">
              <a:extLst>
                <a:ext uri="{FF2B5EF4-FFF2-40B4-BE49-F238E27FC236}">
                  <a16:creationId xmlns:a16="http://schemas.microsoft.com/office/drawing/2014/main" id="{2FFB4C7F-4321-4F98-B6C9-A2E4AB195C3B}"/>
                </a:ext>
              </a:extLst>
            </p:cNvPr>
            <p:cNvSpPr/>
            <p:nvPr/>
          </p:nvSpPr>
          <p:spPr>
            <a:xfrm>
              <a:off x="539552" y="1988840"/>
              <a:ext cx="3095993" cy="3888432"/>
            </a:xfrm>
            <a:prstGeom prst="ellipse">
              <a:avLst/>
            </a:prstGeom>
            <a:noFill/>
            <a:ln>
              <a:solidFill>
                <a:srgbClr val="BA91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extLst>
                <a:ext uri="{FF2B5EF4-FFF2-40B4-BE49-F238E27FC236}">
                  <a16:creationId xmlns:a16="http://schemas.microsoft.com/office/drawing/2014/main" id="{8050C0DF-E8E9-439A-ABBC-831946568837}"/>
                </a:ext>
              </a:extLst>
            </p:cNvPr>
            <p:cNvSpPr/>
            <p:nvPr/>
          </p:nvSpPr>
          <p:spPr>
            <a:xfrm>
              <a:off x="3059214" y="1988840"/>
              <a:ext cx="3097580" cy="3888432"/>
            </a:xfrm>
            <a:prstGeom prst="ellipse">
              <a:avLst/>
            </a:prstGeom>
            <a:noFill/>
            <a:ln>
              <a:solidFill>
                <a:srgbClr val="21B7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8" name="Oval 47">
              <a:extLst>
                <a:ext uri="{FF2B5EF4-FFF2-40B4-BE49-F238E27FC236}">
                  <a16:creationId xmlns:a16="http://schemas.microsoft.com/office/drawing/2014/main" id="{4E696A62-6717-4BC0-8506-E832A17F9DB0}"/>
                </a:ext>
              </a:extLst>
            </p:cNvPr>
            <p:cNvSpPr/>
            <p:nvPr/>
          </p:nvSpPr>
          <p:spPr>
            <a:xfrm>
              <a:off x="5580463" y="1988840"/>
              <a:ext cx="3095993" cy="3888432"/>
            </a:xfrm>
            <a:prstGeom prst="ellipse">
              <a:avLst/>
            </a:prstGeom>
            <a:no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Rectangle 3">
              <a:extLst>
                <a:ext uri="{FF2B5EF4-FFF2-40B4-BE49-F238E27FC236}">
                  <a16:creationId xmlns:a16="http://schemas.microsoft.com/office/drawing/2014/main" id="{DD6895BD-48A6-4174-A162-1FCB23D47E00}"/>
                </a:ext>
              </a:extLst>
            </p:cNvPr>
            <p:cNvSpPr txBox="1">
              <a:spLocks/>
            </p:cNvSpPr>
            <p:nvPr/>
          </p:nvSpPr>
          <p:spPr bwMode="auto">
            <a:xfrm>
              <a:off x="1030148" y="2276225"/>
              <a:ext cx="1995724" cy="536664"/>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1">
                      <a:lumMod val="40000"/>
                      <a:lumOff val="60000"/>
                    </a:schemeClr>
                  </a:solidFill>
                  <a:latin typeface="Arial"/>
                  <a:cs typeface="Arial"/>
                </a:rPr>
                <a:t>Awareness</a:t>
              </a:r>
            </a:p>
          </p:txBody>
        </p:sp>
        <p:sp>
          <p:nvSpPr>
            <p:cNvPr id="50" name="Rectangle 3">
              <a:extLst>
                <a:ext uri="{FF2B5EF4-FFF2-40B4-BE49-F238E27FC236}">
                  <a16:creationId xmlns:a16="http://schemas.microsoft.com/office/drawing/2014/main" id="{EAA80314-47B6-44D8-B94E-AF740CBDD0BD}"/>
                </a:ext>
              </a:extLst>
            </p:cNvPr>
            <p:cNvSpPr txBox="1">
              <a:spLocks/>
            </p:cNvSpPr>
            <p:nvPr/>
          </p:nvSpPr>
          <p:spPr bwMode="auto">
            <a:xfrm>
              <a:off x="3567274" y="2276225"/>
              <a:ext cx="1997312"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4">
                      <a:lumMod val="40000"/>
                      <a:lumOff val="60000"/>
                    </a:schemeClr>
                  </a:solidFill>
                  <a:latin typeface="Arial"/>
                  <a:cs typeface="Arial"/>
                </a:rPr>
                <a:t>Readiness</a:t>
              </a:r>
            </a:p>
          </p:txBody>
        </p:sp>
        <p:sp>
          <p:nvSpPr>
            <p:cNvPr id="51" name="Rectangle 3">
              <a:extLst>
                <a:ext uri="{FF2B5EF4-FFF2-40B4-BE49-F238E27FC236}">
                  <a16:creationId xmlns:a16="http://schemas.microsoft.com/office/drawing/2014/main" id="{FA49B98F-8C39-4673-B498-5EFCF558BDAA}"/>
                </a:ext>
              </a:extLst>
            </p:cNvPr>
            <p:cNvSpPr txBox="1">
              <a:spLocks/>
            </p:cNvSpPr>
            <p:nvPr/>
          </p:nvSpPr>
          <p:spPr bwMode="auto">
            <a:xfrm>
              <a:off x="6172671" y="2276225"/>
              <a:ext cx="1995725"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2">
                      <a:lumMod val="40000"/>
                      <a:lumOff val="60000"/>
                    </a:schemeClr>
                  </a:solidFill>
                  <a:latin typeface="Arial"/>
                  <a:cs typeface="Arial"/>
                </a:rPr>
                <a:t>Execution</a:t>
              </a:r>
            </a:p>
          </p:txBody>
        </p:sp>
        <p:sp>
          <p:nvSpPr>
            <p:cNvPr id="52" name="Shape 145">
              <a:extLst>
                <a:ext uri="{FF2B5EF4-FFF2-40B4-BE49-F238E27FC236}">
                  <a16:creationId xmlns:a16="http://schemas.microsoft.com/office/drawing/2014/main" id="{B8B89D1B-4EC5-4DC2-9DBD-22DB48F4BDDA}"/>
                </a:ext>
              </a:extLst>
            </p:cNvPr>
            <p:cNvSpPr txBox="1">
              <a:spLocks/>
            </p:cNvSpPr>
            <p:nvPr/>
          </p:nvSpPr>
          <p:spPr>
            <a:xfrm>
              <a:off x="1307993" y="2677929"/>
              <a:ext cx="1997312"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Campaigns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Demonstrations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Events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3" name="Rectangle 3">
              <a:extLst>
                <a:ext uri="{FF2B5EF4-FFF2-40B4-BE49-F238E27FC236}">
                  <a16:creationId xmlns:a16="http://schemas.microsoft.com/office/drawing/2014/main" id="{ACCFBCDB-8CC2-4C51-AD13-49F6E3FAD2CE}"/>
                </a:ext>
              </a:extLst>
            </p:cNvPr>
            <p:cNvSpPr txBox="1">
              <a:spLocks/>
            </p:cNvSpPr>
            <p:nvPr/>
          </p:nvSpPr>
          <p:spPr bwMode="auto">
            <a:xfrm>
              <a:off x="1030148" y="4641992"/>
              <a:ext cx="1995724" cy="535077"/>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1">
                      <a:lumMod val="40000"/>
                      <a:lumOff val="60000"/>
                    </a:schemeClr>
                  </a:solidFill>
                  <a:latin typeface="Arial"/>
                  <a:cs typeface="Arial"/>
                </a:rPr>
                <a:t>Commitment</a:t>
              </a:r>
            </a:p>
          </p:txBody>
        </p:sp>
        <p:sp>
          <p:nvSpPr>
            <p:cNvPr id="54" name="Rectangle 3">
              <a:extLst>
                <a:ext uri="{FF2B5EF4-FFF2-40B4-BE49-F238E27FC236}">
                  <a16:creationId xmlns:a16="http://schemas.microsoft.com/office/drawing/2014/main" id="{E34130DA-26EE-445B-A066-06ACA860B67F}"/>
                </a:ext>
              </a:extLst>
            </p:cNvPr>
            <p:cNvSpPr txBox="1">
              <a:spLocks/>
            </p:cNvSpPr>
            <p:nvPr/>
          </p:nvSpPr>
          <p:spPr bwMode="auto">
            <a:xfrm>
              <a:off x="3651421" y="4641992"/>
              <a:ext cx="1997312"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4">
                      <a:lumMod val="40000"/>
                      <a:lumOff val="60000"/>
                    </a:schemeClr>
                  </a:solidFill>
                  <a:latin typeface="Arial"/>
                  <a:cs typeface="Arial"/>
                </a:rPr>
                <a:t>Strategy</a:t>
              </a:r>
            </a:p>
          </p:txBody>
        </p:sp>
        <p:sp>
          <p:nvSpPr>
            <p:cNvPr id="55" name="Rectangle 3">
              <a:extLst>
                <a:ext uri="{FF2B5EF4-FFF2-40B4-BE49-F238E27FC236}">
                  <a16:creationId xmlns:a16="http://schemas.microsoft.com/office/drawing/2014/main" id="{2BCE2541-3154-4730-952E-E3CC6B5585E0}"/>
                </a:ext>
              </a:extLst>
            </p:cNvPr>
            <p:cNvSpPr txBox="1">
              <a:spLocks/>
            </p:cNvSpPr>
            <p:nvPr/>
          </p:nvSpPr>
          <p:spPr bwMode="auto">
            <a:xfrm>
              <a:off x="6258406" y="4641992"/>
              <a:ext cx="1995725"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2">
                      <a:lumMod val="40000"/>
                      <a:lumOff val="60000"/>
                    </a:schemeClr>
                  </a:solidFill>
                  <a:latin typeface="Arial"/>
                  <a:cs typeface="Arial"/>
                </a:rPr>
                <a:t>Change</a:t>
              </a:r>
            </a:p>
          </p:txBody>
        </p:sp>
        <p:sp>
          <p:nvSpPr>
            <p:cNvPr id="56" name="Shape 145">
              <a:extLst>
                <a:ext uri="{FF2B5EF4-FFF2-40B4-BE49-F238E27FC236}">
                  <a16:creationId xmlns:a16="http://schemas.microsoft.com/office/drawing/2014/main" id="{D5A5AA34-90F0-4C03-9C42-CB3B0B6AE6E7}"/>
                </a:ext>
              </a:extLst>
            </p:cNvPr>
            <p:cNvSpPr txBox="1">
              <a:spLocks/>
            </p:cNvSpPr>
            <p:nvPr/>
          </p:nvSpPr>
          <p:spPr>
            <a:xfrm>
              <a:off x="3829243"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Management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Production technologies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Skills development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7" name="Shape 145">
              <a:extLst>
                <a:ext uri="{FF2B5EF4-FFF2-40B4-BE49-F238E27FC236}">
                  <a16:creationId xmlns:a16="http://schemas.microsoft.com/office/drawing/2014/main" id="{7B6F4149-CDAB-48CF-8362-7FC1F4DB922D}"/>
                </a:ext>
              </a:extLst>
            </p:cNvPr>
            <p:cNvSpPr txBox="1">
              <a:spLocks/>
            </p:cNvSpPr>
            <p:nvPr/>
          </p:nvSpPr>
          <p:spPr>
            <a:xfrm>
              <a:off x="6680731"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Planning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Funding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Building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Testing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grpSp>
      <p:sp>
        <p:nvSpPr>
          <p:cNvPr id="63" name="Rectangle: Rounded Corners 62">
            <a:extLst>
              <a:ext uri="{FF2B5EF4-FFF2-40B4-BE49-F238E27FC236}">
                <a16:creationId xmlns:a16="http://schemas.microsoft.com/office/drawing/2014/main" id="{B4D70E4E-1669-4547-B08D-26D6217446DE}"/>
              </a:ext>
            </a:extLst>
          </p:cNvPr>
          <p:cNvSpPr/>
          <p:nvPr/>
        </p:nvSpPr>
        <p:spPr>
          <a:xfrm>
            <a:off x="2208213" y="2654301"/>
            <a:ext cx="5327650" cy="100806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EDIOP-1.1.3 (Industry 4.0/ Modern model factory)</a:t>
            </a:r>
          </a:p>
        </p:txBody>
      </p:sp>
      <p:sp>
        <p:nvSpPr>
          <p:cNvPr id="68" name="Rectangle 3">
            <a:extLst>
              <a:ext uri="{FF2B5EF4-FFF2-40B4-BE49-F238E27FC236}">
                <a16:creationId xmlns:a16="http://schemas.microsoft.com/office/drawing/2014/main" id="{23FB72EA-BC3B-43DD-A7DE-BCE4FA6878E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Coherence of I4.0 public policy initiatives – analysis framework</a:t>
            </a:r>
          </a:p>
        </p:txBody>
      </p:sp>
      <p:sp>
        <p:nvSpPr>
          <p:cNvPr id="69" name="Rectangle: Rounded Corners 68">
            <a:extLst>
              <a:ext uri="{FF2B5EF4-FFF2-40B4-BE49-F238E27FC236}">
                <a16:creationId xmlns:a16="http://schemas.microsoft.com/office/drawing/2014/main" id="{287C6E34-9B41-49D4-A097-E8CAD69D1860}"/>
              </a:ext>
            </a:extLst>
          </p:cNvPr>
          <p:cNvSpPr/>
          <p:nvPr/>
        </p:nvSpPr>
        <p:spPr>
          <a:xfrm>
            <a:off x="8774113" y="3189289"/>
            <a:ext cx="1543050" cy="8096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EDIOP-1.2.8 (Open call for SMEs on I4.0)</a:t>
            </a:r>
          </a:p>
        </p:txBody>
      </p:sp>
      <p:sp>
        <p:nvSpPr>
          <p:cNvPr id="70" name="Shape 145">
            <a:extLst>
              <a:ext uri="{FF2B5EF4-FFF2-40B4-BE49-F238E27FC236}">
                <a16:creationId xmlns:a16="http://schemas.microsoft.com/office/drawing/2014/main" id="{9A99B0E5-5D09-4152-BBA9-B000DCD06B8A}"/>
              </a:ext>
            </a:extLst>
          </p:cNvPr>
          <p:cNvSpPr txBox="1">
            <a:spLocks/>
          </p:cNvSpPr>
          <p:nvPr/>
        </p:nvSpPr>
        <p:spPr>
          <a:xfrm>
            <a:off x="1631505" y="1556793"/>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Open calls in EDIOP Priority Axis 1 – SME development</a:t>
            </a:r>
          </a:p>
        </p:txBody>
      </p:sp>
      <p:cxnSp>
        <p:nvCxnSpPr>
          <p:cNvPr id="71" name="Egyenes összekötő 3">
            <a:extLst>
              <a:ext uri="{FF2B5EF4-FFF2-40B4-BE49-F238E27FC236}">
                <a16:creationId xmlns:a16="http://schemas.microsoft.com/office/drawing/2014/main" id="{EC4620A6-8664-46B5-A347-443EED368479}"/>
              </a:ext>
            </a:extLst>
          </p:cNvPr>
          <p:cNvCxnSpPr/>
          <p:nvPr/>
        </p:nvCxnSpPr>
        <p:spPr>
          <a:xfrm>
            <a:off x="1750119" y="1925298"/>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7BFA1640-0D88-4F5D-A5D5-9F60A6656FE7}"/>
              </a:ext>
            </a:extLst>
          </p:cNvPr>
          <p:cNvSpPr/>
          <p:nvPr/>
        </p:nvSpPr>
        <p:spPr>
          <a:xfrm>
            <a:off x="3586164" y="2564905"/>
            <a:ext cx="1792287" cy="324167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Industry 4.0 National Technology Platform</a:t>
            </a:r>
          </a:p>
        </p:txBody>
      </p:sp>
      <p:sp>
        <p:nvSpPr>
          <p:cNvPr id="26" name="Rectangle: Rounded Corners 25">
            <a:extLst>
              <a:ext uri="{FF2B5EF4-FFF2-40B4-BE49-F238E27FC236}">
                <a16:creationId xmlns:a16="http://schemas.microsoft.com/office/drawing/2014/main" id="{6F09817B-A6EA-4F6B-AD59-6C441F2C9198}"/>
              </a:ext>
            </a:extLst>
          </p:cNvPr>
          <p:cNvSpPr/>
          <p:nvPr/>
        </p:nvSpPr>
        <p:spPr>
          <a:xfrm>
            <a:off x="2357439" y="4967386"/>
            <a:ext cx="5329237" cy="47783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EDIOP-1.1.4 - Programme for Medium-Sized Companies/”Hungarian Multi</a:t>
            </a:r>
            <a:r>
              <a:rPr lang="hu-HU" b="1" dirty="0" err="1">
                <a:solidFill>
                  <a:schemeClr val="tx1"/>
                </a:solidFill>
              </a:rPr>
              <a:t>nationals</a:t>
            </a:r>
            <a:r>
              <a:rPr lang="en-GB" b="1" dirty="0">
                <a:solidFill>
                  <a:schemeClr val="tx1"/>
                </a:solidFill>
              </a:rPr>
              <a:t>”</a:t>
            </a:r>
          </a:p>
        </p:txBody>
      </p:sp>
      <p:sp>
        <p:nvSpPr>
          <p:cNvPr id="27" name="Shape 138">
            <a:extLst>
              <a:ext uri="{FF2B5EF4-FFF2-40B4-BE49-F238E27FC236}">
                <a16:creationId xmlns:a16="http://schemas.microsoft.com/office/drawing/2014/main" id="{0295AEEB-DA99-4F87-B1A9-1B981462087A}"/>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1127420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45" name="Group 3">
            <a:extLst>
              <a:ext uri="{FF2B5EF4-FFF2-40B4-BE49-F238E27FC236}">
                <a16:creationId xmlns:a16="http://schemas.microsoft.com/office/drawing/2014/main" id="{67A2455A-8A36-4F20-9623-D9DA7990A31A}"/>
              </a:ext>
            </a:extLst>
          </p:cNvPr>
          <p:cNvGrpSpPr>
            <a:grpSpLocks/>
          </p:cNvGrpSpPr>
          <p:nvPr/>
        </p:nvGrpSpPr>
        <p:grpSpPr bwMode="auto">
          <a:xfrm>
            <a:off x="2063750" y="1989139"/>
            <a:ext cx="8135938" cy="3887787"/>
            <a:chOff x="539552" y="1988840"/>
            <a:chExt cx="8136904" cy="3888432"/>
          </a:xfrm>
        </p:grpSpPr>
        <p:sp>
          <p:nvSpPr>
            <p:cNvPr id="46" name="Oval 45">
              <a:extLst>
                <a:ext uri="{FF2B5EF4-FFF2-40B4-BE49-F238E27FC236}">
                  <a16:creationId xmlns:a16="http://schemas.microsoft.com/office/drawing/2014/main" id="{2FFB4C7F-4321-4F98-B6C9-A2E4AB195C3B}"/>
                </a:ext>
              </a:extLst>
            </p:cNvPr>
            <p:cNvSpPr/>
            <p:nvPr/>
          </p:nvSpPr>
          <p:spPr>
            <a:xfrm>
              <a:off x="539552" y="1988840"/>
              <a:ext cx="3095993" cy="3888432"/>
            </a:xfrm>
            <a:prstGeom prst="ellipse">
              <a:avLst/>
            </a:prstGeom>
            <a:noFill/>
            <a:ln>
              <a:solidFill>
                <a:srgbClr val="BA91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extLst>
                <a:ext uri="{FF2B5EF4-FFF2-40B4-BE49-F238E27FC236}">
                  <a16:creationId xmlns:a16="http://schemas.microsoft.com/office/drawing/2014/main" id="{8050C0DF-E8E9-439A-ABBC-831946568837}"/>
                </a:ext>
              </a:extLst>
            </p:cNvPr>
            <p:cNvSpPr/>
            <p:nvPr/>
          </p:nvSpPr>
          <p:spPr>
            <a:xfrm>
              <a:off x="3059214" y="1988840"/>
              <a:ext cx="3097580" cy="3888432"/>
            </a:xfrm>
            <a:prstGeom prst="ellipse">
              <a:avLst/>
            </a:prstGeom>
            <a:noFill/>
            <a:ln>
              <a:solidFill>
                <a:srgbClr val="21B7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8" name="Oval 47">
              <a:extLst>
                <a:ext uri="{FF2B5EF4-FFF2-40B4-BE49-F238E27FC236}">
                  <a16:creationId xmlns:a16="http://schemas.microsoft.com/office/drawing/2014/main" id="{4E696A62-6717-4BC0-8506-E832A17F9DB0}"/>
                </a:ext>
              </a:extLst>
            </p:cNvPr>
            <p:cNvSpPr/>
            <p:nvPr/>
          </p:nvSpPr>
          <p:spPr>
            <a:xfrm>
              <a:off x="5580463" y="1988840"/>
              <a:ext cx="3095993" cy="3888432"/>
            </a:xfrm>
            <a:prstGeom prst="ellipse">
              <a:avLst/>
            </a:prstGeom>
            <a:no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Rectangle 3">
              <a:extLst>
                <a:ext uri="{FF2B5EF4-FFF2-40B4-BE49-F238E27FC236}">
                  <a16:creationId xmlns:a16="http://schemas.microsoft.com/office/drawing/2014/main" id="{DD6895BD-48A6-4174-A162-1FCB23D47E00}"/>
                </a:ext>
              </a:extLst>
            </p:cNvPr>
            <p:cNvSpPr txBox="1">
              <a:spLocks/>
            </p:cNvSpPr>
            <p:nvPr/>
          </p:nvSpPr>
          <p:spPr bwMode="auto">
            <a:xfrm>
              <a:off x="1030148" y="2276225"/>
              <a:ext cx="1995724" cy="536664"/>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1">
                      <a:lumMod val="40000"/>
                      <a:lumOff val="60000"/>
                    </a:schemeClr>
                  </a:solidFill>
                  <a:latin typeface="Arial"/>
                  <a:cs typeface="Arial"/>
                </a:rPr>
                <a:t>Awareness</a:t>
              </a:r>
            </a:p>
          </p:txBody>
        </p:sp>
        <p:sp>
          <p:nvSpPr>
            <p:cNvPr id="50" name="Rectangle 3">
              <a:extLst>
                <a:ext uri="{FF2B5EF4-FFF2-40B4-BE49-F238E27FC236}">
                  <a16:creationId xmlns:a16="http://schemas.microsoft.com/office/drawing/2014/main" id="{EAA80314-47B6-44D8-B94E-AF740CBDD0BD}"/>
                </a:ext>
              </a:extLst>
            </p:cNvPr>
            <p:cNvSpPr txBox="1">
              <a:spLocks/>
            </p:cNvSpPr>
            <p:nvPr/>
          </p:nvSpPr>
          <p:spPr bwMode="auto">
            <a:xfrm>
              <a:off x="3567274" y="2276225"/>
              <a:ext cx="1997312"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4">
                      <a:lumMod val="40000"/>
                      <a:lumOff val="60000"/>
                    </a:schemeClr>
                  </a:solidFill>
                  <a:latin typeface="Arial"/>
                  <a:cs typeface="Arial"/>
                </a:rPr>
                <a:t>Readiness</a:t>
              </a:r>
            </a:p>
          </p:txBody>
        </p:sp>
        <p:sp>
          <p:nvSpPr>
            <p:cNvPr id="51" name="Rectangle 3">
              <a:extLst>
                <a:ext uri="{FF2B5EF4-FFF2-40B4-BE49-F238E27FC236}">
                  <a16:creationId xmlns:a16="http://schemas.microsoft.com/office/drawing/2014/main" id="{FA49B98F-8C39-4673-B498-5EFCF558BDAA}"/>
                </a:ext>
              </a:extLst>
            </p:cNvPr>
            <p:cNvSpPr txBox="1">
              <a:spLocks/>
            </p:cNvSpPr>
            <p:nvPr/>
          </p:nvSpPr>
          <p:spPr bwMode="auto">
            <a:xfrm>
              <a:off x="6172671" y="2276225"/>
              <a:ext cx="1995725"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2">
                      <a:lumMod val="40000"/>
                      <a:lumOff val="60000"/>
                    </a:schemeClr>
                  </a:solidFill>
                  <a:latin typeface="Arial"/>
                  <a:cs typeface="Arial"/>
                </a:rPr>
                <a:t>Execution</a:t>
              </a:r>
            </a:p>
          </p:txBody>
        </p:sp>
        <p:sp>
          <p:nvSpPr>
            <p:cNvPr id="52" name="Shape 145">
              <a:extLst>
                <a:ext uri="{FF2B5EF4-FFF2-40B4-BE49-F238E27FC236}">
                  <a16:creationId xmlns:a16="http://schemas.microsoft.com/office/drawing/2014/main" id="{B8B89D1B-4EC5-4DC2-9DBD-22DB48F4BDDA}"/>
                </a:ext>
              </a:extLst>
            </p:cNvPr>
            <p:cNvSpPr txBox="1">
              <a:spLocks/>
            </p:cNvSpPr>
            <p:nvPr/>
          </p:nvSpPr>
          <p:spPr>
            <a:xfrm>
              <a:off x="1307993" y="2677929"/>
              <a:ext cx="1997312"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Campaigns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Demonstrations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Events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3" name="Rectangle 3">
              <a:extLst>
                <a:ext uri="{FF2B5EF4-FFF2-40B4-BE49-F238E27FC236}">
                  <a16:creationId xmlns:a16="http://schemas.microsoft.com/office/drawing/2014/main" id="{ACCFBCDB-8CC2-4C51-AD13-49F6E3FAD2CE}"/>
                </a:ext>
              </a:extLst>
            </p:cNvPr>
            <p:cNvSpPr txBox="1">
              <a:spLocks/>
            </p:cNvSpPr>
            <p:nvPr/>
          </p:nvSpPr>
          <p:spPr bwMode="auto">
            <a:xfrm>
              <a:off x="1030148" y="4641992"/>
              <a:ext cx="1995724" cy="535077"/>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1">
                      <a:lumMod val="40000"/>
                      <a:lumOff val="60000"/>
                    </a:schemeClr>
                  </a:solidFill>
                  <a:latin typeface="Arial"/>
                  <a:cs typeface="Arial"/>
                </a:rPr>
                <a:t>Commitment</a:t>
              </a:r>
            </a:p>
          </p:txBody>
        </p:sp>
        <p:sp>
          <p:nvSpPr>
            <p:cNvPr id="54" name="Rectangle 3">
              <a:extLst>
                <a:ext uri="{FF2B5EF4-FFF2-40B4-BE49-F238E27FC236}">
                  <a16:creationId xmlns:a16="http://schemas.microsoft.com/office/drawing/2014/main" id="{E34130DA-26EE-445B-A066-06ACA860B67F}"/>
                </a:ext>
              </a:extLst>
            </p:cNvPr>
            <p:cNvSpPr txBox="1">
              <a:spLocks/>
            </p:cNvSpPr>
            <p:nvPr/>
          </p:nvSpPr>
          <p:spPr bwMode="auto">
            <a:xfrm>
              <a:off x="3651421" y="4641992"/>
              <a:ext cx="1997312"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4">
                      <a:lumMod val="40000"/>
                      <a:lumOff val="60000"/>
                    </a:schemeClr>
                  </a:solidFill>
                  <a:latin typeface="Arial"/>
                  <a:cs typeface="Arial"/>
                </a:rPr>
                <a:t>Strategy</a:t>
              </a:r>
            </a:p>
          </p:txBody>
        </p:sp>
        <p:sp>
          <p:nvSpPr>
            <p:cNvPr id="55" name="Rectangle 3">
              <a:extLst>
                <a:ext uri="{FF2B5EF4-FFF2-40B4-BE49-F238E27FC236}">
                  <a16:creationId xmlns:a16="http://schemas.microsoft.com/office/drawing/2014/main" id="{2BCE2541-3154-4730-952E-E3CC6B5585E0}"/>
                </a:ext>
              </a:extLst>
            </p:cNvPr>
            <p:cNvSpPr txBox="1">
              <a:spLocks/>
            </p:cNvSpPr>
            <p:nvPr/>
          </p:nvSpPr>
          <p:spPr bwMode="auto">
            <a:xfrm>
              <a:off x="6258406" y="4641992"/>
              <a:ext cx="1995725"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2">
                      <a:lumMod val="40000"/>
                      <a:lumOff val="60000"/>
                    </a:schemeClr>
                  </a:solidFill>
                  <a:latin typeface="Arial"/>
                  <a:cs typeface="Arial"/>
                </a:rPr>
                <a:t>Change</a:t>
              </a:r>
            </a:p>
          </p:txBody>
        </p:sp>
        <p:sp>
          <p:nvSpPr>
            <p:cNvPr id="56" name="Shape 145">
              <a:extLst>
                <a:ext uri="{FF2B5EF4-FFF2-40B4-BE49-F238E27FC236}">
                  <a16:creationId xmlns:a16="http://schemas.microsoft.com/office/drawing/2014/main" id="{D5A5AA34-90F0-4C03-9C42-CB3B0B6AE6E7}"/>
                </a:ext>
              </a:extLst>
            </p:cNvPr>
            <p:cNvSpPr txBox="1">
              <a:spLocks/>
            </p:cNvSpPr>
            <p:nvPr/>
          </p:nvSpPr>
          <p:spPr>
            <a:xfrm>
              <a:off x="3829243"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Management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Production technologies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Skills development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7" name="Shape 145">
              <a:extLst>
                <a:ext uri="{FF2B5EF4-FFF2-40B4-BE49-F238E27FC236}">
                  <a16:creationId xmlns:a16="http://schemas.microsoft.com/office/drawing/2014/main" id="{7B6F4149-CDAB-48CF-8362-7FC1F4DB922D}"/>
                </a:ext>
              </a:extLst>
            </p:cNvPr>
            <p:cNvSpPr txBox="1">
              <a:spLocks/>
            </p:cNvSpPr>
            <p:nvPr/>
          </p:nvSpPr>
          <p:spPr>
            <a:xfrm>
              <a:off x="6680731"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Planning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Funding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Building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Testing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grpSp>
      <p:sp>
        <p:nvSpPr>
          <p:cNvPr id="58" name="Rectangle: Rounded Corners 57">
            <a:extLst>
              <a:ext uri="{FF2B5EF4-FFF2-40B4-BE49-F238E27FC236}">
                <a16:creationId xmlns:a16="http://schemas.microsoft.com/office/drawing/2014/main" id="{A4C2EE96-92C0-4E71-97E1-B5D62E9B6AC5}"/>
              </a:ext>
            </a:extLst>
          </p:cNvPr>
          <p:cNvSpPr/>
          <p:nvPr/>
        </p:nvSpPr>
        <p:spPr>
          <a:xfrm>
            <a:off x="8774113" y="3189289"/>
            <a:ext cx="1543050" cy="8096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EDIOP-1.2.8 (Open call for SMEs on I4.0)</a:t>
            </a:r>
          </a:p>
        </p:txBody>
      </p:sp>
      <p:sp>
        <p:nvSpPr>
          <p:cNvPr id="63" name="Rectangle: Rounded Corners 62">
            <a:extLst>
              <a:ext uri="{FF2B5EF4-FFF2-40B4-BE49-F238E27FC236}">
                <a16:creationId xmlns:a16="http://schemas.microsoft.com/office/drawing/2014/main" id="{B4D70E4E-1669-4547-B08D-26D6217446DE}"/>
              </a:ext>
            </a:extLst>
          </p:cNvPr>
          <p:cNvSpPr/>
          <p:nvPr/>
        </p:nvSpPr>
        <p:spPr>
          <a:xfrm>
            <a:off x="2208213" y="2654301"/>
            <a:ext cx="5327650" cy="100806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EDIOP-1.1.3 (Industry 4.0/ Modern model factory)</a:t>
            </a:r>
          </a:p>
        </p:txBody>
      </p:sp>
      <p:sp>
        <p:nvSpPr>
          <p:cNvPr id="64" name="Rectangle: Rounded Corners 63">
            <a:extLst>
              <a:ext uri="{FF2B5EF4-FFF2-40B4-BE49-F238E27FC236}">
                <a16:creationId xmlns:a16="http://schemas.microsoft.com/office/drawing/2014/main" id="{C36DACA6-270E-4E0F-A168-302D2C8BD872}"/>
              </a:ext>
            </a:extLst>
          </p:cNvPr>
          <p:cNvSpPr/>
          <p:nvPr/>
        </p:nvSpPr>
        <p:spPr>
          <a:xfrm>
            <a:off x="7516813" y="3960813"/>
            <a:ext cx="1541462" cy="10096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EDIOP-3.2.2 (Open call for SMEs on ICT, ERP developments)</a:t>
            </a:r>
          </a:p>
        </p:txBody>
      </p:sp>
      <p:sp>
        <p:nvSpPr>
          <p:cNvPr id="65" name="Rectangle: Rounded Corners 64">
            <a:extLst>
              <a:ext uri="{FF2B5EF4-FFF2-40B4-BE49-F238E27FC236}">
                <a16:creationId xmlns:a16="http://schemas.microsoft.com/office/drawing/2014/main" id="{D04721EB-D27A-4247-B7D9-8C5779319C95}"/>
              </a:ext>
            </a:extLst>
          </p:cNvPr>
          <p:cNvSpPr/>
          <p:nvPr/>
        </p:nvSpPr>
        <p:spPr>
          <a:xfrm>
            <a:off x="8789988" y="4062413"/>
            <a:ext cx="1541462" cy="10096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EDIOP-3.2.6 (Open call for SMEs on advanced digitalisation)</a:t>
            </a:r>
          </a:p>
        </p:txBody>
      </p:sp>
      <p:sp>
        <p:nvSpPr>
          <p:cNvPr id="66" name="Rectangle: Rounded Corners 65">
            <a:extLst>
              <a:ext uri="{FF2B5EF4-FFF2-40B4-BE49-F238E27FC236}">
                <a16:creationId xmlns:a16="http://schemas.microsoft.com/office/drawing/2014/main" id="{58233C9B-0FF0-46B0-8724-4A222B7C3D68}"/>
              </a:ext>
            </a:extLst>
          </p:cNvPr>
          <p:cNvSpPr/>
          <p:nvPr/>
        </p:nvSpPr>
        <p:spPr>
          <a:xfrm>
            <a:off x="8189913" y="5124450"/>
            <a:ext cx="1543050" cy="10096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EDIOP-3.2.4 (Open call for SMEs on cloud based developments)</a:t>
            </a:r>
          </a:p>
        </p:txBody>
      </p:sp>
      <p:sp>
        <p:nvSpPr>
          <p:cNvPr id="28" name="Rectangle 3">
            <a:extLst>
              <a:ext uri="{FF2B5EF4-FFF2-40B4-BE49-F238E27FC236}">
                <a16:creationId xmlns:a16="http://schemas.microsoft.com/office/drawing/2014/main" id="{F782B579-DDA2-4C81-971C-F9AEE95837B3}"/>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Coherence of I4.0 public policy initiatives – analysis framework</a:t>
            </a:r>
          </a:p>
        </p:txBody>
      </p:sp>
      <p:sp>
        <p:nvSpPr>
          <p:cNvPr id="29" name="Shape 145">
            <a:extLst>
              <a:ext uri="{FF2B5EF4-FFF2-40B4-BE49-F238E27FC236}">
                <a16:creationId xmlns:a16="http://schemas.microsoft.com/office/drawing/2014/main" id="{36B8FCBD-83C2-4B65-AA8A-F237C63C2103}"/>
              </a:ext>
            </a:extLst>
          </p:cNvPr>
          <p:cNvSpPr txBox="1">
            <a:spLocks/>
          </p:cNvSpPr>
          <p:nvPr/>
        </p:nvSpPr>
        <p:spPr>
          <a:xfrm>
            <a:off x="1631505" y="1556793"/>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Open calls in EDIOP Priority Axis 3 – ICT</a:t>
            </a:r>
          </a:p>
        </p:txBody>
      </p:sp>
      <p:cxnSp>
        <p:nvCxnSpPr>
          <p:cNvPr id="30" name="Egyenes összekötő 3">
            <a:extLst>
              <a:ext uri="{FF2B5EF4-FFF2-40B4-BE49-F238E27FC236}">
                <a16:creationId xmlns:a16="http://schemas.microsoft.com/office/drawing/2014/main" id="{15E90BB9-8936-4D74-9A7B-2E3117EBD50E}"/>
              </a:ext>
            </a:extLst>
          </p:cNvPr>
          <p:cNvCxnSpPr/>
          <p:nvPr/>
        </p:nvCxnSpPr>
        <p:spPr>
          <a:xfrm>
            <a:off x="1750119" y="1925298"/>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8E5DA531-5188-4845-849B-657185529181}"/>
              </a:ext>
            </a:extLst>
          </p:cNvPr>
          <p:cNvSpPr/>
          <p:nvPr/>
        </p:nvSpPr>
        <p:spPr>
          <a:xfrm>
            <a:off x="3586164" y="2564905"/>
            <a:ext cx="1792287" cy="324167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Industry 4.0 National Technology Platform</a:t>
            </a:r>
          </a:p>
        </p:txBody>
      </p:sp>
      <p:sp>
        <p:nvSpPr>
          <p:cNvPr id="32" name="Rectangle: Rounded Corners 31">
            <a:extLst>
              <a:ext uri="{FF2B5EF4-FFF2-40B4-BE49-F238E27FC236}">
                <a16:creationId xmlns:a16="http://schemas.microsoft.com/office/drawing/2014/main" id="{94C796E6-31E9-4886-9D87-D1E44633D77F}"/>
              </a:ext>
            </a:extLst>
          </p:cNvPr>
          <p:cNvSpPr/>
          <p:nvPr/>
        </p:nvSpPr>
        <p:spPr>
          <a:xfrm>
            <a:off x="2357439" y="4967386"/>
            <a:ext cx="5329237" cy="47783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EDIOP-1.1.4 - Programme for Medium-Sized Companies/”Hungarian Multinationals”</a:t>
            </a:r>
          </a:p>
        </p:txBody>
      </p:sp>
      <p:sp>
        <p:nvSpPr>
          <p:cNvPr id="33" name="Rectangle: Rounded Corners 32">
            <a:extLst>
              <a:ext uri="{FF2B5EF4-FFF2-40B4-BE49-F238E27FC236}">
                <a16:creationId xmlns:a16="http://schemas.microsoft.com/office/drawing/2014/main" id="{A51E6F9B-6B2E-4D3A-A7D4-1BC0207D94FA}"/>
              </a:ext>
            </a:extLst>
          </p:cNvPr>
          <p:cNvSpPr/>
          <p:nvPr/>
        </p:nvSpPr>
        <p:spPr>
          <a:xfrm>
            <a:off x="1860550" y="4581129"/>
            <a:ext cx="8267700" cy="56832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EDIOP-3.2.1 (Modern Enterprises)</a:t>
            </a:r>
          </a:p>
        </p:txBody>
      </p:sp>
      <p:sp>
        <p:nvSpPr>
          <p:cNvPr id="34" name="Shape 138">
            <a:extLst>
              <a:ext uri="{FF2B5EF4-FFF2-40B4-BE49-F238E27FC236}">
                <a16:creationId xmlns:a16="http://schemas.microsoft.com/office/drawing/2014/main" id="{D7FC75F3-1E35-44B3-AC35-6A2884F5BB4F}"/>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4165276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45" name="Group 3">
            <a:extLst>
              <a:ext uri="{FF2B5EF4-FFF2-40B4-BE49-F238E27FC236}">
                <a16:creationId xmlns:a16="http://schemas.microsoft.com/office/drawing/2014/main" id="{67A2455A-8A36-4F20-9623-D9DA7990A31A}"/>
              </a:ext>
            </a:extLst>
          </p:cNvPr>
          <p:cNvGrpSpPr>
            <a:grpSpLocks/>
          </p:cNvGrpSpPr>
          <p:nvPr/>
        </p:nvGrpSpPr>
        <p:grpSpPr bwMode="auto">
          <a:xfrm>
            <a:off x="2063750" y="1989139"/>
            <a:ext cx="8135938" cy="3887787"/>
            <a:chOff x="539552" y="1988840"/>
            <a:chExt cx="8136904" cy="3888432"/>
          </a:xfrm>
        </p:grpSpPr>
        <p:sp>
          <p:nvSpPr>
            <p:cNvPr id="46" name="Oval 45">
              <a:extLst>
                <a:ext uri="{FF2B5EF4-FFF2-40B4-BE49-F238E27FC236}">
                  <a16:creationId xmlns:a16="http://schemas.microsoft.com/office/drawing/2014/main" id="{2FFB4C7F-4321-4F98-B6C9-A2E4AB195C3B}"/>
                </a:ext>
              </a:extLst>
            </p:cNvPr>
            <p:cNvSpPr/>
            <p:nvPr/>
          </p:nvSpPr>
          <p:spPr>
            <a:xfrm>
              <a:off x="539552" y="1988840"/>
              <a:ext cx="3095993" cy="3888432"/>
            </a:xfrm>
            <a:prstGeom prst="ellipse">
              <a:avLst/>
            </a:prstGeom>
            <a:noFill/>
            <a:ln>
              <a:solidFill>
                <a:srgbClr val="BA91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extLst>
                <a:ext uri="{FF2B5EF4-FFF2-40B4-BE49-F238E27FC236}">
                  <a16:creationId xmlns:a16="http://schemas.microsoft.com/office/drawing/2014/main" id="{8050C0DF-E8E9-439A-ABBC-831946568837}"/>
                </a:ext>
              </a:extLst>
            </p:cNvPr>
            <p:cNvSpPr/>
            <p:nvPr/>
          </p:nvSpPr>
          <p:spPr>
            <a:xfrm>
              <a:off x="3059214" y="1988840"/>
              <a:ext cx="3097580" cy="3888432"/>
            </a:xfrm>
            <a:prstGeom prst="ellipse">
              <a:avLst/>
            </a:prstGeom>
            <a:noFill/>
            <a:ln>
              <a:solidFill>
                <a:srgbClr val="21B7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8" name="Oval 47">
              <a:extLst>
                <a:ext uri="{FF2B5EF4-FFF2-40B4-BE49-F238E27FC236}">
                  <a16:creationId xmlns:a16="http://schemas.microsoft.com/office/drawing/2014/main" id="{4E696A62-6717-4BC0-8506-E832A17F9DB0}"/>
                </a:ext>
              </a:extLst>
            </p:cNvPr>
            <p:cNvSpPr/>
            <p:nvPr/>
          </p:nvSpPr>
          <p:spPr>
            <a:xfrm>
              <a:off x="5580463" y="1988840"/>
              <a:ext cx="3095993" cy="3888432"/>
            </a:xfrm>
            <a:prstGeom prst="ellipse">
              <a:avLst/>
            </a:prstGeom>
            <a:no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Rectangle 3">
              <a:extLst>
                <a:ext uri="{FF2B5EF4-FFF2-40B4-BE49-F238E27FC236}">
                  <a16:creationId xmlns:a16="http://schemas.microsoft.com/office/drawing/2014/main" id="{DD6895BD-48A6-4174-A162-1FCB23D47E00}"/>
                </a:ext>
              </a:extLst>
            </p:cNvPr>
            <p:cNvSpPr txBox="1">
              <a:spLocks/>
            </p:cNvSpPr>
            <p:nvPr/>
          </p:nvSpPr>
          <p:spPr bwMode="auto">
            <a:xfrm>
              <a:off x="1030148" y="2276225"/>
              <a:ext cx="1995724" cy="536664"/>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1">
                      <a:lumMod val="40000"/>
                      <a:lumOff val="60000"/>
                    </a:schemeClr>
                  </a:solidFill>
                  <a:latin typeface="Arial"/>
                  <a:cs typeface="Arial"/>
                </a:rPr>
                <a:t>Awareness</a:t>
              </a:r>
            </a:p>
          </p:txBody>
        </p:sp>
        <p:sp>
          <p:nvSpPr>
            <p:cNvPr id="50" name="Rectangle 3">
              <a:extLst>
                <a:ext uri="{FF2B5EF4-FFF2-40B4-BE49-F238E27FC236}">
                  <a16:creationId xmlns:a16="http://schemas.microsoft.com/office/drawing/2014/main" id="{EAA80314-47B6-44D8-B94E-AF740CBDD0BD}"/>
                </a:ext>
              </a:extLst>
            </p:cNvPr>
            <p:cNvSpPr txBox="1">
              <a:spLocks/>
            </p:cNvSpPr>
            <p:nvPr/>
          </p:nvSpPr>
          <p:spPr bwMode="auto">
            <a:xfrm>
              <a:off x="3567274" y="2276225"/>
              <a:ext cx="1997312"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4">
                      <a:lumMod val="40000"/>
                      <a:lumOff val="60000"/>
                    </a:schemeClr>
                  </a:solidFill>
                  <a:latin typeface="Arial"/>
                  <a:cs typeface="Arial"/>
                </a:rPr>
                <a:t>Readiness</a:t>
              </a:r>
            </a:p>
          </p:txBody>
        </p:sp>
        <p:sp>
          <p:nvSpPr>
            <p:cNvPr id="51" name="Rectangle 3">
              <a:extLst>
                <a:ext uri="{FF2B5EF4-FFF2-40B4-BE49-F238E27FC236}">
                  <a16:creationId xmlns:a16="http://schemas.microsoft.com/office/drawing/2014/main" id="{FA49B98F-8C39-4673-B498-5EFCF558BDAA}"/>
                </a:ext>
              </a:extLst>
            </p:cNvPr>
            <p:cNvSpPr txBox="1">
              <a:spLocks/>
            </p:cNvSpPr>
            <p:nvPr/>
          </p:nvSpPr>
          <p:spPr bwMode="auto">
            <a:xfrm>
              <a:off x="6172671" y="2276225"/>
              <a:ext cx="1995725" cy="536664"/>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2000" b="1" dirty="0">
                  <a:solidFill>
                    <a:schemeClr val="accent2">
                      <a:lumMod val="40000"/>
                      <a:lumOff val="60000"/>
                    </a:schemeClr>
                  </a:solidFill>
                  <a:latin typeface="Arial"/>
                  <a:cs typeface="Arial"/>
                </a:rPr>
                <a:t>Execution</a:t>
              </a:r>
            </a:p>
          </p:txBody>
        </p:sp>
        <p:sp>
          <p:nvSpPr>
            <p:cNvPr id="52" name="Shape 145">
              <a:extLst>
                <a:ext uri="{FF2B5EF4-FFF2-40B4-BE49-F238E27FC236}">
                  <a16:creationId xmlns:a16="http://schemas.microsoft.com/office/drawing/2014/main" id="{B8B89D1B-4EC5-4DC2-9DBD-22DB48F4BDDA}"/>
                </a:ext>
              </a:extLst>
            </p:cNvPr>
            <p:cNvSpPr txBox="1">
              <a:spLocks/>
            </p:cNvSpPr>
            <p:nvPr/>
          </p:nvSpPr>
          <p:spPr>
            <a:xfrm>
              <a:off x="1307993" y="2677929"/>
              <a:ext cx="1997312"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Campaigns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Demonstrations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Events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3" name="Rectangle 3">
              <a:extLst>
                <a:ext uri="{FF2B5EF4-FFF2-40B4-BE49-F238E27FC236}">
                  <a16:creationId xmlns:a16="http://schemas.microsoft.com/office/drawing/2014/main" id="{ACCFBCDB-8CC2-4C51-AD13-49F6E3FAD2CE}"/>
                </a:ext>
              </a:extLst>
            </p:cNvPr>
            <p:cNvSpPr txBox="1">
              <a:spLocks/>
            </p:cNvSpPr>
            <p:nvPr/>
          </p:nvSpPr>
          <p:spPr bwMode="auto">
            <a:xfrm>
              <a:off x="1030148" y="4641992"/>
              <a:ext cx="1995724" cy="535077"/>
            </a:xfrm>
            <a:prstGeom prst="rect">
              <a:avLst/>
            </a:prstGeom>
            <a:noFill/>
            <a:ln>
              <a:noFill/>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1">
                      <a:lumMod val="40000"/>
                      <a:lumOff val="60000"/>
                    </a:schemeClr>
                  </a:solidFill>
                  <a:latin typeface="Arial"/>
                  <a:cs typeface="Arial"/>
                </a:rPr>
                <a:t>Commitment</a:t>
              </a:r>
            </a:p>
          </p:txBody>
        </p:sp>
        <p:sp>
          <p:nvSpPr>
            <p:cNvPr id="54" name="Rectangle 3">
              <a:extLst>
                <a:ext uri="{FF2B5EF4-FFF2-40B4-BE49-F238E27FC236}">
                  <a16:creationId xmlns:a16="http://schemas.microsoft.com/office/drawing/2014/main" id="{E34130DA-26EE-445B-A066-06ACA860B67F}"/>
                </a:ext>
              </a:extLst>
            </p:cNvPr>
            <p:cNvSpPr txBox="1">
              <a:spLocks/>
            </p:cNvSpPr>
            <p:nvPr/>
          </p:nvSpPr>
          <p:spPr bwMode="auto">
            <a:xfrm>
              <a:off x="3651421" y="4641992"/>
              <a:ext cx="1997312"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4">
                      <a:lumMod val="40000"/>
                      <a:lumOff val="60000"/>
                    </a:schemeClr>
                  </a:solidFill>
                  <a:latin typeface="Arial"/>
                  <a:cs typeface="Arial"/>
                </a:rPr>
                <a:t>Strategy</a:t>
              </a:r>
            </a:p>
          </p:txBody>
        </p:sp>
        <p:sp>
          <p:nvSpPr>
            <p:cNvPr id="55" name="Rectangle 3">
              <a:extLst>
                <a:ext uri="{FF2B5EF4-FFF2-40B4-BE49-F238E27FC236}">
                  <a16:creationId xmlns:a16="http://schemas.microsoft.com/office/drawing/2014/main" id="{2BCE2541-3154-4730-952E-E3CC6B5585E0}"/>
                </a:ext>
              </a:extLst>
            </p:cNvPr>
            <p:cNvSpPr txBox="1">
              <a:spLocks/>
            </p:cNvSpPr>
            <p:nvPr/>
          </p:nvSpPr>
          <p:spPr bwMode="auto">
            <a:xfrm>
              <a:off x="6258406" y="4641992"/>
              <a:ext cx="1995725" cy="535077"/>
            </a:xfrm>
            <a:prstGeom prst="rect">
              <a:avLst/>
            </a:prstGeom>
            <a:noFill/>
            <a:ln w="9525">
              <a:noFill/>
              <a:miter lim="800000"/>
              <a:headEnd/>
              <a:tailEnd/>
            </a:ln>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a:defRPr/>
              </a:pPr>
              <a:r>
                <a:rPr lang="en-GB" altLang="hu-HU" sz="1600" b="1" dirty="0">
                  <a:solidFill>
                    <a:schemeClr val="accent2">
                      <a:lumMod val="40000"/>
                      <a:lumOff val="60000"/>
                    </a:schemeClr>
                  </a:solidFill>
                  <a:latin typeface="Arial"/>
                  <a:cs typeface="Arial"/>
                </a:rPr>
                <a:t>Change</a:t>
              </a:r>
            </a:p>
          </p:txBody>
        </p:sp>
        <p:sp>
          <p:nvSpPr>
            <p:cNvPr id="56" name="Shape 145">
              <a:extLst>
                <a:ext uri="{FF2B5EF4-FFF2-40B4-BE49-F238E27FC236}">
                  <a16:creationId xmlns:a16="http://schemas.microsoft.com/office/drawing/2014/main" id="{D5A5AA34-90F0-4C03-9C42-CB3B0B6AE6E7}"/>
                </a:ext>
              </a:extLst>
            </p:cNvPr>
            <p:cNvSpPr txBox="1">
              <a:spLocks/>
            </p:cNvSpPr>
            <p:nvPr/>
          </p:nvSpPr>
          <p:spPr>
            <a:xfrm>
              <a:off x="3829243"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Management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Production technologies</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Skills development</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sp>
          <p:nvSpPr>
            <p:cNvPr id="57" name="Shape 145">
              <a:extLst>
                <a:ext uri="{FF2B5EF4-FFF2-40B4-BE49-F238E27FC236}">
                  <a16:creationId xmlns:a16="http://schemas.microsoft.com/office/drawing/2014/main" id="{7B6F4149-CDAB-48CF-8362-7FC1F4DB922D}"/>
                </a:ext>
              </a:extLst>
            </p:cNvPr>
            <p:cNvSpPr txBox="1">
              <a:spLocks/>
            </p:cNvSpPr>
            <p:nvPr/>
          </p:nvSpPr>
          <p:spPr>
            <a:xfrm>
              <a:off x="6680731" y="2677929"/>
              <a:ext cx="1995725" cy="125592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Planning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Funding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Building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Testing</a:t>
              </a:r>
            </a:p>
            <a:p>
              <a:pPr marL="182563" indent="-182563" algn="just">
                <a:spcBef>
                  <a:spcPts val="0"/>
                </a:spcBef>
                <a:buClr>
                  <a:srgbClr val="1F497D"/>
                </a:buClr>
                <a:buFont typeface="Arial" panose="020B0604020202020204" pitchFamily="34" charset="0"/>
                <a:buChar char="•"/>
                <a:defRPr/>
              </a:pPr>
              <a:r>
                <a:rPr lang="en-GB" sz="1600" b="0" dirty="0">
                  <a:solidFill>
                    <a:schemeClr val="bg1">
                      <a:lumMod val="75000"/>
                    </a:schemeClr>
                  </a:solidFill>
                </a:rPr>
                <a:t>….</a:t>
              </a:r>
            </a:p>
          </p:txBody>
        </p:sp>
      </p:grpSp>
      <p:sp>
        <p:nvSpPr>
          <p:cNvPr id="58" name="Rectangle: Rounded Corners 57">
            <a:extLst>
              <a:ext uri="{FF2B5EF4-FFF2-40B4-BE49-F238E27FC236}">
                <a16:creationId xmlns:a16="http://schemas.microsoft.com/office/drawing/2014/main" id="{A4C2EE96-92C0-4E71-97E1-B5D62E9B6AC5}"/>
              </a:ext>
            </a:extLst>
          </p:cNvPr>
          <p:cNvSpPr/>
          <p:nvPr/>
        </p:nvSpPr>
        <p:spPr>
          <a:xfrm>
            <a:off x="8774113" y="3189289"/>
            <a:ext cx="1543050" cy="8096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EDIOP-1.2.8 (Open call for SMEs on I4.0)</a:t>
            </a:r>
          </a:p>
        </p:txBody>
      </p:sp>
      <p:sp>
        <p:nvSpPr>
          <p:cNvPr id="59" name="Rectangle: Rounded Corners 58">
            <a:extLst>
              <a:ext uri="{FF2B5EF4-FFF2-40B4-BE49-F238E27FC236}">
                <a16:creationId xmlns:a16="http://schemas.microsoft.com/office/drawing/2014/main" id="{4C37BE6E-B97F-4AA0-80F5-A12B4BF6B97D}"/>
              </a:ext>
            </a:extLst>
          </p:cNvPr>
          <p:cNvSpPr/>
          <p:nvPr/>
        </p:nvSpPr>
        <p:spPr>
          <a:xfrm>
            <a:off x="5572126" y="3357564"/>
            <a:ext cx="1827213" cy="155574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b="1" dirty="0">
                <a:solidFill>
                  <a:schemeClr val="tx1"/>
                </a:solidFill>
              </a:rPr>
              <a:t>EDIOP-6.1.10 (Innovative trainings for SMEs in the field of I4.0)</a:t>
            </a:r>
          </a:p>
        </p:txBody>
      </p:sp>
      <p:sp>
        <p:nvSpPr>
          <p:cNvPr id="60" name="Rectangle: Rounded Corners 59">
            <a:extLst>
              <a:ext uri="{FF2B5EF4-FFF2-40B4-BE49-F238E27FC236}">
                <a16:creationId xmlns:a16="http://schemas.microsoft.com/office/drawing/2014/main" id="{90860909-880B-4826-8437-51B27EB573B7}"/>
              </a:ext>
            </a:extLst>
          </p:cNvPr>
          <p:cNvSpPr/>
          <p:nvPr/>
        </p:nvSpPr>
        <p:spPr>
          <a:xfrm>
            <a:off x="3586164" y="2564905"/>
            <a:ext cx="1792287" cy="324167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Industry 4.0 National Technology Platform</a:t>
            </a:r>
          </a:p>
        </p:txBody>
      </p:sp>
      <p:sp>
        <p:nvSpPr>
          <p:cNvPr id="61" name="Rectangle: Rounded Corners 60">
            <a:extLst>
              <a:ext uri="{FF2B5EF4-FFF2-40B4-BE49-F238E27FC236}">
                <a16:creationId xmlns:a16="http://schemas.microsoft.com/office/drawing/2014/main" id="{F5F325E3-5444-4BA0-B0D2-ECC4AB1914D4}"/>
              </a:ext>
            </a:extLst>
          </p:cNvPr>
          <p:cNvSpPr/>
          <p:nvPr/>
        </p:nvSpPr>
        <p:spPr>
          <a:xfrm>
            <a:off x="2357439" y="4967386"/>
            <a:ext cx="5329237" cy="47783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EDIOP-1.1.4 - Programme for Medium-Sized Companies/”Hungarian Multi</a:t>
            </a:r>
            <a:r>
              <a:rPr lang="hu-HU" b="1" dirty="0" err="1">
                <a:solidFill>
                  <a:schemeClr val="tx1"/>
                </a:solidFill>
              </a:rPr>
              <a:t>nationals</a:t>
            </a:r>
            <a:r>
              <a:rPr lang="en-GB" b="1" dirty="0">
                <a:solidFill>
                  <a:schemeClr val="tx1"/>
                </a:solidFill>
              </a:rPr>
              <a:t>”</a:t>
            </a:r>
          </a:p>
        </p:txBody>
      </p:sp>
      <p:sp>
        <p:nvSpPr>
          <p:cNvPr id="62" name="Rectangle: Rounded Corners 61">
            <a:extLst>
              <a:ext uri="{FF2B5EF4-FFF2-40B4-BE49-F238E27FC236}">
                <a16:creationId xmlns:a16="http://schemas.microsoft.com/office/drawing/2014/main" id="{28715E54-3ECF-43BB-91F9-2683376EB652}"/>
              </a:ext>
            </a:extLst>
          </p:cNvPr>
          <p:cNvSpPr/>
          <p:nvPr/>
        </p:nvSpPr>
        <p:spPr>
          <a:xfrm>
            <a:off x="1860550" y="4581129"/>
            <a:ext cx="8267700" cy="56832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EDIOP-3.2.1 (Modern Enterprises)</a:t>
            </a:r>
          </a:p>
        </p:txBody>
      </p:sp>
      <p:sp>
        <p:nvSpPr>
          <p:cNvPr id="63" name="Rectangle: Rounded Corners 62">
            <a:extLst>
              <a:ext uri="{FF2B5EF4-FFF2-40B4-BE49-F238E27FC236}">
                <a16:creationId xmlns:a16="http://schemas.microsoft.com/office/drawing/2014/main" id="{B4D70E4E-1669-4547-B08D-26D6217446DE}"/>
              </a:ext>
            </a:extLst>
          </p:cNvPr>
          <p:cNvSpPr/>
          <p:nvPr/>
        </p:nvSpPr>
        <p:spPr>
          <a:xfrm>
            <a:off x="2208213" y="2654301"/>
            <a:ext cx="5327650" cy="100806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solidFill>
                  <a:schemeClr val="tx1"/>
                </a:solidFill>
              </a:rPr>
              <a:t>EDIOP-1.1.3 (Industry 4.0/ Modern model factory)</a:t>
            </a:r>
          </a:p>
        </p:txBody>
      </p:sp>
      <p:sp>
        <p:nvSpPr>
          <p:cNvPr id="64" name="Rectangle: Rounded Corners 63">
            <a:extLst>
              <a:ext uri="{FF2B5EF4-FFF2-40B4-BE49-F238E27FC236}">
                <a16:creationId xmlns:a16="http://schemas.microsoft.com/office/drawing/2014/main" id="{C36DACA6-270E-4E0F-A168-302D2C8BD872}"/>
              </a:ext>
            </a:extLst>
          </p:cNvPr>
          <p:cNvSpPr/>
          <p:nvPr/>
        </p:nvSpPr>
        <p:spPr>
          <a:xfrm>
            <a:off x="7516813" y="3960813"/>
            <a:ext cx="1541462" cy="10096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EDIOP-3.2.2 (Open call for SMEs on ICT, ERP developments)</a:t>
            </a:r>
          </a:p>
        </p:txBody>
      </p:sp>
      <p:sp>
        <p:nvSpPr>
          <p:cNvPr id="65" name="Rectangle: Rounded Corners 64">
            <a:extLst>
              <a:ext uri="{FF2B5EF4-FFF2-40B4-BE49-F238E27FC236}">
                <a16:creationId xmlns:a16="http://schemas.microsoft.com/office/drawing/2014/main" id="{D04721EB-D27A-4247-B7D9-8C5779319C95}"/>
              </a:ext>
            </a:extLst>
          </p:cNvPr>
          <p:cNvSpPr/>
          <p:nvPr/>
        </p:nvSpPr>
        <p:spPr>
          <a:xfrm>
            <a:off x="8789988" y="4062413"/>
            <a:ext cx="1541462" cy="10096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EDIOP-3.2.6 (Open call for SMEs on advanced digitalisation)</a:t>
            </a:r>
          </a:p>
        </p:txBody>
      </p:sp>
      <p:sp>
        <p:nvSpPr>
          <p:cNvPr id="66" name="Rectangle: Rounded Corners 65">
            <a:extLst>
              <a:ext uri="{FF2B5EF4-FFF2-40B4-BE49-F238E27FC236}">
                <a16:creationId xmlns:a16="http://schemas.microsoft.com/office/drawing/2014/main" id="{58233C9B-0FF0-46B0-8724-4A222B7C3D68}"/>
              </a:ext>
            </a:extLst>
          </p:cNvPr>
          <p:cNvSpPr/>
          <p:nvPr/>
        </p:nvSpPr>
        <p:spPr>
          <a:xfrm>
            <a:off x="8189913" y="5124450"/>
            <a:ext cx="1543050" cy="10096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sz="1200" b="1" dirty="0">
                <a:solidFill>
                  <a:schemeClr val="tx1"/>
                </a:solidFill>
              </a:rPr>
              <a:t>EDIOP-3.2.4 (Open call for SMEs on cloud based developments)</a:t>
            </a:r>
          </a:p>
        </p:txBody>
      </p:sp>
      <p:sp>
        <p:nvSpPr>
          <p:cNvPr id="28" name="Rectangle 3">
            <a:extLst>
              <a:ext uri="{FF2B5EF4-FFF2-40B4-BE49-F238E27FC236}">
                <a16:creationId xmlns:a16="http://schemas.microsoft.com/office/drawing/2014/main" id="{F782B579-DDA2-4C81-971C-F9AEE95837B3}"/>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Coherence of I4.0 public policy initiatives – analysis framework</a:t>
            </a:r>
          </a:p>
        </p:txBody>
      </p:sp>
      <p:sp>
        <p:nvSpPr>
          <p:cNvPr id="29" name="Shape 145">
            <a:extLst>
              <a:ext uri="{FF2B5EF4-FFF2-40B4-BE49-F238E27FC236}">
                <a16:creationId xmlns:a16="http://schemas.microsoft.com/office/drawing/2014/main" id="{142E2017-9E0F-43CF-BF78-4F35CD12180D}"/>
              </a:ext>
            </a:extLst>
          </p:cNvPr>
          <p:cNvSpPr txBox="1">
            <a:spLocks/>
          </p:cNvSpPr>
          <p:nvPr/>
        </p:nvSpPr>
        <p:spPr>
          <a:xfrm>
            <a:off x="1631505" y="1556793"/>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Open calls in EDIOP Priority Axis 6 – Training</a:t>
            </a:r>
          </a:p>
        </p:txBody>
      </p:sp>
      <p:cxnSp>
        <p:nvCxnSpPr>
          <p:cNvPr id="30" name="Egyenes összekötő 3">
            <a:extLst>
              <a:ext uri="{FF2B5EF4-FFF2-40B4-BE49-F238E27FC236}">
                <a16:creationId xmlns:a16="http://schemas.microsoft.com/office/drawing/2014/main" id="{88D463D1-091A-45C1-832F-A940639E8DE2}"/>
              </a:ext>
            </a:extLst>
          </p:cNvPr>
          <p:cNvCxnSpPr/>
          <p:nvPr/>
        </p:nvCxnSpPr>
        <p:spPr>
          <a:xfrm>
            <a:off x="1750119" y="1925298"/>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A81391C6-23EC-46A3-98A9-BBCE626E832E}"/>
              </a:ext>
            </a:extLst>
          </p:cNvPr>
          <p:cNvSpPr/>
          <p:nvPr/>
        </p:nvSpPr>
        <p:spPr>
          <a:xfrm>
            <a:off x="5663953" y="5426224"/>
            <a:ext cx="1543051" cy="102711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defRPr/>
            </a:pPr>
            <a:r>
              <a:rPr lang="en-GB" b="1" dirty="0">
                <a:solidFill>
                  <a:schemeClr val="tx1"/>
                </a:solidFill>
              </a:rPr>
              <a:t>EDIOP-6.1.6 (Open call for on-the-job trainings)</a:t>
            </a:r>
          </a:p>
        </p:txBody>
      </p:sp>
      <p:sp>
        <p:nvSpPr>
          <p:cNvPr id="32" name="Shape 138">
            <a:extLst>
              <a:ext uri="{FF2B5EF4-FFF2-40B4-BE49-F238E27FC236}">
                <a16:creationId xmlns:a16="http://schemas.microsoft.com/office/drawing/2014/main" id="{E3ADE5A0-1DF1-4EF9-919E-255175155473}"/>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20930547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71960"/>
            <a:ext cx="7139136" cy="1052784"/>
          </a:xfrm>
          <a:prstGeom prst="rect">
            <a:avLst/>
          </a:prstGeom>
          <a:noFill/>
          <a:ln>
            <a:noFill/>
          </a:ln>
        </p:spPr>
        <p:txBody>
          <a:bodyPr spcFirstLastPara="1" wrap="square" lIns="91425" tIns="45700" rIns="91425" bIns="45700" anchor="ctr" anchorCtr="0">
            <a:noAutofit/>
          </a:bodyPr>
          <a:lstStyle/>
          <a:p>
            <a:pPr algn="ctr"/>
            <a:r>
              <a:rPr lang="hu-HU" dirty="0"/>
              <a:t>Good </a:t>
            </a:r>
            <a:r>
              <a:rPr lang="hu-HU" dirty="0" err="1"/>
              <a:t>practice</a:t>
            </a:r>
            <a:r>
              <a:rPr lang="hu-HU" dirty="0"/>
              <a:t> ESIF</a:t>
            </a:r>
            <a:endParaRPr lang="en-GB" dirty="0"/>
          </a:p>
        </p:txBody>
      </p:sp>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24744"/>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Projects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2125663" y="1916485"/>
            <a:ext cx="8362950" cy="2592413"/>
          </a:xfrm>
        </p:spPr>
        <p:txBody>
          <a:bodyPr spcFirstLastPara="1" wrap="square" lIns="91425" tIns="45700" rIns="91425" bIns="45700" anchor="t" anchorCtr="0">
            <a:noAutofit/>
          </a:bodyPr>
          <a:lstStyle/>
          <a:p>
            <a:pPr marL="285750" indent="-285750" algn="just">
              <a:spcBef>
                <a:spcPts val="1200"/>
              </a:spcBef>
              <a:buClr>
                <a:srgbClr val="1F497D"/>
              </a:buClr>
              <a:buFont typeface="Wingdings" pitchFamily="2" charset="2"/>
              <a:buChar char="q"/>
              <a:defRPr/>
            </a:pPr>
            <a:r>
              <a:rPr lang="en-GB" sz="1600" dirty="0">
                <a:solidFill>
                  <a:srgbClr val="1F497D"/>
                </a:solidFill>
              </a:rPr>
              <a:t>Industry 4.0/Modern model factory - priority project under EDIOP (EDIOP-1.1.3)</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Total project volume ~ EUR 15 million (original project volume EUR 7 million)</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Beneficiary: Consortium of IFKA Nonprofit Ltd (state-owned company involved in the implementation of a number of EDIOP projects) and ICT Association of Hungary</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Implementation period: 13.06.2017 – 15.09.2021</a:t>
            </a:r>
          </a:p>
          <a:p>
            <a:pPr marL="742950" lvl="1" indent="-285750" algn="just">
              <a:spcBef>
                <a:spcPts val="1200"/>
              </a:spcBef>
              <a:buClr>
                <a:srgbClr val="1F497D"/>
              </a:buClr>
              <a:buFont typeface="Arial" panose="020B0604020202020204" pitchFamily="34" charset="0"/>
              <a:buChar char="•"/>
              <a:defRPr/>
            </a:pPr>
            <a:r>
              <a:rPr lang="hu-HU" sz="1600" dirty="0" err="1">
                <a:solidFill>
                  <a:srgbClr val="1F497D"/>
                </a:solidFill>
              </a:rPr>
              <a:t>Various</a:t>
            </a:r>
            <a:r>
              <a:rPr lang="hu-HU" sz="1600" dirty="0">
                <a:solidFill>
                  <a:srgbClr val="1F497D"/>
                </a:solidFill>
              </a:rPr>
              <a:t> </a:t>
            </a:r>
            <a:r>
              <a:rPr lang="hu-HU" sz="1600" dirty="0" err="1">
                <a:solidFill>
                  <a:srgbClr val="1F497D"/>
                </a:solidFill>
              </a:rPr>
              <a:t>awarenesss</a:t>
            </a:r>
            <a:r>
              <a:rPr lang="hu-HU" sz="1600" dirty="0">
                <a:solidFill>
                  <a:srgbClr val="1F497D"/>
                </a:solidFill>
              </a:rPr>
              <a:t> </a:t>
            </a:r>
            <a:r>
              <a:rPr lang="hu-HU" sz="1600" dirty="0" err="1">
                <a:solidFill>
                  <a:srgbClr val="1F497D"/>
                </a:solidFill>
              </a:rPr>
              <a:t>raising</a:t>
            </a:r>
            <a:r>
              <a:rPr lang="hu-HU" sz="1600" dirty="0">
                <a:solidFill>
                  <a:srgbClr val="1F497D"/>
                </a:solidFill>
              </a:rPr>
              <a:t> </a:t>
            </a:r>
            <a:r>
              <a:rPr lang="hu-HU" sz="1600" dirty="0" err="1">
                <a:solidFill>
                  <a:srgbClr val="1F497D"/>
                </a:solidFill>
              </a:rPr>
              <a:t>activities</a:t>
            </a:r>
            <a:endParaRPr lang="hu-HU" sz="1600" dirty="0">
              <a:solidFill>
                <a:srgbClr val="1F497D"/>
              </a:solidFill>
            </a:endParaRP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Industry 4.0 maturity assessment for SMEs</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Industry 4.0 demonstration factories</a:t>
            </a:r>
            <a:endParaRPr lang="hu-HU" sz="1600" dirty="0">
              <a:solidFill>
                <a:srgbClr val="1F497D"/>
              </a:solidFill>
            </a:endParaRPr>
          </a:p>
          <a:p>
            <a:pPr marL="742950" lvl="1" indent="-285750" algn="just">
              <a:spcBef>
                <a:spcPts val="1200"/>
              </a:spcBef>
              <a:buClr>
                <a:srgbClr val="1F497D"/>
              </a:buClr>
              <a:buFont typeface="Arial" panose="020B0604020202020204" pitchFamily="34" charset="0"/>
              <a:buChar char="•"/>
              <a:defRPr/>
            </a:pPr>
            <a:r>
              <a:rPr lang="hu-HU" sz="1600" dirty="0" err="1">
                <a:solidFill>
                  <a:srgbClr val="1F497D"/>
                </a:solidFill>
              </a:rPr>
              <a:t>Industry</a:t>
            </a:r>
            <a:r>
              <a:rPr lang="hu-HU" sz="1600" dirty="0">
                <a:solidFill>
                  <a:srgbClr val="1F497D"/>
                </a:solidFill>
              </a:rPr>
              <a:t> 4.0 </a:t>
            </a:r>
            <a:r>
              <a:rPr lang="hu-HU" sz="1600" dirty="0" err="1">
                <a:solidFill>
                  <a:srgbClr val="1F497D"/>
                </a:solidFill>
              </a:rPr>
              <a:t>Technology</a:t>
            </a:r>
            <a:r>
              <a:rPr lang="hu-HU" sz="1600" dirty="0">
                <a:solidFill>
                  <a:srgbClr val="1F497D"/>
                </a:solidFill>
              </a:rPr>
              <a:t> Centre</a:t>
            </a:r>
            <a:endParaRPr lang="en-GB" sz="1600" dirty="0">
              <a:solidFill>
                <a:srgbClr val="1F497D"/>
              </a:solidFill>
            </a:endParaRP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Customised consultancy</a:t>
            </a:r>
            <a:r>
              <a:rPr lang="hu-HU" sz="1600" dirty="0">
                <a:solidFill>
                  <a:srgbClr val="1F497D"/>
                </a:solidFill>
              </a:rPr>
              <a:t>, </a:t>
            </a:r>
            <a:r>
              <a:rPr lang="hu-HU" sz="1600" dirty="0" err="1">
                <a:solidFill>
                  <a:srgbClr val="1F497D"/>
                </a:solidFill>
              </a:rPr>
              <a:t>training</a:t>
            </a:r>
            <a:r>
              <a:rPr lang="en-GB" sz="1600" dirty="0">
                <a:solidFill>
                  <a:srgbClr val="1F497D"/>
                </a:solidFill>
              </a:rPr>
              <a:t> and </a:t>
            </a:r>
            <a:r>
              <a:rPr lang="hu-HU" sz="1600" dirty="0">
                <a:solidFill>
                  <a:srgbClr val="1F497D"/>
                </a:solidFill>
              </a:rPr>
              <a:t>business </a:t>
            </a:r>
            <a:r>
              <a:rPr lang="en-GB" sz="1600" dirty="0">
                <a:solidFill>
                  <a:srgbClr val="1F497D"/>
                </a:solidFill>
              </a:rPr>
              <a:t>planning for SMEs</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Project currently under transformation: less Industry 4.0 and more digitalisation for increased number of private entrepreneurs and micro enterprises</a:t>
            </a:r>
          </a:p>
          <a:p>
            <a:pPr marL="800100" lvl="1" indent="-342900" algn="just">
              <a:spcBef>
                <a:spcPts val="1200"/>
              </a:spcBef>
              <a:buClr>
                <a:srgbClr val="000000"/>
              </a:buClr>
              <a:defRPr/>
            </a:pPr>
            <a:endParaRPr lang="en-GB" sz="1600" dirty="0">
              <a:solidFill>
                <a:srgbClr val="595959"/>
              </a:solidFill>
            </a:endParaRPr>
          </a:p>
        </p:txBody>
      </p:sp>
      <p:sp>
        <p:nvSpPr>
          <p:cNvPr id="6" name="Shape 145">
            <a:extLst>
              <a:ext uri="{FF2B5EF4-FFF2-40B4-BE49-F238E27FC236}">
                <a16:creationId xmlns:a16="http://schemas.microsoft.com/office/drawing/2014/main" id="{8FF404A4-8BDC-4A95-8199-A7B029CCE55F}"/>
              </a:ext>
            </a:extLst>
          </p:cNvPr>
          <p:cNvSpPr txBox="1">
            <a:spLocks/>
          </p:cNvSpPr>
          <p:nvPr/>
        </p:nvSpPr>
        <p:spPr>
          <a:xfrm>
            <a:off x="1631505" y="1412554"/>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Priority projects in EDIOP Priority Axis 1 – SME development</a:t>
            </a:r>
          </a:p>
        </p:txBody>
      </p:sp>
      <p:cxnSp>
        <p:nvCxnSpPr>
          <p:cNvPr id="7" name="Egyenes összekötő 3">
            <a:extLst>
              <a:ext uri="{FF2B5EF4-FFF2-40B4-BE49-F238E27FC236}">
                <a16:creationId xmlns:a16="http://schemas.microsoft.com/office/drawing/2014/main" id="{FC29769F-72CE-4CC8-921A-69C7B4C85705}"/>
              </a:ext>
            </a:extLst>
          </p:cNvPr>
          <p:cNvCxnSpPr/>
          <p:nvPr/>
        </p:nvCxnSpPr>
        <p:spPr>
          <a:xfrm>
            <a:off x="1750119" y="1781059"/>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280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Projects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2125663" y="1988716"/>
            <a:ext cx="8362950" cy="4392613"/>
          </a:xfrm>
        </p:spPr>
        <p:txBody>
          <a:bodyPr spcFirstLastPara="1" wrap="square" lIns="91425" tIns="45700" rIns="91425" bIns="45700" anchor="t" anchorCtr="0">
            <a:noAutofit/>
          </a:bodyPr>
          <a:lstStyle/>
          <a:p>
            <a:pPr marL="285750" indent="-285750" algn="just">
              <a:spcBef>
                <a:spcPts val="1200"/>
              </a:spcBef>
              <a:buClr>
                <a:srgbClr val="1F497D"/>
              </a:buClr>
              <a:buFont typeface="Wingdings" pitchFamily="2" charset="2"/>
              <a:buChar char="q"/>
              <a:defRPr/>
            </a:pPr>
            <a:r>
              <a:rPr lang="en-GB" sz="1600" dirty="0">
                <a:solidFill>
                  <a:srgbClr val="1F497D"/>
                </a:solidFill>
              </a:rPr>
              <a:t>Programme for High-Growth Medium-Sized Companies – priority project under EDIOP (EDIOP-1.1.4)</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Total project volume ~ Eur 6.6 million</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Beneficiary: IFKA Nonprofit Ltd (state-owned company involved in the implementation of a number of EDIOP projects) </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Implementation period: 15/06/2017  - 2020</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Complex support high-growth companies including mapping, training and mentoring</a:t>
            </a:r>
          </a:p>
          <a:p>
            <a:pPr marL="742950" lvl="1" indent="-285750" algn="just">
              <a:spcBef>
                <a:spcPts val="1200"/>
              </a:spcBef>
              <a:buClr>
                <a:srgbClr val="1F497D"/>
              </a:buClr>
              <a:buFont typeface="Arial" panose="020B0604020202020204" pitchFamily="34" charset="0"/>
              <a:buChar char="•"/>
              <a:defRPr/>
            </a:pPr>
            <a:r>
              <a:rPr lang="en-GB" sz="1600" dirty="0">
                <a:solidFill>
                  <a:srgbClr val="1F497D"/>
                </a:solidFill>
              </a:rPr>
              <a:t>Mentoring and training included Industry 4.0 issues</a:t>
            </a:r>
            <a:endParaRPr lang="en-GB" sz="1600" dirty="0">
              <a:solidFill>
                <a:srgbClr val="595959"/>
              </a:solidFill>
            </a:endParaRPr>
          </a:p>
          <a:p>
            <a:pPr marL="800100" lvl="1" indent="-342900" algn="just">
              <a:spcBef>
                <a:spcPts val="1200"/>
              </a:spcBef>
              <a:buClr>
                <a:srgbClr val="000000"/>
              </a:buClr>
              <a:defRPr/>
            </a:pPr>
            <a:endParaRPr lang="en-GB" sz="1600" dirty="0">
              <a:solidFill>
                <a:srgbClr val="595959"/>
              </a:solidFill>
            </a:endParaRPr>
          </a:p>
        </p:txBody>
      </p:sp>
      <p:sp>
        <p:nvSpPr>
          <p:cNvPr id="6" name="Shape 145">
            <a:extLst>
              <a:ext uri="{FF2B5EF4-FFF2-40B4-BE49-F238E27FC236}">
                <a16:creationId xmlns:a16="http://schemas.microsoft.com/office/drawing/2014/main" id="{8FF404A4-8BDC-4A95-8199-A7B029CCE55F}"/>
              </a:ext>
            </a:extLst>
          </p:cNvPr>
          <p:cNvSpPr txBox="1">
            <a:spLocks/>
          </p:cNvSpPr>
          <p:nvPr/>
        </p:nvSpPr>
        <p:spPr>
          <a:xfrm>
            <a:off x="1631505" y="1484785"/>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Priority projects in EDIOP Priority Axis 1 – SME development</a:t>
            </a:r>
          </a:p>
        </p:txBody>
      </p:sp>
      <p:cxnSp>
        <p:nvCxnSpPr>
          <p:cNvPr id="7" name="Egyenes összekötő 3">
            <a:extLst>
              <a:ext uri="{FF2B5EF4-FFF2-40B4-BE49-F238E27FC236}">
                <a16:creationId xmlns:a16="http://schemas.microsoft.com/office/drawing/2014/main" id="{FC29769F-72CE-4CC8-921A-69C7B4C85705}"/>
              </a:ext>
            </a:extLst>
          </p:cNvPr>
          <p:cNvCxnSpPr/>
          <p:nvPr/>
        </p:nvCxnSpPr>
        <p:spPr>
          <a:xfrm>
            <a:off x="1750119" y="1853290"/>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Shape 138">
            <a:extLst>
              <a:ext uri="{FF2B5EF4-FFF2-40B4-BE49-F238E27FC236}">
                <a16:creationId xmlns:a16="http://schemas.microsoft.com/office/drawing/2014/main" id="{9C16AA15-5B98-46DF-875A-1780FAD617D6}"/>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210390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a 7">
            <a:extLst>
              <a:ext uri="{FF2B5EF4-FFF2-40B4-BE49-F238E27FC236}">
                <a16:creationId xmlns:a16="http://schemas.microsoft.com/office/drawing/2014/main" id="{0DC94CC5-B535-4534-AFD9-491EFD13E312}"/>
              </a:ext>
            </a:extLst>
          </p:cNvPr>
          <p:cNvGraphicFramePr/>
          <p:nvPr>
            <p:extLst/>
          </p:nvPr>
        </p:nvGraphicFramePr>
        <p:xfrm>
          <a:off x="2135560" y="1412776"/>
          <a:ext cx="669674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0071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Projects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1703512" y="2060724"/>
            <a:ext cx="8362950" cy="4392613"/>
          </a:xfrm>
        </p:spPr>
        <p:txBody>
          <a:bodyPr spcFirstLastPara="1" wrap="square" lIns="91425" tIns="45700" rIns="91425" bIns="45700" anchor="t" anchorCtr="0">
            <a:noAutofit/>
          </a:bodyPr>
          <a:lstStyle/>
          <a:p>
            <a:pPr marL="285750" indent="-285750" algn="just">
              <a:spcBef>
                <a:spcPts val="0"/>
              </a:spcBef>
              <a:buClr>
                <a:srgbClr val="1F497D"/>
              </a:buClr>
              <a:buFont typeface="Wingdings" panose="05000000000000000000" pitchFamily="2" charset="2"/>
              <a:buChar char="q"/>
              <a:defRPr/>
            </a:pPr>
            <a:r>
              <a:rPr lang="en-US" sz="1600" dirty="0">
                <a:solidFill>
                  <a:srgbClr val="1F497D"/>
                </a:solidFill>
              </a:rPr>
              <a:t>Open call for the development of SMEs for industrial digitalization (Industry 4.0) (EDIOP-1.2.8)</a:t>
            </a:r>
          </a:p>
          <a:p>
            <a:pPr marL="742950" lvl="1" indent="-285750" algn="just">
              <a:spcBef>
                <a:spcPts val="0"/>
              </a:spcBef>
              <a:buClr>
                <a:srgbClr val="1F497D"/>
              </a:buClr>
              <a:buFont typeface="Arial" panose="020B0604020202020204" pitchFamily="34" charset="0"/>
              <a:buChar char="•"/>
              <a:defRPr/>
            </a:pPr>
            <a:r>
              <a:rPr lang="en-GB" sz="1600" dirty="0">
                <a:solidFill>
                  <a:srgbClr val="1F497D"/>
                </a:solidFill>
              </a:rPr>
              <a:t>Eligible applicants: small- and medium sized companies in convergence regions</a:t>
            </a:r>
            <a:r>
              <a:rPr lang="hu-HU" sz="1600" dirty="0">
                <a:solidFill>
                  <a:srgbClr val="1F497D"/>
                </a:solidFill>
              </a:rPr>
              <a:t> </a:t>
            </a:r>
            <a:r>
              <a:rPr lang="en-US" sz="1600" dirty="0">
                <a:solidFill>
                  <a:srgbClr val="1F497D"/>
                </a:solidFill>
              </a:rPr>
              <a:t>with at least 20 employees and at least 0.63 m EUR annual revenue</a:t>
            </a:r>
            <a:endParaRPr lang="en-GB" sz="1600" dirty="0">
              <a:solidFill>
                <a:srgbClr val="1F497D"/>
              </a:solidFill>
            </a:endParaRPr>
          </a:p>
          <a:p>
            <a:pPr marL="742950" lvl="1" indent="-285750" algn="just">
              <a:spcBef>
                <a:spcPts val="0"/>
              </a:spcBef>
              <a:buClr>
                <a:srgbClr val="1F497D"/>
              </a:buClr>
              <a:buFont typeface="Arial" panose="020B0604020202020204" pitchFamily="34" charset="0"/>
              <a:buChar char="•"/>
              <a:defRPr/>
            </a:pPr>
            <a:r>
              <a:rPr lang="en-US" sz="1600" dirty="0">
                <a:solidFill>
                  <a:srgbClr val="1F497D"/>
                </a:solidFill>
              </a:rPr>
              <a:t>Total budget of the call: 20.5 m EUR</a:t>
            </a:r>
          </a:p>
          <a:p>
            <a:pPr marL="742950" lvl="1" indent="-285750" algn="just">
              <a:spcBef>
                <a:spcPts val="0"/>
              </a:spcBef>
              <a:buClr>
                <a:srgbClr val="1F497D"/>
              </a:buClr>
              <a:buFont typeface="Arial" panose="020B0604020202020204" pitchFamily="34" charset="0"/>
              <a:buChar char="•"/>
              <a:defRPr/>
            </a:pPr>
            <a:r>
              <a:rPr lang="en-US" sz="1600" dirty="0">
                <a:solidFill>
                  <a:srgbClr val="1F497D"/>
                </a:solidFill>
              </a:rPr>
              <a:t>Budget per project: 67 000 EUR – 1.7 m EUR; </a:t>
            </a:r>
          </a:p>
          <a:p>
            <a:pPr marL="742950" lvl="1" indent="-285750" algn="just">
              <a:spcBef>
                <a:spcPts val="0"/>
              </a:spcBef>
              <a:buClr>
                <a:srgbClr val="1F497D"/>
              </a:buClr>
              <a:buFont typeface="Arial" panose="020B0604020202020204" pitchFamily="34" charset="0"/>
              <a:buChar char="•"/>
              <a:defRPr/>
            </a:pPr>
            <a:r>
              <a:rPr lang="en-US" sz="1600" dirty="0">
                <a:solidFill>
                  <a:srgbClr val="1F497D"/>
                </a:solidFill>
              </a:rPr>
              <a:t>Intensity rate: max. 50% (depending on the region)</a:t>
            </a:r>
            <a:endParaRPr lang="hu-HU" sz="1600" dirty="0">
              <a:solidFill>
                <a:srgbClr val="1F497D"/>
              </a:solidFill>
            </a:endParaRPr>
          </a:p>
          <a:p>
            <a:pPr marL="742950" lvl="1" indent="-285750" algn="just">
              <a:spcBef>
                <a:spcPts val="0"/>
              </a:spcBef>
              <a:buClr>
                <a:srgbClr val="1F497D"/>
              </a:buClr>
              <a:buFont typeface="Arial" panose="020B0604020202020204" pitchFamily="34" charset="0"/>
              <a:buChar char="•"/>
              <a:defRPr/>
            </a:pPr>
            <a:r>
              <a:rPr lang="hu-HU" sz="1600" dirty="0" err="1">
                <a:solidFill>
                  <a:srgbClr val="1F497D"/>
                </a:solidFill>
              </a:rPr>
              <a:t>Supported</a:t>
            </a:r>
            <a:r>
              <a:rPr lang="hu-HU" sz="1600" dirty="0">
                <a:solidFill>
                  <a:srgbClr val="1F497D"/>
                </a:solidFill>
              </a:rPr>
              <a:t> </a:t>
            </a:r>
            <a:r>
              <a:rPr lang="hu-HU" sz="1600" dirty="0" err="1">
                <a:solidFill>
                  <a:srgbClr val="1F497D"/>
                </a:solidFill>
              </a:rPr>
              <a:t>activities</a:t>
            </a:r>
            <a:r>
              <a:rPr lang="hu-HU" sz="1600" dirty="0">
                <a:solidFill>
                  <a:srgbClr val="1F497D"/>
                </a:solidFill>
              </a:rPr>
              <a:t> in a project:</a:t>
            </a:r>
          </a:p>
          <a:p>
            <a:pPr marL="1200150" lvl="2" indent="-285750" algn="just">
              <a:spcBef>
                <a:spcPts val="0"/>
              </a:spcBef>
              <a:buClr>
                <a:srgbClr val="1F497D"/>
              </a:buClr>
              <a:buFont typeface="Arial" panose="020B0604020202020204" pitchFamily="34" charset="0"/>
              <a:buChar char="•"/>
              <a:defRPr/>
            </a:pPr>
            <a:r>
              <a:rPr lang="en-US" sz="1600" dirty="0">
                <a:solidFill>
                  <a:srgbClr val="1F497D"/>
                </a:solidFill>
              </a:rPr>
              <a:t>Purchasing new machineries</a:t>
            </a:r>
          </a:p>
          <a:p>
            <a:pPr marL="1200150" lvl="2" indent="-285750" algn="just">
              <a:spcBef>
                <a:spcPts val="0"/>
              </a:spcBef>
              <a:buClr>
                <a:srgbClr val="1F497D"/>
              </a:buClr>
              <a:buFont typeface="Arial" panose="020B0604020202020204" pitchFamily="34" charset="0"/>
              <a:buChar char="•"/>
              <a:defRPr/>
            </a:pPr>
            <a:r>
              <a:rPr lang="en-US" sz="1600" dirty="0">
                <a:solidFill>
                  <a:srgbClr val="1F497D"/>
                </a:solidFill>
              </a:rPr>
              <a:t>Developing automatic production system,</a:t>
            </a:r>
          </a:p>
          <a:p>
            <a:pPr marL="1200150" lvl="2" indent="-285750" algn="just">
              <a:spcBef>
                <a:spcPts val="0"/>
              </a:spcBef>
              <a:buClr>
                <a:srgbClr val="1F497D"/>
              </a:buClr>
              <a:buFont typeface="Arial" panose="020B0604020202020204" pitchFamily="34" charset="0"/>
              <a:buChar char="•"/>
              <a:defRPr/>
            </a:pPr>
            <a:r>
              <a:rPr lang="en-US" sz="1600" dirty="0">
                <a:solidFill>
                  <a:srgbClr val="1F497D"/>
                </a:solidFill>
              </a:rPr>
              <a:t>Development of production technologies: process automation tools, development of sensor and control technologies using robotics</a:t>
            </a:r>
          </a:p>
          <a:p>
            <a:pPr marL="1200150" lvl="2" indent="-285750" algn="just">
              <a:spcBef>
                <a:spcPts val="0"/>
              </a:spcBef>
              <a:buClr>
                <a:srgbClr val="1F497D"/>
              </a:buClr>
              <a:buFont typeface="Arial" panose="020B0604020202020204" pitchFamily="34" charset="0"/>
              <a:buChar char="•"/>
              <a:defRPr/>
            </a:pPr>
            <a:r>
              <a:rPr lang="en-US" sz="1600" dirty="0">
                <a:solidFill>
                  <a:srgbClr val="1F497D"/>
                </a:solidFill>
              </a:rPr>
              <a:t>Industrial cyber solutions, smart manufacturing, machine-to-machine, purchasing IoT solutions</a:t>
            </a:r>
          </a:p>
          <a:p>
            <a:pPr marL="1200150" lvl="2" indent="-285750" algn="just">
              <a:spcBef>
                <a:spcPts val="0"/>
              </a:spcBef>
              <a:buClr>
                <a:srgbClr val="1F497D"/>
              </a:buClr>
              <a:buFont typeface="Arial" panose="020B0604020202020204" pitchFamily="34" charset="0"/>
              <a:buChar char="•"/>
              <a:defRPr/>
            </a:pPr>
            <a:r>
              <a:rPr lang="en-US" sz="1600" dirty="0" err="1">
                <a:solidFill>
                  <a:srgbClr val="1F497D"/>
                </a:solidFill>
              </a:rPr>
              <a:t>Licence</a:t>
            </a:r>
            <a:r>
              <a:rPr lang="en-US" sz="1600" dirty="0">
                <a:solidFill>
                  <a:srgbClr val="1F497D"/>
                </a:solidFill>
              </a:rPr>
              <a:t>, know-how, immaterial goods</a:t>
            </a:r>
          </a:p>
          <a:p>
            <a:pPr marL="742950" lvl="1" indent="-285750" algn="just">
              <a:spcBef>
                <a:spcPts val="0"/>
              </a:spcBef>
              <a:buClr>
                <a:srgbClr val="1F497D"/>
              </a:buClr>
              <a:buFont typeface="Arial" panose="020B0604020202020204" pitchFamily="34" charset="0"/>
              <a:buChar char="•"/>
              <a:defRPr/>
            </a:pPr>
            <a:r>
              <a:rPr lang="en-GB" sz="1600" dirty="0">
                <a:solidFill>
                  <a:srgbClr val="1F497D"/>
                </a:solidFill>
              </a:rPr>
              <a:t>Call open was open in </a:t>
            </a:r>
            <a:r>
              <a:rPr lang="hu-HU" sz="1600" dirty="0">
                <a:solidFill>
                  <a:srgbClr val="1F497D"/>
                </a:solidFill>
              </a:rPr>
              <a:t>2017</a:t>
            </a:r>
            <a:endParaRPr lang="en-GB" sz="1600" dirty="0">
              <a:solidFill>
                <a:srgbClr val="1F497D"/>
              </a:solidFill>
            </a:endParaRPr>
          </a:p>
          <a:p>
            <a:pPr marL="742950" lvl="1" indent="-285750" algn="just">
              <a:spcBef>
                <a:spcPts val="0"/>
              </a:spcBef>
              <a:buClr>
                <a:srgbClr val="1F497D"/>
              </a:buClr>
              <a:buFont typeface="Arial" panose="020B0604020202020204" pitchFamily="34" charset="0"/>
              <a:buChar char="•"/>
              <a:defRPr/>
            </a:pPr>
            <a:r>
              <a:rPr lang="hu-HU" sz="1600" dirty="0">
                <a:solidFill>
                  <a:srgbClr val="1F497D"/>
                </a:solidFill>
              </a:rPr>
              <a:t>15</a:t>
            </a:r>
            <a:r>
              <a:rPr lang="en-GB" sz="1600" dirty="0">
                <a:solidFill>
                  <a:srgbClr val="1F497D"/>
                </a:solidFill>
              </a:rPr>
              <a:t> projects were approved in a total grant volume of EUR </a:t>
            </a:r>
            <a:r>
              <a:rPr lang="hu-HU" sz="1600" dirty="0">
                <a:solidFill>
                  <a:srgbClr val="1F497D"/>
                </a:solidFill>
              </a:rPr>
              <a:t>10.4</a:t>
            </a:r>
            <a:r>
              <a:rPr lang="en-GB" sz="1600" dirty="0">
                <a:solidFill>
                  <a:srgbClr val="1F497D"/>
                </a:solidFill>
              </a:rPr>
              <a:t> million</a:t>
            </a:r>
          </a:p>
          <a:p>
            <a:pPr marL="285750" indent="-285750" algn="just">
              <a:spcBef>
                <a:spcPts val="0"/>
              </a:spcBef>
              <a:buClr>
                <a:srgbClr val="1F497D"/>
              </a:buClr>
              <a:buFont typeface="Wingdings" panose="05000000000000000000" pitchFamily="2" charset="2"/>
              <a:buChar char="q"/>
              <a:defRPr/>
            </a:pPr>
            <a:endParaRPr lang="en-GB" sz="1600" dirty="0">
              <a:solidFill>
                <a:srgbClr val="1F497D"/>
              </a:solidFill>
            </a:endParaRPr>
          </a:p>
          <a:p>
            <a:pPr marL="285750" indent="-285750" algn="just">
              <a:spcBef>
                <a:spcPts val="0"/>
              </a:spcBef>
              <a:buClr>
                <a:srgbClr val="1F497D"/>
              </a:buClr>
              <a:buFont typeface="Wingdings" panose="05000000000000000000" pitchFamily="2" charset="2"/>
              <a:buChar char="q"/>
              <a:defRPr/>
            </a:pPr>
            <a:endParaRPr lang="en-GB" sz="1600" dirty="0">
              <a:solidFill>
                <a:srgbClr val="1F497D"/>
              </a:solidFill>
            </a:endParaRPr>
          </a:p>
          <a:p>
            <a:pPr marL="800100" lvl="1" indent="-342900" algn="just">
              <a:buClr>
                <a:srgbClr val="000000"/>
              </a:buClr>
              <a:defRPr/>
            </a:pPr>
            <a:endParaRPr lang="en-GB" sz="1600" dirty="0">
              <a:solidFill>
                <a:srgbClr val="595959"/>
              </a:solidFill>
            </a:endParaRPr>
          </a:p>
          <a:p>
            <a:pPr marL="800100" lvl="1" indent="-342900" algn="just">
              <a:buClr>
                <a:srgbClr val="000000"/>
              </a:buClr>
              <a:defRPr/>
            </a:pPr>
            <a:endParaRPr lang="en-GB" sz="1600" dirty="0">
              <a:solidFill>
                <a:srgbClr val="595959"/>
              </a:solidFill>
            </a:endParaRPr>
          </a:p>
        </p:txBody>
      </p:sp>
      <p:sp>
        <p:nvSpPr>
          <p:cNvPr id="6" name="Shape 145">
            <a:extLst>
              <a:ext uri="{FF2B5EF4-FFF2-40B4-BE49-F238E27FC236}">
                <a16:creationId xmlns:a16="http://schemas.microsoft.com/office/drawing/2014/main" id="{91DB8123-9226-48F5-BE8C-A7323D387DC7}"/>
              </a:ext>
            </a:extLst>
          </p:cNvPr>
          <p:cNvSpPr txBox="1">
            <a:spLocks/>
          </p:cNvSpPr>
          <p:nvPr/>
        </p:nvSpPr>
        <p:spPr>
          <a:xfrm>
            <a:off x="1631505" y="1484785"/>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Open calls in EDIOP Priority Axis </a:t>
            </a:r>
            <a:r>
              <a:rPr lang="hu-HU" sz="1400" dirty="0">
                <a:solidFill>
                  <a:schemeClr val="tx1"/>
                </a:solidFill>
              </a:rPr>
              <a:t>1</a:t>
            </a:r>
            <a:r>
              <a:rPr lang="en-GB" sz="1400" dirty="0">
                <a:solidFill>
                  <a:schemeClr val="tx1"/>
                </a:solidFill>
              </a:rPr>
              <a:t> – </a:t>
            </a:r>
            <a:r>
              <a:rPr lang="hu-HU" sz="1400" dirty="0">
                <a:solidFill>
                  <a:schemeClr val="tx1"/>
                </a:solidFill>
              </a:rPr>
              <a:t>SME </a:t>
            </a:r>
            <a:r>
              <a:rPr lang="hu-HU" sz="1400" dirty="0" err="1">
                <a:solidFill>
                  <a:schemeClr val="tx1"/>
                </a:solidFill>
              </a:rPr>
              <a:t>development</a:t>
            </a:r>
            <a:endParaRPr lang="en-GB" sz="1400" dirty="0">
              <a:solidFill>
                <a:schemeClr val="tx1"/>
              </a:solidFill>
            </a:endParaRPr>
          </a:p>
        </p:txBody>
      </p:sp>
      <p:cxnSp>
        <p:nvCxnSpPr>
          <p:cNvPr id="7" name="Egyenes összekötő 3">
            <a:extLst>
              <a:ext uri="{FF2B5EF4-FFF2-40B4-BE49-F238E27FC236}">
                <a16:creationId xmlns:a16="http://schemas.microsoft.com/office/drawing/2014/main" id="{EAB77718-C952-41BE-942F-A7E120A569DF}"/>
              </a:ext>
            </a:extLst>
          </p:cNvPr>
          <p:cNvCxnSpPr/>
          <p:nvPr/>
        </p:nvCxnSpPr>
        <p:spPr>
          <a:xfrm>
            <a:off x="1750119" y="1853290"/>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Shape 138">
            <a:extLst>
              <a:ext uri="{FF2B5EF4-FFF2-40B4-BE49-F238E27FC236}">
                <a16:creationId xmlns:a16="http://schemas.microsoft.com/office/drawing/2014/main" id="{40B5DEAF-F9CE-4F98-9016-7D91CCAA8B4C}"/>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2669993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052736"/>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Projects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1703512" y="1772469"/>
            <a:ext cx="8362950" cy="4392613"/>
          </a:xfrm>
        </p:spPr>
        <p:txBody>
          <a:bodyPr spcFirstLastPara="1" wrap="square" lIns="91425" tIns="45700" rIns="91425" bIns="45700" anchor="t" anchorCtr="0">
            <a:noAutofit/>
          </a:bodyPr>
          <a:lstStyle/>
          <a:p>
            <a:pPr marL="285750" indent="-285750" algn="just">
              <a:spcBef>
                <a:spcPts val="0"/>
              </a:spcBef>
              <a:buClr>
                <a:srgbClr val="1F497D"/>
              </a:buClr>
              <a:buFont typeface="Wingdings" panose="05000000000000000000" pitchFamily="2" charset="2"/>
              <a:buChar char="q"/>
              <a:defRPr/>
            </a:pPr>
            <a:r>
              <a:rPr lang="en-GB" sz="1400" dirty="0">
                <a:solidFill>
                  <a:srgbClr val="1F497D"/>
                </a:solidFill>
              </a:rPr>
              <a:t>Programme for Modern Businesses – priority project under EDIOP (EDIOP-3.2.1)</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Complex support for SMEs for their digital transformation</a:t>
            </a:r>
          </a:p>
          <a:p>
            <a:pPr marL="285750" indent="-285750" algn="just">
              <a:spcBef>
                <a:spcPts val="0"/>
              </a:spcBef>
              <a:buClr>
                <a:srgbClr val="1F497D"/>
              </a:buClr>
              <a:buFont typeface="Wingdings" panose="05000000000000000000" pitchFamily="2" charset="2"/>
              <a:buChar char="q"/>
              <a:defRPr/>
            </a:pPr>
            <a:r>
              <a:rPr lang="en-GB" sz="1400" dirty="0">
                <a:solidFill>
                  <a:srgbClr val="1F497D"/>
                </a:solidFill>
              </a:rPr>
              <a:t>Open call for SMEs on advanced digitalisation in Industry 4.0 and IoT</a:t>
            </a:r>
            <a:r>
              <a:rPr lang="hu-HU" sz="1400" dirty="0">
                <a:solidFill>
                  <a:srgbClr val="1F497D"/>
                </a:solidFill>
              </a:rPr>
              <a:t> </a:t>
            </a:r>
            <a:r>
              <a:rPr lang="en-GB" sz="1400" dirty="0">
                <a:solidFill>
                  <a:srgbClr val="1F497D"/>
                </a:solidFill>
              </a:rPr>
              <a:t>(EDIOP-3.2.6) </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Eligible applicants: micro-, small- and medium sized companies in convergence regions</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Call open was open in 2017 for 10 months</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Grant + preferential loan</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17 projects were approved in a total grant volume of EUR 3.2 million</a:t>
            </a:r>
          </a:p>
          <a:p>
            <a:pPr marL="285750" indent="-285750" algn="just">
              <a:spcBef>
                <a:spcPts val="0"/>
              </a:spcBef>
              <a:buClr>
                <a:srgbClr val="1F497D"/>
              </a:buClr>
              <a:buFont typeface="Wingdings" panose="05000000000000000000" pitchFamily="2" charset="2"/>
              <a:buChar char="q"/>
              <a:defRPr/>
            </a:pPr>
            <a:r>
              <a:rPr lang="en-GB" sz="1400" dirty="0">
                <a:solidFill>
                  <a:srgbClr val="1F497D"/>
                </a:solidFill>
              </a:rPr>
              <a:t>Open call for SMEs on ICT, ERP developments, cloud based online business services (EDIOP-3.2.2)</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Eligible applicants: micro-, small- and medium sized companies in convergence regions</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Call open since December 2016</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Grant + preferential loan</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Max project size EUR 220,000; grant ratio max 40%. Min 10% own source needed and loan must exceed grant</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Up until now 907 approved projects with total non-refundable grant volume of EUR 26 million</a:t>
            </a:r>
          </a:p>
          <a:p>
            <a:pPr marL="285750" indent="-285750" algn="just">
              <a:spcBef>
                <a:spcPts val="0"/>
              </a:spcBef>
              <a:buClr>
                <a:srgbClr val="1F497D"/>
              </a:buClr>
              <a:buFont typeface="Wingdings" panose="05000000000000000000" pitchFamily="2" charset="2"/>
              <a:buChar char="q"/>
              <a:defRPr/>
            </a:pPr>
            <a:r>
              <a:rPr lang="en-GB" sz="1400" dirty="0">
                <a:solidFill>
                  <a:srgbClr val="1F497D"/>
                </a:solidFill>
              </a:rPr>
              <a:t>Open call for SMEs on cloud based developments (EDIOP-3.2.4)</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Targets those companies that would like set up cloud based service centres with IaaS, PaaS, SaaS services to SMEs</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Eligible applicants: micro-, small- and medium sized companies in convergence regions</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Call open between December 2016 – March 2019</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Grant + preferential loan</a:t>
            </a:r>
          </a:p>
          <a:p>
            <a:pPr marL="742950" lvl="1" indent="-285750" algn="just">
              <a:spcBef>
                <a:spcPts val="0"/>
              </a:spcBef>
              <a:buClr>
                <a:srgbClr val="1F497D"/>
              </a:buClr>
              <a:buFont typeface="Arial" panose="020B0604020202020204" pitchFamily="34" charset="0"/>
              <a:buChar char="•"/>
              <a:defRPr/>
            </a:pPr>
            <a:r>
              <a:rPr lang="en-GB" sz="1400" dirty="0">
                <a:solidFill>
                  <a:srgbClr val="1F497D"/>
                </a:solidFill>
              </a:rPr>
              <a:t>Up until now 15 approved projects with total non-refundable grant volume of EUR 4.2 million </a:t>
            </a:r>
          </a:p>
          <a:p>
            <a:pPr marL="285750" indent="-285750" algn="just">
              <a:spcBef>
                <a:spcPts val="0"/>
              </a:spcBef>
              <a:buClr>
                <a:srgbClr val="1F497D"/>
              </a:buClr>
              <a:buFont typeface="Wingdings" panose="05000000000000000000" pitchFamily="2" charset="2"/>
              <a:buChar char="q"/>
              <a:defRPr/>
            </a:pPr>
            <a:endParaRPr lang="en-GB" sz="1400" dirty="0">
              <a:solidFill>
                <a:srgbClr val="1F497D"/>
              </a:solidFill>
            </a:endParaRPr>
          </a:p>
          <a:p>
            <a:pPr marL="285750" indent="-285750" algn="just">
              <a:spcBef>
                <a:spcPts val="0"/>
              </a:spcBef>
              <a:buClr>
                <a:srgbClr val="1F497D"/>
              </a:buClr>
              <a:buFont typeface="Wingdings" panose="05000000000000000000" pitchFamily="2" charset="2"/>
              <a:buChar char="q"/>
              <a:defRPr/>
            </a:pPr>
            <a:endParaRPr lang="en-GB" sz="1400" dirty="0">
              <a:solidFill>
                <a:srgbClr val="1F497D"/>
              </a:solidFill>
            </a:endParaRPr>
          </a:p>
          <a:p>
            <a:pPr marL="285750" indent="-285750" algn="just">
              <a:spcBef>
                <a:spcPts val="0"/>
              </a:spcBef>
              <a:buClr>
                <a:srgbClr val="1F497D"/>
              </a:buClr>
              <a:buFont typeface="Wingdings" panose="05000000000000000000" pitchFamily="2" charset="2"/>
              <a:buChar char="q"/>
              <a:defRPr/>
            </a:pPr>
            <a:endParaRPr lang="en-GB" sz="1400" dirty="0">
              <a:solidFill>
                <a:srgbClr val="1F497D"/>
              </a:solidFill>
            </a:endParaRPr>
          </a:p>
          <a:p>
            <a:pPr marL="800100" lvl="1" indent="-342900" algn="just">
              <a:buClr>
                <a:srgbClr val="000000"/>
              </a:buClr>
              <a:defRPr/>
            </a:pPr>
            <a:endParaRPr lang="en-GB" sz="1400" dirty="0">
              <a:solidFill>
                <a:srgbClr val="595959"/>
              </a:solidFill>
            </a:endParaRPr>
          </a:p>
          <a:p>
            <a:pPr marL="800100" lvl="1" indent="-342900" algn="just">
              <a:buClr>
                <a:srgbClr val="000000"/>
              </a:buClr>
              <a:defRPr/>
            </a:pPr>
            <a:endParaRPr lang="en-GB" sz="1400" dirty="0">
              <a:solidFill>
                <a:srgbClr val="595959"/>
              </a:solidFill>
            </a:endParaRPr>
          </a:p>
        </p:txBody>
      </p:sp>
      <p:sp>
        <p:nvSpPr>
          <p:cNvPr id="6" name="Shape 145">
            <a:extLst>
              <a:ext uri="{FF2B5EF4-FFF2-40B4-BE49-F238E27FC236}">
                <a16:creationId xmlns:a16="http://schemas.microsoft.com/office/drawing/2014/main" id="{91DB8123-9226-48F5-BE8C-A7323D387DC7}"/>
              </a:ext>
            </a:extLst>
          </p:cNvPr>
          <p:cNvSpPr txBox="1">
            <a:spLocks/>
          </p:cNvSpPr>
          <p:nvPr/>
        </p:nvSpPr>
        <p:spPr>
          <a:xfrm>
            <a:off x="1631505" y="1340546"/>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hu-HU" sz="1400" dirty="0" err="1">
                <a:solidFill>
                  <a:schemeClr val="tx1"/>
                </a:solidFill>
              </a:rPr>
              <a:t>Priority</a:t>
            </a:r>
            <a:r>
              <a:rPr lang="hu-HU" sz="1400" dirty="0">
                <a:solidFill>
                  <a:schemeClr val="tx1"/>
                </a:solidFill>
              </a:rPr>
              <a:t> </a:t>
            </a:r>
            <a:r>
              <a:rPr lang="hu-HU" sz="1400" dirty="0" err="1">
                <a:solidFill>
                  <a:schemeClr val="tx1"/>
                </a:solidFill>
              </a:rPr>
              <a:t>projects</a:t>
            </a:r>
            <a:r>
              <a:rPr lang="hu-HU" sz="1400" dirty="0">
                <a:solidFill>
                  <a:schemeClr val="tx1"/>
                </a:solidFill>
              </a:rPr>
              <a:t> and o</a:t>
            </a:r>
            <a:r>
              <a:rPr lang="en-GB" sz="1400" dirty="0">
                <a:solidFill>
                  <a:schemeClr val="tx1"/>
                </a:solidFill>
              </a:rPr>
              <a:t>pen calls in EDIOP Priority Axis 3 - ICT</a:t>
            </a:r>
          </a:p>
        </p:txBody>
      </p:sp>
      <p:cxnSp>
        <p:nvCxnSpPr>
          <p:cNvPr id="7" name="Egyenes összekötő 3">
            <a:extLst>
              <a:ext uri="{FF2B5EF4-FFF2-40B4-BE49-F238E27FC236}">
                <a16:creationId xmlns:a16="http://schemas.microsoft.com/office/drawing/2014/main" id="{EAB77718-C952-41BE-942F-A7E120A569DF}"/>
              </a:ext>
            </a:extLst>
          </p:cNvPr>
          <p:cNvCxnSpPr/>
          <p:nvPr/>
        </p:nvCxnSpPr>
        <p:spPr>
          <a:xfrm>
            <a:off x="1750119" y="1709051"/>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Shape 138">
            <a:extLst>
              <a:ext uri="{FF2B5EF4-FFF2-40B4-BE49-F238E27FC236}">
                <a16:creationId xmlns:a16="http://schemas.microsoft.com/office/drawing/2014/main" id="{6040A93E-F590-40B5-8BC9-38EC16C30700}"/>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1276174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3">
            <a:extLst>
              <a:ext uri="{FF2B5EF4-FFF2-40B4-BE49-F238E27FC236}">
                <a16:creationId xmlns:a16="http://schemas.microsoft.com/office/drawing/2014/main" id="{71AB5F41-62D1-4C2F-8AAD-33325A6A6C2A}"/>
              </a:ext>
            </a:extLst>
          </p:cNvPr>
          <p:cNvSpPr txBox="1">
            <a:spLocks/>
          </p:cNvSpPr>
          <p:nvPr/>
        </p:nvSpPr>
        <p:spPr bwMode="auto">
          <a:xfrm>
            <a:off x="2439989" y="1196975"/>
            <a:ext cx="73120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gn="ctr"/>
            <a:r>
              <a:rPr lang="en-GB" altLang="hu-HU" sz="1600" b="1" dirty="0">
                <a:solidFill>
                  <a:srgbClr val="1F497D"/>
                </a:solidFill>
              </a:rPr>
              <a:t>Projects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2125663" y="2132732"/>
            <a:ext cx="8362950" cy="4392613"/>
          </a:xfrm>
        </p:spPr>
        <p:txBody>
          <a:bodyPr spcFirstLastPara="1" wrap="square" lIns="91425" tIns="45700" rIns="91425" bIns="45700" anchor="t" anchorCtr="0">
            <a:noAutofit/>
          </a:bodyPr>
          <a:lstStyle/>
          <a:p>
            <a:pPr marL="285750" indent="-285750" algn="just">
              <a:spcBef>
                <a:spcPts val="0"/>
              </a:spcBef>
              <a:buClr>
                <a:srgbClr val="1F497D"/>
              </a:buClr>
              <a:buFont typeface="Wingdings" panose="05000000000000000000" pitchFamily="2" charset="2"/>
              <a:buChar char="q"/>
              <a:defRPr/>
            </a:pPr>
            <a:r>
              <a:rPr lang="en-GB" sz="1500" dirty="0">
                <a:solidFill>
                  <a:srgbClr val="1F497D"/>
                </a:solidFill>
              </a:rPr>
              <a:t>Innovative trainings for SMEs related to Industry 4.0 under EDIOP (EDIOP-6.1.10)</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New project starting from 2020</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Total project volume: EUR 21.2 million</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Beneficiary: Consortium of Innovative Training Centre (leader) and 9 regional vocational training centres</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Theoretical and practical Industry 4.0 trainings for students and SME employees</a:t>
            </a:r>
          </a:p>
          <a:p>
            <a:pPr marL="457200" lvl="1" indent="0" algn="just">
              <a:spcBef>
                <a:spcPts val="0"/>
              </a:spcBef>
              <a:buClr>
                <a:srgbClr val="1F497D"/>
              </a:buClr>
              <a:buNone/>
              <a:defRPr/>
            </a:pPr>
            <a:endParaRPr lang="en-GB" sz="1500" dirty="0">
              <a:solidFill>
                <a:srgbClr val="1F497D"/>
              </a:solidFill>
            </a:endParaRPr>
          </a:p>
          <a:p>
            <a:pPr marL="285750" indent="-285750" algn="just">
              <a:spcBef>
                <a:spcPts val="0"/>
              </a:spcBef>
              <a:buClr>
                <a:srgbClr val="1F497D"/>
              </a:buClr>
              <a:buFont typeface="Wingdings" panose="05000000000000000000" pitchFamily="2" charset="2"/>
              <a:buChar char="q"/>
              <a:defRPr/>
            </a:pPr>
            <a:r>
              <a:rPr lang="en-GB" sz="1500" dirty="0">
                <a:solidFill>
                  <a:srgbClr val="1F497D"/>
                </a:solidFill>
              </a:rPr>
              <a:t>Open call for SMEs for on-the-job trainings (EDIOP-6.1.6)</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Eligible applicants: micro-, small- and medium sized companies in convergence regions</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Total financial envelope: EUR 40 million</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Horizontal on-the-job training call including the possibility for providing Industry 4.0 related trainings (preferential treatment at project selection – plus 8 points in a 100-point scheme)</a:t>
            </a:r>
          </a:p>
          <a:p>
            <a:pPr marL="742950" lvl="1" indent="-285750" algn="just">
              <a:spcBef>
                <a:spcPts val="0"/>
              </a:spcBef>
              <a:buClr>
                <a:srgbClr val="1F497D"/>
              </a:buClr>
              <a:buFont typeface="Arial" panose="020B0604020202020204" pitchFamily="34" charset="0"/>
              <a:buChar char="•"/>
              <a:defRPr/>
            </a:pPr>
            <a:r>
              <a:rPr lang="en-GB" sz="1500" dirty="0">
                <a:solidFill>
                  <a:srgbClr val="1F497D"/>
                </a:solidFill>
              </a:rPr>
              <a:t>70% of 1200 SMEs chose to include Industry 4.0 related trainings in their training plans</a:t>
            </a:r>
          </a:p>
          <a:p>
            <a:pPr marL="285750" indent="-285750" algn="just">
              <a:spcBef>
                <a:spcPts val="0"/>
              </a:spcBef>
              <a:buClr>
                <a:srgbClr val="1F497D"/>
              </a:buClr>
              <a:buFont typeface="Wingdings" panose="05000000000000000000" pitchFamily="2" charset="2"/>
              <a:buChar char="q"/>
              <a:defRPr/>
            </a:pPr>
            <a:endParaRPr lang="en-GB" sz="1500" dirty="0">
              <a:solidFill>
                <a:srgbClr val="1F497D"/>
              </a:solidFill>
            </a:endParaRPr>
          </a:p>
          <a:p>
            <a:pPr marL="800100" lvl="1" indent="-342900" algn="just">
              <a:buClr>
                <a:srgbClr val="000000"/>
              </a:buClr>
              <a:defRPr/>
            </a:pPr>
            <a:endParaRPr lang="en-GB" sz="1500" dirty="0">
              <a:solidFill>
                <a:srgbClr val="595959"/>
              </a:solidFill>
            </a:endParaRPr>
          </a:p>
          <a:p>
            <a:pPr marL="800100" lvl="1" indent="-342900" algn="just">
              <a:buClr>
                <a:srgbClr val="000000"/>
              </a:buClr>
              <a:defRPr/>
            </a:pPr>
            <a:endParaRPr lang="en-GB" sz="1500" dirty="0">
              <a:solidFill>
                <a:srgbClr val="595959"/>
              </a:solidFill>
            </a:endParaRPr>
          </a:p>
        </p:txBody>
      </p:sp>
      <p:sp>
        <p:nvSpPr>
          <p:cNvPr id="6" name="Shape 145">
            <a:extLst>
              <a:ext uri="{FF2B5EF4-FFF2-40B4-BE49-F238E27FC236}">
                <a16:creationId xmlns:a16="http://schemas.microsoft.com/office/drawing/2014/main" id="{CCB75EA3-3C75-49A9-82D4-9AC17DB3F1B1}"/>
              </a:ext>
            </a:extLst>
          </p:cNvPr>
          <p:cNvSpPr txBox="1">
            <a:spLocks/>
          </p:cNvSpPr>
          <p:nvPr/>
        </p:nvSpPr>
        <p:spPr>
          <a:xfrm>
            <a:off x="1631505" y="1556793"/>
            <a:ext cx="5784269" cy="360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lnSpc>
                <a:spcPct val="170000"/>
              </a:lnSpc>
              <a:spcBef>
                <a:spcPts val="0"/>
              </a:spcBef>
              <a:buClr>
                <a:srgbClr val="1F497D"/>
              </a:buClr>
            </a:pPr>
            <a:r>
              <a:rPr lang="en-GB" sz="1400" dirty="0">
                <a:solidFill>
                  <a:schemeClr val="tx1"/>
                </a:solidFill>
              </a:rPr>
              <a:t>Project under in EDIOP Priority Axis 6 – Training (ESF)</a:t>
            </a:r>
          </a:p>
        </p:txBody>
      </p:sp>
      <p:cxnSp>
        <p:nvCxnSpPr>
          <p:cNvPr id="7" name="Egyenes összekötő 3">
            <a:extLst>
              <a:ext uri="{FF2B5EF4-FFF2-40B4-BE49-F238E27FC236}">
                <a16:creationId xmlns:a16="http://schemas.microsoft.com/office/drawing/2014/main" id="{2FC458EB-26E0-4C2D-9181-EC352F798430}"/>
              </a:ext>
            </a:extLst>
          </p:cNvPr>
          <p:cNvCxnSpPr/>
          <p:nvPr/>
        </p:nvCxnSpPr>
        <p:spPr>
          <a:xfrm>
            <a:off x="1750119" y="1925298"/>
            <a:ext cx="81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Shape 138">
            <a:extLst>
              <a:ext uri="{FF2B5EF4-FFF2-40B4-BE49-F238E27FC236}">
                <a16:creationId xmlns:a16="http://schemas.microsoft.com/office/drawing/2014/main" id="{68DBC79D-2370-401A-99CD-A6F80002B46D}"/>
              </a:ext>
            </a:extLst>
          </p:cNvPr>
          <p:cNvSpPr txBox="1">
            <a:spLocks/>
          </p:cNvSpPr>
          <p:nvPr/>
        </p:nvSpPr>
        <p:spPr>
          <a:xfrm>
            <a:off x="767408" y="71960"/>
            <a:ext cx="9217024" cy="105278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a:t>I.4.0 Public Policy Initiatives in Hungary</a:t>
            </a:r>
            <a:endParaRPr lang="en-GB" dirty="0"/>
          </a:p>
        </p:txBody>
      </p:sp>
    </p:spTree>
    <p:extLst>
      <p:ext uri="{BB962C8B-B14F-4D97-AF65-F5344CB8AC3E}">
        <p14:creationId xmlns:p14="http://schemas.microsoft.com/office/powerpoint/2010/main" val="681378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71960"/>
            <a:ext cx="7139136" cy="1052784"/>
          </a:xfrm>
          <a:prstGeom prst="rect">
            <a:avLst/>
          </a:prstGeom>
          <a:noFill/>
          <a:ln>
            <a:noFill/>
          </a:ln>
        </p:spPr>
        <p:txBody>
          <a:bodyPr spcFirstLastPara="1" wrap="square" lIns="91425" tIns="45700" rIns="91425" bIns="45700" anchor="ctr" anchorCtr="0">
            <a:noAutofit/>
          </a:bodyPr>
          <a:lstStyle/>
          <a:p>
            <a:r>
              <a:rPr lang="en-GB" dirty="0"/>
              <a:t>Conclusions</a:t>
            </a:r>
          </a:p>
        </p:txBody>
      </p:sp>
      <p:sp>
        <p:nvSpPr>
          <p:cNvPr id="8" name="Shape 145">
            <a:extLst>
              <a:ext uri="{FF2B5EF4-FFF2-40B4-BE49-F238E27FC236}">
                <a16:creationId xmlns:a16="http://schemas.microsoft.com/office/drawing/2014/main" id="{2106F677-7394-4076-ADB9-395E0ABC9086}"/>
              </a:ext>
            </a:extLst>
          </p:cNvPr>
          <p:cNvSpPr txBox="1">
            <a:spLocks noGrp="1"/>
          </p:cNvSpPr>
          <p:nvPr>
            <p:ph type="body" idx="1"/>
          </p:nvPr>
        </p:nvSpPr>
        <p:spPr>
          <a:xfrm>
            <a:off x="1811525" y="1232694"/>
            <a:ext cx="4258369" cy="4392613"/>
          </a:xfrm>
        </p:spPr>
        <p:txBody>
          <a:bodyPr spcFirstLastPara="1" wrap="square" lIns="91425" tIns="45700" rIns="91425" bIns="45700" anchor="t" anchorCtr="0">
            <a:noAutofit/>
          </a:bodyPr>
          <a:lstStyle/>
          <a:p>
            <a:pPr marL="285750" indent="-285750" algn="just">
              <a:spcBef>
                <a:spcPts val="0"/>
              </a:spcBef>
              <a:buClr>
                <a:srgbClr val="1F497D"/>
              </a:buClr>
              <a:buFont typeface="Arial" panose="020B0604020202020204" pitchFamily="34" charset="0"/>
              <a:buChar char="•"/>
              <a:defRPr/>
            </a:pPr>
            <a:r>
              <a:rPr lang="en-GB" sz="1500" dirty="0">
                <a:solidFill>
                  <a:srgbClr val="1F497D"/>
                </a:solidFill>
              </a:rPr>
              <a:t>Government has launched a number of programmes to improve digital readiness of SMEs</a:t>
            </a:r>
          </a:p>
          <a:p>
            <a:pPr marL="285750" indent="-285750" algn="just">
              <a:spcBef>
                <a:spcPts val="0"/>
              </a:spcBef>
              <a:buClr>
                <a:srgbClr val="1F497D"/>
              </a:buClr>
              <a:buFont typeface="Arial" panose="020B0604020202020204" pitchFamily="34" charset="0"/>
              <a:buChar char="•"/>
              <a:defRPr/>
            </a:pPr>
            <a:endParaRPr lang="en-GB" sz="1500" dirty="0">
              <a:solidFill>
                <a:srgbClr val="1F497D"/>
              </a:solidFill>
            </a:endParaRPr>
          </a:p>
          <a:p>
            <a:pPr marL="285750" indent="-285750" algn="just">
              <a:spcBef>
                <a:spcPts val="0"/>
              </a:spcBef>
              <a:buClr>
                <a:srgbClr val="1F497D"/>
              </a:buClr>
              <a:buFont typeface="Arial" panose="020B0604020202020204" pitchFamily="34" charset="0"/>
              <a:buChar char="•"/>
              <a:defRPr/>
            </a:pPr>
            <a:r>
              <a:rPr lang="en-GB" sz="1500" dirty="0">
                <a:solidFill>
                  <a:srgbClr val="1F497D"/>
                </a:solidFill>
              </a:rPr>
              <a:t>There are specific initiatives for Industry 4.0</a:t>
            </a:r>
          </a:p>
          <a:p>
            <a:pPr marL="285750" indent="-285750" algn="just">
              <a:spcBef>
                <a:spcPts val="0"/>
              </a:spcBef>
              <a:buClr>
                <a:srgbClr val="1F497D"/>
              </a:buClr>
              <a:buFont typeface="Arial" panose="020B0604020202020204" pitchFamily="34" charset="0"/>
              <a:buChar char="•"/>
              <a:defRPr/>
            </a:pPr>
            <a:endParaRPr lang="en-GB" sz="1500" dirty="0">
              <a:solidFill>
                <a:srgbClr val="1F497D"/>
              </a:solidFill>
            </a:endParaRPr>
          </a:p>
          <a:p>
            <a:pPr marL="285750" indent="-285750" algn="just">
              <a:spcBef>
                <a:spcPts val="0"/>
              </a:spcBef>
              <a:buClr>
                <a:srgbClr val="1F497D"/>
              </a:buClr>
              <a:buFont typeface="Arial" panose="020B0604020202020204" pitchFamily="34" charset="0"/>
              <a:buChar char="•"/>
              <a:defRPr/>
            </a:pPr>
            <a:r>
              <a:rPr lang="en-GB" sz="1500" dirty="0">
                <a:solidFill>
                  <a:srgbClr val="1F497D"/>
                </a:solidFill>
              </a:rPr>
              <a:t>Government backed and non-governmental entities are active in implementing programmes</a:t>
            </a:r>
          </a:p>
          <a:p>
            <a:pPr marL="285750" indent="-285750" algn="just">
              <a:spcBef>
                <a:spcPts val="0"/>
              </a:spcBef>
              <a:buClr>
                <a:srgbClr val="1F497D"/>
              </a:buClr>
              <a:buFont typeface="Arial" panose="020B0604020202020204" pitchFamily="34" charset="0"/>
              <a:buChar char="•"/>
              <a:defRPr/>
            </a:pPr>
            <a:endParaRPr lang="en-GB" sz="1500" dirty="0">
              <a:solidFill>
                <a:srgbClr val="1F497D"/>
              </a:solidFill>
            </a:endParaRPr>
          </a:p>
          <a:p>
            <a:pPr marL="285750" indent="-285750" algn="just">
              <a:spcBef>
                <a:spcPts val="0"/>
              </a:spcBef>
              <a:buClr>
                <a:srgbClr val="1F497D"/>
              </a:buClr>
              <a:buFont typeface="Arial" panose="020B0604020202020204" pitchFamily="34" charset="0"/>
              <a:buChar char="•"/>
              <a:defRPr/>
            </a:pPr>
            <a:r>
              <a:rPr lang="en-GB" sz="1500" dirty="0">
                <a:solidFill>
                  <a:srgbClr val="1F497D"/>
                </a:solidFill>
              </a:rPr>
              <a:t>Specifically in the subject of direct financial assistance there seems to be a need to shift from calls for proposals focusing on equipment purchase to holistic approaches including awareness raising, process reengineering, etc. </a:t>
            </a:r>
          </a:p>
          <a:p>
            <a:pPr marL="0" indent="0" algn="just">
              <a:spcBef>
                <a:spcPts val="0"/>
              </a:spcBef>
              <a:buClr>
                <a:srgbClr val="1F497D"/>
              </a:buClr>
              <a:defRPr/>
            </a:pPr>
            <a:endParaRPr lang="en-GB" sz="1500" dirty="0">
              <a:solidFill>
                <a:srgbClr val="1F497D"/>
              </a:solidFill>
            </a:endParaRPr>
          </a:p>
          <a:p>
            <a:pPr marL="285750" indent="-285750" algn="just">
              <a:spcBef>
                <a:spcPts val="0"/>
              </a:spcBef>
              <a:buClr>
                <a:srgbClr val="1F497D"/>
              </a:buClr>
              <a:buFont typeface="Arial" panose="020B0604020202020204" pitchFamily="34" charset="0"/>
              <a:buChar char="•"/>
              <a:defRPr/>
            </a:pPr>
            <a:r>
              <a:rPr lang="en-GB" sz="1500" dirty="0">
                <a:solidFill>
                  <a:srgbClr val="1F497D"/>
                </a:solidFill>
              </a:rPr>
              <a:t>Overall, I4.0 policies cover identified needs, it is rather the coordination and co-working of the concerned initiatives and calls that need attention</a:t>
            </a:r>
          </a:p>
          <a:p>
            <a:pPr marL="0" indent="0" algn="just">
              <a:spcBef>
                <a:spcPts val="0"/>
              </a:spcBef>
              <a:buClr>
                <a:srgbClr val="1F497D"/>
              </a:buClr>
              <a:defRPr/>
            </a:pPr>
            <a:endParaRPr lang="en-GB" sz="1500" dirty="0">
              <a:solidFill>
                <a:srgbClr val="1F497D"/>
              </a:solidFill>
            </a:endParaRPr>
          </a:p>
          <a:p>
            <a:pPr marL="800100" lvl="1" indent="-342900" algn="just">
              <a:buClr>
                <a:srgbClr val="000000"/>
              </a:buClr>
              <a:defRPr/>
            </a:pPr>
            <a:endParaRPr lang="en-GB" sz="1500" dirty="0">
              <a:solidFill>
                <a:srgbClr val="595959"/>
              </a:solidFill>
            </a:endParaRPr>
          </a:p>
          <a:p>
            <a:pPr marL="800100" lvl="1" indent="-342900" algn="just">
              <a:buClr>
                <a:srgbClr val="000000"/>
              </a:buClr>
              <a:defRPr/>
            </a:pPr>
            <a:endParaRPr lang="en-GB" sz="1500" dirty="0">
              <a:solidFill>
                <a:srgbClr val="595959"/>
              </a:solidFill>
            </a:endParaRPr>
          </a:p>
        </p:txBody>
      </p:sp>
      <p:sp>
        <p:nvSpPr>
          <p:cNvPr id="2" name="Isosceles Triangle 1">
            <a:extLst>
              <a:ext uri="{FF2B5EF4-FFF2-40B4-BE49-F238E27FC236}">
                <a16:creationId xmlns:a16="http://schemas.microsoft.com/office/drawing/2014/main" id="{6B51CFED-7FFC-418F-9CFB-E7A4C81CD470}"/>
              </a:ext>
            </a:extLst>
          </p:cNvPr>
          <p:cNvSpPr/>
          <p:nvPr/>
        </p:nvSpPr>
        <p:spPr>
          <a:xfrm rot="16200000">
            <a:off x="4578431" y="3140967"/>
            <a:ext cx="3528392"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hape 145">
            <a:extLst>
              <a:ext uri="{FF2B5EF4-FFF2-40B4-BE49-F238E27FC236}">
                <a16:creationId xmlns:a16="http://schemas.microsoft.com/office/drawing/2014/main" id="{1A884C9F-6DE4-4741-85F2-A8EB28641755}"/>
              </a:ext>
            </a:extLst>
          </p:cNvPr>
          <p:cNvSpPr txBox="1">
            <a:spLocks/>
          </p:cNvSpPr>
          <p:nvPr/>
        </p:nvSpPr>
        <p:spPr>
          <a:xfrm>
            <a:off x="6816080" y="1265403"/>
            <a:ext cx="3672408" cy="26676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0"/>
              </a:spcBef>
              <a:buClr>
                <a:srgbClr val="1F497D"/>
              </a:buClr>
              <a:defRPr/>
            </a:pPr>
            <a:r>
              <a:rPr lang="en-GB" sz="1500" dirty="0">
                <a:solidFill>
                  <a:schemeClr val="accent4"/>
                </a:solidFill>
              </a:rPr>
              <a:t>Conclusions validated by our stakeholder group</a:t>
            </a:r>
          </a:p>
          <a:p>
            <a:pPr marL="0" indent="0" algn="just">
              <a:spcBef>
                <a:spcPts val="0"/>
              </a:spcBef>
              <a:buClr>
                <a:srgbClr val="1F497D"/>
              </a:buClr>
              <a:defRPr/>
            </a:pPr>
            <a:endParaRPr lang="en-GB" sz="1500" dirty="0">
              <a:solidFill>
                <a:schemeClr val="accent4"/>
              </a:solidFill>
            </a:endParaRPr>
          </a:p>
          <a:p>
            <a:pPr marL="0" indent="0" algn="just">
              <a:spcBef>
                <a:spcPts val="0"/>
              </a:spcBef>
              <a:buClr>
                <a:srgbClr val="1F497D"/>
              </a:buClr>
              <a:defRPr/>
            </a:pPr>
            <a:r>
              <a:rPr lang="en-GB" sz="1500" dirty="0">
                <a:solidFill>
                  <a:schemeClr val="accent4"/>
                </a:solidFill>
              </a:rPr>
              <a:t>3rd stakeholder group meeting</a:t>
            </a:r>
          </a:p>
          <a:p>
            <a:pPr marL="0" indent="0" algn="just">
              <a:spcBef>
                <a:spcPts val="0"/>
              </a:spcBef>
              <a:buClr>
                <a:srgbClr val="1F497D"/>
              </a:buClr>
              <a:defRPr/>
            </a:pPr>
            <a:endParaRPr lang="en-GB" sz="1500" dirty="0">
              <a:solidFill>
                <a:schemeClr val="accent4"/>
              </a:solidFill>
            </a:endParaRPr>
          </a:p>
          <a:p>
            <a:pPr marL="0" indent="0" algn="just">
              <a:spcBef>
                <a:spcPts val="0"/>
              </a:spcBef>
              <a:buClr>
                <a:srgbClr val="1F497D"/>
              </a:buClr>
              <a:defRPr/>
            </a:pPr>
            <a:r>
              <a:rPr lang="en-GB" sz="1500" dirty="0">
                <a:solidFill>
                  <a:schemeClr val="accent4"/>
                </a:solidFill>
              </a:rPr>
              <a:t>Date: 14 November 2019</a:t>
            </a:r>
          </a:p>
          <a:p>
            <a:pPr marL="0" indent="0" algn="just">
              <a:spcBef>
                <a:spcPts val="0"/>
              </a:spcBef>
              <a:buClr>
                <a:srgbClr val="1F497D"/>
              </a:buClr>
              <a:defRPr/>
            </a:pPr>
            <a:endParaRPr lang="en-GB" sz="1500" dirty="0">
              <a:solidFill>
                <a:schemeClr val="accent4"/>
              </a:solidFill>
            </a:endParaRPr>
          </a:p>
          <a:p>
            <a:pPr marL="0" indent="0" algn="just">
              <a:spcBef>
                <a:spcPts val="0"/>
              </a:spcBef>
              <a:buClr>
                <a:srgbClr val="1F497D"/>
              </a:buClr>
              <a:defRPr/>
            </a:pPr>
            <a:r>
              <a:rPr lang="en-GB" sz="1500" dirty="0">
                <a:solidFill>
                  <a:schemeClr val="accent4"/>
                </a:solidFill>
              </a:rPr>
              <a:t>Venue: Budapest University of Technology, Industry 4.0 centre</a:t>
            </a:r>
          </a:p>
          <a:p>
            <a:pPr marL="0" indent="0" algn="just">
              <a:spcBef>
                <a:spcPts val="0"/>
              </a:spcBef>
              <a:buClr>
                <a:srgbClr val="1F497D"/>
              </a:buClr>
              <a:defRPr/>
            </a:pPr>
            <a:endParaRPr lang="en-GB" sz="1500" dirty="0">
              <a:solidFill>
                <a:schemeClr val="accent4"/>
              </a:solidFill>
            </a:endParaRPr>
          </a:p>
          <a:p>
            <a:pPr marL="800100" lvl="1" indent="-342900" algn="just">
              <a:buClr>
                <a:srgbClr val="000000"/>
              </a:buClr>
              <a:defRPr/>
            </a:pPr>
            <a:endParaRPr lang="en-GB" sz="1500" dirty="0">
              <a:solidFill>
                <a:schemeClr val="accent4"/>
              </a:solidFill>
            </a:endParaRPr>
          </a:p>
          <a:p>
            <a:pPr marL="800100" lvl="1" indent="-342900" algn="just">
              <a:buClr>
                <a:srgbClr val="000000"/>
              </a:buClr>
              <a:defRPr/>
            </a:pPr>
            <a:endParaRPr lang="en-GB" sz="1500" dirty="0">
              <a:solidFill>
                <a:schemeClr val="accent4"/>
              </a:solidFill>
            </a:endParaRPr>
          </a:p>
        </p:txBody>
      </p:sp>
      <p:pic>
        <p:nvPicPr>
          <p:cNvPr id="6" name="Picture 5">
            <a:extLst>
              <a:ext uri="{FF2B5EF4-FFF2-40B4-BE49-F238E27FC236}">
                <a16:creationId xmlns:a16="http://schemas.microsoft.com/office/drawing/2014/main" id="{505B662E-2E83-4250-AE50-1EB472D2A424}"/>
              </a:ext>
            </a:extLst>
          </p:cNvPr>
          <p:cNvPicPr>
            <a:picLocks noChangeAspect="1"/>
          </p:cNvPicPr>
          <p:nvPr/>
        </p:nvPicPr>
        <p:blipFill>
          <a:blip r:embed="rId3"/>
          <a:stretch>
            <a:fillRect/>
          </a:stretch>
        </p:blipFill>
        <p:spPr>
          <a:xfrm>
            <a:off x="6748300" y="3573016"/>
            <a:ext cx="3635896" cy="2726922"/>
          </a:xfrm>
          <a:prstGeom prst="rect">
            <a:avLst/>
          </a:prstGeom>
        </p:spPr>
      </p:pic>
    </p:spTree>
    <p:extLst>
      <p:ext uri="{BB962C8B-B14F-4D97-AF65-F5344CB8AC3E}">
        <p14:creationId xmlns:p14="http://schemas.microsoft.com/office/powerpoint/2010/main" val="1995487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
        <p:nvSpPr>
          <p:cNvPr id="12" name="CustomShape 2"/>
          <p:cNvSpPr/>
          <p:nvPr/>
        </p:nvSpPr>
        <p:spPr>
          <a:xfrm>
            <a:off x="1991640" y="6165360"/>
            <a:ext cx="41025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pc="-1" dirty="0" err="1">
                <a:solidFill>
                  <a:srgbClr val="595959"/>
                </a:solidFill>
                <a:uFill>
                  <a:solidFill>
                    <a:srgbClr val="FFFFFF"/>
                  </a:solidFill>
                </a:uFill>
                <a:latin typeface="Arial"/>
                <a:ea typeface="Arial"/>
              </a:rPr>
              <a:t>Questions</a:t>
            </a:r>
            <a:r>
              <a:rPr lang="es-ES" sz="1600" b="1" spc="-1" dirty="0">
                <a:solidFill>
                  <a:srgbClr val="595959"/>
                </a:solidFill>
                <a:uFill>
                  <a:solidFill>
                    <a:srgbClr val="FFFFFF"/>
                  </a:solidFill>
                </a:uFill>
                <a:latin typeface="Arial"/>
                <a:ea typeface="Arial"/>
              </a:rPr>
              <a:t> </a:t>
            </a:r>
            <a:r>
              <a:rPr lang="es-ES" sz="1600" b="1" spc="-1" dirty="0" err="1">
                <a:solidFill>
                  <a:srgbClr val="595959"/>
                </a:solidFill>
                <a:uFill>
                  <a:solidFill>
                    <a:srgbClr val="FFFFFF"/>
                  </a:solidFill>
                </a:uFill>
                <a:latin typeface="Arial"/>
                <a:ea typeface="Arial"/>
              </a:rPr>
              <a:t>welcome</a:t>
            </a:r>
            <a:endParaRPr lang="es-ES" sz="1800" spc="-1" dirty="0">
              <a:uFill>
                <a:solidFill>
                  <a:srgbClr val="FFFFFF"/>
                </a:solidFill>
              </a:uFill>
              <a:latin typeface="Arial"/>
            </a:endParaRPr>
          </a:p>
        </p:txBody>
      </p:sp>
    </p:spTree>
    <p:extLst>
      <p:ext uri="{BB962C8B-B14F-4D97-AF65-F5344CB8AC3E}">
        <p14:creationId xmlns:p14="http://schemas.microsoft.com/office/powerpoint/2010/main" val="16283812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495601" y="4365104"/>
            <a:ext cx="7272337" cy="360040"/>
          </a:xfrm>
          <a:prstGeom prst="rect">
            <a:avLst/>
          </a:prstGeom>
          <a:noFill/>
          <a:ln>
            <a:noFill/>
          </a:ln>
        </p:spPr>
        <p:txBody>
          <a:bodyPr spcFirstLastPara="1" wrap="square" lIns="91425" tIns="0" rIns="91425" bIns="45700" anchor="t" anchorCtr="0">
            <a:noAutofit/>
          </a:bodyPr>
          <a:lstStyle/>
          <a:p>
            <a:pPr marL="0" indent="0">
              <a:spcBef>
                <a:spcPts val="0"/>
              </a:spcBef>
            </a:pPr>
            <a:r>
              <a:rPr lang="en-US" dirty="0"/>
              <a:t>„Definition of I4.0 public policy initiatives” </a:t>
            </a:r>
            <a:endParaRPr dirty="0"/>
          </a:p>
        </p:txBody>
      </p:sp>
      <p:sp>
        <p:nvSpPr>
          <p:cNvPr id="130" name="Shape 130"/>
          <p:cNvSpPr txBox="1">
            <a:spLocks noGrp="1"/>
          </p:cNvSpPr>
          <p:nvPr>
            <p:ph type="body" idx="2"/>
          </p:nvPr>
        </p:nvSpPr>
        <p:spPr>
          <a:xfrm>
            <a:off x="2457579" y="5157216"/>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en-GB" i="1" dirty="0"/>
              <a:t>Partner 4: Region of Thessaly</a:t>
            </a:r>
            <a:endParaRPr i="1" dirty="0"/>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3200" dirty="0"/>
              <a:t>Regional Overview and Good Practices</a:t>
            </a:r>
            <a:endParaRPr sz="3200" dirty="0"/>
          </a:p>
        </p:txBody>
      </p:sp>
      <p:sp>
        <p:nvSpPr>
          <p:cNvPr id="133" name="Shape 133"/>
          <p:cNvSpPr txBox="1">
            <a:spLocks noGrp="1"/>
          </p:cNvSpPr>
          <p:nvPr>
            <p:ph type="body" idx="4"/>
          </p:nvPr>
        </p:nvSpPr>
        <p:spPr>
          <a:xfrm>
            <a:off x="2495601" y="6309320"/>
            <a:ext cx="7415683" cy="38742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19 November, 2019 3rd Transnational Thematic Meeting, </a:t>
            </a:r>
            <a:r>
              <a:rPr lang="en-GB" dirty="0" err="1"/>
              <a:t>Lisboa</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1052784"/>
          </a:xfrm>
          <a:prstGeom prst="rect">
            <a:avLst/>
          </a:prstGeom>
          <a:noFill/>
          <a:ln>
            <a:noFill/>
          </a:ln>
        </p:spPr>
        <p:txBody>
          <a:bodyPr spcFirstLastPara="1" wrap="square" lIns="91425" tIns="45700" rIns="91425" bIns="45700" anchor="ctr" anchorCtr="0">
            <a:noAutofit/>
          </a:bodyPr>
          <a:lstStyle/>
          <a:p>
            <a:r>
              <a:rPr lang="pt-PT" dirty="0"/>
              <a:t>Regional I.4.0 </a:t>
            </a:r>
            <a:r>
              <a:rPr lang="pt-PT" dirty="0" err="1"/>
              <a:t>Public</a:t>
            </a:r>
            <a:r>
              <a:rPr lang="pt-PT" dirty="0"/>
              <a:t> </a:t>
            </a:r>
            <a:r>
              <a:rPr lang="pt-PT" dirty="0" err="1"/>
              <a:t>Policy</a:t>
            </a:r>
            <a:r>
              <a:rPr lang="pt-PT" dirty="0"/>
              <a:t> </a:t>
            </a:r>
            <a:r>
              <a:rPr lang="pt-PT" dirty="0" err="1"/>
              <a:t>Initiatives</a:t>
            </a:r>
            <a:endParaRPr dirty="0"/>
          </a:p>
        </p:txBody>
      </p:sp>
      <p:sp>
        <p:nvSpPr>
          <p:cNvPr id="139" name="Shape 139"/>
          <p:cNvSpPr txBox="1">
            <a:spLocks noGrp="1"/>
          </p:cNvSpPr>
          <p:nvPr>
            <p:ph type="body" idx="1"/>
          </p:nvPr>
        </p:nvSpPr>
        <p:spPr>
          <a:xfrm>
            <a:off x="1981201" y="1772817"/>
            <a:ext cx="8207375" cy="4778371"/>
          </a:xfrm>
          <a:prstGeom prst="rect">
            <a:avLst/>
          </a:prstGeom>
          <a:noFill/>
          <a:ln>
            <a:noFill/>
          </a:ln>
        </p:spPr>
        <p:txBody>
          <a:bodyPr spcFirstLastPara="1" wrap="square" lIns="91425" tIns="45700" rIns="91425" bIns="45700" anchor="t" anchorCtr="0">
            <a:noAutofit/>
          </a:bodyPr>
          <a:lstStyle/>
          <a:p>
            <a:pPr marL="285750" indent="-285750" algn="just">
              <a:spcBef>
                <a:spcPts val="0"/>
              </a:spcBef>
              <a:buClr>
                <a:srgbClr val="1F497D"/>
              </a:buClr>
            </a:pPr>
            <a:r>
              <a:rPr lang="pt-PT" sz="1200" dirty="0"/>
              <a:t>General overview of I.4.0 regional public policy initiatives concerning Programming Period 2014-2020</a:t>
            </a:r>
          </a:p>
          <a:p>
            <a:pPr marL="285750" indent="-285750" algn="just">
              <a:spcBef>
                <a:spcPts val="0"/>
              </a:spcBef>
              <a:buClr>
                <a:srgbClr val="1F497D"/>
              </a:buClr>
            </a:pPr>
            <a:endParaRPr lang="pt-PT" sz="1200" dirty="0"/>
          </a:p>
          <a:p>
            <a:pPr marL="285750" indent="-285750" algn="just">
              <a:spcBef>
                <a:spcPts val="0"/>
              </a:spcBef>
              <a:buClr>
                <a:srgbClr val="1F497D"/>
              </a:buClr>
            </a:pPr>
            <a:r>
              <a:rPr lang="el-GR" sz="1200" dirty="0"/>
              <a:t>Τ</a:t>
            </a:r>
            <a:r>
              <a:rPr lang="en-US" sz="1200" dirty="0" err="1"/>
              <a:t>itle</a:t>
            </a:r>
            <a:r>
              <a:rPr lang="en-US" sz="1200" dirty="0"/>
              <a:t> of the initiative:</a:t>
            </a:r>
          </a:p>
          <a:p>
            <a:pPr marL="285750" indent="-285750" algn="just">
              <a:spcBef>
                <a:spcPts val="0"/>
              </a:spcBef>
              <a:buClr>
                <a:srgbClr val="1F497D"/>
              </a:buClr>
              <a:buFont typeface="Arial" panose="020B0604020202020204" pitchFamily="34" charset="0"/>
              <a:buChar char="•"/>
            </a:pPr>
            <a:r>
              <a:rPr lang="en-GB" sz="1200" dirty="0"/>
              <a:t>ERDF </a:t>
            </a:r>
            <a:r>
              <a:rPr lang="en-US" sz="1200" dirty="0"/>
              <a:t>Regional Operation </a:t>
            </a:r>
            <a:r>
              <a:rPr lang="en-US" sz="1200" dirty="0" err="1"/>
              <a:t>Programme</a:t>
            </a:r>
            <a:r>
              <a:rPr lang="en-US" sz="1200" dirty="0"/>
              <a:t> of Thessaly 2014-2020, Priority Axis 1 “Strengthening the competitiveness and extroversion of enterprises (particularly SMEs), transition to qualitative entrepreneurship, spearheaded with the innovation and growth of Regional Value Added“ (</a:t>
            </a:r>
            <a:r>
              <a:rPr lang="en-GB" sz="1200" dirty="0">
                <a:hlinkClick r:id="rId3"/>
              </a:rPr>
              <a:t>https://www.thessalia-espa.gr/</a:t>
            </a:r>
            <a:r>
              <a:rPr lang="en-GB" sz="1200" dirty="0"/>
              <a:t>)</a:t>
            </a:r>
          </a:p>
          <a:p>
            <a:pPr marL="285750" indent="-285750" algn="just">
              <a:spcBef>
                <a:spcPts val="0"/>
              </a:spcBef>
              <a:buClr>
                <a:srgbClr val="1F497D"/>
              </a:buClr>
              <a:buFont typeface="Arial" panose="020B0604020202020204" pitchFamily="34" charset="0"/>
              <a:buChar char="•"/>
            </a:pPr>
            <a:r>
              <a:rPr lang="en-US" sz="1200" dirty="0"/>
              <a:t>Research and Innovation Strategy for Smart </a:t>
            </a:r>
            <a:r>
              <a:rPr lang="en-US" sz="1200" dirty="0" err="1"/>
              <a:t>Specialisation</a:t>
            </a:r>
            <a:r>
              <a:rPr lang="en-US" sz="1200" dirty="0"/>
              <a:t> - RIS3 (</a:t>
            </a:r>
            <a:r>
              <a:rPr lang="en-GB" sz="1200" dirty="0">
                <a:hlinkClick r:id="rId4"/>
              </a:rPr>
              <a:t>https://www.thessaly.gov.gr/main.aspx?catid=177</a:t>
            </a:r>
            <a:r>
              <a:rPr lang="en-GB" sz="1200" dirty="0"/>
              <a:t>)</a:t>
            </a:r>
          </a:p>
          <a:p>
            <a:pPr marL="285750" indent="-285750" algn="just">
              <a:spcBef>
                <a:spcPts val="0"/>
              </a:spcBef>
              <a:buClr>
                <a:srgbClr val="1F497D"/>
              </a:buClr>
              <a:buFont typeface="Arial" panose="020B0604020202020204" pitchFamily="34" charset="0"/>
              <a:buChar char="•"/>
            </a:pPr>
            <a:endParaRPr lang="en-GB" sz="1200" dirty="0"/>
          </a:p>
          <a:p>
            <a:pPr marL="285750" indent="-285750" algn="just">
              <a:spcBef>
                <a:spcPts val="0"/>
              </a:spcBef>
              <a:buClr>
                <a:srgbClr val="1F497D"/>
              </a:buClr>
            </a:pPr>
            <a:r>
              <a:rPr lang="en-GB" sz="1200" dirty="0"/>
              <a:t>Summary </a:t>
            </a:r>
          </a:p>
          <a:p>
            <a:pPr marL="285750" indent="-285750" algn="just">
              <a:spcBef>
                <a:spcPts val="0"/>
              </a:spcBef>
              <a:buClr>
                <a:srgbClr val="1F497D"/>
              </a:buClr>
            </a:pPr>
            <a:r>
              <a:rPr lang="en-US" sz="1200" dirty="0"/>
              <a:t>During the current programming period, the policy instrument is directly connected with the regional S3 Strategy focusing on the following sectors : </a:t>
            </a:r>
            <a:r>
              <a:rPr lang="en-US" sz="1200" dirty="0" err="1"/>
              <a:t>agri</a:t>
            </a:r>
            <a:r>
              <a:rPr lang="en-US" sz="1200" dirty="0"/>
              <a:t>-food, materials – constructions. So far no relevant calls have been published, even though more than 67 million Euros are planned for this purpose. ICT in its broad sense is a priority in the National S3. In this domain, fields such as “information management technologies” incl. big data, “future internet” incl. advanced cloud and infrastructure services, “Internet of Things” and “Platforms for Connected Smart Objects”, “Robotics”, “Factories of the Future’ are listed that are directly linked to Industry 4.0. Specifically in the Thessaly RIS 3, Industry 4.0 issues are listed under the Cultural and Creative Industries regional priority.</a:t>
            </a:r>
            <a:endParaRPr lang="en-GB" sz="1200" dirty="0"/>
          </a:p>
          <a:p>
            <a:pPr marL="285750" indent="-285750" algn="just">
              <a:spcBef>
                <a:spcPts val="0"/>
              </a:spcBef>
              <a:buClr>
                <a:srgbClr val="1F497D"/>
              </a:buClr>
            </a:pPr>
            <a:endParaRPr lang="en-GB" sz="1200" dirty="0"/>
          </a:p>
          <a:p>
            <a:pPr marL="285750" indent="-285750" algn="just">
              <a:spcBef>
                <a:spcPts val="0"/>
              </a:spcBef>
              <a:buClr>
                <a:srgbClr val="1F497D"/>
              </a:buClr>
            </a:pPr>
            <a:r>
              <a:rPr lang="en-GB" sz="1200" dirty="0"/>
              <a:t>Currently</a:t>
            </a:r>
            <a:r>
              <a:rPr lang="el-GR" sz="1200" dirty="0"/>
              <a:t>, </a:t>
            </a:r>
            <a:r>
              <a:rPr lang="en-US" sz="1200" dirty="0"/>
              <a:t>there is an open call for SMEs </a:t>
            </a:r>
            <a:r>
              <a:rPr lang="en-US" sz="1200"/>
              <a:t>entitled “Empowering </a:t>
            </a:r>
            <a:r>
              <a:rPr lang="en-US" sz="1200" dirty="0"/>
              <a:t>new, recently founded and under construction companies to exploit patents and / or innovations as well support services to improve their productive activity or to develop new products and services-Invest In Thessaly”, with a total budget of 10 million Euros and a submission deadline of 18th of November 2019. The call focuses on enterprises from the following sectors: </a:t>
            </a:r>
            <a:r>
              <a:rPr lang="en-US" sz="1200" dirty="0" err="1"/>
              <a:t>agri</a:t>
            </a:r>
            <a:r>
              <a:rPr lang="en-US" sz="1200" dirty="0"/>
              <a:t>-food, energy, environment, creative tourism, materials-constructions and health services</a:t>
            </a:r>
            <a:endParaRPr lang="pt-PT"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dirty="0" err="1"/>
              <a:t>Good</a:t>
            </a:r>
            <a:r>
              <a:rPr lang="pt-PT" dirty="0"/>
              <a:t> </a:t>
            </a:r>
            <a:r>
              <a:rPr lang="pt-PT" dirty="0" err="1"/>
              <a:t>Practice</a:t>
            </a:r>
            <a:r>
              <a:rPr lang="pt-PT" dirty="0"/>
              <a:t> ESIF</a:t>
            </a:r>
            <a:endParaRPr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pt-PT" dirty="0"/>
              <a:t>One good practice implemented with ESIF funds (ERDF, ESF)</a:t>
            </a:r>
          </a:p>
          <a:p>
            <a:pPr marL="457200" lvl="2" algn="just">
              <a:buClr>
                <a:schemeClr val="dk2"/>
              </a:buClr>
            </a:pPr>
            <a:r>
              <a:rPr lang="en-US" sz="1200" b="1" dirty="0">
                <a:solidFill>
                  <a:schemeClr val="dk2"/>
                </a:solidFill>
              </a:rPr>
              <a:t>	At a regional level, there is a Good Practice that has been awarded in several occasions within 2019.Cosmos </a:t>
            </a:r>
            <a:r>
              <a:rPr lang="en-US" sz="1200" b="1" dirty="0" err="1">
                <a:solidFill>
                  <a:schemeClr val="dk2"/>
                </a:solidFill>
              </a:rPr>
              <a:t>Aluminium</a:t>
            </a:r>
            <a:r>
              <a:rPr lang="en-US" sz="1200" b="1" dirty="0">
                <a:solidFill>
                  <a:schemeClr val="dk2"/>
                </a:solidFill>
              </a:rPr>
              <a:t> SA (</a:t>
            </a:r>
            <a:r>
              <a:rPr lang="en-GB" sz="1200" b="1" dirty="0">
                <a:solidFill>
                  <a:schemeClr val="dk2"/>
                </a:solidFill>
                <a:hlinkClick r:id="rId3"/>
              </a:rPr>
              <a:t>https://www.cosmosaluminium.gr/</a:t>
            </a:r>
            <a:r>
              <a:rPr lang="en-GB" sz="1200" b="1" dirty="0">
                <a:solidFill>
                  <a:schemeClr val="dk2"/>
                </a:solidFill>
              </a:rPr>
              <a:t>) </a:t>
            </a:r>
            <a:r>
              <a:rPr lang="en-US" sz="1200" b="1" dirty="0">
                <a:solidFill>
                  <a:schemeClr val="dk2"/>
                </a:solidFill>
              </a:rPr>
              <a:t>is one of the most modern, efficient </a:t>
            </a:r>
            <a:r>
              <a:rPr lang="en-US" sz="1200" b="1" dirty="0" err="1">
                <a:solidFill>
                  <a:schemeClr val="dk2"/>
                </a:solidFill>
              </a:rPr>
              <a:t>aluminium</a:t>
            </a:r>
            <a:r>
              <a:rPr lang="en-US" sz="1200" b="1" dirty="0">
                <a:solidFill>
                  <a:schemeClr val="dk2"/>
                </a:solidFill>
              </a:rPr>
              <a:t> extrusions in the world and has just recently fully automated its production management in its warehouse, </a:t>
            </a:r>
            <a:r>
              <a:rPr lang="en-US" sz="1200" b="1" dirty="0" err="1">
                <a:solidFill>
                  <a:schemeClr val="dk2"/>
                </a:solidFill>
              </a:rPr>
              <a:t>thourgh</a:t>
            </a:r>
            <a:r>
              <a:rPr lang="en-US" sz="1200" b="1" dirty="0">
                <a:solidFill>
                  <a:schemeClr val="dk2"/>
                </a:solidFill>
              </a:rPr>
              <a:t> the development of a fully developed warehouse management system (WMS) that robotically controls the whole process of storage, packaging and shipping of the profiles produced. In order to minimize dead time at the three extrusion lines operating, the company invested in a robotic technology matrices warehouse with a capacity exceeding 6000 matrices and an automatic handling and mounting production. In more detail:</a:t>
            </a:r>
          </a:p>
          <a:p>
            <a:pPr marL="457200" lvl="2" algn="just">
              <a:buClr>
                <a:schemeClr val="dk2"/>
              </a:buClr>
              <a:buFont typeface="Arial" pitchFamily="34" charset="0"/>
              <a:buChar char="•"/>
            </a:pPr>
            <a:r>
              <a:rPr lang="en-US" sz="1200" b="1" dirty="0">
                <a:solidFill>
                  <a:schemeClr val="dk2"/>
                </a:solidFill>
              </a:rPr>
              <a:t>The company fully automated its products  mobility, from production up to loading, without human intervention except the supervision of software that manages the whole process.</a:t>
            </a:r>
          </a:p>
          <a:p>
            <a:pPr marL="457200" lvl="2" algn="just">
              <a:buClr>
                <a:schemeClr val="dk2"/>
              </a:buClr>
              <a:buFont typeface="Arial" pitchFamily="34" charset="0"/>
              <a:buChar char="•"/>
            </a:pPr>
            <a:r>
              <a:rPr lang="en-US" sz="1200" b="1" dirty="0">
                <a:solidFill>
                  <a:schemeClr val="dk2"/>
                </a:solidFill>
              </a:rPr>
              <a:t> Using a barcode it is possible to trace and route each of the product shipment throughout the production process</a:t>
            </a:r>
          </a:p>
          <a:p>
            <a:pPr marL="457200" lvl="2" algn="just">
              <a:buClr>
                <a:schemeClr val="dk2"/>
              </a:buClr>
              <a:buFont typeface="Arial" pitchFamily="34" charset="0"/>
              <a:buChar char="•"/>
            </a:pPr>
            <a:r>
              <a:rPr lang="en-US" sz="1200" b="1" dirty="0">
                <a:solidFill>
                  <a:schemeClr val="dk2"/>
                </a:solidFill>
              </a:rPr>
              <a:t>In the closed type warehouse that has company, a fully developed Warehouse Management  System (WMS) controls with robots the whole process of profiles storage.</a:t>
            </a:r>
          </a:p>
          <a:p>
            <a:pPr marL="457200" lvl="2" algn="just">
              <a:buClr>
                <a:schemeClr val="dk2"/>
              </a:buClr>
              <a:buFont typeface="Arial" pitchFamily="34" charset="0"/>
              <a:buChar char="•"/>
            </a:pPr>
            <a:r>
              <a:rPr lang="en-US" sz="1200" b="1" dirty="0">
                <a:solidFill>
                  <a:schemeClr val="dk2"/>
                </a:solidFill>
              </a:rPr>
              <a:t>The process of placing the packaged parcels in trucks is also automated as the mounting position is determined by the program by taking into account the quality of the product (figure, length, weight, volume, etc.)</a:t>
            </a:r>
          </a:p>
        </p:txBody>
      </p:sp>
    </p:spTree>
    <p:extLst>
      <p:ext uri="{BB962C8B-B14F-4D97-AF65-F5344CB8AC3E}">
        <p14:creationId xmlns:p14="http://schemas.microsoft.com/office/powerpoint/2010/main" val="3340946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pt-PT" dirty="0" err="1"/>
              <a:t>Good</a:t>
            </a:r>
            <a:r>
              <a:rPr lang="pt-PT" dirty="0"/>
              <a:t> </a:t>
            </a:r>
            <a:r>
              <a:rPr lang="pt-PT" dirty="0" err="1"/>
              <a:t>Practice</a:t>
            </a:r>
            <a:r>
              <a:rPr lang="pt-PT" dirty="0"/>
              <a:t> ESIF</a:t>
            </a:r>
            <a:endParaRPr dirty="0"/>
          </a:p>
        </p:txBody>
      </p:sp>
      <p:sp>
        <p:nvSpPr>
          <p:cNvPr id="139" name="Shape 13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257300" lvl="2" indent="-190500">
              <a:buSzPts val="2400"/>
            </a:pPr>
            <a:r>
              <a:rPr lang="pt-PT" dirty="0"/>
              <a:t>One good practice implemented with ESIF funds (ERDF, ESF)</a:t>
            </a:r>
          </a:p>
          <a:p>
            <a:pPr marL="457200" lvl="2" algn="just">
              <a:buClr>
                <a:schemeClr val="dk2"/>
              </a:buClr>
            </a:pPr>
            <a:r>
              <a:rPr lang="en-US" sz="1200" b="1" dirty="0">
                <a:solidFill>
                  <a:schemeClr val="dk2"/>
                </a:solidFill>
              </a:rPr>
              <a:t>The benefits:</a:t>
            </a:r>
          </a:p>
          <a:p>
            <a:pPr marL="457200" lvl="2" algn="just">
              <a:buClr>
                <a:schemeClr val="dk2"/>
              </a:buClr>
              <a:buFont typeface="Arial" pitchFamily="34" charset="0"/>
              <a:buChar char="•"/>
            </a:pPr>
            <a:r>
              <a:rPr lang="en-US" sz="1200" b="1" dirty="0">
                <a:solidFill>
                  <a:schemeClr val="dk2"/>
                </a:solidFill>
              </a:rPr>
              <a:t>Process simplification and better control, thereby reducing it preparation and dispatching order time</a:t>
            </a:r>
          </a:p>
          <a:p>
            <a:pPr marL="457200" lvl="2" algn="just">
              <a:buClr>
                <a:schemeClr val="dk2"/>
              </a:buClr>
              <a:buFont typeface="Arial" pitchFamily="34" charset="0"/>
              <a:buChar char="•"/>
            </a:pPr>
            <a:r>
              <a:rPr lang="en-US" sz="1200" b="1" dirty="0">
                <a:solidFill>
                  <a:schemeClr val="dk2"/>
                </a:solidFill>
              </a:rPr>
              <a:t>Traffic automation and reduction of human intervention by succeeding significant time saving and avoidance of mistakes that were made in the past</a:t>
            </a:r>
          </a:p>
          <a:p>
            <a:pPr marL="457200" lvl="2" algn="just">
              <a:buClr>
                <a:schemeClr val="dk2"/>
              </a:buClr>
              <a:buFont typeface="Arial" pitchFamily="34" charset="0"/>
              <a:buChar char="•"/>
            </a:pPr>
            <a:r>
              <a:rPr lang="en-US" sz="1200" b="1" dirty="0">
                <a:solidFill>
                  <a:schemeClr val="dk2"/>
                </a:solidFill>
              </a:rPr>
              <a:t>The information is available at anyone with access to the system, providing visibility at any time</a:t>
            </a:r>
          </a:p>
          <a:p>
            <a:pPr marL="457200" lvl="2" algn="just">
              <a:buClr>
                <a:schemeClr val="dk2"/>
              </a:buClr>
              <a:buFont typeface="Arial" pitchFamily="34" charset="0"/>
              <a:buChar char="•"/>
            </a:pPr>
            <a:r>
              <a:rPr lang="en-US" sz="1200" b="1" dirty="0">
                <a:solidFill>
                  <a:schemeClr val="dk2"/>
                </a:solidFill>
              </a:rPr>
              <a:t>Benefits from the first day of operation of the project. Depreciation estimation of the whole project is within the next 3 to 4 years</a:t>
            </a:r>
          </a:p>
          <a:p>
            <a:pPr marL="457200" lvl="2" algn="just">
              <a:buClr>
                <a:schemeClr val="dk2"/>
              </a:buClr>
            </a:pPr>
            <a:endParaRPr lang="en-US" sz="1200" b="1" dirty="0">
              <a:solidFill>
                <a:schemeClr val="dk2"/>
              </a:solidFill>
            </a:endParaRPr>
          </a:p>
          <a:p>
            <a:pPr marL="457200" lvl="2" algn="just">
              <a:buClr>
                <a:schemeClr val="dk2"/>
              </a:buClr>
            </a:pPr>
            <a:r>
              <a:rPr lang="en-US" sz="1200" b="1" dirty="0">
                <a:solidFill>
                  <a:schemeClr val="dk2"/>
                </a:solidFill>
              </a:rPr>
              <a:t>Next steps:</a:t>
            </a:r>
          </a:p>
          <a:p>
            <a:pPr marL="457200" lvl="2" algn="just">
              <a:buClr>
                <a:schemeClr val="dk2"/>
              </a:buClr>
            </a:pPr>
            <a:r>
              <a:rPr lang="en-US" sz="1200" b="1" dirty="0">
                <a:solidFill>
                  <a:schemeClr val="dk2"/>
                </a:solidFill>
              </a:rPr>
              <a:t>The company's future plans for further automation concern the complete integration of the supply chain. The supply of materials a and b which are used for the production will be done automatically with the registration of customer orders taking into account the required materials as well as stocks available. It is envisaged to develop an EDI link with suppliers for the immediate ordering of raw materials. Also the company aims to utilize Internet of Things technologies through the production process, </a:t>
            </a:r>
            <a:r>
              <a:rPr lang="en-US" sz="1200" b="1" dirty="0" err="1">
                <a:solidFill>
                  <a:schemeClr val="dk2"/>
                </a:solidFill>
              </a:rPr>
              <a:t>ie</a:t>
            </a:r>
            <a:r>
              <a:rPr lang="en-US" sz="1200" b="1" dirty="0">
                <a:solidFill>
                  <a:schemeClr val="dk2"/>
                </a:solidFill>
              </a:rPr>
              <a:t> gathering production data (temperature, speeds, sensors at the surface of aluminum profiles, power consumption, etc.), so via analytics can improve its production.</a:t>
            </a:r>
          </a:p>
        </p:txBody>
      </p:sp>
    </p:spTree>
    <p:extLst>
      <p:ext uri="{BB962C8B-B14F-4D97-AF65-F5344CB8AC3E}">
        <p14:creationId xmlns:p14="http://schemas.microsoft.com/office/powerpoint/2010/main" val="1016788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dirty="0" err="1"/>
              <a:t>Good</a:t>
            </a:r>
            <a:r>
              <a:rPr lang="pt-PT" dirty="0"/>
              <a:t> </a:t>
            </a:r>
            <a:r>
              <a:rPr lang="pt-PT" dirty="0" err="1"/>
              <a:t>Practice</a:t>
            </a:r>
            <a:r>
              <a:rPr lang="pt-PT" dirty="0"/>
              <a:t> General </a:t>
            </a:r>
            <a:r>
              <a:rPr lang="pt-PT" dirty="0" err="1"/>
              <a:t>Policy</a:t>
            </a:r>
            <a:endParaRPr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pPr marL="1257300" lvl="2" indent="-190500">
              <a:buSzPts val="2400"/>
            </a:pPr>
            <a:r>
              <a:rPr lang="en-US" dirty="0"/>
              <a:t>One good practice implemented/designed in general policy </a:t>
            </a:r>
          </a:p>
          <a:p>
            <a:pPr marL="457200" lvl="2" algn="just">
              <a:buClr>
                <a:schemeClr val="dk2"/>
              </a:buClr>
            </a:pPr>
            <a:r>
              <a:rPr lang="en-US" sz="1200" b="1" dirty="0">
                <a:solidFill>
                  <a:schemeClr val="dk2"/>
                </a:solidFill>
              </a:rPr>
              <a:t>	In May 2019, the Greek Government published its “National Strategy for a Sustainable Development” which includes the actions and funds required for the I 4.0 transformation starting from the programming period of 2021-2027</a:t>
            </a:r>
            <a:endParaRPr lang="en-US" sz="1200" dirty="0"/>
          </a:p>
          <a:p>
            <a:pPr algn="just"/>
            <a:r>
              <a:rPr lang="en-US" sz="1200" dirty="0"/>
              <a:t>	Regarding the EU Structural Funds, actions under Industry 4.0 era are fully in line with EU policy objectives for the next programming period 2021-2027.</a:t>
            </a:r>
            <a:endParaRPr lang="el-GR" sz="1200" dirty="0"/>
          </a:p>
          <a:p>
            <a:pPr algn="just"/>
            <a:r>
              <a:rPr lang="en-US" sz="1200" dirty="0"/>
              <a:t>	For NSRF 2021-2027, actions related to I 4.0 are directly in line with Policy Objective 1 “A smarter Europe through the promotion of innovative and intelligent economic transformation; Entrepreneurship-Innovation-Connecting to research-smart specialization”. In addition to the NSRF, more financial resources in centralized management programs with competitive EU-wide calls will be available for the 4th Industrial Revolution basically through the following Programs-Funds:</a:t>
            </a:r>
            <a:endParaRPr lang="el-GR" sz="1200" dirty="0"/>
          </a:p>
          <a:p>
            <a:pPr algn="just"/>
            <a:r>
              <a:rPr lang="en-US" sz="1200" dirty="0"/>
              <a:t>1) Invest EU</a:t>
            </a:r>
            <a:endParaRPr lang="el-GR" sz="1200" dirty="0"/>
          </a:p>
          <a:p>
            <a:pPr algn="just"/>
            <a:r>
              <a:rPr lang="en-US" sz="1200" dirty="0"/>
              <a:t>2) Horizon</a:t>
            </a:r>
            <a:endParaRPr lang="el-GR" sz="1200" dirty="0"/>
          </a:p>
          <a:p>
            <a:pPr algn="just"/>
            <a:r>
              <a:rPr lang="en-US" sz="1200" dirty="0"/>
              <a:t>3) Digital Europe</a:t>
            </a:r>
            <a:endParaRPr lang="el-GR" sz="1200" dirty="0"/>
          </a:p>
          <a:p>
            <a:pPr algn="just"/>
            <a:r>
              <a:rPr lang="en-US" sz="1200" dirty="0"/>
              <a:t>4) Defense Fund, etc.</a:t>
            </a:r>
            <a:endParaRPr lang="el-GR" sz="1200" dirty="0"/>
          </a:p>
          <a:p>
            <a:pPr algn="just"/>
            <a:r>
              <a:rPr lang="en-US" sz="1200" dirty="0"/>
              <a:t>	With regard to the national resources of the Public Investment </a:t>
            </a:r>
            <a:r>
              <a:rPr lang="en-US" sz="1200" dirty="0" err="1"/>
              <a:t>Programme</a:t>
            </a:r>
            <a:r>
              <a:rPr lang="en-US" sz="1200" dirty="0"/>
              <a:t>, the legislative initiatives already undertaken (multiannual programming, linkage with the National Development Strategy, individual strategies and priorities) provide the necessary tools so that significant national resources can be directed to the 4th industrial revolution.</a:t>
            </a:r>
            <a:endParaRPr lang="el-GR" sz="1200" dirty="0"/>
          </a:p>
          <a:p>
            <a:pPr marL="1257300" lvl="2" indent="-190500">
              <a:buSzPts val="2400"/>
            </a:pPr>
            <a:endParaRPr dirty="0"/>
          </a:p>
        </p:txBody>
      </p:sp>
    </p:spTree>
    <p:extLst>
      <p:ext uri="{BB962C8B-B14F-4D97-AF65-F5344CB8AC3E}">
        <p14:creationId xmlns:p14="http://schemas.microsoft.com/office/powerpoint/2010/main" val="329179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2619053" y="1140623"/>
            <a:ext cx="7200800" cy="5426443"/>
          </a:xfrm>
          <a:prstGeom prst="rect">
            <a:avLst/>
          </a:prstGeom>
          <a:noFill/>
          <a:ln>
            <a:noFill/>
          </a:ln>
        </p:spPr>
        <p:txBody>
          <a:bodyPr spcFirstLastPara="1" wrap="square" lIns="91425" tIns="45700" rIns="91425" bIns="45700" anchor="t" anchorCtr="0">
            <a:noAutofit/>
          </a:bodyPr>
          <a:lstStyle/>
          <a:p>
            <a:pPr marL="1257300" lvl="2" indent="-190500">
              <a:buSzPts val="2400"/>
            </a:pPr>
            <a:r>
              <a:rPr lang="pt-PT" b="1" dirty="0">
                <a:solidFill>
                  <a:srgbClr val="237A44"/>
                </a:solidFill>
              </a:rPr>
              <a:t>COMPETE 2020 – </a:t>
            </a:r>
            <a:r>
              <a:rPr lang="pt-PT" b="1" dirty="0" err="1">
                <a:solidFill>
                  <a:srgbClr val="237A44"/>
                </a:solidFill>
              </a:rPr>
              <a:t>Main</a:t>
            </a:r>
            <a:r>
              <a:rPr lang="pt-PT" b="1" dirty="0">
                <a:solidFill>
                  <a:srgbClr val="237A44"/>
                </a:solidFill>
              </a:rPr>
              <a:t> Objetive:</a:t>
            </a:r>
          </a:p>
          <a:p>
            <a:pPr marL="1257300" lvl="2" indent="-190500" algn="ctr">
              <a:buSzPts val="2400"/>
            </a:pPr>
            <a:endParaRPr lang="pt-PT" b="1" kern="1200" dirty="0">
              <a:solidFill>
                <a:srgbClr val="237A44"/>
              </a:solidFill>
            </a:endParaRPr>
          </a:p>
          <a:p>
            <a:pPr marL="1257300" lvl="2" indent="-190500" algn="ctr">
              <a:buSzPts val="2400"/>
            </a:pPr>
            <a:endParaRPr lang="pt-PT" b="1" kern="1200" dirty="0">
              <a:solidFill>
                <a:srgbClr val="237A44"/>
              </a:solidFill>
            </a:endParaRPr>
          </a:p>
          <a:p>
            <a:pPr marL="1257300" lvl="2" indent="-190500">
              <a:buSzPts val="2400"/>
            </a:pPr>
            <a:endParaRPr dirty="0"/>
          </a:p>
        </p:txBody>
      </p:sp>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o 12">
            <a:extLst>
              <a:ext uri="{FF2B5EF4-FFF2-40B4-BE49-F238E27FC236}">
                <a16:creationId xmlns:a16="http://schemas.microsoft.com/office/drawing/2014/main" id="{088976DE-1B06-4A63-A5F6-920928DFF024}"/>
              </a:ext>
            </a:extLst>
          </p:cNvPr>
          <p:cNvGrpSpPr/>
          <p:nvPr/>
        </p:nvGrpSpPr>
        <p:grpSpPr>
          <a:xfrm>
            <a:off x="2619053" y="1700808"/>
            <a:ext cx="7200800" cy="4016569"/>
            <a:chOff x="323528" y="2204864"/>
            <a:chExt cx="7200800" cy="3283277"/>
          </a:xfrm>
        </p:grpSpPr>
        <p:pic>
          <p:nvPicPr>
            <p:cNvPr id="9" name="Picture 2">
              <a:extLst>
                <a:ext uri="{FF2B5EF4-FFF2-40B4-BE49-F238E27FC236}">
                  <a16:creationId xmlns:a16="http://schemas.microsoft.com/office/drawing/2014/main" id="{9B02F16C-C29F-47F0-A032-62CA3AD2A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050" y="3923121"/>
              <a:ext cx="2445659" cy="1565020"/>
            </a:xfrm>
            <a:prstGeom prst="rect">
              <a:avLst/>
            </a:prstGeom>
            <a:solidFill>
              <a:srgbClr val="FFC000"/>
            </a:solidFill>
            <a:ln/>
            <a:extLst/>
          </p:spPr>
          <p:style>
            <a:lnRef idx="0">
              <a:schemeClr val="accent2"/>
            </a:lnRef>
            <a:fillRef idx="3">
              <a:schemeClr val="accent2"/>
            </a:fillRef>
            <a:effectRef idx="3">
              <a:schemeClr val="accent2"/>
            </a:effectRef>
            <a:fontRef idx="minor">
              <a:schemeClr val="lt1"/>
            </a:fontRef>
          </p:style>
        </p:pic>
        <p:sp>
          <p:nvSpPr>
            <p:cNvPr id="10" name="Oval 9">
              <a:extLst>
                <a:ext uri="{FF2B5EF4-FFF2-40B4-BE49-F238E27FC236}">
                  <a16:creationId xmlns:a16="http://schemas.microsoft.com/office/drawing/2014/main" id="{EA963630-4548-4C26-B43D-15A0EA6E3ED9}"/>
                </a:ext>
              </a:extLst>
            </p:cNvPr>
            <p:cNvSpPr/>
            <p:nvPr/>
          </p:nvSpPr>
          <p:spPr>
            <a:xfrm>
              <a:off x="899592" y="3975386"/>
              <a:ext cx="2233870" cy="1466873"/>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pt-PT">
                <a:solidFill>
                  <a:schemeClr val="bg1"/>
                </a:solidFill>
              </a:endParaRPr>
            </a:p>
          </p:txBody>
        </p:sp>
        <p:sp>
          <p:nvSpPr>
            <p:cNvPr id="11" name="Título 1">
              <a:extLst>
                <a:ext uri="{FF2B5EF4-FFF2-40B4-BE49-F238E27FC236}">
                  <a16:creationId xmlns:a16="http://schemas.microsoft.com/office/drawing/2014/main" id="{0283E249-2946-4119-9807-3E46EFA49015}"/>
                </a:ext>
              </a:extLst>
            </p:cNvPr>
            <p:cNvSpPr txBox="1">
              <a:spLocks/>
            </p:cNvSpPr>
            <p:nvPr/>
          </p:nvSpPr>
          <p:spPr>
            <a:xfrm>
              <a:off x="323528" y="2204864"/>
              <a:ext cx="7200800" cy="1476164"/>
            </a:xfrm>
            <a:prstGeom prst="rect">
              <a:avLst/>
            </a:prstGeom>
            <a:noFill/>
            <a:ln w="38100">
              <a:solidFill>
                <a:srgbClr val="1F7D4C"/>
              </a:solidFill>
            </a:ln>
          </p:spPr>
          <p:txBody>
            <a:bodyPr vert="horz" lIns="91440" tIns="45720" rIns="91440" bIns="45720" rtlCol="0" anchor="ctr">
              <a:noAutofit/>
            </a:bodyPr>
            <a:lstStyle>
              <a:defPPr>
                <a:defRPr lang="pt-PT"/>
              </a:defPPr>
              <a:lvl1pPr algn="ctr">
                <a:spcBef>
                  <a:spcPct val="0"/>
                </a:spcBef>
                <a:buNone/>
                <a:defRPr sz="1400" b="1">
                  <a:solidFill>
                    <a:srgbClr val="008000"/>
                  </a:solidFill>
                  <a:latin typeface="+mj-lt"/>
                  <a:ea typeface="+mj-ea"/>
                  <a:cs typeface="+mj-cs"/>
                </a:defRPr>
              </a:lvl1pPr>
            </a:lstStyle>
            <a:p>
              <a:r>
                <a:rPr lang="pt-PT" sz="2400" dirty="0">
                  <a:solidFill>
                    <a:schemeClr val="accent5">
                      <a:lumMod val="75000"/>
                    </a:schemeClr>
                  </a:solidFill>
                </a:rPr>
                <a:t>OBJECTIVE: </a:t>
              </a:r>
              <a:r>
                <a:rPr lang="en-US" sz="2400" dirty="0">
                  <a:solidFill>
                    <a:schemeClr val="accent5">
                      <a:lumMod val="75000"/>
                    </a:schemeClr>
                  </a:solidFill>
                </a:rPr>
                <a:t>improving the competitiveness of enterprises and their </a:t>
              </a:r>
              <a:r>
                <a:rPr lang="en-US" sz="2400" dirty="0" err="1">
                  <a:solidFill>
                    <a:schemeClr val="accent5">
                      <a:lumMod val="75000"/>
                    </a:schemeClr>
                  </a:solidFill>
                </a:rPr>
                <a:t>internationalisation</a:t>
              </a:r>
              <a:r>
                <a:rPr lang="en-US" sz="2400" dirty="0">
                  <a:solidFill>
                    <a:schemeClr val="accent5">
                      <a:lumMod val="75000"/>
                    </a:schemeClr>
                  </a:solidFill>
                </a:rPr>
                <a:t> </a:t>
              </a:r>
              <a:r>
                <a:rPr lang="pt-PT" sz="2400" dirty="0">
                  <a:solidFill>
                    <a:schemeClr val="accent5">
                      <a:lumMod val="75000"/>
                    </a:schemeClr>
                  </a:solidFill>
                </a:rPr>
                <a:t>(in global </a:t>
              </a:r>
              <a:r>
                <a:rPr lang="pt-PT" sz="2400" dirty="0" err="1">
                  <a:solidFill>
                    <a:schemeClr val="accent5">
                      <a:lumMod val="75000"/>
                    </a:schemeClr>
                  </a:solidFill>
                </a:rPr>
                <a:t>competitive</a:t>
              </a:r>
              <a:r>
                <a:rPr lang="pt-PT" sz="2400" dirty="0">
                  <a:solidFill>
                    <a:schemeClr val="accent5">
                      <a:lumMod val="75000"/>
                    </a:schemeClr>
                  </a:solidFill>
                </a:rPr>
                <a:t> </a:t>
              </a:r>
              <a:r>
                <a:rPr lang="pt-PT" sz="2400" dirty="0" err="1">
                  <a:solidFill>
                    <a:schemeClr val="accent5">
                      <a:lumMod val="75000"/>
                    </a:schemeClr>
                  </a:solidFill>
                </a:rPr>
                <a:t>contexts</a:t>
              </a:r>
              <a:r>
                <a:rPr lang="pt-PT" sz="2400" dirty="0">
                  <a:solidFill>
                    <a:schemeClr val="accent5">
                      <a:lumMod val="75000"/>
                    </a:schemeClr>
                  </a:solidFill>
                </a:rPr>
                <a:t>), </a:t>
              </a:r>
              <a:r>
                <a:rPr lang="en-US" sz="2400" dirty="0">
                  <a:solidFill>
                    <a:schemeClr val="accent5">
                      <a:lumMod val="75000"/>
                    </a:schemeClr>
                  </a:solidFill>
                </a:rPr>
                <a:t>creating jobs and generating wealth and well-being</a:t>
              </a:r>
              <a:endParaRPr lang="pt-PT" sz="2400" dirty="0">
                <a:solidFill>
                  <a:schemeClr val="accent5">
                    <a:lumMod val="75000"/>
                  </a:schemeClr>
                </a:solidFill>
              </a:endParaRPr>
            </a:p>
          </p:txBody>
        </p:sp>
        <p:sp>
          <p:nvSpPr>
            <p:cNvPr id="12" name="Rectângulo 17">
              <a:extLst>
                <a:ext uri="{FF2B5EF4-FFF2-40B4-BE49-F238E27FC236}">
                  <a16:creationId xmlns:a16="http://schemas.microsoft.com/office/drawing/2014/main" id="{41DA532D-3641-451E-A8D4-2120D8CF7231}"/>
                </a:ext>
              </a:extLst>
            </p:cNvPr>
            <p:cNvSpPr/>
            <p:nvPr/>
          </p:nvSpPr>
          <p:spPr>
            <a:xfrm>
              <a:off x="1058572" y="4524156"/>
              <a:ext cx="1915909" cy="276745"/>
            </a:xfrm>
            <a:prstGeom prst="rect">
              <a:avLst/>
            </a:prstGeom>
          </p:spPr>
          <p:txBody>
            <a:bodyPr wrap="none">
              <a:spAutoFit/>
            </a:bodyPr>
            <a:lstStyle/>
            <a:p>
              <a:pPr algn="ctr"/>
              <a:r>
                <a:rPr lang="pt-PT" sz="1600" b="1" dirty="0" err="1">
                  <a:solidFill>
                    <a:schemeClr val="bg1"/>
                  </a:solidFill>
                </a:rPr>
                <a:t>Business</a:t>
              </a:r>
              <a:r>
                <a:rPr lang="pt-PT" sz="1600" b="1" dirty="0">
                  <a:solidFill>
                    <a:schemeClr val="bg1"/>
                  </a:solidFill>
                </a:rPr>
                <a:t> </a:t>
              </a:r>
              <a:r>
                <a:rPr lang="pt-PT" sz="1600" b="1" dirty="0" err="1">
                  <a:solidFill>
                    <a:schemeClr val="bg1"/>
                  </a:solidFill>
                </a:rPr>
                <a:t>support</a:t>
              </a:r>
              <a:endParaRPr lang="pt-PT" sz="1600" b="1" dirty="0">
                <a:solidFill>
                  <a:schemeClr val="bg1"/>
                </a:solidFill>
              </a:endParaRPr>
            </a:p>
          </p:txBody>
        </p:sp>
        <p:sp>
          <p:nvSpPr>
            <p:cNvPr id="13" name="Rectângulo 18">
              <a:extLst>
                <a:ext uri="{FF2B5EF4-FFF2-40B4-BE49-F238E27FC236}">
                  <a16:creationId xmlns:a16="http://schemas.microsoft.com/office/drawing/2014/main" id="{385C8A57-4B45-4882-B5B4-023D9DE58803}"/>
                </a:ext>
              </a:extLst>
            </p:cNvPr>
            <p:cNvSpPr/>
            <p:nvPr/>
          </p:nvSpPr>
          <p:spPr>
            <a:xfrm>
              <a:off x="4222097" y="4524156"/>
              <a:ext cx="2504212" cy="452856"/>
            </a:xfrm>
            <a:prstGeom prst="rect">
              <a:avLst/>
            </a:prstGeom>
          </p:spPr>
          <p:txBody>
            <a:bodyPr wrap="none">
              <a:spAutoFit/>
            </a:bodyPr>
            <a:lstStyle/>
            <a:p>
              <a:pPr algn="ctr"/>
              <a:r>
                <a:rPr lang="pt-PT" sz="1500" b="1" dirty="0">
                  <a:solidFill>
                    <a:srgbClr val="FFC000"/>
                  </a:solidFill>
                </a:rPr>
                <a:t>Business </a:t>
              </a:r>
              <a:r>
                <a:rPr lang="pt-PT" sz="1500" b="1" dirty="0" err="1">
                  <a:solidFill>
                    <a:srgbClr val="FFC000"/>
                  </a:solidFill>
                </a:rPr>
                <a:t>and</a:t>
              </a:r>
              <a:r>
                <a:rPr lang="pt-PT" sz="1500" b="1" dirty="0">
                  <a:solidFill>
                    <a:srgbClr val="FFC000"/>
                  </a:solidFill>
                </a:rPr>
                <a:t> </a:t>
              </a:r>
              <a:r>
                <a:rPr lang="pt-PT" sz="1500" b="1" dirty="0" err="1">
                  <a:solidFill>
                    <a:srgbClr val="FFC000"/>
                  </a:solidFill>
                </a:rPr>
                <a:t>investment</a:t>
              </a:r>
              <a:endParaRPr lang="pt-PT" sz="1500" b="1" dirty="0">
                <a:solidFill>
                  <a:srgbClr val="FFC000"/>
                </a:solidFill>
              </a:endParaRPr>
            </a:p>
            <a:p>
              <a:pPr algn="ctr"/>
              <a:r>
                <a:rPr lang="pt-PT" sz="1500" b="1" dirty="0" err="1">
                  <a:solidFill>
                    <a:srgbClr val="FFC000"/>
                  </a:solidFill>
                </a:rPr>
                <a:t>environment</a:t>
              </a:r>
              <a:endParaRPr lang="pt-PT" sz="1500" b="1" dirty="0">
                <a:solidFill>
                  <a:srgbClr val="FFC000"/>
                </a:solidFill>
              </a:endParaRPr>
            </a:p>
          </p:txBody>
        </p:sp>
      </p:grpSp>
    </p:spTree>
    <p:extLst>
      <p:ext uri="{BB962C8B-B14F-4D97-AF65-F5344CB8AC3E}">
        <p14:creationId xmlns:p14="http://schemas.microsoft.com/office/powerpoint/2010/main" val="2873548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r>
              <a:rPr lang="pt-PT" dirty="0" err="1"/>
              <a:t>Good</a:t>
            </a:r>
            <a:r>
              <a:rPr lang="pt-PT" dirty="0"/>
              <a:t> </a:t>
            </a:r>
            <a:r>
              <a:rPr lang="pt-PT" dirty="0" err="1"/>
              <a:t>Practice</a:t>
            </a:r>
            <a:r>
              <a:rPr lang="pt-PT" dirty="0"/>
              <a:t> General </a:t>
            </a:r>
            <a:r>
              <a:rPr lang="pt-PT" dirty="0" err="1"/>
              <a:t>Policy</a:t>
            </a:r>
            <a:endParaRPr dirty="0"/>
          </a:p>
        </p:txBody>
      </p:sp>
      <p:sp>
        <p:nvSpPr>
          <p:cNvPr id="139" name="Shape 139"/>
          <p:cNvSpPr txBox="1">
            <a:spLocks noGrp="1"/>
          </p:cNvSpPr>
          <p:nvPr>
            <p:ph type="body" idx="1"/>
          </p:nvPr>
        </p:nvSpPr>
        <p:spPr>
          <a:xfrm>
            <a:off x="1981201" y="1368001"/>
            <a:ext cx="8207375" cy="5183187"/>
          </a:xfrm>
          <a:prstGeom prst="rect">
            <a:avLst/>
          </a:prstGeom>
          <a:noFill/>
          <a:ln>
            <a:noFill/>
          </a:ln>
        </p:spPr>
        <p:txBody>
          <a:bodyPr spcFirstLastPara="1" wrap="square" lIns="91425" tIns="45700" rIns="91425" bIns="45700" anchor="t" anchorCtr="0">
            <a:noAutofit/>
          </a:bodyPr>
          <a:lstStyle/>
          <a:p>
            <a:r>
              <a:rPr lang="en-US" sz="1200" dirty="0"/>
              <a:t>The actions to be financed could be classified as follows:</a:t>
            </a:r>
            <a:endParaRPr lang="el-GR" sz="1200" dirty="0"/>
          </a:p>
          <a:p>
            <a:r>
              <a:rPr lang="en-US" sz="1200" dirty="0"/>
              <a:t>A) Investment in infrastructure, mainly in research infrastructures of all kinds in Universities and Research Institutes.</a:t>
            </a:r>
            <a:endParaRPr lang="el-GR" sz="1200" dirty="0"/>
          </a:p>
          <a:p>
            <a:r>
              <a:rPr lang="en-US" sz="1200" dirty="0"/>
              <a:t>B) Strengthening Digital Innovation Centers, which provide support to businesses to integrate digital technology into their operations. In addition, as part of their activities, they bring together the public and private sectors, the academic and research community to implement larger projects by achieving economies of scale.</a:t>
            </a:r>
            <a:endParaRPr lang="el-GR" sz="1200" dirty="0"/>
          </a:p>
          <a:p>
            <a:r>
              <a:rPr lang="en-US" sz="1200" dirty="0"/>
              <a:t>C) Strengthening the Support Structures of the Private Sector (Businesses) and the Public Sector for the 4th Industrial Revolution. It also includes the reinforcement of business clusters, Business Angels incubators etc.</a:t>
            </a:r>
            <a:endParaRPr lang="el-GR" sz="1200" dirty="0"/>
          </a:p>
          <a:p>
            <a:r>
              <a:rPr lang="en-US" sz="1200" dirty="0"/>
              <a:t>D) Supporting Businesses through Grants or Tax Incentives (such as the “Research - Innovate – Create” </a:t>
            </a:r>
            <a:r>
              <a:rPr lang="en-US" sz="1200" dirty="0" err="1"/>
              <a:t>Programme</a:t>
            </a:r>
            <a:r>
              <a:rPr lang="en-US" sz="1200" dirty="0"/>
              <a:t>)</a:t>
            </a:r>
            <a:endParaRPr lang="el-GR" sz="1200" dirty="0"/>
          </a:p>
          <a:p>
            <a:r>
              <a:rPr lang="en-US" sz="1200" dirty="0"/>
              <a:t>E) Financial Tools for Business Support (Loans, Equity, Venture Capital, Bond Loans, etc.).</a:t>
            </a:r>
            <a:endParaRPr lang="el-GR" sz="1200" dirty="0"/>
          </a:p>
          <a:p>
            <a:r>
              <a:rPr lang="en-US" sz="1200" dirty="0"/>
              <a:t>F) Any type of training and retraining of unemployed and skilled workers or not in the value chains of the Industry 4.0, funding of studies to investigate the necessary redesign of all levels of education in the light of the changes brought about by digital transformation in society.</a:t>
            </a:r>
            <a:endParaRPr lang="el-GR" sz="1200" dirty="0"/>
          </a:p>
          <a:p>
            <a:r>
              <a:rPr lang="en-US" sz="1200" dirty="0"/>
              <a:t>The initial steps will include:</a:t>
            </a:r>
            <a:endParaRPr lang="el-GR" sz="1200" dirty="0"/>
          </a:p>
          <a:p>
            <a:pPr lvl="0">
              <a:buFont typeface="Wingdings" pitchFamily="2" charset="2"/>
              <a:buChar char="§"/>
            </a:pPr>
            <a:r>
              <a:rPr lang="en-US" sz="1200" dirty="0"/>
              <a:t>Utilizing highly specialized STEM graduates in which the country has the required critical mass of high quality scientists, focusing on areas such as nanotechnology, photonics, biotechnology, manufacturing technologies, advanced materials and information technology (ICT), which influence technologies important for I4.0 and which cross the horizon of the main sectors of the Greek economy.</a:t>
            </a:r>
            <a:endParaRPr lang="el-GR" sz="1200" dirty="0"/>
          </a:p>
          <a:p>
            <a:pPr lvl="0">
              <a:buFont typeface="Wingdings" pitchFamily="2" charset="2"/>
              <a:buChar char="§"/>
            </a:pPr>
            <a:r>
              <a:rPr lang="en-US" sz="1200" dirty="0"/>
              <a:t>Develop an appropriate ethical and legal framework for the development and use of technologies that are critical areas within I4.0.</a:t>
            </a:r>
            <a:endParaRPr lang="el-GR" sz="1200" dirty="0"/>
          </a:p>
          <a:p>
            <a:pPr lvl="0">
              <a:buFont typeface="Wingdings" pitchFamily="2" charset="2"/>
              <a:buChar char="§"/>
            </a:pPr>
            <a:r>
              <a:rPr lang="en-US" sz="1200" dirty="0"/>
              <a:t>Develop targeted financing programs to exploit the country's advantages at both business and research levels, with an emphasis on supporting networking and synergy between them.</a:t>
            </a:r>
            <a:endParaRPr lang="el-GR" sz="1200" dirty="0"/>
          </a:p>
          <a:p>
            <a:pPr marL="1257300" lvl="2" indent="-190500">
              <a:buSzPts val="2400"/>
            </a:pPr>
            <a:endParaRPr dirty="0"/>
          </a:p>
        </p:txBody>
      </p:sp>
    </p:spTree>
    <p:extLst>
      <p:ext uri="{BB962C8B-B14F-4D97-AF65-F5344CB8AC3E}">
        <p14:creationId xmlns:p14="http://schemas.microsoft.com/office/powerpoint/2010/main" val="3264296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pPr lvl="0"/>
            <a:r>
              <a:rPr lang="en-GB" dirty="0"/>
              <a:t>Thank you! </a:t>
            </a:r>
            <a:endParaRPr dirty="0"/>
          </a:p>
        </p:txBody>
      </p:sp>
      <p:sp>
        <p:nvSpPr>
          <p:cNvPr id="12" name="CustomShape 2"/>
          <p:cNvSpPr/>
          <p:nvPr/>
        </p:nvSpPr>
        <p:spPr>
          <a:xfrm>
            <a:off x="1991640" y="6165360"/>
            <a:ext cx="41025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pc="-1" dirty="0" err="1">
                <a:solidFill>
                  <a:srgbClr val="595959"/>
                </a:solidFill>
                <a:uFill>
                  <a:solidFill>
                    <a:srgbClr val="FFFFFF"/>
                  </a:solidFill>
                </a:uFill>
                <a:latin typeface="Arial"/>
                <a:ea typeface="Arial"/>
              </a:rPr>
              <a:t>Questions</a:t>
            </a:r>
            <a:r>
              <a:rPr lang="es-ES" sz="1600" b="1" spc="-1" dirty="0">
                <a:solidFill>
                  <a:srgbClr val="595959"/>
                </a:solidFill>
                <a:uFill>
                  <a:solidFill>
                    <a:srgbClr val="FFFFFF"/>
                  </a:solidFill>
                </a:uFill>
                <a:latin typeface="Arial"/>
                <a:ea typeface="Arial"/>
              </a:rPr>
              <a:t> </a:t>
            </a:r>
            <a:r>
              <a:rPr lang="es-ES" sz="1600" b="1" spc="-1" dirty="0" err="1">
                <a:solidFill>
                  <a:srgbClr val="595959"/>
                </a:solidFill>
                <a:uFill>
                  <a:solidFill>
                    <a:srgbClr val="FFFFFF"/>
                  </a:solidFill>
                </a:uFill>
                <a:latin typeface="Arial"/>
                <a:ea typeface="Arial"/>
              </a:rPr>
              <a:t>welcome</a:t>
            </a:r>
            <a:endParaRPr lang="es-ES" sz="1800" spc="-1" dirty="0">
              <a:uFill>
                <a:solidFill>
                  <a:srgbClr val="FFFFFF"/>
                </a:solidFill>
              </a:uFill>
              <a:latin typeface="Arial"/>
            </a:endParaRPr>
          </a:p>
        </p:txBody>
      </p:sp>
    </p:spTree>
    <p:extLst>
      <p:ext uri="{BB962C8B-B14F-4D97-AF65-F5344CB8AC3E}">
        <p14:creationId xmlns:p14="http://schemas.microsoft.com/office/powerpoint/2010/main" val="37561878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 name="Picture 3">
            <a:extLst>
              <a:ext uri="{FF2B5EF4-FFF2-40B4-BE49-F238E27FC236}">
                <a16:creationId xmlns:a16="http://schemas.microsoft.com/office/drawing/2014/main" id="{A56B2D7D-4AFD-4F07-81E3-2C2CF0D2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7" y="7"/>
            <a:ext cx="2057519" cy="7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a:extLst>
              <a:ext uri="{FF2B5EF4-FFF2-40B4-BE49-F238E27FC236}">
                <a16:creationId xmlns:a16="http://schemas.microsoft.com/office/drawing/2014/main" id="{759568FD-4557-46A8-979C-8597F5A40157}"/>
              </a:ext>
            </a:extLst>
          </p:cNvPr>
          <p:cNvSpPr/>
          <p:nvPr/>
        </p:nvSpPr>
        <p:spPr>
          <a:xfrm>
            <a:off x="5225409" y="453880"/>
            <a:ext cx="1741182" cy="523220"/>
          </a:xfrm>
          <a:prstGeom prst="rect">
            <a:avLst/>
          </a:prstGeom>
        </p:spPr>
        <p:txBody>
          <a:bodyPr wrap="square">
            <a:spAutoFit/>
          </a:bodyPr>
          <a:lstStyle/>
          <a:p>
            <a:r>
              <a:rPr lang="en-US" sz="2800" b="1" dirty="0">
                <a:solidFill>
                  <a:schemeClr val="bg2"/>
                </a:solidFill>
              </a:rPr>
              <a:t>AGENDA</a:t>
            </a:r>
            <a:endParaRPr lang="pt-PT" sz="2800" b="1" dirty="0">
              <a:solidFill>
                <a:schemeClr val="bg2"/>
              </a:solidFill>
            </a:endParaRPr>
          </a:p>
        </p:txBody>
      </p:sp>
      <p:graphicFrame>
        <p:nvGraphicFramePr>
          <p:cNvPr id="8" name="Diagrama 7">
            <a:extLst>
              <a:ext uri="{FF2B5EF4-FFF2-40B4-BE49-F238E27FC236}">
                <a16:creationId xmlns:a16="http://schemas.microsoft.com/office/drawing/2014/main" id="{0DC94CC5-B535-4534-AFD9-491EFD13E312}"/>
              </a:ext>
            </a:extLst>
          </p:cNvPr>
          <p:cNvGraphicFramePr/>
          <p:nvPr>
            <p:extLst>
              <p:ext uri="{D42A27DB-BD31-4B8C-83A1-F6EECF244321}">
                <p14:modId xmlns:p14="http://schemas.microsoft.com/office/powerpoint/2010/main" val="2356573404"/>
              </p:ext>
            </p:extLst>
          </p:nvPr>
        </p:nvGraphicFramePr>
        <p:xfrm>
          <a:off x="1055440" y="869953"/>
          <a:ext cx="10225136" cy="583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tângulo 2">
            <a:extLst>
              <a:ext uri="{FF2B5EF4-FFF2-40B4-BE49-F238E27FC236}">
                <a16:creationId xmlns:a16="http://schemas.microsoft.com/office/drawing/2014/main" id="{F1EF2900-BD6A-4CC7-B0F3-82048540C6CA}"/>
              </a:ext>
            </a:extLst>
          </p:cNvPr>
          <p:cNvSpPr/>
          <p:nvPr/>
        </p:nvSpPr>
        <p:spPr>
          <a:xfrm>
            <a:off x="1292088" y="5634107"/>
            <a:ext cx="480815" cy="707886"/>
          </a:xfrm>
          <a:prstGeom prst="rect">
            <a:avLst/>
          </a:prstGeom>
        </p:spPr>
        <p:txBody>
          <a:bodyPr wrap="square">
            <a:spAutoFit/>
          </a:bodyPr>
          <a:lstStyle/>
          <a:p>
            <a:r>
              <a:rPr lang="en-US" sz="4000" b="1" dirty="0">
                <a:solidFill>
                  <a:schemeClr val="bg1"/>
                </a:solidFill>
              </a:rPr>
              <a:t>5</a:t>
            </a:r>
            <a:endParaRPr lang="pt-PT" sz="4000" b="1" dirty="0">
              <a:solidFill>
                <a:schemeClr val="bg1"/>
              </a:solidFill>
            </a:endParaRPr>
          </a:p>
        </p:txBody>
      </p:sp>
      <p:sp>
        <p:nvSpPr>
          <p:cNvPr id="9" name="Retângulo 8">
            <a:extLst>
              <a:ext uri="{FF2B5EF4-FFF2-40B4-BE49-F238E27FC236}">
                <a16:creationId xmlns:a16="http://schemas.microsoft.com/office/drawing/2014/main" id="{E085C219-B643-4E34-98F9-A4722E146861}"/>
              </a:ext>
            </a:extLst>
          </p:cNvPr>
          <p:cNvSpPr/>
          <p:nvPr/>
        </p:nvSpPr>
        <p:spPr>
          <a:xfrm>
            <a:off x="1819499" y="2327612"/>
            <a:ext cx="480815" cy="707886"/>
          </a:xfrm>
          <a:prstGeom prst="rect">
            <a:avLst/>
          </a:prstGeom>
        </p:spPr>
        <p:txBody>
          <a:bodyPr wrap="square">
            <a:spAutoFit/>
          </a:bodyPr>
          <a:lstStyle/>
          <a:p>
            <a:r>
              <a:rPr lang="en-US" sz="4000" b="1" dirty="0">
                <a:solidFill>
                  <a:schemeClr val="bg1"/>
                </a:solidFill>
              </a:rPr>
              <a:t>2</a:t>
            </a:r>
            <a:endParaRPr lang="pt-PT" sz="4000" b="1" dirty="0">
              <a:solidFill>
                <a:schemeClr val="bg1"/>
              </a:solidFill>
            </a:endParaRPr>
          </a:p>
        </p:txBody>
      </p:sp>
      <p:sp>
        <p:nvSpPr>
          <p:cNvPr id="10" name="Retângulo 9">
            <a:extLst>
              <a:ext uri="{FF2B5EF4-FFF2-40B4-BE49-F238E27FC236}">
                <a16:creationId xmlns:a16="http://schemas.microsoft.com/office/drawing/2014/main" id="{9AE064F4-7084-4EEB-A7BF-4D4C86A92787}"/>
              </a:ext>
            </a:extLst>
          </p:cNvPr>
          <p:cNvSpPr/>
          <p:nvPr/>
        </p:nvSpPr>
        <p:spPr>
          <a:xfrm>
            <a:off x="1292088" y="1268760"/>
            <a:ext cx="480815" cy="707886"/>
          </a:xfrm>
          <a:prstGeom prst="rect">
            <a:avLst/>
          </a:prstGeom>
        </p:spPr>
        <p:txBody>
          <a:bodyPr wrap="square">
            <a:spAutoFit/>
          </a:bodyPr>
          <a:lstStyle/>
          <a:p>
            <a:r>
              <a:rPr lang="en-US" sz="4000" b="1" dirty="0">
                <a:solidFill>
                  <a:schemeClr val="bg1"/>
                </a:solidFill>
              </a:rPr>
              <a:t>1</a:t>
            </a:r>
            <a:endParaRPr lang="pt-PT" sz="4000" b="1" dirty="0">
              <a:solidFill>
                <a:schemeClr val="bg1"/>
              </a:solidFill>
            </a:endParaRPr>
          </a:p>
        </p:txBody>
      </p:sp>
      <p:sp>
        <p:nvSpPr>
          <p:cNvPr id="11" name="Retângulo 10">
            <a:extLst>
              <a:ext uri="{FF2B5EF4-FFF2-40B4-BE49-F238E27FC236}">
                <a16:creationId xmlns:a16="http://schemas.microsoft.com/office/drawing/2014/main" id="{8F570A84-5B8E-4F03-A3DE-E2FBCA3F33F6}"/>
              </a:ext>
            </a:extLst>
          </p:cNvPr>
          <p:cNvSpPr/>
          <p:nvPr/>
        </p:nvSpPr>
        <p:spPr>
          <a:xfrm>
            <a:off x="1942777" y="3431417"/>
            <a:ext cx="480815" cy="707886"/>
          </a:xfrm>
          <a:prstGeom prst="rect">
            <a:avLst/>
          </a:prstGeom>
        </p:spPr>
        <p:txBody>
          <a:bodyPr wrap="square">
            <a:spAutoFit/>
          </a:bodyPr>
          <a:lstStyle/>
          <a:p>
            <a:r>
              <a:rPr lang="en-US" sz="4000" b="1" dirty="0">
                <a:solidFill>
                  <a:schemeClr val="bg1"/>
                </a:solidFill>
              </a:rPr>
              <a:t>3</a:t>
            </a:r>
            <a:endParaRPr lang="pt-PT" sz="4000" b="1" dirty="0">
              <a:solidFill>
                <a:schemeClr val="bg1"/>
              </a:solidFill>
            </a:endParaRPr>
          </a:p>
        </p:txBody>
      </p:sp>
      <p:sp>
        <p:nvSpPr>
          <p:cNvPr id="12" name="Retângulo 11">
            <a:extLst>
              <a:ext uri="{FF2B5EF4-FFF2-40B4-BE49-F238E27FC236}">
                <a16:creationId xmlns:a16="http://schemas.microsoft.com/office/drawing/2014/main" id="{6F0A00BE-11EB-4E8A-B9D2-0F1F96158B99}"/>
              </a:ext>
            </a:extLst>
          </p:cNvPr>
          <p:cNvSpPr/>
          <p:nvPr/>
        </p:nvSpPr>
        <p:spPr>
          <a:xfrm>
            <a:off x="1775520" y="4497377"/>
            <a:ext cx="480815" cy="707886"/>
          </a:xfrm>
          <a:prstGeom prst="rect">
            <a:avLst/>
          </a:prstGeom>
        </p:spPr>
        <p:txBody>
          <a:bodyPr wrap="square">
            <a:spAutoFit/>
          </a:bodyPr>
          <a:lstStyle/>
          <a:p>
            <a:r>
              <a:rPr lang="en-US" sz="4000" b="1" dirty="0">
                <a:solidFill>
                  <a:schemeClr val="bg1"/>
                </a:solidFill>
              </a:rPr>
              <a:t>4</a:t>
            </a:r>
            <a:endParaRPr lang="pt-PT" sz="4000" b="1" dirty="0">
              <a:solidFill>
                <a:schemeClr val="bg1"/>
              </a:solidFill>
            </a:endParaRPr>
          </a:p>
        </p:txBody>
      </p:sp>
    </p:spTree>
    <p:extLst>
      <p:ext uri="{BB962C8B-B14F-4D97-AF65-F5344CB8AC3E}">
        <p14:creationId xmlns:p14="http://schemas.microsoft.com/office/powerpoint/2010/main" val="8363087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body" idx="2"/>
          </p:nvPr>
        </p:nvSpPr>
        <p:spPr>
          <a:xfrm>
            <a:off x="2457579" y="5157216"/>
            <a:ext cx="7272337" cy="216000"/>
          </a:xfrm>
          <a:prstGeom prst="rect">
            <a:avLst/>
          </a:prstGeom>
          <a:noFill/>
          <a:ln>
            <a:noFill/>
          </a:ln>
        </p:spPr>
        <p:txBody>
          <a:bodyPr spcFirstLastPara="1" wrap="square" lIns="91425" tIns="0" rIns="91425" bIns="45700" anchor="t" anchorCtr="0">
            <a:noAutofit/>
          </a:bodyPr>
          <a:lstStyle/>
          <a:p>
            <a:pPr marL="0" indent="0">
              <a:spcBef>
                <a:spcPts val="0"/>
              </a:spcBef>
            </a:pPr>
            <a:r>
              <a:rPr lang="en-GB" dirty="0"/>
              <a:t>ICT Association</a:t>
            </a:r>
            <a:r>
              <a:rPr lang="hu-HU" dirty="0"/>
              <a:t> of</a:t>
            </a:r>
            <a:r>
              <a:rPr lang="en-GB" dirty="0"/>
              <a:t> Hungary</a:t>
            </a:r>
          </a:p>
        </p:txBody>
      </p:sp>
      <p:sp>
        <p:nvSpPr>
          <p:cNvPr id="132" name="Shape 132"/>
          <p:cNvSpPr txBox="1">
            <a:spLocks noGrp="1"/>
          </p:cNvSpPr>
          <p:nvPr>
            <p:ph type="ctrTitle"/>
          </p:nvPr>
        </p:nvSpPr>
        <p:spPr>
          <a:xfrm>
            <a:off x="2209800" y="3501009"/>
            <a:ext cx="7772400" cy="794519"/>
          </a:xfrm>
          <a:prstGeom prst="rect">
            <a:avLst/>
          </a:prstGeom>
          <a:noFill/>
          <a:ln>
            <a:noFill/>
          </a:ln>
        </p:spPr>
        <p:txBody>
          <a:bodyPr spcFirstLastPara="1" wrap="square" lIns="91425" tIns="45700" rIns="91425" bIns="45700" anchor="t" anchorCtr="0">
            <a:noAutofit/>
          </a:bodyPr>
          <a:lstStyle/>
          <a:p>
            <a:r>
              <a:rPr lang="en-GB" sz="2800" b="1" dirty="0"/>
              <a:t>Action planning</a:t>
            </a:r>
            <a:r>
              <a:rPr lang="hu-HU" sz="2800" b="1" dirty="0"/>
              <a:t> </a:t>
            </a:r>
            <a:r>
              <a:rPr lang="hu-HU" sz="2800" b="1" dirty="0" err="1"/>
              <a:t>kick-off</a:t>
            </a:r>
            <a:endParaRPr lang="en-GB" sz="2800" b="1" dirty="0"/>
          </a:p>
        </p:txBody>
      </p:sp>
      <p:sp>
        <p:nvSpPr>
          <p:cNvPr id="133" name="Shape 133"/>
          <p:cNvSpPr txBox="1">
            <a:spLocks noGrp="1"/>
          </p:cNvSpPr>
          <p:nvPr>
            <p:ph type="body" idx="4"/>
          </p:nvPr>
        </p:nvSpPr>
        <p:spPr>
          <a:xfrm>
            <a:off x="2457579" y="5733256"/>
            <a:ext cx="7415683" cy="387424"/>
          </a:xfrm>
          <a:prstGeom prst="rect">
            <a:avLst/>
          </a:prstGeom>
          <a:noFill/>
          <a:ln>
            <a:noFill/>
          </a:ln>
        </p:spPr>
        <p:txBody>
          <a:bodyPr spcFirstLastPara="1" wrap="square" lIns="91425" tIns="45700" rIns="91425" bIns="45700" anchor="t" anchorCtr="0">
            <a:noAutofit/>
          </a:bodyPr>
          <a:lstStyle/>
          <a:p>
            <a:pPr marL="0" indent="0" algn="l">
              <a:spcBef>
                <a:spcPts val="0"/>
              </a:spcBef>
            </a:pPr>
            <a:r>
              <a:rPr lang="en-GB" sz="2000" dirty="0">
                <a:solidFill>
                  <a:schemeClr val="dk1"/>
                </a:solidFill>
              </a:rPr>
              <a:t>3</a:t>
            </a:r>
            <a:r>
              <a:rPr lang="en-GB" sz="2000" baseline="30000" dirty="0">
                <a:solidFill>
                  <a:schemeClr val="dk1"/>
                </a:solidFill>
              </a:rPr>
              <a:t>rd</a:t>
            </a:r>
            <a:r>
              <a:rPr lang="hu-HU" sz="2000" dirty="0">
                <a:solidFill>
                  <a:schemeClr val="dk1"/>
                </a:solidFill>
              </a:rPr>
              <a:t> </a:t>
            </a:r>
            <a:r>
              <a:rPr lang="en-GB" sz="2000" dirty="0">
                <a:solidFill>
                  <a:schemeClr val="dk1"/>
                </a:solidFill>
              </a:rPr>
              <a:t> Transnational Thematic Meeting</a:t>
            </a:r>
          </a:p>
          <a:p>
            <a:pPr marL="0" indent="0" algn="l">
              <a:spcBef>
                <a:spcPts val="0"/>
              </a:spcBef>
            </a:pPr>
            <a:endParaRPr lang="en-GB" sz="2000" dirty="0">
              <a:solidFill>
                <a:schemeClr val="dk1"/>
              </a:solidFill>
            </a:endParaRPr>
          </a:p>
          <a:p>
            <a:pPr marL="0" indent="0" algn="l">
              <a:spcBef>
                <a:spcPts val="0"/>
              </a:spcBef>
            </a:pPr>
            <a:r>
              <a:rPr lang="en-GB" sz="2000" dirty="0">
                <a:solidFill>
                  <a:schemeClr val="dk1"/>
                </a:solidFill>
              </a:rPr>
              <a:t>19 November 2019, Lisbon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260648"/>
            <a:ext cx="6707088" cy="562074"/>
          </a:xfrm>
          <a:prstGeom prst="rect">
            <a:avLst/>
          </a:prstGeom>
          <a:noFill/>
          <a:ln>
            <a:noFill/>
          </a:ln>
        </p:spPr>
        <p:txBody>
          <a:bodyPr spcFirstLastPara="1" wrap="square" lIns="91425" tIns="45700" rIns="91425" bIns="45700" anchor="ctr" anchorCtr="0">
            <a:noAutofit/>
          </a:bodyPr>
          <a:lstStyle/>
          <a:p>
            <a:pPr lvl="0"/>
            <a:r>
              <a:rPr lang="en-GB" sz="2800" b="1" dirty="0"/>
              <a:t>The action plan is the most important output for each regular project partner</a:t>
            </a:r>
          </a:p>
        </p:txBody>
      </p:sp>
      <p:sp>
        <p:nvSpPr>
          <p:cNvPr id="9" name="Rectangle 3">
            <a:extLst>
              <a:ext uri="{FF2B5EF4-FFF2-40B4-BE49-F238E27FC236}">
                <a16:creationId xmlns:a16="http://schemas.microsoft.com/office/drawing/2014/main" id="{64634253-ED00-478C-88B8-683BB07AEC1D}"/>
              </a:ext>
            </a:extLst>
          </p:cNvPr>
          <p:cNvSpPr txBox="1">
            <a:spLocks/>
          </p:cNvSpPr>
          <p:nvPr/>
        </p:nvSpPr>
        <p:spPr bwMode="auto">
          <a:xfrm>
            <a:off x="1486708" y="6597352"/>
            <a:ext cx="6985557"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200" dirty="0">
                <a:solidFill>
                  <a:srgbClr val="1F497D"/>
                </a:solidFill>
                <a:latin typeface="Arial"/>
                <a:cs typeface="Arial"/>
              </a:rPr>
              <a:t>Source: Programme Manual (Version 7, 27 March 2019), primarily from page 39</a:t>
            </a:r>
          </a:p>
        </p:txBody>
      </p:sp>
      <p:sp>
        <p:nvSpPr>
          <p:cNvPr id="10" name="Rectangle 3">
            <a:extLst>
              <a:ext uri="{FF2B5EF4-FFF2-40B4-BE49-F238E27FC236}">
                <a16:creationId xmlns:a16="http://schemas.microsoft.com/office/drawing/2014/main" id="{3BAC06ED-1230-4FCE-9467-3DBA287A4163}"/>
              </a:ext>
            </a:extLst>
          </p:cNvPr>
          <p:cNvSpPr txBox="1">
            <a:spLocks/>
          </p:cNvSpPr>
          <p:nvPr/>
        </p:nvSpPr>
        <p:spPr bwMode="auto">
          <a:xfrm>
            <a:off x="2439442" y="1117625"/>
            <a:ext cx="7313116"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Programme requirements – basic rules</a:t>
            </a:r>
          </a:p>
        </p:txBody>
      </p:sp>
      <p:sp>
        <p:nvSpPr>
          <p:cNvPr id="11" name="Rectangle 3">
            <a:extLst>
              <a:ext uri="{FF2B5EF4-FFF2-40B4-BE49-F238E27FC236}">
                <a16:creationId xmlns:a16="http://schemas.microsoft.com/office/drawing/2014/main" id="{77293D14-14EB-4071-99C3-889A0A5866DF}"/>
              </a:ext>
            </a:extLst>
          </p:cNvPr>
          <p:cNvSpPr txBox="1">
            <a:spLocks/>
          </p:cNvSpPr>
          <p:nvPr/>
        </p:nvSpPr>
        <p:spPr bwMode="auto">
          <a:xfrm>
            <a:off x="1703512" y="1660116"/>
            <a:ext cx="479283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What is it about?</a:t>
            </a:r>
          </a:p>
        </p:txBody>
      </p:sp>
      <p:sp>
        <p:nvSpPr>
          <p:cNvPr id="12" name="Rectangle 3">
            <a:extLst>
              <a:ext uri="{FF2B5EF4-FFF2-40B4-BE49-F238E27FC236}">
                <a16:creationId xmlns:a16="http://schemas.microsoft.com/office/drawing/2014/main" id="{65410C8C-EDC7-45D5-A1C0-6554CE1E2BB3}"/>
              </a:ext>
            </a:extLst>
          </p:cNvPr>
          <p:cNvSpPr txBox="1">
            <a:spLocks/>
          </p:cNvSpPr>
          <p:nvPr/>
        </p:nvSpPr>
        <p:spPr bwMode="auto">
          <a:xfrm>
            <a:off x="2377407" y="1925598"/>
            <a:ext cx="7823049" cy="78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Each region/country involved in the cooperation project </a:t>
            </a:r>
            <a:r>
              <a:rPr lang="en-GB" altLang="hu-HU" sz="1600" b="1" dirty="0">
                <a:solidFill>
                  <a:srgbClr val="1F497D"/>
                </a:solidFill>
                <a:latin typeface="Arial"/>
                <a:cs typeface="Arial"/>
              </a:rPr>
              <a:t>produces an action plan in Phase 1, specifying what will be done in the region in Phase 2 to ensure that the lessons learnt from the cooperation project are put into action</a:t>
            </a:r>
            <a:r>
              <a:rPr lang="en-GB" altLang="hu-HU" sz="1600" dirty="0">
                <a:solidFill>
                  <a:srgbClr val="1F497D"/>
                </a:solidFill>
                <a:latin typeface="Arial"/>
                <a:cs typeface="Arial"/>
              </a:rPr>
              <a:t>.</a:t>
            </a:r>
          </a:p>
        </p:txBody>
      </p:sp>
      <p:sp>
        <p:nvSpPr>
          <p:cNvPr id="13" name="Rectangle 3">
            <a:extLst>
              <a:ext uri="{FF2B5EF4-FFF2-40B4-BE49-F238E27FC236}">
                <a16:creationId xmlns:a16="http://schemas.microsoft.com/office/drawing/2014/main" id="{42854134-D80D-40B8-B38C-C584DE98D4EE}"/>
              </a:ext>
            </a:extLst>
          </p:cNvPr>
          <p:cNvSpPr txBox="1">
            <a:spLocks/>
          </p:cNvSpPr>
          <p:nvPr/>
        </p:nvSpPr>
        <p:spPr bwMode="auto">
          <a:xfrm>
            <a:off x="1703512" y="2749496"/>
            <a:ext cx="479283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Definition of the action plan</a:t>
            </a:r>
          </a:p>
        </p:txBody>
      </p:sp>
      <p:sp>
        <p:nvSpPr>
          <p:cNvPr id="14" name="Rectangle 3">
            <a:extLst>
              <a:ext uri="{FF2B5EF4-FFF2-40B4-BE49-F238E27FC236}">
                <a16:creationId xmlns:a16="http://schemas.microsoft.com/office/drawing/2014/main" id="{F9DFEA12-FA93-46E1-ABA9-F4AC48DF9304}"/>
              </a:ext>
            </a:extLst>
          </p:cNvPr>
          <p:cNvSpPr txBox="1">
            <a:spLocks/>
          </p:cNvSpPr>
          <p:nvPr/>
        </p:nvSpPr>
        <p:spPr bwMode="auto">
          <a:xfrm>
            <a:off x="2377406" y="2996952"/>
            <a:ext cx="763284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Action plan is a document providing </a:t>
            </a:r>
            <a:r>
              <a:rPr lang="en-GB" altLang="hu-HU" sz="1600" b="1" dirty="0">
                <a:solidFill>
                  <a:srgbClr val="1F497D"/>
                </a:solidFill>
                <a:latin typeface="Arial"/>
                <a:cs typeface="Arial"/>
              </a:rPr>
              <a:t>details on how the lessons learnt from the cooperation will be implemented in order to improve the policy instrument addressed</a:t>
            </a:r>
            <a:r>
              <a:rPr lang="en-GB" altLang="hu-HU" sz="1600" dirty="0">
                <a:solidFill>
                  <a:srgbClr val="1F497D"/>
                </a:solidFill>
                <a:latin typeface="Arial"/>
                <a:cs typeface="Arial"/>
              </a:rPr>
              <a:t> within the partner’s region. </a:t>
            </a:r>
          </a:p>
          <a:p>
            <a:pPr lvl="1" algn="just" defTabSz="457200" fontAlgn="base">
              <a:spcAft>
                <a:spcPct val="0"/>
              </a:spcAft>
            </a:pPr>
            <a:r>
              <a:rPr lang="en-GB" altLang="hu-HU" sz="1600" dirty="0">
                <a:solidFill>
                  <a:srgbClr val="1F497D"/>
                </a:solidFill>
                <a:latin typeface="Arial"/>
                <a:cs typeface="Arial"/>
              </a:rPr>
              <a:t>Advisory partners do not write action plan (ICT Association Hungary in our project)</a:t>
            </a:r>
          </a:p>
          <a:p>
            <a:pPr lvl="1" algn="just" defTabSz="457200" fontAlgn="base">
              <a:spcAft>
                <a:spcPct val="0"/>
              </a:spcAft>
            </a:pPr>
            <a:endParaRPr lang="en-GB" altLang="hu-HU" sz="1600" dirty="0">
              <a:solidFill>
                <a:srgbClr val="1F497D"/>
              </a:solidFill>
              <a:latin typeface="Arial"/>
              <a:cs typeface="Arial"/>
            </a:endParaRPr>
          </a:p>
        </p:txBody>
      </p:sp>
      <p:sp>
        <p:nvSpPr>
          <p:cNvPr id="15" name="Rectangle 3">
            <a:extLst>
              <a:ext uri="{FF2B5EF4-FFF2-40B4-BE49-F238E27FC236}">
                <a16:creationId xmlns:a16="http://schemas.microsoft.com/office/drawing/2014/main" id="{7D210BBA-AC9C-41EE-A004-7814FD0C4B67}"/>
              </a:ext>
            </a:extLst>
          </p:cNvPr>
          <p:cNvSpPr txBox="1">
            <a:spLocks/>
          </p:cNvSpPr>
          <p:nvPr/>
        </p:nvSpPr>
        <p:spPr bwMode="auto">
          <a:xfrm>
            <a:off x="1703512" y="4058350"/>
            <a:ext cx="479283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Required content</a:t>
            </a:r>
          </a:p>
        </p:txBody>
      </p:sp>
      <p:sp>
        <p:nvSpPr>
          <p:cNvPr id="16" name="Rectangle 3">
            <a:extLst>
              <a:ext uri="{FF2B5EF4-FFF2-40B4-BE49-F238E27FC236}">
                <a16:creationId xmlns:a16="http://schemas.microsoft.com/office/drawing/2014/main" id="{0B94FD6B-51D5-4A64-B81F-BE3ED837765B}"/>
              </a:ext>
            </a:extLst>
          </p:cNvPr>
          <p:cNvSpPr txBox="1">
            <a:spLocks/>
          </p:cNvSpPr>
          <p:nvPr/>
        </p:nvSpPr>
        <p:spPr bwMode="auto">
          <a:xfrm>
            <a:off x="2377406" y="4305806"/>
            <a:ext cx="7313116" cy="1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Nature of the actions to be implemented, </a:t>
            </a: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Timeframe of the actions</a:t>
            </a:r>
            <a:r>
              <a:rPr lang="hu-HU" altLang="hu-HU" sz="1600" dirty="0">
                <a:solidFill>
                  <a:srgbClr val="1F497D"/>
                </a:solidFill>
                <a:latin typeface="Arial"/>
                <a:cs typeface="Arial"/>
              </a:rPr>
              <a:t>,</a:t>
            </a:r>
            <a:endParaRPr lang="en-GB" altLang="hu-HU" sz="1600"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Stakeholders involved, </a:t>
            </a: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Costs and funding sources</a:t>
            </a:r>
            <a:r>
              <a:rPr lang="hu-HU" altLang="hu-HU" sz="1600" dirty="0">
                <a:solidFill>
                  <a:srgbClr val="1F497D"/>
                </a:solidFill>
                <a:latin typeface="Arial"/>
                <a:cs typeface="Arial"/>
              </a:rPr>
              <a:t>,</a:t>
            </a:r>
            <a:endParaRPr lang="en-GB" altLang="hu-HU" sz="1600"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The way the action derives from the project.</a:t>
            </a:r>
          </a:p>
          <a:p>
            <a:pPr lvl="1" algn="just" defTabSz="457200" fontAlgn="base">
              <a:spcAft>
                <a:spcPct val="0"/>
              </a:spcAft>
            </a:pPr>
            <a:endParaRPr lang="en-GB" altLang="hu-HU" sz="1600" dirty="0">
              <a:solidFill>
                <a:srgbClr val="1F497D"/>
              </a:solidFill>
              <a:latin typeface="Arial"/>
              <a:cs typeface="Arial"/>
            </a:endParaRPr>
          </a:p>
        </p:txBody>
      </p:sp>
      <p:sp>
        <p:nvSpPr>
          <p:cNvPr id="17" name="Rectangle 3">
            <a:extLst>
              <a:ext uri="{FF2B5EF4-FFF2-40B4-BE49-F238E27FC236}">
                <a16:creationId xmlns:a16="http://schemas.microsoft.com/office/drawing/2014/main" id="{E3B6BF9F-5688-4904-BA74-B182287151A6}"/>
              </a:ext>
            </a:extLst>
          </p:cNvPr>
          <p:cNvSpPr txBox="1">
            <a:spLocks/>
          </p:cNvSpPr>
          <p:nvPr/>
        </p:nvSpPr>
        <p:spPr bwMode="auto">
          <a:xfrm>
            <a:off x="1711312" y="5661249"/>
            <a:ext cx="5392800"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What is the deadline for writing the Action plan?</a:t>
            </a:r>
          </a:p>
        </p:txBody>
      </p:sp>
      <p:sp>
        <p:nvSpPr>
          <p:cNvPr id="18" name="Rectangle 3">
            <a:extLst>
              <a:ext uri="{FF2B5EF4-FFF2-40B4-BE49-F238E27FC236}">
                <a16:creationId xmlns:a16="http://schemas.microsoft.com/office/drawing/2014/main" id="{98656463-D9F7-45D2-B711-F8A40AE1AB9E}"/>
              </a:ext>
            </a:extLst>
          </p:cNvPr>
          <p:cNvSpPr txBox="1">
            <a:spLocks/>
          </p:cNvSpPr>
          <p:nvPr/>
        </p:nvSpPr>
        <p:spPr bwMode="auto">
          <a:xfrm>
            <a:off x="2362178" y="5949281"/>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The action plans have to be submitted to the programme as soon as available, and in any case </a:t>
            </a:r>
            <a:r>
              <a:rPr lang="en-GB" altLang="hu-HU" sz="1600" b="1" dirty="0">
                <a:solidFill>
                  <a:srgbClr val="1F497D"/>
                </a:solidFill>
                <a:latin typeface="Arial"/>
                <a:cs typeface="Arial"/>
              </a:rPr>
              <a:t>before the end of phase 1. </a:t>
            </a:r>
          </a:p>
        </p:txBody>
      </p:sp>
    </p:spTree>
    <p:extLst>
      <p:ext uri="{BB962C8B-B14F-4D97-AF65-F5344CB8AC3E}">
        <p14:creationId xmlns:p14="http://schemas.microsoft.com/office/powerpoint/2010/main" val="25911095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332656"/>
            <a:ext cx="7067128" cy="562074"/>
          </a:xfrm>
          <a:prstGeom prst="rect">
            <a:avLst/>
          </a:prstGeom>
          <a:noFill/>
          <a:ln>
            <a:noFill/>
          </a:ln>
        </p:spPr>
        <p:txBody>
          <a:bodyPr spcFirstLastPara="1" wrap="square" lIns="91425" tIns="45700" rIns="91425" bIns="45700" anchor="ctr" anchorCtr="0">
            <a:noAutofit/>
          </a:bodyPr>
          <a:lstStyle/>
          <a:p>
            <a:pPr lvl="0"/>
            <a:r>
              <a:rPr lang="en-GB" sz="2800" b="1" dirty="0"/>
              <a:t>Failing to produce the action plan leads to the recovery of ERDF funding</a:t>
            </a:r>
          </a:p>
        </p:txBody>
      </p:sp>
      <p:sp>
        <p:nvSpPr>
          <p:cNvPr id="8" name="Rectangle 3">
            <a:extLst>
              <a:ext uri="{FF2B5EF4-FFF2-40B4-BE49-F238E27FC236}">
                <a16:creationId xmlns:a16="http://schemas.microsoft.com/office/drawing/2014/main" id="{96D1E017-7770-42A4-B881-4C14DDB2A1F7}"/>
              </a:ext>
            </a:extLst>
          </p:cNvPr>
          <p:cNvSpPr txBox="1">
            <a:spLocks/>
          </p:cNvSpPr>
          <p:nvPr/>
        </p:nvSpPr>
        <p:spPr bwMode="auto">
          <a:xfrm>
            <a:off x="2354378" y="3685600"/>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The action plan can be in the national language or in English BUT IN ALL CASES:</a:t>
            </a: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In order to facilitate the checks carried out at programme level, a </a:t>
            </a:r>
            <a:r>
              <a:rPr lang="en-GB" altLang="hu-HU" sz="1600" b="1" dirty="0">
                <a:solidFill>
                  <a:srgbClr val="1F497D"/>
                </a:solidFill>
                <a:latin typeface="Arial"/>
                <a:cs typeface="Arial"/>
              </a:rPr>
              <a:t>comprehensive summary in English </a:t>
            </a:r>
            <a:r>
              <a:rPr lang="en-GB" altLang="hu-HU" sz="1600" dirty="0">
                <a:solidFill>
                  <a:srgbClr val="1F497D"/>
                </a:solidFill>
                <a:latin typeface="Arial"/>
                <a:cs typeface="Arial"/>
              </a:rPr>
              <a:t>highlighting the core features of each action (see annex 1 of the Programme manual) should also be made available to the programme. </a:t>
            </a: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This is particularly important for lengthy action plans or in case the action plan is written in a national language other than English.</a:t>
            </a:r>
          </a:p>
          <a:p>
            <a:pPr lvl="1" algn="just" defTabSz="457200" fontAlgn="base">
              <a:spcAft>
                <a:spcPct val="0"/>
              </a:spcAft>
            </a:pPr>
            <a:endParaRPr lang="en-GB" altLang="hu-HU" sz="1600" dirty="0">
              <a:solidFill>
                <a:srgbClr val="1F497D"/>
              </a:solidFill>
              <a:latin typeface="Arial"/>
              <a:cs typeface="Arial"/>
            </a:endParaRPr>
          </a:p>
        </p:txBody>
      </p:sp>
      <p:sp>
        <p:nvSpPr>
          <p:cNvPr id="6" name="Rectangle 3">
            <a:extLst>
              <a:ext uri="{FF2B5EF4-FFF2-40B4-BE49-F238E27FC236}">
                <a16:creationId xmlns:a16="http://schemas.microsoft.com/office/drawing/2014/main" id="{8E3AAF6B-9C05-40A6-A878-E7B31959F370}"/>
              </a:ext>
            </a:extLst>
          </p:cNvPr>
          <p:cNvSpPr txBox="1">
            <a:spLocks/>
          </p:cNvSpPr>
          <p:nvPr/>
        </p:nvSpPr>
        <p:spPr bwMode="auto">
          <a:xfrm>
            <a:off x="1486708" y="6597352"/>
            <a:ext cx="6985557"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200" dirty="0">
                <a:solidFill>
                  <a:srgbClr val="1F497D"/>
                </a:solidFill>
                <a:latin typeface="Arial"/>
                <a:cs typeface="Arial"/>
              </a:rPr>
              <a:t>Source: Programme Manual (Version 7, 27 March 2019), primarily from page 39</a:t>
            </a:r>
          </a:p>
        </p:txBody>
      </p:sp>
      <p:sp>
        <p:nvSpPr>
          <p:cNvPr id="10" name="Rectangle 3">
            <a:extLst>
              <a:ext uri="{FF2B5EF4-FFF2-40B4-BE49-F238E27FC236}">
                <a16:creationId xmlns:a16="http://schemas.microsoft.com/office/drawing/2014/main" id="{9921B326-D0EE-4D21-8B84-0AC65EF08985}"/>
              </a:ext>
            </a:extLst>
          </p:cNvPr>
          <p:cNvSpPr txBox="1">
            <a:spLocks/>
          </p:cNvSpPr>
          <p:nvPr/>
        </p:nvSpPr>
        <p:spPr bwMode="auto">
          <a:xfrm>
            <a:off x="1703512" y="2412510"/>
            <a:ext cx="479283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Dissemination requirement</a:t>
            </a:r>
          </a:p>
        </p:txBody>
      </p:sp>
      <p:sp>
        <p:nvSpPr>
          <p:cNvPr id="11" name="Rectangle 3">
            <a:extLst>
              <a:ext uri="{FF2B5EF4-FFF2-40B4-BE49-F238E27FC236}">
                <a16:creationId xmlns:a16="http://schemas.microsoft.com/office/drawing/2014/main" id="{EEE174B1-F9DA-4B83-8AE1-6A36DA5EADB8}"/>
              </a:ext>
            </a:extLst>
          </p:cNvPr>
          <p:cNvSpPr txBox="1">
            <a:spLocks/>
          </p:cNvSpPr>
          <p:nvPr/>
        </p:nvSpPr>
        <p:spPr bwMode="auto">
          <a:xfrm>
            <a:off x="1703512" y="5701824"/>
            <a:ext cx="5472608"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What if a partner fails to produce an action plan?</a:t>
            </a:r>
          </a:p>
        </p:txBody>
      </p:sp>
      <p:sp>
        <p:nvSpPr>
          <p:cNvPr id="13" name="Rectangle 3">
            <a:extLst>
              <a:ext uri="{FF2B5EF4-FFF2-40B4-BE49-F238E27FC236}">
                <a16:creationId xmlns:a16="http://schemas.microsoft.com/office/drawing/2014/main" id="{1326C1D0-8B4A-4184-8673-B93D2CC197BD}"/>
              </a:ext>
            </a:extLst>
          </p:cNvPr>
          <p:cNvSpPr txBox="1">
            <a:spLocks/>
          </p:cNvSpPr>
          <p:nvPr/>
        </p:nvSpPr>
        <p:spPr bwMode="auto">
          <a:xfrm>
            <a:off x="2354378" y="2782819"/>
            <a:ext cx="7313116" cy="39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The final version has to be signed by representative of the policy instrument</a:t>
            </a: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The final version has to be published on the project website </a:t>
            </a:r>
          </a:p>
        </p:txBody>
      </p:sp>
      <p:sp>
        <p:nvSpPr>
          <p:cNvPr id="14" name="Rectangle 3">
            <a:extLst>
              <a:ext uri="{FF2B5EF4-FFF2-40B4-BE49-F238E27FC236}">
                <a16:creationId xmlns:a16="http://schemas.microsoft.com/office/drawing/2014/main" id="{965A3353-2B97-4AB3-A732-F6E9CCC73E7D}"/>
              </a:ext>
            </a:extLst>
          </p:cNvPr>
          <p:cNvSpPr txBox="1">
            <a:spLocks/>
          </p:cNvSpPr>
          <p:nvPr/>
        </p:nvSpPr>
        <p:spPr bwMode="auto">
          <a:xfrm>
            <a:off x="1703512" y="3397450"/>
            <a:ext cx="479283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Language requirement</a:t>
            </a:r>
          </a:p>
        </p:txBody>
      </p:sp>
      <p:sp>
        <p:nvSpPr>
          <p:cNvPr id="15" name="Rectangle 3">
            <a:extLst>
              <a:ext uri="{FF2B5EF4-FFF2-40B4-BE49-F238E27FC236}">
                <a16:creationId xmlns:a16="http://schemas.microsoft.com/office/drawing/2014/main" id="{FFEAEF71-9DA8-4E80-928B-A738F8E1F018}"/>
              </a:ext>
            </a:extLst>
          </p:cNvPr>
          <p:cNvSpPr txBox="1">
            <a:spLocks/>
          </p:cNvSpPr>
          <p:nvPr/>
        </p:nvSpPr>
        <p:spPr bwMode="auto">
          <a:xfrm>
            <a:off x="2354378" y="5990534"/>
            <a:ext cx="7313116" cy="39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rgbClr val="FF0000"/>
                </a:solidFill>
                <a:latin typeface="Arial"/>
                <a:cs typeface="Arial"/>
              </a:rPr>
              <a:t>Non-production of </a:t>
            </a:r>
            <a:r>
              <a:rPr lang="hu-HU" altLang="hu-HU" sz="1600" b="1" dirty="0" err="1">
                <a:solidFill>
                  <a:srgbClr val="FF0000"/>
                </a:solidFill>
                <a:latin typeface="Arial"/>
                <a:cs typeface="Arial"/>
              </a:rPr>
              <a:t>the</a:t>
            </a:r>
            <a:r>
              <a:rPr lang="en-GB" altLang="hu-HU" sz="1600" b="1" dirty="0">
                <a:solidFill>
                  <a:srgbClr val="FF0000"/>
                </a:solidFill>
                <a:latin typeface="Arial"/>
                <a:cs typeface="Arial"/>
              </a:rPr>
              <a:t> action plan leads to the recovery of ERDF</a:t>
            </a:r>
          </a:p>
          <a:p>
            <a:pPr lvl="1" algn="just" defTabSz="457200" fontAlgn="base">
              <a:spcAft>
                <a:spcPct val="0"/>
              </a:spcAft>
            </a:pPr>
            <a:r>
              <a:rPr lang="en-GB" altLang="hu-HU" sz="1600" b="1" dirty="0">
                <a:solidFill>
                  <a:srgbClr val="FF0000"/>
                </a:solidFill>
                <a:latin typeface="Arial"/>
                <a:cs typeface="Arial"/>
              </a:rPr>
              <a:t>funding from the concerned partner. </a:t>
            </a:r>
          </a:p>
        </p:txBody>
      </p:sp>
      <p:sp>
        <p:nvSpPr>
          <p:cNvPr id="16" name="Rectangle 3">
            <a:extLst>
              <a:ext uri="{FF2B5EF4-FFF2-40B4-BE49-F238E27FC236}">
                <a16:creationId xmlns:a16="http://schemas.microsoft.com/office/drawing/2014/main" id="{21B0264D-25F8-4031-8D57-96A3D554F41A}"/>
              </a:ext>
            </a:extLst>
          </p:cNvPr>
          <p:cNvSpPr txBox="1">
            <a:spLocks/>
          </p:cNvSpPr>
          <p:nvPr/>
        </p:nvSpPr>
        <p:spPr bwMode="auto">
          <a:xfrm>
            <a:off x="2354378" y="1813392"/>
            <a:ext cx="4141970"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max 2 years (length of Phase 2)</a:t>
            </a:r>
          </a:p>
          <a:p>
            <a:pPr marL="285750" lvl="1" indent="-285750" algn="just" defTabSz="457200" fontAlgn="base">
              <a:spcAft>
                <a:spcPct val="0"/>
              </a:spcAft>
              <a:buFont typeface="Arial" panose="020B0604020202020204" pitchFamily="34" charset="0"/>
              <a:buChar char="•"/>
            </a:pPr>
            <a:r>
              <a:rPr lang="en-GB" altLang="hu-HU" sz="1600" dirty="0">
                <a:solidFill>
                  <a:srgbClr val="1F497D"/>
                </a:solidFill>
                <a:latin typeface="Arial"/>
                <a:cs typeface="Arial"/>
              </a:rPr>
              <a:t>Recommendation is 0.5 – 1.5 years</a:t>
            </a:r>
          </a:p>
        </p:txBody>
      </p:sp>
      <p:sp>
        <p:nvSpPr>
          <p:cNvPr id="17" name="Rectangle 3">
            <a:extLst>
              <a:ext uri="{FF2B5EF4-FFF2-40B4-BE49-F238E27FC236}">
                <a16:creationId xmlns:a16="http://schemas.microsoft.com/office/drawing/2014/main" id="{0FACA39E-6522-4138-96AB-54ED37AE052B}"/>
              </a:ext>
            </a:extLst>
          </p:cNvPr>
          <p:cNvSpPr txBox="1">
            <a:spLocks/>
          </p:cNvSpPr>
          <p:nvPr/>
        </p:nvSpPr>
        <p:spPr bwMode="auto">
          <a:xfrm>
            <a:off x="1703512" y="1498681"/>
            <a:ext cx="5400600"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b="1" dirty="0">
                <a:solidFill>
                  <a:schemeClr val="accent4"/>
                </a:solidFill>
                <a:latin typeface="Arial"/>
                <a:cs typeface="Arial"/>
              </a:rPr>
              <a:t>What is the timeframe to implement the actions?</a:t>
            </a:r>
          </a:p>
        </p:txBody>
      </p:sp>
      <p:sp>
        <p:nvSpPr>
          <p:cNvPr id="18" name="Rectangle 3">
            <a:extLst>
              <a:ext uri="{FF2B5EF4-FFF2-40B4-BE49-F238E27FC236}">
                <a16:creationId xmlns:a16="http://schemas.microsoft.com/office/drawing/2014/main" id="{6FA9D0AF-2D95-4AC0-99B4-EDBC907DC128}"/>
              </a:ext>
            </a:extLst>
          </p:cNvPr>
          <p:cNvSpPr txBox="1">
            <a:spLocks/>
          </p:cNvSpPr>
          <p:nvPr/>
        </p:nvSpPr>
        <p:spPr bwMode="auto">
          <a:xfrm>
            <a:off x="2439442" y="1117625"/>
            <a:ext cx="7313116" cy="4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Programme requirements – basic rules continued</a:t>
            </a:r>
          </a:p>
        </p:txBody>
      </p:sp>
    </p:spTree>
    <p:extLst>
      <p:ext uri="{BB962C8B-B14F-4D97-AF65-F5344CB8AC3E}">
        <p14:creationId xmlns:p14="http://schemas.microsoft.com/office/powerpoint/2010/main" val="7411475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332656"/>
            <a:ext cx="7067128" cy="562074"/>
          </a:xfrm>
          <a:prstGeom prst="rect">
            <a:avLst/>
          </a:prstGeom>
          <a:noFill/>
          <a:ln>
            <a:noFill/>
          </a:ln>
        </p:spPr>
        <p:txBody>
          <a:bodyPr spcFirstLastPara="1" wrap="square" lIns="91425" tIns="45700" rIns="91425" bIns="45700" anchor="ctr" anchorCtr="0">
            <a:noAutofit/>
          </a:bodyPr>
          <a:lstStyle/>
          <a:p>
            <a:r>
              <a:rPr lang="en-GB" sz="3200" b="1" dirty="0"/>
              <a:t>Actions must clearly derive from</a:t>
            </a:r>
            <a:r>
              <a:rPr lang="hu-HU" sz="3200" b="1" dirty="0"/>
              <a:t> </a:t>
            </a:r>
            <a:r>
              <a:rPr lang="hu-HU" sz="3200" b="1" dirty="0" err="1"/>
              <a:t>the</a:t>
            </a:r>
            <a:r>
              <a:rPr lang="en-GB" sz="3200" b="1" dirty="0"/>
              <a:t> project’s international learning</a:t>
            </a:r>
          </a:p>
        </p:txBody>
      </p:sp>
      <p:sp>
        <p:nvSpPr>
          <p:cNvPr id="8" name="Rectangle 3">
            <a:extLst>
              <a:ext uri="{FF2B5EF4-FFF2-40B4-BE49-F238E27FC236}">
                <a16:creationId xmlns:a16="http://schemas.microsoft.com/office/drawing/2014/main" id="{96D1E017-7770-42A4-B881-4C14DDB2A1F7}"/>
              </a:ext>
            </a:extLst>
          </p:cNvPr>
          <p:cNvSpPr txBox="1">
            <a:spLocks/>
          </p:cNvSpPr>
          <p:nvPr/>
        </p:nvSpPr>
        <p:spPr bwMode="auto">
          <a:xfrm>
            <a:off x="2279576" y="1631273"/>
            <a:ext cx="3960440" cy="5354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The action plan template needs to be adapted to the regions’ needs</a:t>
            </a:r>
          </a:p>
          <a:p>
            <a:pPr lvl="1" algn="just" defTabSz="457200" fontAlgn="base">
              <a:spcAft>
                <a:spcPct val="0"/>
              </a:spcAft>
            </a:pPr>
            <a:endParaRPr lang="en-GB" altLang="hu-HU" sz="1600" dirty="0">
              <a:solidFill>
                <a:srgbClr val="1F497D"/>
              </a:solidFill>
              <a:latin typeface="Arial"/>
              <a:cs typeface="Arial"/>
            </a:endParaRPr>
          </a:p>
          <a:p>
            <a:pPr lvl="1" algn="just" defTabSz="457200" fontAlgn="base">
              <a:spcAft>
                <a:spcPct val="0"/>
              </a:spcAft>
            </a:pPr>
            <a:endParaRPr lang="en-GB" altLang="hu-HU" sz="1600" dirty="0">
              <a:solidFill>
                <a:srgbClr val="1F497D"/>
              </a:solidFill>
              <a:latin typeface="Arial"/>
              <a:cs typeface="Arial"/>
            </a:endParaRPr>
          </a:p>
        </p:txBody>
      </p:sp>
      <p:sp>
        <p:nvSpPr>
          <p:cNvPr id="6" name="Rectangle 3">
            <a:extLst>
              <a:ext uri="{FF2B5EF4-FFF2-40B4-BE49-F238E27FC236}">
                <a16:creationId xmlns:a16="http://schemas.microsoft.com/office/drawing/2014/main" id="{4B56DDC0-C141-465D-A52D-2C83B865FEB5}"/>
              </a:ext>
            </a:extLst>
          </p:cNvPr>
          <p:cNvSpPr txBox="1">
            <a:spLocks/>
          </p:cNvSpPr>
          <p:nvPr/>
        </p:nvSpPr>
        <p:spPr bwMode="auto">
          <a:xfrm>
            <a:off x="2207568" y="5974716"/>
            <a:ext cx="7920880"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rgbClr val="1F497D"/>
                </a:solidFill>
                <a:latin typeface="Arial"/>
                <a:cs typeface="Arial"/>
              </a:rPr>
              <a:t>Examples of action plans can be found on line under the various Interreg Europe project’s websites (e.g. ERUDITE, OSIRIS, NICHE, </a:t>
            </a:r>
            <a:r>
              <a:rPr lang="en-GB" altLang="hu-HU" sz="1600" dirty="0" err="1">
                <a:solidFill>
                  <a:srgbClr val="1F497D"/>
                </a:solidFill>
                <a:latin typeface="Arial"/>
                <a:cs typeface="Arial"/>
              </a:rPr>
              <a:t>iEER</a:t>
            </a:r>
            <a:r>
              <a:rPr lang="en-GB" altLang="hu-HU" sz="1600" dirty="0">
                <a:solidFill>
                  <a:srgbClr val="1F497D"/>
                </a:solidFill>
                <a:latin typeface="Arial"/>
                <a:cs typeface="Arial"/>
              </a:rPr>
              <a:t> or CLUSTERS3).</a:t>
            </a:r>
          </a:p>
          <a:p>
            <a:pPr lvl="1" algn="ctr" defTabSz="457200" fontAlgn="base">
              <a:spcAft>
                <a:spcPct val="0"/>
              </a:spcAft>
            </a:pPr>
            <a:endParaRPr lang="en-GB" altLang="hu-HU" sz="1600" dirty="0">
              <a:solidFill>
                <a:srgbClr val="1F497D"/>
              </a:solidFill>
              <a:latin typeface="Arial"/>
              <a:cs typeface="Arial"/>
            </a:endParaRPr>
          </a:p>
        </p:txBody>
      </p:sp>
      <p:sp>
        <p:nvSpPr>
          <p:cNvPr id="7" name="Rectangle 3">
            <a:extLst>
              <a:ext uri="{FF2B5EF4-FFF2-40B4-BE49-F238E27FC236}">
                <a16:creationId xmlns:a16="http://schemas.microsoft.com/office/drawing/2014/main" id="{3855E8D6-83FE-4B4A-B6FD-579BF341641F}"/>
              </a:ext>
            </a:extLst>
          </p:cNvPr>
          <p:cNvSpPr txBox="1">
            <a:spLocks/>
          </p:cNvSpPr>
          <p:nvPr/>
        </p:nvSpPr>
        <p:spPr bwMode="auto">
          <a:xfrm>
            <a:off x="2439442" y="1117625"/>
            <a:ext cx="7313116" cy="39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Programme requirements - Recommendations of the Programme manual</a:t>
            </a:r>
          </a:p>
        </p:txBody>
      </p:sp>
      <p:sp>
        <p:nvSpPr>
          <p:cNvPr id="10" name="Rectangle 3">
            <a:extLst>
              <a:ext uri="{FF2B5EF4-FFF2-40B4-BE49-F238E27FC236}">
                <a16:creationId xmlns:a16="http://schemas.microsoft.com/office/drawing/2014/main" id="{840EED0B-6B40-492E-BAC6-59A349726D82}"/>
              </a:ext>
            </a:extLst>
          </p:cNvPr>
          <p:cNvSpPr txBox="1">
            <a:spLocks/>
          </p:cNvSpPr>
          <p:nvPr/>
        </p:nvSpPr>
        <p:spPr bwMode="auto">
          <a:xfrm>
            <a:off x="1486708" y="6597352"/>
            <a:ext cx="6985557"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200" dirty="0">
                <a:solidFill>
                  <a:srgbClr val="1F497D"/>
                </a:solidFill>
                <a:latin typeface="Arial"/>
                <a:cs typeface="Arial"/>
              </a:rPr>
              <a:t>Source: Programme Manual (Version 7, 27 March 2019), primarily from page 39</a:t>
            </a:r>
          </a:p>
        </p:txBody>
      </p:sp>
      <p:sp>
        <p:nvSpPr>
          <p:cNvPr id="11" name="Rectangle 3">
            <a:extLst>
              <a:ext uri="{FF2B5EF4-FFF2-40B4-BE49-F238E27FC236}">
                <a16:creationId xmlns:a16="http://schemas.microsoft.com/office/drawing/2014/main" id="{E75A567A-F437-424A-803B-11432E67EA0A}"/>
              </a:ext>
            </a:extLst>
          </p:cNvPr>
          <p:cNvSpPr txBox="1">
            <a:spLocks/>
          </p:cNvSpPr>
          <p:nvPr/>
        </p:nvSpPr>
        <p:spPr bwMode="auto">
          <a:xfrm>
            <a:off x="2279576" y="2493859"/>
            <a:ext cx="3960440" cy="5354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A minimum level of information is required for each action</a:t>
            </a:r>
          </a:p>
          <a:p>
            <a:pPr lvl="1" algn="just" defTabSz="457200" fontAlgn="base">
              <a:spcAft>
                <a:spcPct val="0"/>
              </a:spcAft>
            </a:pPr>
            <a:endParaRPr lang="en-GB" altLang="hu-HU" sz="1600" dirty="0">
              <a:solidFill>
                <a:srgbClr val="1F497D"/>
              </a:solidFill>
              <a:latin typeface="Arial"/>
              <a:cs typeface="Arial"/>
            </a:endParaRPr>
          </a:p>
          <a:p>
            <a:pPr lvl="1" algn="just" defTabSz="457200" fontAlgn="base">
              <a:spcAft>
                <a:spcPct val="0"/>
              </a:spcAft>
            </a:pPr>
            <a:endParaRPr lang="en-GB" altLang="hu-HU" sz="1600" dirty="0">
              <a:solidFill>
                <a:srgbClr val="1F497D"/>
              </a:solidFill>
              <a:latin typeface="Arial"/>
              <a:cs typeface="Arial"/>
            </a:endParaRPr>
          </a:p>
          <a:p>
            <a:pPr lvl="1" algn="just" defTabSz="457200" fontAlgn="base">
              <a:spcAft>
                <a:spcPct val="0"/>
              </a:spcAft>
            </a:pPr>
            <a:endParaRPr lang="en-GB" altLang="hu-HU" sz="1600" dirty="0">
              <a:solidFill>
                <a:srgbClr val="1F497D"/>
              </a:solidFill>
              <a:latin typeface="Arial"/>
              <a:cs typeface="Arial"/>
            </a:endParaRPr>
          </a:p>
        </p:txBody>
      </p:sp>
      <p:sp>
        <p:nvSpPr>
          <p:cNvPr id="12" name="Rectangle 3">
            <a:extLst>
              <a:ext uri="{FF2B5EF4-FFF2-40B4-BE49-F238E27FC236}">
                <a16:creationId xmlns:a16="http://schemas.microsoft.com/office/drawing/2014/main" id="{7C7E0F46-995D-4769-9B5A-0905788AD92B}"/>
              </a:ext>
            </a:extLst>
          </p:cNvPr>
          <p:cNvSpPr txBox="1">
            <a:spLocks/>
          </p:cNvSpPr>
          <p:nvPr/>
        </p:nvSpPr>
        <p:spPr bwMode="auto">
          <a:xfrm>
            <a:off x="2279576" y="4970554"/>
            <a:ext cx="3960440" cy="5354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Each action needs to be precisely defined, going beyond phase 1 activities</a:t>
            </a:r>
          </a:p>
          <a:p>
            <a:pPr lvl="1" algn="just" defTabSz="457200" fontAlgn="base">
              <a:spcAft>
                <a:spcPct val="0"/>
              </a:spcAft>
            </a:pPr>
            <a:endParaRPr lang="en-GB" altLang="hu-HU" sz="1600" dirty="0">
              <a:solidFill>
                <a:srgbClr val="1F497D"/>
              </a:solidFill>
              <a:latin typeface="Arial"/>
              <a:cs typeface="Arial"/>
            </a:endParaRPr>
          </a:p>
        </p:txBody>
      </p:sp>
      <p:sp>
        <p:nvSpPr>
          <p:cNvPr id="13" name="Rectangle 3">
            <a:extLst>
              <a:ext uri="{FF2B5EF4-FFF2-40B4-BE49-F238E27FC236}">
                <a16:creationId xmlns:a16="http://schemas.microsoft.com/office/drawing/2014/main" id="{B92C7F30-4A8C-4252-99F4-D17C19F37603}"/>
              </a:ext>
            </a:extLst>
          </p:cNvPr>
          <p:cNvSpPr txBox="1">
            <a:spLocks/>
          </p:cNvSpPr>
          <p:nvPr/>
        </p:nvSpPr>
        <p:spPr bwMode="auto">
          <a:xfrm>
            <a:off x="2279576" y="3478105"/>
            <a:ext cx="3960440" cy="5354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rgbClr val="1F497D"/>
                </a:solidFill>
                <a:latin typeface="Arial"/>
                <a:cs typeface="Arial"/>
              </a:rPr>
              <a:t>Each action should be clearly related to the project</a:t>
            </a:r>
          </a:p>
        </p:txBody>
      </p:sp>
      <p:sp>
        <p:nvSpPr>
          <p:cNvPr id="14" name="Rectangle 3">
            <a:extLst>
              <a:ext uri="{FF2B5EF4-FFF2-40B4-BE49-F238E27FC236}">
                <a16:creationId xmlns:a16="http://schemas.microsoft.com/office/drawing/2014/main" id="{6B44624F-0FA5-4AE6-8671-8244C33DCF22}"/>
              </a:ext>
            </a:extLst>
          </p:cNvPr>
          <p:cNvSpPr txBox="1">
            <a:spLocks/>
          </p:cNvSpPr>
          <p:nvPr/>
        </p:nvSpPr>
        <p:spPr bwMode="auto">
          <a:xfrm>
            <a:off x="1671168" y="1631273"/>
            <a:ext cx="536400" cy="53548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1</a:t>
            </a:r>
          </a:p>
          <a:p>
            <a:pPr lvl="1" algn="ctr" defTabSz="457200" fontAlgn="base">
              <a:spcAft>
                <a:spcPct val="0"/>
              </a:spcAft>
            </a:pPr>
            <a:endParaRPr lang="en-GB" altLang="hu-HU" sz="1600" dirty="0">
              <a:solidFill>
                <a:schemeClr val="bg1"/>
              </a:solidFill>
              <a:latin typeface="Arial"/>
              <a:cs typeface="Arial"/>
            </a:endParaRPr>
          </a:p>
          <a:p>
            <a:pPr lvl="1" algn="ctr" defTabSz="457200" fontAlgn="base">
              <a:spcAft>
                <a:spcPct val="0"/>
              </a:spcAft>
            </a:pPr>
            <a:endParaRPr lang="en-GB" altLang="hu-HU" sz="1600" dirty="0">
              <a:solidFill>
                <a:schemeClr val="bg1"/>
              </a:solidFill>
              <a:latin typeface="Arial"/>
              <a:cs typeface="Arial"/>
            </a:endParaRPr>
          </a:p>
        </p:txBody>
      </p:sp>
      <p:sp>
        <p:nvSpPr>
          <p:cNvPr id="15" name="Rectangle 3">
            <a:extLst>
              <a:ext uri="{FF2B5EF4-FFF2-40B4-BE49-F238E27FC236}">
                <a16:creationId xmlns:a16="http://schemas.microsoft.com/office/drawing/2014/main" id="{9DC3EAB8-57E6-4B58-AF5C-9775BED7444B}"/>
              </a:ext>
            </a:extLst>
          </p:cNvPr>
          <p:cNvSpPr txBox="1">
            <a:spLocks/>
          </p:cNvSpPr>
          <p:nvPr/>
        </p:nvSpPr>
        <p:spPr bwMode="auto">
          <a:xfrm>
            <a:off x="1671168" y="2493859"/>
            <a:ext cx="536400" cy="53548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2</a:t>
            </a:r>
          </a:p>
          <a:p>
            <a:pPr lvl="1" algn="ctr" defTabSz="457200" fontAlgn="base">
              <a:spcAft>
                <a:spcPct val="0"/>
              </a:spcAft>
            </a:pPr>
            <a:endParaRPr lang="en-GB" altLang="hu-HU" sz="1600" dirty="0">
              <a:solidFill>
                <a:schemeClr val="bg1"/>
              </a:solidFill>
              <a:latin typeface="Arial"/>
              <a:cs typeface="Arial"/>
            </a:endParaRPr>
          </a:p>
          <a:p>
            <a:pPr lvl="1" algn="ctr" defTabSz="457200" fontAlgn="base">
              <a:spcAft>
                <a:spcPct val="0"/>
              </a:spcAft>
            </a:pPr>
            <a:endParaRPr lang="en-GB" altLang="hu-HU" sz="1600" dirty="0">
              <a:solidFill>
                <a:schemeClr val="bg1"/>
              </a:solidFill>
              <a:latin typeface="Arial"/>
              <a:cs typeface="Arial"/>
            </a:endParaRPr>
          </a:p>
          <a:p>
            <a:pPr lvl="1" algn="ctr" defTabSz="457200" fontAlgn="base">
              <a:spcAft>
                <a:spcPct val="0"/>
              </a:spcAft>
            </a:pPr>
            <a:endParaRPr lang="en-GB" altLang="hu-HU" sz="1600" dirty="0">
              <a:solidFill>
                <a:schemeClr val="bg1"/>
              </a:solidFill>
              <a:latin typeface="Arial"/>
              <a:cs typeface="Arial"/>
            </a:endParaRPr>
          </a:p>
        </p:txBody>
      </p:sp>
      <p:sp>
        <p:nvSpPr>
          <p:cNvPr id="16" name="Rectangle 3">
            <a:extLst>
              <a:ext uri="{FF2B5EF4-FFF2-40B4-BE49-F238E27FC236}">
                <a16:creationId xmlns:a16="http://schemas.microsoft.com/office/drawing/2014/main" id="{A6C21215-9DBC-41E5-BEC9-FF2064126CEA}"/>
              </a:ext>
            </a:extLst>
          </p:cNvPr>
          <p:cNvSpPr txBox="1">
            <a:spLocks/>
          </p:cNvSpPr>
          <p:nvPr/>
        </p:nvSpPr>
        <p:spPr bwMode="auto">
          <a:xfrm>
            <a:off x="1671168" y="4970554"/>
            <a:ext cx="536400" cy="53548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4</a:t>
            </a:r>
          </a:p>
          <a:p>
            <a:pPr lvl="1" algn="ctr" defTabSz="457200" fontAlgn="base">
              <a:spcAft>
                <a:spcPct val="0"/>
              </a:spcAft>
            </a:pPr>
            <a:endParaRPr lang="en-GB" altLang="hu-HU" sz="1600" dirty="0">
              <a:solidFill>
                <a:schemeClr val="bg1"/>
              </a:solidFill>
              <a:latin typeface="Arial"/>
              <a:cs typeface="Arial"/>
            </a:endParaRPr>
          </a:p>
        </p:txBody>
      </p:sp>
      <p:sp>
        <p:nvSpPr>
          <p:cNvPr id="17" name="Rectangle 3">
            <a:extLst>
              <a:ext uri="{FF2B5EF4-FFF2-40B4-BE49-F238E27FC236}">
                <a16:creationId xmlns:a16="http://schemas.microsoft.com/office/drawing/2014/main" id="{7FD9D10D-BFD4-459F-945E-5D0154D496C4}"/>
              </a:ext>
            </a:extLst>
          </p:cNvPr>
          <p:cNvSpPr txBox="1">
            <a:spLocks/>
          </p:cNvSpPr>
          <p:nvPr/>
        </p:nvSpPr>
        <p:spPr bwMode="auto">
          <a:xfrm>
            <a:off x="1671168" y="3478105"/>
            <a:ext cx="536400" cy="53548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3</a:t>
            </a:r>
          </a:p>
        </p:txBody>
      </p:sp>
      <p:sp>
        <p:nvSpPr>
          <p:cNvPr id="18" name="Rectangle 3">
            <a:extLst>
              <a:ext uri="{FF2B5EF4-FFF2-40B4-BE49-F238E27FC236}">
                <a16:creationId xmlns:a16="http://schemas.microsoft.com/office/drawing/2014/main" id="{4BBEEC2D-DC43-4287-8854-B5A4039E59E3}"/>
              </a:ext>
            </a:extLst>
          </p:cNvPr>
          <p:cNvSpPr txBox="1">
            <a:spLocks/>
          </p:cNvSpPr>
          <p:nvPr/>
        </p:nvSpPr>
        <p:spPr bwMode="auto">
          <a:xfrm>
            <a:off x="6227664" y="1574898"/>
            <a:ext cx="4332832"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Design to be adapted</a:t>
            </a:r>
          </a:p>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Content to be adapted</a:t>
            </a:r>
          </a:p>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But </a:t>
            </a:r>
            <a:r>
              <a:rPr lang="en-GB" altLang="hu-HU" b="1" dirty="0">
                <a:solidFill>
                  <a:srgbClr val="1F497D"/>
                </a:solidFill>
                <a:latin typeface="Arial"/>
                <a:cs typeface="Arial"/>
              </a:rPr>
              <a:t>structure is fixed</a:t>
            </a:r>
          </a:p>
          <a:p>
            <a:pPr lvl="1" algn="just" defTabSz="457200" fontAlgn="base">
              <a:spcAft>
                <a:spcPct val="0"/>
              </a:spcAft>
            </a:pPr>
            <a:endParaRPr lang="en-GB" altLang="hu-HU" dirty="0">
              <a:solidFill>
                <a:srgbClr val="1F497D"/>
              </a:solidFill>
              <a:latin typeface="Arial"/>
              <a:cs typeface="Arial"/>
            </a:endParaRPr>
          </a:p>
        </p:txBody>
      </p:sp>
      <p:sp>
        <p:nvSpPr>
          <p:cNvPr id="19" name="Rectangle 3">
            <a:extLst>
              <a:ext uri="{FF2B5EF4-FFF2-40B4-BE49-F238E27FC236}">
                <a16:creationId xmlns:a16="http://schemas.microsoft.com/office/drawing/2014/main" id="{40AB7C78-4F04-4408-AAAC-B562A977B2E9}"/>
              </a:ext>
            </a:extLst>
          </p:cNvPr>
          <p:cNvSpPr txBox="1">
            <a:spLocks/>
          </p:cNvSpPr>
          <p:nvPr/>
        </p:nvSpPr>
        <p:spPr bwMode="auto">
          <a:xfrm>
            <a:off x="6227664" y="2420888"/>
            <a:ext cx="4332832"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The Action Plan does not need to be a lengthy document</a:t>
            </a:r>
          </a:p>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But </a:t>
            </a:r>
            <a:r>
              <a:rPr lang="en-GB" altLang="hu-HU" b="1" dirty="0">
                <a:solidFill>
                  <a:srgbClr val="1F497D"/>
                </a:solidFill>
                <a:latin typeface="Arial"/>
                <a:cs typeface="Arial"/>
              </a:rPr>
              <a:t>all chapters shall be filled in with relevant information</a:t>
            </a:r>
          </a:p>
          <a:p>
            <a:pPr lvl="1" algn="just" defTabSz="457200" fontAlgn="base">
              <a:spcAft>
                <a:spcPct val="0"/>
              </a:spcAft>
            </a:pPr>
            <a:endParaRPr lang="en-GB" altLang="hu-HU" dirty="0">
              <a:solidFill>
                <a:srgbClr val="1F497D"/>
              </a:solidFill>
              <a:latin typeface="Arial"/>
              <a:cs typeface="Arial"/>
            </a:endParaRPr>
          </a:p>
        </p:txBody>
      </p:sp>
      <p:sp>
        <p:nvSpPr>
          <p:cNvPr id="20" name="Rectangle 3">
            <a:extLst>
              <a:ext uri="{FF2B5EF4-FFF2-40B4-BE49-F238E27FC236}">
                <a16:creationId xmlns:a16="http://schemas.microsoft.com/office/drawing/2014/main" id="{E2E07593-BBC5-47C0-AA29-3EBEB0DA67D8}"/>
              </a:ext>
            </a:extLst>
          </p:cNvPr>
          <p:cNvSpPr txBox="1">
            <a:spLocks/>
          </p:cNvSpPr>
          <p:nvPr/>
        </p:nvSpPr>
        <p:spPr bwMode="auto">
          <a:xfrm>
            <a:off x="6227664" y="3429000"/>
            <a:ext cx="4332832"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b="1" dirty="0">
                <a:solidFill>
                  <a:srgbClr val="1F497D"/>
                </a:solidFill>
                <a:latin typeface="Arial"/>
                <a:cs typeface="Arial"/>
              </a:rPr>
              <a:t>Actions must clearly derive from the project’s learning </a:t>
            </a:r>
            <a:r>
              <a:rPr lang="en-GB" altLang="hu-HU" dirty="0">
                <a:solidFill>
                  <a:srgbClr val="1F497D"/>
                </a:solidFill>
                <a:latin typeface="Arial"/>
                <a:cs typeface="Arial"/>
              </a:rPr>
              <a:t>and in particular from the interregional exchange of experience</a:t>
            </a:r>
          </a:p>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That is: which </a:t>
            </a:r>
            <a:r>
              <a:rPr lang="en-GB" altLang="hu-HU" b="1" dirty="0">
                <a:solidFill>
                  <a:srgbClr val="1F497D"/>
                </a:solidFill>
                <a:latin typeface="Arial"/>
                <a:cs typeface="Arial"/>
              </a:rPr>
              <a:t>good practice from one of the partner regions</a:t>
            </a:r>
            <a:r>
              <a:rPr lang="en-GB" altLang="hu-HU" dirty="0">
                <a:solidFill>
                  <a:srgbClr val="1F497D"/>
                </a:solidFill>
                <a:latin typeface="Arial"/>
                <a:cs typeface="Arial"/>
              </a:rPr>
              <a:t> or which </a:t>
            </a:r>
            <a:r>
              <a:rPr lang="en-GB" altLang="hu-HU" b="1" dirty="0">
                <a:solidFill>
                  <a:srgbClr val="1F497D"/>
                </a:solidFill>
                <a:latin typeface="Arial"/>
                <a:cs typeface="Arial"/>
              </a:rPr>
              <a:t>learning from a project activity </a:t>
            </a:r>
            <a:r>
              <a:rPr lang="en-GB" altLang="hu-HU" dirty="0">
                <a:solidFill>
                  <a:srgbClr val="1F497D"/>
                </a:solidFill>
                <a:latin typeface="Arial"/>
                <a:cs typeface="Arial"/>
              </a:rPr>
              <a:t>inspired the action?</a:t>
            </a:r>
          </a:p>
          <a:p>
            <a:pPr lvl="1" algn="just" defTabSz="457200" fontAlgn="base">
              <a:spcAft>
                <a:spcPct val="0"/>
              </a:spcAft>
            </a:pPr>
            <a:endParaRPr lang="en-GB" altLang="hu-HU" dirty="0">
              <a:solidFill>
                <a:srgbClr val="1F497D"/>
              </a:solidFill>
              <a:latin typeface="Arial"/>
              <a:cs typeface="Arial"/>
            </a:endParaRPr>
          </a:p>
        </p:txBody>
      </p:sp>
      <p:sp>
        <p:nvSpPr>
          <p:cNvPr id="21" name="Rectangle 3">
            <a:extLst>
              <a:ext uri="{FF2B5EF4-FFF2-40B4-BE49-F238E27FC236}">
                <a16:creationId xmlns:a16="http://schemas.microsoft.com/office/drawing/2014/main" id="{6A5459B8-B64C-45F6-8EA3-42093710AA02}"/>
              </a:ext>
            </a:extLst>
          </p:cNvPr>
          <p:cNvSpPr txBox="1">
            <a:spLocks/>
          </p:cNvSpPr>
          <p:nvPr/>
        </p:nvSpPr>
        <p:spPr bwMode="auto">
          <a:xfrm>
            <a:off x="6227664" y="4945891"/>
            <a:ext cx="4332832"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Continuation of the learning is not possible in Phase 2</a:t>
            </a:r>
          </a:p>
          <a:p>
            <a:pPr marL="285750" lvl="1" indent="-285750" algn="just" defTabSz="457200" fontAlgn="base">
              <a:spcAft>
                <a:spcPct val="0"/>
              </a:spcAft>
              <a:buFont typeface="Arial" panose="020B0604020202020204" pitchFamily="34" charset="0"/>
              <a:buChar char="•"/>
            </a:pPr>
            <a:r>
              <a:rPr lang="en-GB" altLang="hu-HU" dirty="0">
                <a:solidFill>
                  <a:srgbClr val="1F497D"/>
                </a:solidFill>
                <a:latin typeface="Arial"/>
                <a:cs typeface="Arial"/>
              </a:rPr>
              <a:t>The </a:t>
            </a:r>
            <a:r>
              <a:rPr lang="en-GB" altLang="hu-HU" b="1" dirty="0">
                <a:solidFill>
                  <a:srgbClr val="1F497D"/>
                </a:solidFill>
                <a:latin typeface="Arial"/>
                <a:cs typeface="Arial"/>
              </a:rPr>
              <a:t>action plan specifies how the learning from the project will be transformed into actions</a:t>
            </a:r>
          </a:p>
          <a:p>
            <a:pPr lvl="1" algn="just" defTabSz="457200" fontAlgn="base">
              <a:spcAft>
                <a:spcPct val="0"/>
              </a:spcAft>
            </a:pPr>
            <a:endParaRPr lang="en-GB" altLang="hu-HU" dirty="0">
              <a:solidFill>
                <a:srgbClr val="1F497D"/>
              </a:solidFill>
              <a:latin typeface="Arial"/>
              <a:cs typeface="Arial"/>
            </a:endParaRPr>
          </a:p>
        </p:txBody>
      </p:sp>
    </p:spTree>
    <p:extLst>
      <p:ext uri="{BB962C8B-B14F-4D97-AF65-F5344CB8AC3E}">
        <p14:creationId xmlns:p14="http://schemas.microsoft.com/office/powerpoint/2010/main" val="35581584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3 types of actions introduced in the Programme manual</a:t>
            </a:r>
          </a:p>
        </p:txBody>
      </p:sp>
      <p:sp>
        <p:nvSpPr>
          <p:cNvPr id="11" name="Rectangle 3">
            <a:extLst>
              <a:ext uri="{FF2B5EF4-FFF2-40B4-BE49-F238E27FC236}">
                <a16:creationId xmlns:a16="http://schemas.microsoft.com/office/drawing/2014/main" id="{916351CE-2A61-44D5-9356-BC4F2A4D4E2C}"/>
              </a:ext>
            </a:extLst>
          </p:cNvPr>
          <p:cNvSpPr txBox="1">
            <a:spLocks/>
          </p:cNvSpPr>
          <p:nvPr/>
        </p:nvSpPr>
        <p:spPr bwMode="auto">
          <a:xfrm>
            <a:off x="2583458" y="1165320"/>
            <a:ext cx="7025084" cy="3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Programme requirements - Nature of actions</a:t>
            </a:r>
          </a:p>
        </p:txBody>
      </p:sp>
      <p:sp>
        <p:nvSpPr>
          <p:cNvPr id="12" name="Rectangle 3">
            <a:extLst>
              <a:ext uri="{FF2B5EF4-FFF2-40B4-BE49-F238E27FC236}">
                <a16:creationId xmlns:a16="http://schemas.microsoft.com/office/drawing/2014/main" id="{2218EAC0-C401-49C3-B6A4-8BE17DFD0658}"/>
              </a:ext>
            </a:extLst>
          </p:cNvPr>
          <p:cNvSpPr txBox="1">
            <a:spLocks/>
          </p:cNvSpPr>
          <p:nvPr/>
        </p:nvSpPr>
        <p:spPr bwMode="auto">
          <a:xfrm>
            <a:off x="2711624" y="1631273"/>
            <a:ext cx="4068000" cy="357118"/>
          </a:xfrm>
          <a:prstGeom prst="rect">
            <a:avLst/>
          </a:prstGeom>
          <a:ln/>
        </p:spPr>
        <p:style>
          <a:lnRef idx="3">
            <a:schemeClr val="lt1"/>
          </a:lnRef>
          <a:fillRef idx="1">
            <a:schemeClr val="accent4"/>
          </a:fillRef>
          <a:effectRef idx="1">
            <a:schemeClr val="accent4"/>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chemeClr val="bg1"/>
                </a:solidFill>
                <a:latin typeface="Arial"/>
                <a:cs typeface="Arial"/>
              </a:rPr>
              <a:t>Implementation of </a:t>
            </a:r>
            <a:r>
              <a:rPr lang="en-GB" altLang="hu-HU" sz="1600" b="1" dirty="0">
                <a:solidFill>
                  <a:schemeClr val="bg1"/>
                </a:solidFill>
                <a:latin typeface="Arial"/>
                <a:cs typeface="Arial"/>
              </a:rPr>
              <a:t>new projects</a:t>
            </a:r>
          </a:p>
          <a:p>
            <a:pPr lvl="1" algn="just" defTabSz="457200" fontAlgn="base">
              <a:spcAft>
                <a:spcPct val="0"/>
              </a:spcAft>
            </a:pPr>
            <a:endParaRPr lang="en-GB" altLang="hu-HU" sz="1600" dirty="0">
              <a:solidFill>
                <a:schemeClr val="bg1"/>
              </a:solidFill>
              <a:latin typeface="Arial"/>
              <a:cs typeface="Arial"/>
            </a:endParaRPr>
          </a:p>
        </p:txBody>
      </p:sp>
      <p:sp>
        <p:nvSpPr>
          <p:cNvPr id="13" name="Rectangle 3">
            <a:extLst>
              <a:ext uri="{FF2B5EF4-FFF2-40B4-BE49-F238E27FC236}">
                <a16:creationId xmlns:a16="http://schemas.microsoft.com/office/drawing/2014/main" id="{7F85C9BE-8FCD-480B-90BE-90DC91BB1144}"/>
              </a:ext>
            </a:extLst>
          </p:cNvPr>
          <p:cNvSpPr txBox="1">
            <a:spLocks/>
          </p:cNvSpPr>
          <p:nvPr/>
        </p:nvSpPr>
        <p:spPr bwMode="auto">
          <a:xfrm>
            <a:off x="4223792" y="3232813"/>
            <a:ext cx="5220128" cy="535489"/>
          </a:xfrm>
          <a:prstGeom prst="rect">
            <a:avLst/>
          </a:prstGeom>
          <a:ln/>
        </p:spPr>
        <p:style>
          <a:lnRef idx="3">
            <a:schemeClr val="lt1"/>
          </a:lnRef>
          <a:fillRef idx="1">
            <a:schemeClr val="accent4"/>
          </a:fillRef>
          <a:effectRef idx="1">
            <a:schemeClr val="accent4"/>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chemeClr val="bg1"/>
                </a:solidFill>
                <a:latin typeface="Arial"/>
                <a:cs typeface="Arial"/>
              </a:rPr>
              <a:t>Change in the management of the policy instrument </a:t>
            </a:r>
            <a:r>
              <a:rPr lang="en-GB" altLang="hu-HU" sz="1600" b="1" dirty="0">
                <a:solidFill>
                  <a:schemeClr val="bg1"/>
                </a:solidFill>
                <a:latin typeface="Arial"/>
                <a:cs typeface="Arial"/>
              </a:rPr>
              <a:t>(improved governance</a:t>
            </a:r>
            <a:r>
              <a:rPr lang="en-GB" altLang="hu-HU" sz="1600" dirty="0">
                <a:solidFill>
                  <a:schemeClr val="bg1"/>
                </a:solidFill>
                <a:latin typeface="Arial"/>
                <a:cs typeface="Arial"/>
              </a:rPr>
              <a:t>)</a:t>
            </a:r>
          </a:p>
          <a:p>
            <a:pPr lvl="1" algn="just" defTabSz="457200" fontAlgn="base">
              <a:spcAft>
                <a:spcPct val="0"/>
              </a:spcAft>
            </a:pPr>
            <a:endParaRPr lang="en-GB" altLang="hu-HU" sz="1600" dirty="0">
              <a:solidFill>
                <a:schemeClr val="bg1"/>
              </a:solidFill>
              <a:latin typeface="Arial"/>
              <a:cs typeface="Arial"/>
            </a:endParaRPr>
          </a:p>
          <a:p>
            <a:pPr lvl="1" algn="just" defTabSz="457200" fontAlgn="base">
              <a:spcAft>
                <a:spcPct val="0"/>
              </a:spcAft>
            </a:pPr>
            <a:endParaRPr lang="en-GB" altLang="hu-HU" sz="1600" dirty="0">
              <a:solidFill>
                <a:schemeClr val="bg1"/>
              </a:solidFill>
              <a:latin typeface="Arial"/>
              <a:cs typeface="Arial"/>
            </a:endParaRPr>
          </a:p>
        </p:txBody>
      </p:sp>
      <p:sp>
        <p:nvSpPr>
          <p:cNvPr id="14" name="Rectangle 3">
            <a:extLst>
              <a:ext uri="{FF2B5EF4-FFF2-40B4-BE49-F238E27FC236}">
                <a16:creationId xmlns:a16="http://schemas.microsoft.com/office/drawing/2014/main" id="{61B3E659-0DAF-44EE-B773-57DE6B523792}"/>
              </a:ext>
            </a:extLst>
          </p:cNvPr>
          <p:cNvSpPr txBox="1">
            <a:spLocks/>
          </p:cNvSpPr>
          <p:nvPr/>
        </p:nvSpPr>
        <p:spPr bwMode="auto">
          <a:xfrm>
            <a:off x="5587402" y="5177596"/>
            <a:ext cx="4901086" cy="535489"/>
          </a:xfrm>
          <a:prstGeom prst="rect">
            <a:avLst/>
          </a:prstGeom>
          <a:ln/>
        </p:spPr>
        <p:style>
          <a:lnRef idx="3">
            <a:schemeClr val="lt1"/>
          </a:lnRef>
          <a:fillRef idx="1">
            <a:schemeClr val="accent4"/>
          </a:fillRef>
          <a:effectRef idx="1">
            <a:schemeClr val="accent4"/>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600" dirty="0">
                <a:solidFill>
                  <a:schemeClr val="bg1"/>
                </a:solidFill>
                <a:latin typeface="Arial"/>
                <a:cs typeface="Arial"/>
              </a:rPr>
              <a:t>Change in the strategic focus of the policy instrument </a:t>
            </a:r>
            <a:r>
              <a:rPr lang="en-GB" altLang="hu-HU" sz="1600" b="1" dirty="0">
                <a:solidFill>
                  <a:schemeClr val="bg1"/>
                </a:solidFill>
                <a:latin typeface="Arial"/>
                <a:cs typeface="Arial"/>
              </a:rPr>
              <a:t>(structural change)</a:t>
            </a:r>
          </a:p>
        </p:txBody>
      </p:sp>
      <p:sp>
        <p:nvSpPr>
          <p:cNvPr id="15" name="Rectangle 3">
            <a:extLst>
              <a:ext uri="{FF2B5EF4-FFF2-40B4-BE49-F238E27FC236}">
                <a16:creationId xmlns:a16="http://schemas.microsoft.com/office/drawing/2014/main" id="{F3E95CFC-D2D6-46A4-BF05-9F0284E1FCF2}"/>
              </a:ext>
            </a:extLst>
          </p:cNvPr>
          <p:cNvSpPr txBox="1">
            <a:spLocks/>
          </p:cNvSpPr>
          <p:nvPr/>
        </p:nvSpPr>
        <p:spPr bwMode="auto">
          <a:xfrm>
            <a:off x="1671168" y="1631273"/>
            <a:ext cx="936000" cy="32591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Type 1</a:t>
            </a:r>
          </a:p>
          <a:p>
            <a:pPr lvl="1" algn="ctr" defTabSz="457200" fontAlgn="base">
              <a:spcAft>
                <a:spcPct val="0"/>
              </a:spcAft>
            </a:pPr>
            <a:endParaRPr lang="en-GB" altLang="hu-HU" sz="1600" dirty="0">
              <a:solidFill>
                <a:schemeClr val="bg1"/>
              </a:solidFill>
              <a:latin typeface="Arial"/>
              <a:cs typeface="Arial"/>
            </a:endParaRPr>
          </a:p>
          <a:p>
            <a:pPr lvl="1" algn="ctr" defTabSz="457200" fontAlgn="base">
              <a:spcAft>
                <a:spcPct val="0"/>
              </a:spcAft>
            </a:pPr>
            <a:endParaRPr lang="en-GB" altLang="hu-HU" sz="1600" dirty="0">
              <a:solidFill>
                <a:schemeClr val="bg1"/>
              </a:solidFill>
              <a:latin typeface="Arial"/>
              <a:cs typeface="Arial"/>
            </a:endParaRPr>
          </a:p>
        </p:txBody>
      </p:sp>
      <p:sp>
        <p:nvSpPr>
          <p:cNvPr id="16" name="Rectangle 3">
            <a:extLst>
              <a:ext uri="{FF2B5EF4-FFF2-40B4-BE49-F238E27FC236}">
                <a16:creationId xmlns:a16="http://schemas.microsoft.com/office/drawing/2014/main" id="{DC2B4EFF-E13B-433F-82D7-56E94D6E6B58}"/>
              </a:ext>
            </a:extLst>
          </p:cNvPr>
          <p:cNvSpPr txBox="1">
            <a:spLocks/>
          </p:cNvSpPr>
          <p:nvPr/>
        </p:nvSpPr>
        <p:spPr bwMode="auto">
          <a:xfrm>
            <a:off x="3143672" y="3232814"/>
            <a:ext cx="936000" cy="53548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Type 2</a:t>
            </a:r>
          </a:p>
          <a:p>
            <a:pPr lvl="1" algn="ctr" defTabSz="457200" fontAlgn="base">
              <a:spcAft>
                <a:spcPct val="0"/>
              </a:spcAft>
            </a:pPr>
            <a:endParaRPr lang="en-GB" altLang="hu-HU" sz="1600" dirty="0">
              <a:solidFill>
                <a:schemeClr val="bg1"/>
              </a:solidFill>
              <a:latin typeface="Arial"/>
              <a:cs typeface="Arial"/>
            </a:endParaRPr>
          </a:p>
          <a:p>
            <a:pPr lvl="1" algn="ctr" defTabSz="457200" fontAlgn="base">
              <a:spcAft>
                <a:spcPct val="0"/>
              </a:spcAft>
            </a:pPr>
            <a:endParaRPr lang="en-GB" altLang="hu-HU" sz="1600" dirty="0">
              <a:solidFill>
                <a:schemeClr val="bg1"/>
              </a:solidFill>
              <a:latin typeface="Arial"/>
              <a:cs typeface="Arial"/>
            </a:endParaRPr>
          </a:p>
          <a:p>
            <a:pPr lvl="1" algn="ctr" defTabSz="457200" fontAlgn="base">
              <a:spcAft>
                <a:spcPct val="0"/>
              </a:spcAft>
            </a:pPr>
            <a:endParaRPr lang="en-GB" altLang="hu-HU" sz="1600" dirty="0">
              <a:solidFill>
                <a:schemeClr val="bg1"/>
              </a:solidFill>
              <a:latin typeface="Arial"/>
              <a:cs typeface="Arial"/>
            </a:endParaRPr>
          </a:p>
        </p:txBody>
      </p:sp>
      <p:sp>
        <p:nvSpPr>
          <p:cNvPr id="17" name="Rectangle 3">
            <a:extLst>
              <a:ext uri="{FF2B5EF4-FFF2-40B4-BE49-F238E27FC236}">
                <a16:creationId xmlns:a16="http://schemas.microsoft.com/office/drawing/2014/main" id="{8B7A22F6-E416-46FA-B55F-D484223791A4}"/>
              </a:ext>
            </a:extLst>
          </p:cNvPr>
          <p:cNvSpPr txBox="1">
            <a:spLocks/>
          </p:cNvSpPr>
          <p:nvPr/>
        </p:nvSpPr>
        <p:spPr bwMode="auto">
          <a:xfrm>
            <a:off x="4511485" y="5169920"/>
            <a:ext cx="936000" cy="53548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dirty="0">
                <a:solidFill>
                  <a:schemeClr val="bg1"/>
                </a:solidFill>
                <a:latin typeface="Arial"/>
                <a:cs typeface="Arial"/>
              </a:rPr>
              <a:t>Type 3</a:t>
            </a:r>
          </a:p>
        </p:txBody>
      </p:sp>
      <p:sp>
        <p:nvSpPr>
          <p:cNvPr id="18" name="Rectangle 3">
            <a:extLst>
              <a:ext uri="{FF2B5EF4-FFF2-40B4-BE49-F238E27FC236}">
                <a16:creationId xmlns:a16="http://schemas.microsoft.com/office/drawing/2014/main" id="{765CB705-7402-4464-B0EE-06C42D8AD868}"/>
              </a:ext>
            </a:extLst>
          </p:cNvPr>
          <p:cNvSpPr txBox="1">
            <a:spLocks/>
          </p:cNvSpPr>
          <p:nvPr/>
        </p:nvSpPr>
        <p:spPr bwMode="auto">
          <a:xfrm>
            <a:off x="1887910" y="1999186"/>
            <a:ext cx="6807274"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Thanks to interregional cooperation, MAs and other relevant bodies can </a:t>
            </a:r>
            <a:r>
              <a:rPr lang="en-GB" altLang="hu-HU" sz="1500" b="1" dirty="0">
                <a:solidFill>
                  <a:srgbClr val="1F497D"/>
                </a:solidFill>
                <a:latin typeface="Arial"/>
                <a:cs typeface="Arial"/>
              </a:rPr>
              <a:t>find inspiration in other regions and import new projects to be financed within their programmes. </a:t>
            </a: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Launch of </a:t>
            </a:r>
            <a:r>
              <a:rPr lang="en-GB" altLang="hu-HU" sz="1500" b="1" dirty="0">
                <a:solidFill>
                  <a:srgbClr val="1F497D"/>
                </a:solidFill>
                <a:latin typeface="Arial"/>
                <a:cs typeface="Arial"/>
              </a:rPr>
              <a:t>new calls and modification of existing ones </a:t>
            </a:r>
            <a:r>
              <a:rPr lang="en-GB" altLang="hu-HU" sz="1500" dirty="0">
                <a:solidFill>
                  <a:srgbClr val="1F497D"/>
                </a:solidFill>
                <a:latin typeface="Arial"/>
                <a:cs typeface="Arial"/>
              </a:rPr>
              <a:t>belong here, too</a:t>
            </a: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This type of impact requires the availability of funding in the programme.</a:t>
            </a:r>
          </a:p>
        </p:txBody>
      </p:sp>
      <p:sp>
        <p:nvSpPr>
          <p:cNvPr id="19" name="Rectangle 3">
            <a:extLst>
              <a:ext uri="{FF2B5EF4-FFF2-40B4-BE49-F238E27FC236}">
                <a16:creationId xmlns:a16="http://schemas.microsoft.com/office/drawing/2014/main" id="{79F58AFF-8795-4430-97BE-222F84150E02}"/>
              </a:ext>
            </a:extLst>
          </p:cNvPr>
          <p:cNvSpPr txBox="1">
            <a:spLocks/>
          </p:cNvSpPr>
          <p:nvPr/>
        </p:nvSpPr>
        <p:spPr bwMode="auto">
          <a:xfrm>
            <a:off x="3359696" y="3765191"/>
            <a:ext cx="6480720"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A </a:t>
            </a:r>
            <a:r>
              <a:rPr lang="en-GB" altLang="hu-HU" sz="1500" b="1" dirty="0">
                <a:solidFill>
                  <a:srgbClr val="1F497D"/>
                </a:solidFill>
                <a:latin typeface="Arial"/>
                <a:cs typeface="Arial"/>
              </a:rPr>
              <a:t>new methodology for monitoring or evaluating </a:t>
            </a:r>
            <a:r>
              <a:rPr lang="en-GB" altLang="hu-HU" sz="1500" dirty="0">
                <a:solidFill>
                  <a:srgbClr val="1F497D"/>
                </a:solidFill>
                <a:latin typeface="Arial"/>
                <a:cs typeface="Arial"/>
              </a:rPr>
              <a:t>a measure can be developed within the policy instrument</a:t>
            </a: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A managing authority or any other relevant body can also </a:t>
            </a:r>
            <a:r>
              <a:rPr lang="en-GB" altLang="hu-HU" sz="1500" b="1" dirty="0">
                <a:solidFill>
                  <a:srgbClr val="1F497D"/>
                </a:solidFill>
                <a:latin typeface="Arial"/>
                <a:cs typeface="Arial"/>
              </a:rPr>
              <a:t>improve the way thematic calls are organised or the way projects are selected</a:t>
            </a: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It may also refer to </a:t>
            </a:r>
            <a:r>
              <a:rPr lang="en-GB" altLang="hu-HU" sz="1500" b="1" dirty="0">
                <a:solidFill>
                  <a:srgbClr val="1F497D"/>
                </a:solidFill>
                <a:latin typeface="Arial"/>
                <a:cs typeface="Arial"/>
              </a:rPr>
              <a:t>the way environmental issues are integrated </a:t>
            </a:r>
            <a:r>
              <a:rPr lang="en-GB" altLang="hu-HU" sz="1500" dirty="0">
                <a:solidFill>
                  <a:srgbClr val="1F497D"/>
                </a:solidFill>
                <a:latin typeface="Arial"/>
                <a:cs typeface="Arial"/>
              </a:rPr>
              <a:t>into the different measures of the operational programmes</a:t>
            </a:r>
          </a:p>
        </p:txBody>
      </p:sp>
      <p:sp>
        <p:nvSpPr>
          <p:cNvPr id="20" name="Rectangle 3">
            <a:extLst>
              <a:ext uri="{FF2B5EF4-FFF2-40B4-BE49-F238E27FC236}">
                <a16:creationId xmlns:a16="http://schemas.microsoft.com/office/drawing/2014/main" id="{0D9FFF12-BC55-4DFC-9EC8-487F69054FB8}"/>
              </a:ext>
            </a:extLst>
          </p:cNvPr>
          <p:cNvSpPr txBox="1">
            <a:spLocks/>
          </p:cNvSpPr>
          <p:nvPr/>
        </p:nvSpPr>
        <p:spPr bwMode="auto">
          <a:xfrm>
            <a:off x="4943872" y="5749568"/>
            <a:ext cx="5616624" cy="72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It requires a </a:t>
            </a:r>
            <a:r>
              <a:rPr lang="en-GB" altLang="hu-HU" sz="1500" b="1" dirty="0">
                <a:solidFill>
                  <a:srgbClr val="1F497D"/>
                </a:solidFill>
                <a:latin typeface="Arial"/>
                <a:cs typeface="Arial"/>
              </a:rPr>
              <a:t>change in the operational programme</a:t>
            </a: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Some managing authorities can </a:t>
            </a:r>
            <a:r>
              <a:rPr lang="en-GB" altLang="hu-HU" sz="1500" b="1" dirty="0">
                <a:solidFill>
                  <a:srgbClr val="1F497D"/>
                </a:solidFill>
                <a:latin typeface="Arial"/>
                <a:cs typeface="Arial"/>
              </a:rPr>
              <a:t>modify existing measures or even create new measures </a:t>
            </a:r>
            <a:r>
              <a:rPr lang="en-GB" altLang="hu-HU" sz="1500" dirty="0">
                <a:solidFill>
                  <a:srgbClr val="1F497D"/>
                </a:solidFill>
                <a:latin typeface="Arial"/>
                <a:cs typeface="Arial"/>
              </a:rPr>
              <a:t>in their programme</a:t>
            </a:r>
          </a:p>
        </p:txBody>
      </p:sp>
      <p:sp>
        <p:nvSpPr>
          <p:cNvPr id="21" name="Rectangle 3">
            <a:extLst>
              <a:ext uri="{FF2B5EF4-FFF2-40B4-BE49-F238E27FC236}">
                <a16:creationId xmlns:a16="http://schemas.microsoft.com/office/drawing/2014/main" id="{5D1EAF61-B287-4E90-8485-63A179B79D9D}"/>
              </a:ext>
            </a:extLst>
          </p:cNvPr>
          <p:cNvSpPr txBox="1">
            <a:spLocks/>
          </p:cNvSpPr>
          <p:nvPr/>
        </p:nvSpPr>
        <p:spPr bwMode="auto">
          <a:xfrm>
            <a:off x="1486708" y="6597352"/>
            <a:ext cx="6985557"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200" dirty="0">
                <a:solidFill>
                  <a:srgbClr val="1F497D"/>
                </a:solidFill>
                <a:latin typeface="Arial"/>
                <a:cs typeface="Arial"/>
              </a:rPr>
              <a:t>Source: Programme Manual (Version 7, 27 March 2019), page 54</a:t>
            </a:r>
          </a:p>
        </p:txBody>
      </p:sp>
    </p:spTree>
    <p:extLst>
      <p:ext uri="{BB962C8B-B14F-4D97-AF65-F5344CB8AC3E}">
        <p14:creationId xmlns:p14="http://schemas.microsoft.com/office/powerpoint/2010/main" val="36238614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Action plans are implemented in Phase 2</a:t>
            </a:r>
          </a:p>
        </p:txBody>
      </p:sp>
      <p:sp>
        <p:nvSpPr>
          <p:cNvPr id="10" name="Rectangle 3">
            <a:extLst>
              <a:ext uri="{FF2B5EF4-FFF2-40B4-BE49-F238E27FC236}">
                <a16:creationId xmlns:a16="http://schemas.microsoft.com/office/drawing/2014/main" id="{89222A14-FF90-49B0-BAB6-EC7D68607C6D}"/>
              </a:ext>
            </a:extLst>
          </p:cNvPr>
          <p:cNvSpPr txBox="1">
            <a:spLocks/>
          </p:cNvSpPr>
          <p:nvPr/>
        </p:nvSpPr>
        <p:spPr bwMode="auto">
          <a:xfrm>
            <a:off x="2439442" y="1196753"/>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Programme requirements -  implementation of the action plan</a:t>
            </a:r>
          </a:p>
        </p:txBody>
      </p:sp>
      <p:sp>
        <p:nvSpPr>
          <p:cNvPr id="11" name="Rectangle 3">
            <a:extLst>
              <a:ext uri="{FF2B5EF4-FFF2-40B4-BE49-F238E27FC236}">
                <a16:creationId xmlns:a16="http://schemas.microsoft.com/office/drawing/2014/main" id="{38A65496-6FF0-4F00-BB4B-07E8EFBAA8B9}"/>
              </a:ext>
            </a:extLst>
          </p:cNvPr>
          <p:cNvSpPr txBox="1">
            <a:spLocks/>
          </p:cNvSpPr>
          <p:nvPr/>
        </p:nvSpPr>
        <p:spPr bwMode="auto">
          <a:xfrm>
            <a:off x="1956738" y="1618156"/>
            <a:ext cx="731311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The implementation of the action plan falls under the </a:t>
            </a:r>
            <a:r>
              <a:rPr lang="en-GB" altLang="hu-HU" sz="1500" b="1" dirty="0">
                <a:solidFill>
                  <a:srgbClr val="1F497D"/>
                </a:solidFill>
                <a:latin typeface="Arial"/>
                <a:cs typeface="Arial"/>
              </a:rPr>
              <a:t>responsibility of each partner dealing with the policy instrument</a:t>
            </a:r>
          </a:p>
          <a:p>
            <a:pPr marL="285750" lvl="1" indent="-285750" algn="just" defTabSz="457200" fontAlgn="base">
              <a:spcAft>
                <a:spcPct val="0"/>
              </a:spcAft>
              <a:buFont typeface="Arial" panose="020B0604020202020204" pitchFamily="34" charset="0"/>
              <a:buChar char="•"/>
            </a:pPr>
            <a:endParaRPr lang="en-GB" altLang="hu-HU" sz="1500" b="1"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500" b="1" dirty="0">
                <a:solidFill>
                  <a:srgbClr val="1F497D"/>
                </a:solidFill>
                <a:latin typeface="Arial"/>
                <a:cs typeface="Arial"/>
              </a:rPr>
              <a:t>Costs incurred in relation to the implementation of the action cannot be covered </a:t>
            </a:r>
            <a:r>
              <a:rPr lang="en-GB" altLang="hu-HU" sz="1500" dirty="0">
                <a:solidFill>
                  <a:srgbClr val="1F497D"/>
                </a:solidFill>
                <a:latin typeface="Arial"/>
                <a:cs typeface="Arial"/>
              </a:rPr>
              <a:t>from Phase 2 costs – but costs shall be covered from local, regional or national sources</a:t>
            </a:r>
          </a:p>
          <a:p>
            <a:pPr marL="285750" lvl="1" indent="-285750" algn="just" defTabSz="457200" fontAlgn="base">
              <a:spcAft>
                <a:spcPct val="0"/>
              </a:spcAft>
              <a:buFont typeface="Arial" panose="020B0604020202020204" pitchFamily="34" charset="0"/>
              <a:buChar char="•"/>
            </a:pPr>
            <a:endParaRPr lang="en-GB" altLang="hu-HU" sz="1500"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Only </a:t>
            </a:r>
            <a:r>
              <a:rPr lang="en-GB" altLang="hu-HU" sz="1500" b="1" dirty="0">
                <a:solidFill>
                  <a:srgbClr val="1F497D"/>
                </a:solidFill>
                <a:latin typeface="Arial"/>
                <a:cs typeface="Arial"/>
              </a:rPr>
              <a:t>the monitoring of the implementation of the action plan is eligible </a:t>
            </a:r>
            <a:r>
              <a:rPr lang="en-GB" altLang="hu-HU" sz="1500" dirty="0">
                <a:solidFill>
                  <a:srgbClr val="1F497D"/>
                </a:solidFill>
                <a:latin typeface="Arial"/>
                <a:cs typeface="Arial"/>
              </a:rPr>
              <a:t>in Phase 2</a:t>
            </a:r>
          </a:p>
          <a:p>
            <a:pPr marL="285750" lvl="1" indent="-285750" algn="just" defTabSz="457200" fontAlgn="base">
              <a:spcAft>
                <a:spcPct val="0"/>
              </a:spcAft>
              <a:buFont typeface="Arial" panose="020B0604020202020204" pitchFamily="34" charset="0"/>
              <a:buChar char="•"/>
            </a:pPr>
            <a:endParaRPr lang="en-GB" altLang="hu-HU" sz="1500"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The action plan is typically not implemented alone by the project partner or it can be that the project partner is not effectively taking part in the action plan implementation (in our project that is not the case – only MAs/IBs in the partnership)</a:t>
            </a:r>
          </a:p>
          <a:p>
            <a:pPr marL="285750" lvl="1" indent="-285750" algn="just" defTabSz="457200" fontAlgn="base">
              <a:spcAft>
                <a:spcPct val="0"/>
              </a:spcAft>
              <a:buFont typeface="Arial" panose="020B0604020202020204" pitchFamily="34" charset="0"/>
              <a:buChar char="•"/>
            </a:pPr>
            <a:endParaRPr lang="en-GB" altLang="hu-HU" sz="1500"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The </a:t>
            </a:r>
            <a:r>
              <a:rPr lang="en-GB" altLang="hu-HU" sz="1500" b="1" dirty="0">
                <a:solidFill>
                  <a:srgbClr val="1F497D"/>
                </a:solidFill>
                <a:latin typeface="Arial"/>
                <a:cs typeface="Arial"/>
              </a:rPr>
              <a:t>progress made in implementing the action plan is reported </a:t>
            </a:r>
            <a:r>
              <a:rPr lang="en-GB" altLang="hu-HU" sz="1500" dirty="0">
                <a:solidFill>
                  <a:srgbClr val="1F497D"/>
                </a:solidFill>
                <a:latin typeface="Arial"/>
                <a:cs typeface="Arial"/>
              </a:rPr>
              <a:t>to the programme under phase 2 of the project (via the lead partner) with any </a:t>
            </a:r>
            <a:r>
              <a:rPr lang="en-GB" altLang="hu-HU" sz="1500" b="1" dirty="0">
                <a:solidFill>
                  <a:srgbClr val="1F497D"/>
                </a:solidFill>
                <a:latin typeface="Arial"/>
                <a:cs typeface="Arial"/>
              </a:rPr>
              <a:t>necessary explanations if the action plan cannot be partly or fully implemented</a:t>
            </a:r>
            <a:r>
              <a:rPr lang="en-GB" altLang="hu-HU" sz="1500" dirty="0">
                <a:solidFill>
                  <a:srgbClr val="1F497D"/>
                </a:solidFill>
                <a:latin typeface="Arial"/>
                <a:cs typeface="Arial"/>
              </a:rPr>
              <a:t>. </a:t>
            </a:r>
          </a:p>
          <a:p>
            <a:pPr marL="285750" lvl="1" indent="-285750" algn="just" defTabSz="457200" fontAlgn="base">
              <a:spcAft>
                <a:spcPct val="0"/>
              </a:spcAft>
              <a:buFont typeface="Arial" panose="020B0604020202020204" pitchFamily="34" charset="0"/>
              <a:buChar char="•"/>
            </a:pPr>
            <a:endParaRPr lang="en-GB" altLang="hu-HU" sz="1500" dirty="0">
              <a:solidFill>
                <a:srgbClr val="1F497D"/>
              </a:solidFill>
              <a:latin typeface="Arial"/>
              <a:cs typeface="Arial"/>
            </a:endParaRPr>
          </a:p>
          <a:p>
            <a:pPr marL="285750" lvl="1" indent="-285750" algn="just" defTabSz="457200" fontAlgn="base">
              <a:spcAft>
                <a:spcPct val="0"/>
              </a:spcAft>
              <a:buFont typeface="Arial" panose="020B0604020202020204" pitchFamily="34" charset="0"/>
              <a:buChar char="•"/>
            </a:pPr>
            <a:r>
              <a:rPr lang="en-GB" altLang="hu-HU" sz="1500" dirty="0">
                <a:solidFill>
                  <a:srgbClr val="1F497D"/>
                </a:solidFill>
                <a:latin typeface="Arial"/>
                <a:cs typeface="Arial"/>
              </a:rPr>
              <a:t>But the </a:t>
            </a:r>
            <a:r>
              <a:rPr lang="en-GB" altLang="hu-HU" sz="1500" b="1" dirty="0">
                <a:solidFill>
                  <a:srgbClr val="1F497D"/>
                </a:solidFill>
                <a:latin typeface="Arial"/>
                <a:cs typeface="Arial"/>
              </a:rPr>
              <a:t>non-implementation of an action plan will not call into question the eligibility of costs related to Interreg Europe</a:t>
            </a:r>
            <a:endParaRPr lang="en-GB" altLang="hu-HU" sz="1500" dirty="0">
              <a:solidFill>
                <a:srgbClr val="1F497D"/>
              </a:solidFill>
              <a:latin typeface="Arial"/>
              <a:cs typeface="Arial"/>
            </a:endParaRPr>
          </a:p>
          <a:p>
            <a:pPr lvl="1" algn="just" defTabSz="457200" fontAlgn="base">
              <a:spcAft>
                <a:spcPct val="0"/>
              </a:spcAft>
            </a:pPr>
            <a:endParaRPr lang="en-GB" altLang="hu-HU" sz="1500" dirty="0">
              <a:solidFill>
                <a:srgbClr val="1F497D"/>
              </a:solidFill>
              <a:latin typeface="Arial"/>
              <a:cs typeface="Arial"/>
            </a:endParaRPr>
          </a:p>
          <a:p>
            <a:pPr lvl="1" algn="just" defTabSz="457200" fontAlgn="base">
              <a:spcAft>
                <a:spcPct val="0"/>
              </a:spcAft>
            </a:pPr>
            <a:endParaRPr lang="en-GB" altLang="hu-HU" sz="1500" dirty="0">
              <a:solidFill>
                <a:srgbClr val="1F497D"/>
              </a:solidFill>
              <a:latin typeface="Arial"/>
              <a:cs typeface="Arial"/>
            </a:endParaRPr>
          </a:p>
        </p:txBody>
      </p:sp>
    </p:spTree>
    <p:extLst>
      <p:ext uri="{BB962C8B-B14F-4D97-AF65-F5344CB8AC3E}">
        <p14:creationId xmlns:p14="http://schemas.microsoft.com/office/powerpoint/2010/main" val="18735420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981200" y="432000"/>
            <a:ext cx="6707088" cy="562074"/>
          </a:xfrm>
          <a:prstGeom prst="rect">
            <a:avLst/>
          </a:prstGeom>
          <a:noFill/>
          <a:ln>
            <a:noFill/>
          </a:ln>
        </p:spPr>
        <p:txBody>
          <a:bodyPr spcFirstLastPara="1" wrap="square" lIns="91425" tIns="45700" rIns="91425" bIns="45700" anchor="ctr" anchorCtr="0">
            <a:noAutofit/>
          </a:bodyPr>
          <a:lstStyle/>
          <a:p>
            <a:r>
              <a:rPr lang="en-GB" sz="3200" b="1" dirty="0"/>
              <a:t>Structure of the action plan template shall be followed</a:t>
            </a:r>
          </a:p>
        </p:txBody>
      </p:sp>
      <p:sp>
        <p:nvSpPr>
          <p:cNvPr id="5" name="Rectangle 3">
            <a:extLst>
              <a:ext uri="{FF2B5EF4-FFF2-40B4-BE49-F238E27FC236}">
                <a16:creationId xmlns:a16="http://schemas.microsoft.com/office/drawing/2014/main" id="{E8741643-E8BE-4D11-A97A-3B6F49F6C93E}"/>
              </a:ext>
            </a:extLst>
          </p:cNvPr>
          <p:cNvSpPr txBox="1">
            <a:spLocks/>
          </p:cNvSpPr>
          <p:nvPr/>
        </p:nvSpPr>
        <p:spPr bwMode="auto">
          <a:xfrm>
            <a:off x="6782726" y="1934467"/>
            <a:ext cx="3705762"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Link of the Action plan template: </a:t>
            </a:r>
          </a:p>
          <a:p>
            <a:pPr lvl="1" algn="just" defTabSz="457200" fontAlgn="base">
              <a:spcBef>
                <a:spcPts val="600"/>
              </a:spcBef>
              <a:spcAft>
                <a:spcPct val="0"/>
              </a:spcAft>
            </a:pPr>
            <a:r>
              <a:rPr lang="en-GB" altLang="hu-HU" sz="1600" dirty="0">
                <a:solidFill>
                  <a:srgbClr val="1F497D"/>
                </a:solidFill>
                <a:latin typeface="Arial"/>
                <a:cs typeface="Arial"/>
                <a:hlinkClick r:id="rId3"/>
              </a:rPr>
              <a:t>https://www.interregeurope.eu/fileadmin/user_upload/documents/Interreg_Europe_action_plan_template.docx</a:t>
            </a:r>
            <a:endParaRPr lang="en-GB" altLang="hu-HU" sz="1600" dirty="0">
              <a:solidFill>
                <a:srgbClr val="1F497D"/>
              </a:solidFill>
              <a:latin typeface="Arial"/>
              <a:cs typeface="Arial"/>
            </a:endParaRP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5-page-long English template</a:t>
            </a:r>
          </a:p>
          <a:p>
            <a:pPr marL="285750" lvl="1" indent="-285750"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Structure:</a:t>
            </a:r>
          </a:p>
          <a:p>
            <a:pPr marL="806450" lvl="2"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Part I – General information</a:t>
            </a:r>
          </a:p>
          <a:p>
            <a:pPr marL="806450" lvl="2"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Part II – Policy context</a:t>
            </a:r>
          </a:p>
          <a:p>
            <a:pPr marL="806450" lvl="2"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Part III – Details of actions </a:t>
            </a:r>
            <a:r>
              <a:rPr lang="en-GB" altLang="hu-HU" sz="1600" dirty="0" err="1">
                <a:solidFill>
                  <a:srgbClr val="1F497D"/>
                </a:solidFill>
                <a:latin typeface="Arial"/>
                <a:cs typeface="Arial"/>
              </a:rPr>
              <a:t>envisa</a:t>
            </a:r>
            <a:r>
              <a:rPr lang="hu-HU" altLang="hu-HU" sz="1600" dirty="0">
                <a:solidFill>
                  <a:srgbClr val="1F497D"/>
                </a:solidFill>
                <a:latin typeface="Arial"/>
                <a:cs typeface="Arial"/>
              </a:rPr>
              <a:t>g</a:t>
            </a:r>
            <a:r>
              <a:rPr lang="en-GB" altLang="hu-HU" sz="1600" dirty="0">
                <a:solidFill>
                  <a:srgbClr val="1F497D"/>
                </a:solidFill>
                <a:latin typeface="Arial"/>
                <a:cs typeface="Arial"/>
              </a:rPr>
              <a:t>ed</a:t>
            </a:r>
          </a:p>
          <a:p>
            <a:pPr marL="1263650" lvl="3"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Action 1</a:t>
            </a:r>
          </a:p>
          <a:p>
            <a:pPr marL="1263650" lvl="3"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Action 2</a:t>
            </a:r>
          </a:p>
          <a:p>
            <a:pPr marL="1263650" lvl="3"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Action n</a:t>
            </a:r>
          </a:p>
          <a:p>
            <a:pPr marL="806450" lvl="2" indent="-296863" algn="just" defTabSz="457200" fontAlgn="base">
              <a:spcBef>
                <a:spcPts val="600"/>
              </a:spcBef>
              <a:spcAft>
                <a:spcPct val="0"/>
              </a:spcAft>
              <a:buFont typeface="Arial" panose="020B0604020202020204" pitchFamily="34" charset="0"/>
              <a:buChar char="•"/>
            </a:pPr>
            <a:r>
              <a:rPr lang="en-GB" altLang="hu-HU" sz="1600" dirty="0">
                <a:solidFill>
                  <a:srgbClr val="1F497D"/>
                </a:solidFill>
                <a:latin typeface="Arial"/>
                <a:cs typeface="Arial"/>
              </a:rPr>
              <a:t>Signature</a:t>
            </a:r>
          </a:p>
          <a:p>
            <a:pPr lvl="1" algn="just" defTabSz="457200" fontAlgn="base">
              <a:spcBef>
                <a:spcPts val="600"/>
              </a:spcBef>
              <a:spcAft>
                <a:spcPct val="0"/>
              </a:spcAft>
            </a:pPr>
            <a:endParaRPr lang="en-GB" altLang="hu-HU" sz="1600" dirty="0">
              <a:solidFill>
                <a:srgbClr val="1F497D"/>
              </a:solidFill>
              <a:latin typeface="Arial"/>
              <a:cs typeface="Arial"/>
            </a:endParaRPr>
          </a:p>
        </p:txBody>
      </p:sp>
      <p:pic>
        <p:nvPicPr>
          <p:cNvPr id="3" name="Picture 2">
            <a:extLst>
              <a:ext uri="{FF2B5EF4-FFF2-40B4-BE49-F238E27FC236}">
                <a16:creationId xmlns:a16="http://schemas.microsoft.com/office/drawing/2014/main" id="{D7B3168B-2172-4EE5-93C0-C83F9ED5BD02}"/>
              </a:ext>
            </a:extLst>
          </p:cNvPr>
          <p:cNvPicPr>
            <a:picLocks noChangeAspect="1"/>
          </p:cNvPicPr>
          <p:nvPr/>
        </p:nvPicPr>
        <p:blipFill>
          <a:blip r:embed="rId4"/>
          <a:stretch>
            <a:fillRect/>
          </a:stretch>
        </p:blipFill>
        <p:spPr>
          <a:xfrm>
            <a:off x="2207568" y="1800200"/>
            <a:ext cx="3201708" cy="4509120"/>
          </a:xfrm>
          <a:prstGeom prst="rect">
            <a:avLst/>
          </a:prstGeom>
        </p:spPr>
      </p:pic>
      <p:sp>
        <p:nvSpPr>
          <p:cNvPr id="7" name="Rectangle 3">
            <a:extLst>
              <a:ext uri="{FF2B5EF4-FFF2-40B4-BE49-F238E27FC236}">
                <a16:creationId xmlns:a16="http://schemas.microsoft.com/office/drawing/2014/main" id="{648F17D8-BB35-4115-8285-CB4C9014994E}"/>
              </a:ext>
            </a:extLst>
          </p:cNvPr>
          <p:cNvSpPr txBox="1">
            <a:spLocks/>
          </p:cNvSpPr>
          <p:nvPr/>
        </p:nvSpPr>
        <p:spPr bwMode="auto">
          <a:xfrm>
            <a:off x="1486708" y="6597352"/>
            <a:ext cx="6985557"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just" defTabSz="457200" fontAlgn="base">
              <a:spcAft>
                <a:spcPct val="0"/>
              </a:spcAft>
            </a:pPr>
            <a:r>
              <a:rPr lang="en-GB" altLang="hu-HU" sz="1200" dirty="0">
                <a:solidFill>
                  <a:srgbClr val="1F497D"/>
                </a:solidFill>
                <a:latin typeface="Arial"/>
                <a:cs typeface="Arial"/>
              </a:rPr>
              <a:t>Source: Programme Manual (Version 7, 27 March 2019), Annex I</a:t>
            </a:r>
          </a:p>
        </p:txBody>
      </p:sp>
      <p:sp>
        <p:nvSpPr>
          <p:cNvPr id="8" name="Rectangle 3">
            <a:extLst>
              <a:ext uri="{FF2B5EF4-FFF2-40B4-BE49-F238E27FC236}">
                <a16:creationId xmlns:a16="http://schemas.microsoft.com/office/drawing/2014/main" id="{233253CF-42BE-4338-949D-56FAA56DB770}"/>
              </a:ext>
            </a:extLst>
          </p:cNvPr>
          <p:cNvSpPr txBox="1">
            <a:spLocks/>
          </p:cNvSpPr>
          <p:nvPr/>
        </p:nvSpPr>
        <p:spPr bwMode="auto">
          <a:xfrm>
            <a:off x="2439442" y="1196753"/>
            <a:ext cx="7313116" cy="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defTabSz="457200" fontAlgn="base">
              <a:spcAft>
                <a:spcPct val="0"/>
              </a:spcAft>
            </a:pPr>
            <a:r>
              <a:rPr lang="en-GB" altLang="hu-HU" sz="1600" b="1" dirty="0">
                <a:solidFill>
                  <a:srgbClr val="1F497D"/>
                </a:solidFill>
                <a:latin typeface="Arial"/>
                <a:cs typeface="Arial"/>
              </a:rPr>
              <a:t>Programme requirements -  action plan template</a:t>
            </a:r>
          </a:p>
        </p:txBody>
      </p:sp>
    </p:spTree>
    <p:extLst>
      <p:ext uri="{BB962C8B-B14F-4D97-AF65-F5344CB8AC3E}">
        <p14:creationId xmlns:p14="http://schemas.microsoft.com/office/powerpoint/2010/main" val="2819271999"/>
      </p:ext>
    </p:extLst>
  </p:cSld>
  <p:clrMapOvr>
    <a:masterClrMapping/>
  </p:clrMapOvr>
</p:sld>
</file>

<file path=ppt/theme/theme1.xml><?xml version="1.0" encoding="utf-8"?>
<a:theme xmlns:a="http://schemas.openxmlformats.org/drawingml/2006/main" name="BASIC">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M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OCK page ">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9799</Words>
  <Application>Microsoft Office PowerPoint</Application>
  <PresentationFormat>Ecrã Panorâmico</PresentationFormat>
  <Paragraphs>1442</Paragraphs>
  <Slides>116</Slides>
  <Notes>93</Notes>
  <HiddenSlides>0</HiddenSlides>
  <MMClips>0</MMClips>
  <ScaleCrop>false</ScaleCrop>
  <HeadingPairs>
    <vt:vector size="6" baseType="variant">
      <vt:variant>
        <vt:lpstr>Tipos de letra usados</vt:lpstr>
      </vt:variant>
      <vt:variant>
        <vt:i4>10</vt:i4>
      </vt:variant>
      <vt:variant>
        <vt:lpstr>Tema</vt:lpstr>
      </vt:variant>
      <vt:variant>
        <vt:i4>4</vt:i4>
      </vt:variant>
      <vt:variant>
        <vt:lpstr>Títulos dos diapositivos</vt:lpstr>
      </vt:variant>
      <vt:variant>
        <vt:i4>116</vt:i4>
      </vt:variant>
    </vt:vector>
  </HeadingPairs>
  <TitlesOfParts>
    <vt:vector size="130" baseType="lpstr">
      <vt:lpstr>Arial</vt:lpstr>
      <vt:lpstr>Calibri</vt:lpstr>
      <vt:lpstr>Courier New</vt:lpstr>
      <vt:lpstr>Ebrima</vt:lpstr>
      <vt:lpstr>Garamond</vt:lpstr>
      <vt:lpstr>Noto Sans Symbols</vt:lpstr>
      <vt:lpstr>Symbol</vt:lpstr>
      <vt:lpstr>Tahoma</vt:lpstr>
      <vt:lpstr>Trebuchet MS</vt:lpstr>
      <vt:lpstr>Wingdings</vt:lpstr>
      <vt:lpstr>BASIC</vt:lpstr>
      <vt:lpstr>CONTENT page</vt:lpstr>
      <vt:lpstr>IMAGE</vt:lpstr>
      <vt:lpstr>BLOCK page </vt:lpstr>
      <vt:lpstr>3rd Transnational Thematic Meeting  Thematic issue: Definition of I4.0 public policy initiatives</vt:lpstr>
      <vt:lpstr>Apresentação do PowerPoint</vt:lpstr>
      <vt:lpstr>Apresentação do PowerPoint</vt:lpstr>
      <vt:lpstr>3rd Transnational Thematic Meeting Thematic issue: Definition of I4.0 public policy initiatives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Follow us :  www.compete2020.gov.pt </vt:lpstr>
      <vt:lpstr>Apresentação do PowerPoint</vt:lpstr>
      <vt:lpstr>Regional Overview and Good Practices</vt:lpstr>
      <vt:lpstr>  Regional I.4.0 Public Policy Initiative:     –  Digital Czech Republic  </vt:lpstr>
      <vt:lpstr>Digital Czech Republic</vt:lpstr>
      <vt:lpstr>3 pillars:</vt:lpstr>
      <vt:lpstr>Good Practice ESIF</vt:lpstr>
      <vt:lpstr>Good Practice ESIF</vt:lpstr>
      <vt:lpstr>Good Practice ESIF</vt:lpstr>
      <vt:lpstr>Good Practice General Policy </vt:lpstr>
      <vt:lpstr>Thank you! </vt:lpstr>
      <vt:lpstr>Regional Overview and Good Practices</vt:lpstr>
      <vt:lpstr>Regional I.4.0 Public Policy Initiatives</vt:lpstr>
      <vt:lpstr>National I.4.0 Public Policy Initiatives</vt:lpstr>
      <vt:lpstr>Regional I.4.0 Public Policy Initiatives</vt:lpstr>
      <vt:lpstr>Regional I.4.0 Public Policy Initiatives</vt:lpstr>
      <vt:lpstr>Good practices relevant to I.4.0</vt:lpstr>
      <vt:lpstr>Good practices relevant to I.4.0</vt:lpstr>
      <vt:lpstr>Good practices relevant to I.4.0</vt:lpstr>
      <vt:lpstr>Good practices relevant to I.4.0</vt:lpstr>
      <vt:lpstr>I.4.0 Public Policy Initiatives</vt:lpstr>
      <vt:lpstr>Apresentação do PowerPoint</vt:lpstr>
      <vt:lpstr>Key findings from the 2nd thematic document</vt:lpstr>
      <vt:lpstr>Strategic contribution to the industry renewal: from light pink to light green</vt:lpstr>
      <vt:lpstr>Policy impact in Kainuu, state of play</vt:lpstr>
      <vt:lpstr>Policy impact in Kainuu</vt:lpstr>
      <vt:lpstr>Policy impact in Kainuu, state of play</vt:lpstr>
      <vt:lpstr>Policy impact in Kainuu, state of play</vt:lpstr>
      <vt:lpstr>Thank you! </vt:lpstr>
      <vt:lpstr>Regional Overview and Good Practices</vt:lpstr>
      <vt:lpstr>Regional I.4.0 Public Policy Initiatives</vt:lpstr>
      <vt:lpstr>Regional I.4.0 Public Policy Initiatives</vt:lpstr>
      <vt:lpstr>Regional I.4.0 Public Policy Initiatives</vt:lpstr>
      <vt:lpstr>Regional I.4.0 Public Policy Initiatives</vt:lpstr>
      <vt:lpstr>Regional I.4.0 Public Policy Initiatives</vt:lpstr>
      <vt:lpstr>Regional I.4.0 Public Policy Initiatives</vt:lpstr>
      <vt:lpstr>Good Practice ESIF</vt:lpstr>
      <vt:lpstr>Good Practice ESIF</vt:lpstr>
      <vt:lpstr>Thank you! </vt:lpstr>
      <vt:lpstr>Regional Overview and Good Practices</vt:lpstr>
      <vt:lpstr>Regional I.4.0 Public Policy Initiatives: General overview of I.4.0 regional public policy </vt:lpstr>
      <vt:lpstr>  L.R. n. 25 of 17/07/2018  ENTERPRISES 4.0: INNOVATION, RESEARCH AND TRAINING   </vt:lpstr>
      <vt:lpstr>  L.R. n. 25 of 17/07/2018  ENTERPRISES 4.0: INNOVATION, RESEARCH AND TRAINING   </vt:lpstr>
      <vt:lpstr>  L.R. n. 25 of 17/07/2018  ENTERPRISES 4.0: INNOVATION, RESEARCH AND TRAINING </vt:lpstr>
      <vt:lpstr>Good Practice ERDF</vt:lpstr>
      <vt:lpstr>Good Practice General Policy  1/2</vt:lpstr>
      <vt:lpstr>Good Practice General Policy 2/2</vt:lpstr>
      <vt:lpstr>Thank you! </vt:lpstr>
      <vt:lpstr>Regional Overview and Good Practices</vt:lpstr>
      <vt:lpstr>Apresentação do PowerPoint</vt:lpstr>
      <vt:lpstr>Apresentação do PowerPoint</vt:lpstr>
      <vt:lpstr>Good practice general policy I4.0</vt:lpstr>
      <vt:lpstr>I.4.0 Public Policy Initiatives in Hungary</vt:lpstr>
      <vt:lpstr>Apresentação do PowerPoint</vt:lpstr>
      <vt:lpstr>Apresentação do PowerPoint</vt:lpstr>
      <vt:lpstr>Apresentação do PowerPoint</vt:lpstr>
      <vt:lpstr>Apresentação do PowerPoint</vt:lpstr>
      <vt:lpstr>Apresentação do PowerPoint</vt:lpstr>
      <vt:lpstr>Good practice ESIF</vt:lpstr>
      <vt:lpstr>Apresentação do PowerPoint</vt:lpstr>
      <vt:lpstr>Apresentação do PowerPoint</vt:lpstr>
      <vt:lpstr>Apresentação do PowerPoint</vt:lpstr>
      <vt:lpstr>Apresentação do PowerPoint</vt:lpstr>
      <vt:lpstr>Conclusions</vt:lpstr>
      <vt:lpstr>Thank you! </vt:lpstr>
      <vt:lpstr>Regional Overview and Good Practices</vt:lpstr>
      <vt:lpstr>Regional I.4.0 Public Policy Initiatives</vt:lpstr>
      <vt:lpstr>Good Practice ESIF</vt:lpstr>
      <vt:lpstr>Good Practice ESIF</vt:lpstr>
      <vt:lpstr>Good Practice General Policy</vt:lpstr>
      <vt:lpstr>Good Practice General Policy</vt:lpstr>
      <vt:lpstr>Thank you! </vt:lpstr>
      <vt:lpstr>Apresentação do PowerPoint</vt:lpstr>
      <vt:lpstr>Action planning kick-off</vt:lpstr>
      <vt:lpstr>The action plan is the most important output for each regular project partner</vt:lpstr>
      <vt:lpstr>Failing to produce the action plan leads to the recovery of ERDF funding</vt:lpstr>
      <vt:lpstr>Actions must clearly derive from the project’s international learning</vt:lpstr>
      <vt:lpstr>3 types of actions introduced in the Programme manual</vt:lpstr>
      <vt:lpstr>Action plans are implemented in Phase 2</vt:lpstr>
      <vt:lpstr>Structure of the action plan template shall be followed</vt:lpstr>
      <vt:lpstr>A concrete example</vt:lpstr>
      <vt:lpstr>Tips for action planning</vt:lpstr>
      <vt:lpstr>In INNO PROVEMENT we write 7 action plans</vt:lpstr>
      <vt:lpstr>Action plan writing is launched now</vt:lpstr>
      <vt:lpstr>Our methodology</vt:lpstr>
      <vt:lpstr>Current issues</vt:lpstr>
      <vt:lpstr>Thank you! </vt:lpstr>
      <vt:lpstr>Apresentação do PowerPoint</vt:lpstr>
      <vt:lpstr>Introduction to the next International Meeting in Łódź  „Definition of an Industry 4.0. maturity evaluation matrix for projects”</vt:lpstr>
      <vt:lpstr>Apresentação do PowerPoint</vt:lpstr>
      <vt:lpstr>Apresentação do PowerPoint</vt:lpstr>
      <vt:lpstr>Apresentação do PowerPoint</vt:lpstr>
      <vt:lpstr>Industry 4.0. maturity evaluation</vt:lpstr>
      <vt:lpstr>Industry 4.0. maturity evaluation</vt:lpstr>
      <vt:lpstr>Apresentação do PowerPoint</vt:lpstr>
      <vt:lpstr>Thank you!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Fernando Alfaiate</dc:creator>
  <cp:lastModifiedBy>Ricardo Banha</cp:lastModifiedBy>
  <cp:revision>25</cp:revision>
  <dcterms:modified xsi:type="dcterms:W3CDTF">2019-11-19T15:12:38Z</dcterms:modified>
</cp:coreProperties>
</file>