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1" r:id="rId1"/>
    <p:sldMasterId id="2147483672" r:id="rId2"/>
    <p:sldMasterId id="2147483673" r:id="rId3"/>
    <p:sldMasterId id="2147483674" r:id="rId4"/>
  </p:sldMasterIdLst>
  <p:notesMasterIdLst>
    <p:notesMasterId r:id="rId12"/>
  </p:notesMasterIdLst>
  <p:sldIdLst>
    <p:sldId id="257" r:id="rId5"/>
    <p:sldId id="258" r:id="rId6"/>
    <p:sldId id="266" r:id="rId7"/>
    <p:sldId id="267" r:id="rId8"/>
    <p:sldId id="265" r:id="rId9"/>
    <p:sldId id="268" r:id="rId10"/>
    <p:sldId id="264"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06F7A38-2457-4721-AEC2-E71E057B1861}">
  <a:tblStyle styleId="{106F7A38-2457-4721-AEC2-E71E057B1861}"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5E6"/>
          </a:solidFill>
        </a:fill>
      </a:tcStyle>
    </a:wholeTbl>
    <a:band1H>
      <a:tcTxStyle/>
      <a:tcStyle>
        <a:tcBdr/>
        <a:fill>
          <a:solidFill>
            <a:srgbClr val="FEEACA"/>
          </a:solidFill>
        </a:fill>
      </a:tcStyle>
    </a:band1H>
    <a:band2H>
      <a:tcTxStyle/>
      <a:tcStyle>
        <a:tcBdr/>
      </a:tcStyle>
    </a:band2H>
    <a:band1V>
      <a:tcTxStyle/>
      <a:tcStyle>
        <a:tcBdr/>
        <a:fill>
          <a:solidFill>
            <a:srgbClr val="FEEAC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584"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160796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ASIC title page + name">
  <p:cSld name="BASIC title page + name">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1244772" y="472514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1"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5" name="Shape 15"/>
          <p:cNvSpPr txBox="1">
            <a:spLocks noGrp="1"/>
          </p:cNvSpPr>
          <p:nvPr>
            <p:ph type="body" idx="2"/>
          </p:nvPr>
        </p:nvSpPr>
        <p:spPr>
          <a:xfrm>
            <a:off x="1244772" y="5157216"/>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6" name="Shape 16"/>
          <p:cNvSpPr txBox="1">
            <a:spLocks noGrp="1"/>
          </p:cNvSpPr>
          <p:nvPr>
            <p:ph type="body" idx="3"/>
          </p:nvPr>
        </p:nvSpPr>
        <p:spPr>
          <a:xfrm>
            <a:off x="1244772" y="558926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7" name="Shape 17"/>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8" name="Shape 18"/>
          <p:cNvSpPr txBox="1">
            <a:spLocks noGrp="1"/>
          </p:cNvSpPr>
          <p:nvPr>
            <p:ph type="body" idx="4"/>
          </p:nvPr>
        </p:nvSpPr>
        <p:spPr>
          <a:xfrm>
            <a:off x="1295468" y="6309320"/>
            <a:ext cx="9887577" cy="387424"/>
          </a:xfrm>
          <a:prstGeom prst="rect">
            <a:avLst/>
          </a:prstGeom>
          <a:noFill/>
          <a:ln>
            <a:noFill/>
          </a:ln>
        </p:spPr>
        <p:txBody>
          <a:bodyPr spcFirstLastPara="1" wrap="square" lIns="91425" tIns="91425" rIns="91425" bIns="91425" anchor="t" anchorCtr="0"/>
          <a:lstStyle>
            <a:lvl1pPr marL="457200" marR="0" lvl="0" indent="-228600" algn="r" rtl="0">
              <a:spcBef>
                <a:spcPts val="360"/>
              </a:spcBef>
              <a:spcAft>
                <a:spcPts val="0"/>
              </a:spcAft>
              <a:buClr>
                <a:srgbClr val="7F7F7F"/>
              </a:buClr>
              <a:buSzPts val="1400"/>
              <a:buFont typeface="Arial"/>
              <a:buNone/>
              <a:defRPr sz="1800" b="0" i="0" u="none" strike="noStrike" cap="none">
                <a:solidFill>
                  <a:srgbClr val="7F7F7F"/>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8088" y="421268"/>
            <a:ext cx="4919869" cy="30797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page Yellow origami">
  <p:cSld name="CONTENTpage Yellow origami">
    <p:spTree>
      <p:nvGrpSpPr>
        <p:cNvPr id="1" name="Shape 64"/>
        <p:cNvGrpSpPr/>
        <p:nvPr/>
      </p:nvGrpSpPr>
      <p:grpSpPr>
        <a:xfrm>
          <a:off x="0" y="0"/>
          <a:ext cx="0" cy="0"/>
          <a:chOff x="0" y="0"/>
          <a:chExt cx="0" cy="0"/>
        </a:xfrm>
      </p:grpSpPr>
      <p:pic>
        <p:nvPicPr>
          <p:cNvPr id="65" name="Shape 65"/>
          <p:cNvPicPr preferRelativeResize="0"/>
          <p:nvPr/>
        </p:nvPicPr>
        <p:blipFill rotWithShape="1">
          <a:blip r:embed="rId2">
            <a:alphaModFix/>
          </a:blip>
          <a:srcRect/>
          <a:stretch/>
        </p:blipFill>
        <p:spPr>
          <a:xfrm>
            <a:off x="-2640971" y="1093029"/>
            <a:ext cx="8204912" cy="5648339"/>
          </a:xfrm>
          <a:prstGeom prst="rect">
            <a:avLst/>
          </a:prstGeom>
          <a:noFill/>
          <a:ln>
            <a:noFill/>
          </a:ln>
        </p:spPr>
      </p:pic>
      <p:sp>
        <p:nvSpPr>
          <p:cNvPr id="66" name="Shape 6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7" name="Shape 6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8" name="Shape 6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page Blue origami">
  <p:cSld name="CONTENTpage Blue origami">
    <p:spTree>
      <p:nvGrpSpPr>
        <p:cNvPr id="1" name="Shape 69"/>
        <p:cNvGrpSpPr/>
        <p:nvPr/>
      </p:nvGrpSpPr>
      <p:grpSpPr>
        <a:xfrm>
          <a:off x="0" y="0"/>
          <a:ext cx="0" cy="0"/>
          <a:chOff x="0" y="0"/>
          <a:chExt cx="0" cy="0"/>
        </a:xfrm>
      </p:grpSpPr>
      <p:pic>
        <p:nvPicPr>
          <p:cNvPr id="70" name="Shape 70"/>
          <p:cNvPicPr preferRelativeResize="0"/>
          <p:nvPr/>
        </p:nvPicPr>
        <p:blipFill rotWithShape="1">
          <a:blip r:embed="rId2">
            <a:alphaModFix/>
          </a:blip>
          <a:srcRect/>
          <a:stretch/>
        </p:blipFill>
        <p:spPr>
          <a:xfrm>
            <a:off x="-2640970" y="1093029"/>
            <a:ext cx="8204911" cy="5648339"/>
          </a:xfrm>
          <a:prstGeom prst="rect">
            <a:avLst/>
          </a:prstGeom>
          <a:noFill/>
          <a:ln>
            <a:noFill/>
          </a:ln>
        </p:spPr>
      </p:pic>
      <p:sp>
        <p:nvSpPr>
          <p:cNvPr id="71" name="Shape 7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2" name="Shape 7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page Dark Green origami">
  <p:cSld name="CONTENTpage Dark Green origami">
    <p:spTree>
      <p:nvGrpSpPr>
        <p:cNvPr id="1" name="Shape 74"/>
        <p:cNvGrpSpPr/>
        <p:nvPr/>
      </p:nvGrpSpPr>
      <p:grpSpPr>
        <a:xfrm>
          <a:off x="0" y="0"/>
          <a:ext cx="0" cy="0"/>
          <a:chOff x="0" y="0"/>
          <a:chExt cx="0" cy="0"/>
        </a:xfrm>
      </p:grpSpPr>
      <p:pic>
        <p:nvPicPr>
          <p:cNvPr id="75" name="Shape 75"/>
          <p:cNvPicPr preferRelativeResize="0"/>
          <p:nvPr/>
        </p:nvPicPr>
        <p:blipFill rotWithShape="1">
          <a:blip r:embed="rId2">
            <a:alphaModFix/>
          </a:blip>
          <a:srcRect/>
          <a:stretch/>
        </p:blipFill>
        <p:spPr>
          <a:xfrm>
            <a:off x="-2640970" y="1093028"/>
            <a:ext cx="8204911" cy="5648338"/>
          </a:xfrm>
          <a:prstGeom prst="rect">
            <a:avLst/>
          </a:prstGeom>
          <a:noFill/>
          <a:ln>
            <a:noFill/>
          </a:ln>
        </p:spPr>
      </p:pic>
      <p:sp>
        <p:nvSpPr>
          <p:cNvPr id="76" name="Shape 7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7" name="Shape 7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page Image square + legend" type="picTx">
  <p:cSld name="PICTURE_WITH_CAPTION_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2389717" y="4800600"/>
            <a:ext cx="73152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1" name="Shape 81"/>
          <p:cNvSpPr>
            <a:spLocks noGrp="1"/>
          </p:cNvSpPr>
          <p:nvPr>
            <p:ph type="pic" idx="2"/>
          </p:nvPr>
        </p:nvSpPr>
        <p:spPr>
          <a:xfrm>
            <a:off x="2389717" y="612775"/>
            <a:ext cx="73152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2"/>
              </a:buClr>
              <a:buSzPts val="1400"/>
              <a:buFont typeface="Arial"/>
              <a:buNone/>
              <a:defRPr sz="3200" b="1" i="0" u="none" strike="noStrike" cap="none">
                <a:solidFill>
                  <a:schemeClr val="dk2"/>
                </a:solidFill>
                <a:latin typeface="Arial"/>
                <a:ea typeface="Arial"/>
                <a:cs typeface="Arial"/>
                <a:sym typeface="Arial"/>
              </a:defRPr>
            </a:lvl1pPr>
            <a:lvl2pPr marL="457200" marR="0" lvl="1" indent="0" algn="l" rtl="0">
              <a:spcBef>
                <a:spcPts val="560"/>
              </a:spcBef>
              <a:spcAft>
                <a:spcPts val="0"/>
              </a:spcAft>
              <a:buClr>
                <a:schemeClr val="dk1"/>
              </a:buClr>
              <a:buSzPts val="1400"/>
              <a:buFont typeface="Noto Sans Symbols"/>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1828800" marR="0" lvl="4" indent="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82" name="Shape 82"/>
          <p:cNvSpPr txBox="1">
            <a:spLocks noGrp="1"/>
          </p:cNvSpPr>
          <p:nvPr>
            <p:ph type="body" idx="1"/>
          </p:nvPr>
        </p:nvSpPr>
        <p:spPr>
          <a:xfrm>
            <a:off x="2389717" y="5367338"/>
            <a:ext cx="73152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MAGE full width title upon">
  <p:cSld name="IMAGE full width title upon">
    <p:spTree>
      <p:nvGrpSpPr>
        <p:cNvPr id="1" name="Shape 87"/>
        <p:cNvGrpSpPr/>
        <p:nvPr/>
      </p:nvGrpSpPr>
      <p:grpSpPr>
        <a:xfrm>
          <a:off x="0" y="0"/>
          <a:ext cx="0" cy="0"/>
          <a:chOff x="0" y="0"/>
          <a:chExt cx="0" cy="0"/>
        </a:xfrm>
      </p:grpSpPr>
      <p:sp>
        <p:nvSpPr>
          <p:cNvPr id="88" name="Shape 88"/>
          <p:cNvSpPr>
            <a:spLocks noGrp="1"/>
          </p:cNvSpPr>
          <p:nvPr>
            <p:ph type="pic" idx="2"/>
          </p:nvPr>
        </p:nvSpPr>
        <p:spPr>
          <a:xfrm>
            <a:off x="1" y="1"/>
            <a:ext cx="12192001" cy="6813376"/>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9" name="Shape 89"/>
          <p:cNvSpPr txBox="1">
            <a:spLocks noGrp="1"/>
          </p:cNvSpPr>
          <p:nvPr>
            <p:ph type="title"/>
          </p:nvPr>
        </p:nvSpPr>
        <p:spPr>
          <a:xfrm>
            <a:off x="719403" y="4653136"/>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MAGE full width title top">
  <p:cSld name="IMAGE full width title top">
    <p:spTree>
      <p:nvGrpSpPr>
        <p:cNvPr id="1" name="Shape 90"/>
        <p:cNvGrpSpPr/>
        <p:nvPr/>
      </p:nvGrpSpPr>
      <p:grpSpPr>
        <a:xfrm>
          <a:off x="0" y="0"/>
          <a:ext cx="0" cy="0"/>
          <a:chOff x="0" y="0"/>
          <a:chExt cx="0" cy="0"/>
        </a:xfrm>
      </p:grpSpPr>
      <p:sp>
        <p:nvSpPr>
          <p:cNvPr id="91" name="Shape 91"/>
          <p:cNvSpPr>
            <a:spLocks noGrp="1"/>
          </p:cNvSpPr>
          <p:nvPr>
            <p:ph type="pic" idx="2"/>
          </p:nvPr>
        </p:nvSpPr>
        <p:spPr>
          <a:xfrm>
            <a:off x="1" y="1340769"/>
            <a:ext cx="12192001" cy="5472608"/>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92" name="Shape 92"/>
          <p:cNvSpPr txBox="1">
            <a:spLocks noGrp="1"/>
          </p:cNvSpPr>
          <p:nvPr>
            <p:ph type="title"/>
          </p:nvPr>
        </p:nvSpPr>
        <p:spPr>
          <a:xfrm>
            <a:off x="719403" y="0"/>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OCK page Yellow">
  <p:cSld name="BLOCK page Yellow">
    <p:spTree>
      <p:nvGrpSpPr>
        <p:cNvPr id="1" name="Shape 96"/>
        <p:cNvGrpSpPr/>
        <p:nvPr/>
      </p:nvGrpSpPr>
      <p:grpSpPr>
        <a:xfrm>
          <a:off x="0" y="0"/>
          <a:ext cx="0" cy="0"/>
          <a:chOff x="0" y="0"/>
          <a:chExt cx="0" cy="0"/>
        </a:xfrm>
      </p:grpSpPr>
      <p:sp>
        <p:nvSpPr>
          <p:cNvPr id="97" name="Shape 97"/>
          <p:cNvSpPr/>
          <p:nvPr/>
        </p:nvSpPr>
        <p:spPr>
          <a:xfrm>
            <a:off x="0" y="1556792"/>
            <a:ext cx="12192000" cy="5256584"/>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98" name="Shape 98"/>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rgbClr val="595959"/>
              </a:buClr>
              <a:buSzPts val="1400"/>
              <a:buFont typeface="Arial"/>
              <a:buNone/>
              <a:defRPr sz="2800" b="0" i="0" u="none" strike="noStrike" cap="none">
                <a:solidFill>
                  <a:srgbClr val="595959"/>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9" name="Shape 99"/>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rgbClr val="595959"/>
              </a:buClr>
              <a:buSzPts val="1400"/>
              <a:buFont typeface="Arial"/>
              <a:buNone/>
              <a:defRPr sz="3200" b="1" i="0" u="none" strike="noStrike" cap="none">
                <a:solidFill>
                  <a:srgbClr val="595959"/>
                </a:solidFill>
                <a:latin typeface="Arial"/>
                <a:ea typeface="Arial"/>
                <a:cs typeface="Arial"/>
                <a:sym typeface="Arial"/>
              </a:defRPr>
            </a:lvl1pPr>
            <a:lvl2pPr marL="914400" marR="0" lvl="1" indent="-406400" algn="l" rtl="0">
              <a:spcBef>
                <a:spcPts val="56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2pPr>
            <a:lvl3pPr marL="1371600" marR="0" lvl="2"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Courier New"/>
              <a:buChar char="o"/>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0" name="Shape 100"/>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1" name="Shape 101"/>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BLOCK page Blue">
  <p:cSld name="1_BLOCK page Blue">
    <p:spTree>
      <p:nvGrpSpPr>
        <p:cNvPr id="1" name="Shape 102"/>
        <p:cNvGrpSpPr/>
        <p:nvPr/>
      </p:nvGrpSpPr>
      <p:grpSpPr>
        <a:xfrm>
          <a:off x="0" y="0"/>
          <a:ext cx="0" cy="0"/>
          <a:chOff x="0" y="0"/>
          <a:chExt cx="0" cy="0"/>
        </a:xfrm>
      </p:grpSpPr>
      <p:sp>
        <p:nvSpPr>
          <p:cNvPr id="103" name="Shape 103"/>
          <p:cNvSpPr/>
          <p:nvPr/>
        </p:nvSpPr>
        <p:spPr>
          <a:xfrm>
            <a:off x="0" y="1556792"/>
            <a:ext cx="12192000" cy="5256584"/>
          </a:xfrm>
          <a:prstGeom prst="rect">
            <a:avLst/>
          </a:prstGeom>
          <a:solidFill>
            <a:srgbClr val="1CB8C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04" name="Shape 104"/>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5" name="Shape 105"/>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6" name="Shape 106"/>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7" name="Shape 107"/>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OCK page Light grren">
  <p:cSld name="BLOCK page Light grren">
    <p:spTree>
      <p:nvGrpSpPr>
        <p:cNvPr id="1" name="Shape 108"/>
        <p:cNvGrpSpPr/>
        <p:nvPr/>
      </p:nvGrpSpPr>
      <p:grpSpPr>
        <a:xfrm>
          <a:off x="0" y="0"/>
          <a:ext cx="0" cy="0"/>
          <a:chOff x="0" y="0"/>
          <a:chExt cx="0" cy="0"/>
        </a:xfrm>
      </p:grpSpPr>
      <p:sp>
        <p:nvSpPr>
          <p:cNvPr id="109" name="Shape 109"/>
          <p:cNvSpPr/>
          <p:nvPr/>
        </p:nvSpPr>
        <p:spPr>
          <a:xfrm>
            <a:off x="0" y="1556792"/>
            <a:ext cx="12192000" cy="5256584"/>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0" name="Shape 110"/>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1" name="Shape 111"/>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2" name="Shape 112"/>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3" name="Shape 113"/>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OCK page Dark grren">
  <p:cSld name="BLOCK page Dark grren">
    <p:spTree>
      <p:nvGrpSpPr>
        <p:cNvPr id="1" name="Shape 114"/>
        <p:cNvGrpSpPr/>
        <p:nvPr/>
      </p:nvGrpSpPr>
      <p:grpSpPr>
        <a:xfrm>
          <a:off x="0" y="0"/>
          <a:ext cx="0" cy="0"/>
          <a:chOff x="0" y="0"/>
          <a:chExt cx="0" cy="0"/>
        </a:xfrm>
      </p:grpSpPr>
      <p:sp>
        <p:nvSpPr>
          <p:cNvPr id="115" name="Shape 115"/>
          <p:cNvSpPr/>
          <p:nvPr/>
        </p:nvSpPr>
        <p:spPr>
          <a:xfrm>
            <a:off x="0" y="1556792"/>
            <a:ext cx="12192000" cy="5256584"/>
          </a:xfrm>
          <a:prstGeom prst="rect">
            <a:avLst/>
          </a:prstGeom>
          <a:solidFill>
            <a:srgbClr val="15996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6" name="Shape 116"/>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7" name="Shape 117"/>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8" name="Shape 118"/>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9" name="Shape 119"/>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SIC logo only page">
  <p:cSld name="BASIC logo only page">
    <p:spTree>
      <p:nvGrpSpPr>
        <p:cNvPr id="1" name="Shape 2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SIC title page">
  <p:cSld name="BASIC title page">
    <p:spTree>
      <p:nvGrpSpPr>
        <p:cNvPr id="1" name="Shape 27"/>
        <p:cNvGrpSpPr/>
        <p:nvPr/>
      </p:nvGrpSpPr>
      <p:grpSpPr>
        <a:xfrm>
          <a:off x="0" y="0"/>
          <a:ext cx="0" cy="0"/>
          <a:chOff x="0" y="0"/>
          <a:chExt cx="0" cy="0"/>
        </a:xfrm>
      </p:grpSpPr>
      <p:sp>
        <p:nvSpPr>
          <p:cNvPr id="28" name="Shape 28"/>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pic>
        <p:nvPicPr>
          <p:cNvPr id="5" name="Kép 1">
            <a:extLst>
              <a:ext uri="{FF2B5EF4-FFF2-40B4-BE49-F238E27FC236}">
                <a16:creationId xmlns:a16="http://schemas.microsoft.com/office/drawing/2014/main" id="{6DF68826-1A93-42D0-AC5C-7F348DAEF5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8088" y="421268"/>
            <a:ext cx="4919869" cy="307974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text page ok">
  <p:cSld name="CONTENT text page ok">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096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8" name="Shape 38"/>
          <p:cNvSpPr txBox="1">
            <a:spLocks noGrp="1"/>
          </p:cNvSpPr>
          <p:nvPr>
            <p:ph type="body" idx="1"/>
          </p:nvPr>
        </p:nvSpPr>
        <p:spPr>
          <a:xfrm>
            <a:off x="609601" y="1368000"/>
            <a:ext cx="10943167" cy="5183187"/>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title page" type="title">
  <p:cSld name="TITLE">
    <p:spTree>
      <p:nvGrpSpPr>
        <p:cNvPr id="1" name="Shape 46"/>
        <p:cNvGrpSpPr/>
        <p:nvPr/>
      </p:nvGrpSpPr>
      <p:grpSpPr>
        <a:xfrm>
          <a:off x="0" y="0"/>
          <a:ext cx="0" cy="0"/>
          <a:chOff x="0" y="0"/>
          <a:chExt cx="0" cy="0"/>
        </a:xfrm>
      </p:grpSpPr>
      <p:sp>
        <p:nvSpPr>
          <p:cNvPr id="47" name="Shape 47"/>
          <p:cNvSpPr txBox="1">
            <a:spLocks noGrp="1"/>
          </p:cNvSpPr>
          <p:nvPr>
            <p:ph type="ctrTitle"/>
          </p:nvPr>
        </p:nvSpPr>
        <p:spPr>
          <a:xfrm>
            <a:off x="914400" y="2130426"/>
            <a:ext cx="10363200" cy="14700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8" name="Shape 48"/>
          <p:cNvSpPr txBox="1">
            <a:spLocks noGrp="1"/>
          </p:cNvSpPr>
          <p:nvPr>
            <p:ph type="subTitle" idx="1"/>
          </p:nvPr>
        </p:nvSpPr>
        <p:spPr>
          <a:xfrm>
            <a:off x="1828800" y="3886200"/>
            <a:ext cx="8534400" cy="1752600"/>
          </a:xfrm>
          <a:prstGeom prst="rect">
            <a:avLst/>
          </a:prstGeom>
          <a:noFill/>
          <a:ln>
            <a:noFill/>
          </a:ln>
        </p:spPr>
        <p:txBody>
          <a:bodyPr spcFirstLastPara="1" wrap="square" lIns="91425" tIns="91425" rIns="91425" bIns="91425" anchor="t" anchorCtr="0"/>
          <a:lstStyle>
            <a:lvl1pPr marL="0" marR="0" lvl="0" indent="0" algn="ctr" rtl="0">
              <a:spcBef>
                <a:spcPts val="480"/>
              </a:spcBef>
              <a:spcAft>
                <a:spcPts val="0"/>
              </a:spcAft>
              <a:buClr>
                <a:srgbClr val="888888"/>
              </a:buClr>
              <a:buSzPts val="1400"/>
              <a:buFont typeface="Arial"/>
              <a:buNone/>
              <a:defRPr sz="2400" b="1" i="0" u="none" strike="noStrike" cap="none">
                <a:solidFill>
                  <a:srgbClr val="888888"/>
                </a:solidFill>
                <a:latin typeface="Arial"/>
                <a:ea typeface="Arial"/>
                <a:cs typeface="Arial"/>
                <a:sym typeface="Arial"/>
              </a:defRPr>
            </a:lvl1pPr>
            <a:lvl2pPr marL="457200" marR="0" lvl="1" indent="0" algn="ctr" rtl="0">
              <a:spcBef>
                <a:spcPts val="480"/>
              </a:spcBef>
              <a:spcAft>
                <a:spcPts val="0"/>
              </a:spcAft>
              <a:buClr>
                <a:srgbClr val="888888"/>
              </a:buClr>
              <a:buSzPts val="2400"/>
              <a:buFont typeface="Noto Sans Symbols"/>
              <a:buNone/>
              <a:defRPr sz="2400" b="0" i="0" u="none" strike="noStrike" cap="none">
                <a:solidFill>
                  <a:srgbClr val="888888"/>
                </a:solidFill>
                <a:latin typeface="Arial"/>
                <a:ea typeface="Arial"/>
                <a:cs typeface="Arial"/>
                <a:sym typeface="Arial"/>
              </a:defRPr>
            </a:lvl2pPr>
            <a:lvl3pPr marL="914400" marR="0" lvl="2" indent="0" algn="ctr" rtl="0">
              <a:spcBef>
                <a:spcPts val="480"/>
              </a:spcBef>
              <a:spcAft>
                <a:spcPts val="0"/>
              </a:spcAft>
              <a:buClr>
                <a:srgbClr val="888888"/>
              </a:buClr>
              <a:buSzPts val="1400"/>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spcAft>
                <a:spcPts val="0"/>
              </a:spcAft>
              <a:buClr>
                <a:srgbClr val="888888"/>
              </a:buClr>
              <a:buSzPts val="1400"/>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spcAft>
                <a:spcPts val="0"/>
              </a:spcAft>
              <a:buClr>
                <a:srgbClr val="888888"/>
              </a:buClr>
              <a:buSzPts val="1400"/>
              <a:buFont typeface="Courier New"/>
              <a:buNone/>
              <a:defRPr sz="2000" b="0" i="0" u="none" strike="noStrike" cap="none">
                <a:solidFill>
                  <a:srgbClr val="888888"/>
                </a:solidFill>
                <a:latin typeface="Arial"/>
                <a:ea typeface="Arial"/>
                <a:cs typeface="Arial"/>
                <a:sym typeface="Arial"/>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Table page">
  <p:cSld name="CONTENT Table page">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623392" y="432000"/>
            <a:ext cx="10972800" cy="634082"/>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3" name="Shape 53"/>
          <p:cNvSpPr txBox="1"/>
          <p:nvPr/>
        </p:nvSpPr>
        <p:spPr>
          <a:xfrm>
            <a:off x="719403" y="1340768"/>
            <a:ext cx="10849205"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Shape 54"/>
          <p:cNvSpPr txBox="1">
            <a:spLocks noGrp="1"/>
          </p:cNvSpPr>
          <p:nvPr>
            <p:ph type="body" idx="1"/>
          </p:nvPr>
        </p:nvSpPr>
        <p:spPr>
          <a:xfrm>
            <a:off x="623392" y="5157788"/>
            <a:ext cx="10944192" cy="1223540"/>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page + legend" type="objTx">
  <p:cSld name="OBJECT_WITH_CAPTION_TEXT">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7" name="Shape 57"/>
          <p:cNvSpPr txBox="1">
            <a:spLocks noGrp="1"/>
          </p:cNvSpPr>
          <p:nvPr>
            <p:ph type="body" idx="1"/>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body" idx="2"/>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page Light Green origami">
  <p:cSld name="CONTENTpage Light Green origami">
    <p:spTree>
      <p:nvGrpSpPr>
        <p:cNvPr id="1" name="Shape 59"/>
        <p:cNvGrpSpPr/>
        <p:nvPr/>
      </p:nvGrpSpPr>
      <p:grpSpPr>
        <a:xfrm>
          <a:off x="0" y="0"/>
          <a:ext cx="0" cy="0"/>
          <a:chOff x="0" y="0"/>
          <a:chExt cx="0" cy="0"/>
        </a:xfrm>
      </p:grpSpPr>
      <p:pic>
        <p:nvPicPr>
          <p:cNvPr id="60" name="Shape 60"/>
          <p:cNvPicPr preferRelativeResize="0"/>
          <p:nvPr/>
        </p:nvPicPr>
        <p:blipFill rotWithShape="1">
          <a:blip r:embed="rId2">
            <a:alphaModFix/>
          </a:blip>
          <a:srcRect/>
          <a:stretch/>
        </p:blipFill>
        <p:spPr>
          <a:xfrm>
            <a:off x="-2640971" y="1093028"/>
            <a:ext cx="8204912" cy="5648340"/>
          </a:xfrm>
          <a:prstGeom prst="rect">
            <a:avLst/>
          </a:prstGeom>
          <a:noFill/>
          <a:ln>
            <a:noFill/>
          </a:ln>
        </p:spPr>
      </p:pic>
      <p:sp>
        <p:nvSpPr>
          <p:cNvPr id="61" name="Shape 6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2" name="Shape 6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3" name="Shape 6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7.png"/><Relationship Id="rId5" Type="http://schemas.openxmlformats.org/officeDocument/2006/relationships/theme" Target="../theme/theme4.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10" name="Shape 10"/>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11" name="Shape 11"/>
          <p:cNvPicPr preferRelativeResize="0"/>
          <p:nvPr/>
        </p:nvPicPr>
        <p:blipFill rotWithShape="1">
          <a:blip r:embed="rId5">
            <a:alphaModFix/>
          </a:blip>
          <a:srcRect/>
          <a:stretch/>
        </p:blipFill>
        <p:spPr>
          <a:xfrm>
            <a:off x="-2640971" y="1093029"/>
            <a:ext cx="8204912" cy="56483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609600" y="1368001"/>
            <a:ext cx="10972800" cy="4525963"/>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aphicFrame>
        <p:nvGraphicFramePr>
          <p:cNvPr id="32" name="Shape 32"/>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
        <p:nvSpPr>
          <p:cNvPr id="33" name="Shape 33"/>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4" name="Shape 34"/>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b="0" i="0" u="none" strike="noStrike" cap="none">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b="0" i="0" u="none" strike="noStrike" cap="none">
              <a:solidFill>
                <a:schemeClr val="dk1"/>
              </a:solidFill>
              <a:latin typeface="Arial"/>
              <a:ea typeface="Arial"/>
              <a:cs typeface="Arial"/>
              <a:sym typeface="Arial"/>
            </a:endParaRPr>
          </a:p>
        </p:txBody>
      </p:sp>
      <p:pic>
        <p:nvPicPr>
          <p:cNvPr id="2" name="Kép 1"/>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200456" y="118136"/>
            <a:ext cx="1848239" cy="862592"/>
          </a:xfrm>
          <a:prstGeom prst="rect">
            <a:avLst/>
          </a:prstGeom>
        </p:spPr>
      </p:pic>
    </p:spTree>
  </p:cSld>
  <p:clrMap bg1="lt1" tx1="dk1" bg2="dk2" tx2="lt2" accent1="accent1" accent2="accent2" accent3="accent3" accent4="accent4" accent5="accent5" accent6="accent6" hlink="hlink" folHlink="folHlink"/>
  <p:sldLayoutIdLst>
    <p:sldLayoutId id="2147483653"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5" name="Shape 85"/>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graphicFrame>
        <p:nvGraphicFramePr>
          <p:cNvPr id="86" name="Shape 86"/>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Tree>
  </p:cSld>
  <p:clrMap bg1="lt1" tx1="dk1" bg2="dk2" tx2="lt2" accent1="accent1" accent2="accent2" accent3="accent3" accent4="accent4" accent5="accent5" accent6="accent6" hlink="hlink" folHlink="folHlink"/>
  <p:sldLayoutIdLst>
    <p:sldLayoutId id="2147483665" r:id="rId1"/>
    <p:sldLayoutId id="214748366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graphicFrame>
        <p:nvGraphicFramePr>
          <p:cNvPr id="94" name="Shape 94"/>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95" name="Shape 95"/>
          <p:cNvPicPr preferRelativeResize="0"/>
          <p:nvPr/>
        </p:nvPicPr>
        <p:blipFill rotWithShape="1">
          <a:blip r:embed="rId6">
            <a:alphaModFix/>
          </a:blip>
          <a:srcRect/>
          <a:stretch/>
        </p:blipFill>
        <p:spPr>
          <a:xfrm>
            <a:off x="9890603" y="174312"/>
            <a:ext cx="2062048" cy="6624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hessalia-espa.gr/"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thessaly.gov.gr/main.aspx?catid=177"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osmosaluminium.gr/"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2495601" y="4365104"/>
            <a:ext cx="7272337" cy="360040"/>
          </a:xfrm>
          <a:prstGeom prst="rect">
            <a:avLst/>
          </a:prstGeom>
          <a:noFill/>
          <a:ln>
            <a:noFill/>
          </a:ln>
        </p:spPr>
        <p:txBody>
          <a:bodyPr spcFirstLastPara="1" wrap="square" lIns="91425" tIns="0" rIns="91425" bIns="45700" anchor="t" anchorCtr="0">
            <a:noAutofit/>
          </a:bodyPr>
          <a:lstStyle/>
          <a:p>
            <a:pPr marL="0" indent="0">
              <a:spcBef>
                <a:spcPts val="0"/>
              </a:spcBef>
            </a:pPr>
            <a:r>
              <a:rPr lang="en-US" dirty="0"/>
              <a:t>„Definition of I4.0 public policy initiatives” </a:t>
            </a:r>
            <a:endParaRPr dirty="0"/>
          </a:p>
        </p:txBody>
      </p:sp>
      <p:sp>
        <p:nvSpPr>
          <p:cNvPr id="130" name="Shape 130"/>
          <p:cNvSpPr txBox="1">
            <a:spLocks noGrp="1"/>
          </p:cNvSpPr>
          <p:nvPr>
            <p:ph type="body" idx="2"/>
          </p:nvPr>
        </p:nvSpPr>
        <p:spPr>
          <a:xfrm>
            <a:off x="2457579" y="5157216"/>
            <a:ext cx="7272337" cy="216000"/>
          </a:xfrm>
          <a:prstGeom prst="rect">
            <a:avLst/>
          </a:prstGeom>
          <a:noFill/>
          <a:ln>
            <a:noFill/>
          </a:ln>
        </p:spPr>
        <p:txBody>
          <a:bodyPr spcFirstLastPara="1" wrap="square" lIns="91425" tIns="0" rIns="91425" bIns="45700" anchor="t" anchorCtr="0">
            <a:noAutofit/>
          </a:bodyPr>
          <a:lstStyle/>
          <a:p>
            <a:pPr marL="0" indent="0">
              <a:spcBef>
                <a:spcPts val="0"/>
              </a:spcBef>
            </a:pPr>
            <a:r>
              <a:rPr lang="en-GB" i="1" dirty="0"/>
              <a:t>Partner 4: Region of Thessaly</a:t>
            </a:r>
            <a:endParaRPr i="1" dirty="0"/>
          </a:p>
        </p:txBody>
      </p:sp>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r>
              <a:rPr lang="en-GB" sz="3200" dirty="0"/>
              <a:t>Regional Overview and Good Practices</a:t>
            </a:r>
            <a:endParaRPr sz="3200" dirty="0"/>
          </a:p>
        </p:txBody>
      </p:sp>
      <p:sp>
        <p:nvSpPr>
          <p:cNvPr id="133" name="Shape 133"/>
          <p:cNvSpPr txBox="1">
            <a:spLocks noGrp="1"/>
          </p:cNvSpPr>
          <p:nvPr>
            <p:ph type="body" idx="4"/>
          </p:nvPr>
        </p:nvSpPr>
        <p:spPr>
          <a:xfrm>
            <a:off x="2495601" y="6309320"/>
            <a:ext cx="7415683" cy="387424"/>
          </a:xfrm>
          <a:prstGeom prst="rect">
            <a:avLst/>
          </a:prstGeom>
          <a:noFill/>
          <a:ln>
            <a:noFill/>
          </a:ln>
        </p:spPr>
        <p:txBody>
          <a:bodyPr spcFirstLastPara="1" wrap="square" lIns="91425" tIns="45700" rIns="91425" bIns="45700" anchor="t" anchorCtr="0">
            <a:noAutofit/>
          </a:bodyPr>
          <a:lstStyle/>
          <a:p>
            <a:pPr marL="0" indent="0">
              <a:spcBef>
                <a:spcPts val="0"/>
              </a:spcBef>
            </a:pPr>
            <a:r>
              <a:rPr lang="en-GB" dirty="0"/>
              <a:t>19 November, 2019 3rd Transnational Thematic Meeting, </a:t>
            </a:r>
            <a:r>
              <a:rPr lang="en-GB" dirty="0" err="1"/>
              <a:t>Lisboa</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772817"/>
            <a:ext cx="8207375" cy="4778371"/>
          </a:xfrm>
          <a:prstGeom prst="rect">
            <a:avLst/>
          </a:prstGeom>
          <a:noFill/>
          <a:ln>
            <a:noFill/>
          </a:ln>
        </p:spPr>
        <p:txBody>
          <a:bodyPr spcFirstLastPara="1" wrap="square" lIns="91425" tIns="45700" rIns="91425" bIns="45700" anchor="t" anchorCtr="0">
            <a:noAutofit/>
          </a:bodyPr>
          <a:lstStyle/>
          <a:p>
            <a:pPr marL="285750" indent="-285750" algn="just">
              <a:spcBef>
                <a:spcPts val="0"/>
              </a:spcBef>
              <a:buClr>
                <a:srgbClr val="1F497D"/>
              </a:buClr>
            </a:pPr>
            <a:r>
              <a:rPr lang="pt-PT" sz="1200" dirty="0"/>
              <a:t>General overview of I.4.0 regional public policy initiatives concerning Programming Period 2014-2020</a:t>
            </a:r>
          </a:p>
          <a:p>
            <a:pPr marL="285750" indent="-285750" algn="just">
              <a:spcBef>
                <a:spcPts val="0"/>
              </a:spcBef>
              <a:buClr>
                <a:srgbClr val="1F497D"/>
              </a:buClr>
            </a:pPr>
            <a:endParaRPr lang="pt-PT" sz="1200" dirty="0"/>
          </a:p>
          <a:p>
            <a:pPr marL="285750" indent="-285750" algn="just">
              <a:spcBef>
                <a:spcPts val="0"/>
              </a:spcBef>
              <a:buClr>
                <a:srgbClr val="1F497D"/>
              </a:buClr>
            </a:pPr>
            <a:r>
              <a:rPr lang="el-GR" sz="1200" dirty="0"/>
              <a:t>Τ</a:t>
            </a:r>
            <a:r>
              <a:rPr lang="en-US" sz="1200" dirty="0" err="1"/>
              <a:t>itle</a:t>
            </a:r>
            <a:r>
              <a:rPr lang="en-US" sz="1200" dirty="0"/>
              <a:t> of the initiative:</a:t>
            </a:r>
          </a:p>
          <a:p>
            <a:pPr marL="285750" indent="-285750" algn="just">
              <a:spcBef>
                <a:spcPts val="0"/>
              </a:spcBef>
              <a:buClr>
                <a:srgbClr val="1F497D"/>
              </a:buClr>
              <a:buFont typeface="Arial" panose="020B0604020202020204" pitchFamily="34" charset="0"/>
              <a:buChar char="•"/>
            </a:pPr>
            <a:r>
              <a:rPr lang="en-GB" sz="1200" dirty="0"/>
              <a:t>ERDF </a:t>
            </a:r>
            <a:r>
              <a:rPr lang="en-US" sz="1200" dirty="0"/>
              <a:t>Regional Operation </a:t>
            </a:r>
            <a:r>
              <a:rPr lang="en-US" sz="1200" dirty="0" err="1"/>
              <a:t>Programme</a:t>
            </a:r>
            <a:r>
              <a:rPr lang="en-US" sz="1200" dirty="0"/>
              <a:t> of Thessaly 2014-2020, Priority Axis 1 “Strengthening the competitiveness and extroversion of enterprises (particularly SMEs), transition to qualitative entrepreneurship, spearheaded with the innovation and growth of Regional Value Added“ (</a:t>
            </a:r>
            <a:r>
              <a:rPr lang="en-GB" sz="1200" dirty="0">
                <a:hlinkClick r:id="rId3"/>
              </a:rPr>
              <a:t>https://www.thessalia-espa.gr/</a:t>
            </a:r>
            <a:r>
              <a:rPr lang="en-GB" sz="1200" dirty="0"/>
              <a:t>)</a:t>
            </a:r>
          </a:p>
          <a:p>
            <a:pPr marL="285750" indent="-285750" algn="just">
              <a:spcBef>
                <a:spcPts val="0"/>
              </a:spcBef>
              <a:buClr>
                <a:srgbClr val="1F497D"/>
              </a:buClr>
              <a:buFont typeface="Arial" panose="020B0604020202020204" pitchFamily="34" charset="0"/>
              <a:buChar char="•"/>
            </a:pPr>
            <a:r>
              <a:rPr lang="en-US" sz="1200" dirty="0"/>
              <a:t>Research and Innovation Strategy for Smart </a:t>
            </a:r>
            <a:r>
              <a:rPr lang="en-US" sz="1200" dirty="0" err="1"/>
              <a:t>Specialisation</a:t>
            </a:r>
            <a:r>
              <a:rPr lang="en-US" sz="1200" dirty="0"/>
              <a:t> - RIS3 (</a:t>
            </a:r>
            <a:r>
              <a:rPr lang="en-GB" sz="1200" dirty="0">
                <a:hlinkClick r:id="rId4"/>
              </a:rPr>
              <a:t>https://www.thessaly.gov.gr/main.aspx?catid=177</a:t>
            </a:r>
            <a:r>
              <a:rPr lang="en-GB" sz="1200" dirty="0"/>
              <a:t>)</a:t>
            </a:r>
          </a:p>
          <a:p>
            <a:pPr marL="285750" indent="-285750" algn="just">
              <a:spcBef>
                <a:spcPts val="0"/>
              </a:spcBef>
              <a:buClr>
                <a:srgbClr val="1F497D"/>
              </a:buClr>
              <a:buFont typeface="Arial" panose="020B0604020202020204" pitchFamily="34" charset="0"/>
              <a:buChar char="•"/>
            </a:pPr>
            <a:endParaRPr lang="en-GB" sz="1200" dirty="0"/>
          </a:p>
          <a:p>
            <a:pPr marL="285750" indent="-285750" algn="just">
              <a:spcBef>
                <a:spcPts val="0"/>
              </a:spcBef>
              <a:buClr>
                <a:srgbClr val="1F497D"/>
              </a:buClr>
            </a:pPr>
            <a:r>
              <a:rPr lang="en-GB" sz="1200" dirty="0"/>
              <a:t>Summary </a:t>
            </a:r>
          </a:p>
          <a:p>
            <a:pPr marL="285750" indent="-285750" algn="just">
              <a:spcBef>
                <a:spcPts val="0"/>
              </a:spcBef>
              <a:buClr>
                <a:srgbClr val="1F497D"/>
              </a:buClr>
            </a:pPr>
            <a:r>
              <a:rPr lang="en-US" sz="1200" dirty="0"/>
              <a:t>During the current programming period, the policy instrument is directly connected with the regional S3 Strategy focusing on the following sectors : </a:t>
            </a:r>
            <a:r>
              <a:rPr lang="en-US" sz="1200" dirty="0" err="1"/>
              <a:t>agri</a:t>
            </a:r>
            <a:r>
              <a:rPr lang="en-US" sz="1200" dirty="0"/>
              <a:t>-food, materials – constructions. So far no relevant calls have been published, even though more than 67 million Euros are planned for this purpose. ICT in its broad sense is a priority in the National S3. In this domain, fields such as “information management technologies” incl. big data, “future internet” incl. advanced cloud and infrastructure services, “Internet of Things” and “Platforms for Connected Smart Objects”, “Robotics”, “Factories of the Future’ are listed that are directly linked to Industry 4.0. Specifically in the Thessaly RIS 3, Industry 4.0 issues are listed under the Cultural and Creative Industries regional priority.</a:t>
            </a:r>
            <a:endParaRPr lang="en-GB" sz="1200" dirty="0"/>
          </a:p>
          <a:p>
            <a:pPr marL="285750" indent="-285750" algn="just">
              <a:spcBef>
                <a:spcPts val="0"/>
              </a:spcBef>
              <a:buClr>
                <a:srgbClr val="1F497D"/>
              </a:buClr>
            </a:pPr>
            <a:endParaRPr lang="en-GB" sz="1200" dirty="0"/>
          </a:p>
          <a:p>
            <a:pPr marL="285750" indent="-285750" algn="just">
              <a:spcBef>
                <a:spcPts val="0"/>
              </a:spcBef>
              <a:buClr>
                <a:srgbClr val="1F497D"/>
              </a:buClr>
            </a:pPr>
            <a:r>
              <a:rPr lang="en-GB" sz="1200" dirty="0"/>
              <a:t>Currently</a:t>
            </a:r>
            <a:r>
              <a:rPr lang="el-GR" sz="1200" dirty="0"/>
              <a:t>, </a:t>
            </a:r>
            <a:r>
              <a:rPr lang="en-US" sz="1200" dirty="0"/>
              <a:t>there is an open call for SMEs </a:t>
            </a:r>
            <a:r>
              <a:rPr lang="en-US" sz="1200"/>
              <a:t>entitled “Empowering </a:t>
            </a:r>
            <a:r>
              <a:rPr lang="en-US" sz="1200" dirty="0"/>
              <a:t>new, recently founded and under construction companies to exploit patents and / or innovations as well support services to improve their productive activity or to develop new products and services-Invest In Thessaly”, with a total budget of 10 million Euros and a submission deadline of 18th of November 2019. The call focuses on enterprises from the following sectors: </a:t>
            </a:r>
            <a:r>
              <a:rPr lang="en-US" sz="1200" dirty="0" err="1"/>
              <a:t>agri</a:t>
            </a:r>
            <a:r>
              <a:rPr lang="en-US" sz="1200" dirty="0"/>
              <a:t>-food, energy, environment, creative tourism, materials-constructions and health services</a:t>
            </a:r>
            <a:endParaRPr lang="pt-PT"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562074"/>
          </a:xfrm>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ESIF</a:t>
            </a:r>
            <a:endParaRPr dirty="0"/>
          </a:p>
        </p:txBody>
      </p:sp>
      <p:sp>
        <p:nvSpPr>
          <p:cNvPr id="139" name="Shape 139"/>
          <p:cNvSpPr txBox="1">
            <a:spLocks noGrp="1"/>
          </p:cNvSpPr>
          <p:nvPr>
            <p:ph type="body" idx="1"/>
          </p:nvPr>
        </p:nvSpPr>
        <p:spPr>
          <a:xfrm>
            <a:off x="1981201" y="1368001"/>
            <a:ext cx="8207375" cy="5183187"/>
          </a:xfrm>
          <a:prstGeom prst="rect">
            <a:avLst/>
          </a:prstGeom>
          <a:noFill/>
          <a:ln>
            <a:noFill/>
          </a:ln>
        </p:spPr>
        <p:txBody>
          <a:bodyPr spcFirstLastPara="1" wrap="square" lIns="91425" tIns="45700" rIns="91425" bIns="45700" anchor="t" anchorCtr="0">
            <a:noAutofit/>
          </a:bodyPr>
          <a:lstStyle/>
          <a:p>
            <a:pPr marL="1257300" lvl="2" indent="-190500">
              <a:buSzPts val="2400"/>
            </a:pPr>
            <a:r>
              <a:rPr lang="pt-PT" dirty="0"/>
              <a:t>One good practice implemented with ESIF funds (ERDF, ESF)</a:t>
            </a:r>
          </a:p>
          <a:p>
            <a:pPr marL="457200" lvl="2" algn="just">
              <a:buClr>
                <a:schemeClr val="dk2"/>
              </a:buClr>
            </a:pPr>
            <a:r>
              <a:rPr lang="en-US" sz="1200" b="1" dirty="0">
                <a:solidFill>
                  <a:schemeClr val="dk2"/>
                </a:solidFill>
              </a:rPr>
              <a:t>	At a regional level, there is a Good Practice that has been awarded in several occasions within 2019.Cosmos </a:t>
            </a:r>
            <a:r>
              <a:rPr lang="en-US" sz="1200" b="1" dirty="0" err="1">
                <a:solidFill>
                  <a:schemeClr val="dk2"/>
                </a:solidFill>
              </a:rPr>
              <a:t>Aluminium</a:t>
            </a:r>
            <a:r>
              <a:rPr lang="en-US" sz="1200" b="1" dirty="0">
                <a:solidFill>
                  <a:schemeClr val="dk2"/>
                </a:solidFill>
              </a:rPr>
              <a:t> SA (</a:t>
            </a:r>
            <a:r>
              <a:rPr lang="en-GB" sz="1200" b="1" dirty="0">
                <a:solidFill>
                  <a:schemeClr val="dk2"/>
                </a:solidFill>
                <a:hlinkClick r:id="rId3"/>
              </a:rPr>
              <a:t>https://www.cosmosaluminium.gr/</a:t>
            </a:r>
            <a:r>
              <a:rPr lang="en-GB" sz="1200" b="1" dirty="0">
                <a:solidFill>
                  <a:schemeClr val="dk2"/>
                </a:solidFill>
              </a:rPr>
              <a:t>) </a:t>
            </a:r>
            <a:r>
              <a:rPr lang="en-US" sz="1200" b="1" dirty="0">
                <a:solidFill>
                  <a:schemeClr val="dk2"/>
                </a:solidFill>
              </a:rPr>
              <a:t>is one of the most modern, efficient </a:t>
            </a:r>
            <a:r>
              <a:rPr lang="en-US" sz="1200" b="1" dirty="0" err="1">
                <a:solidFill>
                  <a:schemeClr val="dk2"/>
                </a:solidFill>
              </a:rPr>
              <a:t>aluminium</a:t>
            </a:r>
            <a:r>
              <a:rPr lang="en-US" sz="1200" b="1" dirty="0">
                <a:solidFill>
                  <a:schemeClr val="dk2"/>
                </a:solidFill>
              </a:rPr>
              <a:t> extrusions in the world and has just recently fully automated its production management in its warehouse, </a:t>
            </a:r>
            <a:r>
              <a:rPr lang="en-US" sz="1200" b="1" dirty="0" err="1">
                <a:solidFill>
                  <a:schemeClr val="dk2"/>
                </a:solidFill>
              </a:rPr>
              <a:t>thourgh</a:t>
            </a:r>
            <a:r>
              <a:rPr lang="en-US" sz="1200" b="1" dirty="0">
                <a:solidFill>
                  <a:schemeClr val="dk2"/>
                </a:solidFill>
              </a:rPr>
              <a:t> the development of a fully developed warehouse management system (WMS) that robotically controls the whole process of storage, packaging and shipping of the profiles produced. In order to minimize dead time at the three extrusion lines operating, the company invested in a robotic technology matrices warehouse with a capacity exceeding 6000 matrices and an automatic handling and mounting production. In more detail:</a:t>
            </a:r>
          </a:p>
          <a:p>
            <a:pPr marL="457200" lvl="2" algn="just">
              <a:buClr>
                <a:schemeClr val="dk2"/>
              </a:buClr>
              <a:buFont typeface="Arial" pitchFamily="34" charset="0"/>
              <a:buChar char="•"/>
            </a:pPr>
            <a:r>
              <a:rPr lang="en-US" sz="1200" b="1" dirty="0">
                <a:solidFill>
                  <a:schemeClr val="dk2"/>
                </a:solidFill>
              </a:rPr>
              <a:t>The company fully automated its products  mobility, from production up to loading, without human intervention except the supervision of software that manages the whole process.</a:t>
            </a:r>
          </a:p>
          <a:p>
            <a:pPr marL="457200" lvl="2" algn="just">
              <a:buClr>
                <a:schemeClr val="dk2"/>
              </a:buClr>
              <a:buFont typeface="Arial" pitchFamily="34" charset="0"/>
              <a:buChar char="•"/>
            </a:pPr>
            <a:r>
              <a:rPr lang="en-US" sz="1200" b="1" dirty="0">
                <a:solidFill>
                  <a:schemeClr val="dk2"/>
                </a:solidFill>
              </a:rPr>
              <a:t> Using a barcode it is possible to trace and route each of the product shipment throughout the production process</a:t>
            </a:r>
          </a:p>
          <a:p>
            <a:pPr marL="457200" lvl="2" algn="just">
              <a:buClr>
                <a:schemeClr val="dk2"/>
              </a:buClr>
              <a:buFont typeface="Arial" pitchFamily="34" charset="0"/>
              <a:buChar char="•"/>
            </a:pPr>
            <a:r>
              <a:rPr lang="en-US" sz="1200" b="1" dirty="0">
                <a:solidFill>
                  <a:schemeClr val="dk2"/>
                </a:solidFill>
              </a:rPr>
              <a:t>In the closed type warehouse that has company, a fully developed Warehouse Management  System (WMS) controls with robots the whole process of profiles storage.</a:t>
            </a:r>
          </a:p>
          <a:p>
            <a:pPr marL="457200" lvl="2" algn="just">
              <a:buClr>
                <a:schemeClr val="dk2"/>
              </a:buClr>
              <a:buFont typeface="Arial" pitchFamily="34" charset="0"/>
              <a:buChar char="•"/>
            </a:pPr>
            <a:r>
              <a:rPr lang="en-US" sz="1200" b="1" dirty="0">
                <a:solidFill>
                  <a:schemeClr val="dk2"/>
                </a:solidFill>
              </a:rPr>
              <a:t>The process of placing the packaged parcels in trucks is also automated as the mounting position is determined by the program by taking into account the quality of the product (figure, length, weight, volume, etc.)</a:t>
            </a:r>
          </a:p>
        </p:txBody>
      </p:sp>
    </p:spTree>
    <p:extLst>
      <p:ext uri="{BB962C8B-B14F-4D97-AF65-F5344CB8AC3E}">
        <p14:creationId xmlns:p14="http://schemas.microsoft.com/office/powerpoint/2010/main" val="713295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7"/>
        <p:cNvGrpSpPr/>
        <p:nvPr/>
      </p:nvGrpSpPr>
      <p:grpSpPr>
        <a:xfrm>
          <a:off x="0" y="0"/>
          <a:ext cx="0" cy="0"/>
          <a:chOff x="0" y="0"/>
          <a:chExt cx="0" cy="0"/>
        </a:xfrm>
      </p:grpSpPr>
      <p:sp>
        <p:nvSpPr>
          <p:cNvPr id="138" name="Shape 138"/>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ESIF</a:t>
            </a:r>
            <a:endParaRPr dirty="0"/>
          </a:p>
        </p:txBody>
      </p:sp>
      <p:sp>
        <p:nvSpPr>
          <p:cNvPr id="139" name="Shape 13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1257300" lvl="2" indent="-190500">
              <a:buSzPts val="2400"/>
            </a:pPr>
            <a:r>
              <a:rPr lang="pt-PT" dirty="0"/>
              <a:t>One good practice implemented with ESIF funds (ERDF, ESF)</a:t>
            </a:r>
          </a:p>
          <a:p>
            <a:pPr marL="457200" lvl="2" algn="just">
              <a:buClr>
                <a:schemeClr val="dk2"/>
              </a:buClr>
            </a:pPr>
            <a:r>
              <a:rPr lang="en-US" sz="1200" b="1" dirty="0">
                <a:solidFill>
                  <a:schemeClr val="dk2"/>
                </a:solidFill>
              </a:rPr>
              <a:t>The benefits:</a:t>
            </a:r>
          </a:p>
          <a:p>
            <a:pPr marL="457200" lvl="2" algn="just">
              <a:buClr>
                <a:schemeClr val="dk2"/>
              </a:buClr>
              <a:buFont typeface="Arial" pitchFamily="34" charset="0"/>
              <a:buChar char="•"/>
            </a:pPr>
            <a:r>
              <a:rPr lang="en-US" sz="1200" b="1" dirty="0">
                <a:solidFill>
                  <a:schemeClr val="dk2"/>
                </a:solidFill>
              </a:rPr>
              <a:t>Process simplification and better control, thereby reducing it preparation and dispatching order time</a:t>
            </a:r>
          </a:p>
          <a:p>
            <a:pPr marL="457200" lvl="2" algn="just">
              <a:buClr>
                <a:schemeClr val="dk2"/>
              </a:buClr>
              <a:buFont typeface="Arial" pitchFamily="34" charset="0"/>
              <a:buChar char="•"/>
            </a:pPr>
            <a:r>
              <a:rPr lang="en-US" sz="1200" b="1" dirty="0">
                <a:solidFill>
                  <a:schemeClr val="dk2"/>
                </a:solidFill>
              </a:rPr>
              <a:t>Traffic automation and reduction of human intervention by succeeding significant time saving and avoidance of mistakes that were made in the past</a:t>
            </a:r>
          </a:p>
          <a:p>
            <a:pPr marL="457200" lvl="2" algn="just">
              <a:buClr>
                <a:schemeClr val="dk2"/>
              </a:buClr>
              <a:buFont typeface="Arial" pitchFamily="34" charset="0"/>
              <a:buChar char="•"/>
            </a:pPr>
            <a:r>
              <a:rPr lang="en-US" sz="1200" b="1" dirty="0">
                <a:solidFill>
                  <a:schemeClr val="dk2"/>
                </a:solidFill>
              </a:rPr>
              <a:t>The information is available at anyone with access to the system, providing visibility at any time</a:t>
            </a:r>
          </a:p>
          <a:p>
            <a:pPr marL="457200" lvl="2" algn="just">
              <a:buClr>
                <a:schemeClr val="dk2"/>
              </a:buClr>
              <a:buFont typeface="Arial" pitchFamily="34" charset="0"/>
              <a:buChar char="•"/>
            </a:pPr>
            <a:r>
              <a:rPr lang="en-US" sz="1200" b="1" dirty="0">
                <a:solidFill>
                  <a:schemeClr val="dk2"/>
                </a:solidFill>
              </a:rPr>
              <a:t>Benefits from the first day of operation of the project. Depreciation estimation of the whole project is within the next 3 to 4 years</a:t>
            </a:r>
          </a:p>
          <a:p>
            <a:pPr marL="457200" lvl="2" algn="just">
              <a:buClr>
                <a:schemeClr val="dk2"/>
              </a:buClr>
            </a:pPr>
            <a:endParaRPr lang="en-US" sz="1200" b="1" dirty="0">
              <a:solidFill>
                <a:schemeClr val="dk2"/>
              </a:solidFill>
            </a:endParaRPr>
          </a:p>
          <a:p>
            <a:pPr marL="457200" lvl="2" algn="just">
              <a:buClr>
                <a:schemeClr val="dk2"/>
              </a:buClr>
            </a:pPr>
            <a:r>
              <a:rPr lang="en-US" sz="1200" b="1" dirty="0">
                <a:solidFill>
                  <a:schemeClr val="dk2"/>
                </a:solidFill>
              </a:rPr>
              <a:t>Next steps:</a:t>
            </a:r>
          </a:p>
          <a:p>
            <a:pPr marL="457200" lvl="2" algn="just">
              <a:buClr>
                <a:schemeClr val="dk2"/>
              </a:buClr>
            </a:pPr>
            <a:r>
              <a:rPr lang="en-US" sz="1200" b="1" dirty="0">
                <a:solidFill>
                  <a:schemeClr val="dk2"/>
                </a:solidFill>
              </a:rPr>
              <a:t>The company's future plans for further automation concern the complete integration of the supply chain. The supply of materials a and b which are used for the production will be done automatically with the registration of customer orders taking into account the required materials as well as stocks available. It is envisaged to develop an EDI link with suppliers for the immediate ordering of raw materials. Also the company aims to utilize Internet of Things technologies through the production process, </a:t>
            </a:r>
            <a:r>
              <a:rPr lang="en-US" sz="1200" b="1" dirty="0" err="1">
                <a:solidFill>
                  <a:schemeClr val="dk2"/>
                </a:solidFill>
              </a:rPr>
              <a:t>ie</a:t>
            </a:r>
            <a:r>
              <a:rPr lang="en-US" sz="1200" b="1" dirty="0">
                <a:solidFill>
                  <a:schemeClr val="dk2"/>
                </a:solidFill>
              </a:rPr>
              <a:t> gathering production data (temperature, speeds, sensors at the surface of aluminum profiles, power consumption, etc.), so via analytics can improve its production.</a:t>
            </a:r>
          </a:p>
        </p:txBody>
      </p:sp>
    </p:spTree>
    <p:extLst>
      <p:ext uri="{BB962C8B-B14F-4D97-AF65-F5344CB8AC3E}">
        <p14:creationId xmlns:p14="http://schemas.microsoft.com/office/powerpoint/2010/main" val="713295217"/>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562074"/>
          </a:xfrm>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General </a:t>
            </a:r>
            <a:r>
              <a:rPr lang="pt-PT" dirty="0" err="1"/>
              <a:t>Policy</a:t>
            </a:r>
            <a:endParaRPr dirty="0"/>
          </a:p>
        </p:txBody>
      </p:sp>
      <p:sp>
        <p:nvSpPr>
          <p:cNvPr id="139" name="Shape 139"/>
          <p:cNvSpPr txBox="1">
            <a:spLocks noGrp="1"/>
          </p:cNvSpPr>
          <p:nvPr>
            <p:ph type="body" idx="1"/>
          </p:nvPr>
        </p:nvSpPr>
        <p:spPr>
          <a:xfrm>
            <a:off x="1981201" y="1368001"/>
            <a:ext cx="8207375" cy="5183187"/>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dirty="0"/>
              <a:t>One good practice implemented/designed in general policy </a:t>
            </a:r>
          </a:p>
          <a:p>
            <a:pPr marL="457200" lvl="2" algn="just">
              <a:buClr>
                <a:schemeClr val="dk2"/>
              </a:buClr>
            </a:pPr>
            <a:r>
              <a:rPr lang="en-US" sz="1200" b="1" dirty="0">
                <a:solidFill>
                  <a:schemeClr val="dk2"/>
                </a:solidFill>
              </a:rPr>
              <a:t>	In May 2019, the Greek Government published its “National Strategy for a Sustainable Development” which includes the actions and funds required for the I 4.0 transformation starting from the programming period of 2021-2027</a:t>
            </a:r>
            <a:endParaRPr lang="en-US" sz="1200" dirty="0"/>
          </a:p>
          <a:p>
            <a:pPr algn="just"/>
            <a:r>
              <a:rPr lang="en-US" sz="1200" dirty="0"/>
              <a:t>	Regarding the EU Structural Funds, actions under Industry 4.0 era are fully in line with EU policy objectives for the next programming period 2021-2027.</a:t>
            </a:r>
            <a:endParaRPr lang="el-GR" sz="1200" dirty="0"/>
          </a:p>
          <a:p>
            <a:pPr algn="just"/>
            <a:r>
              <a:rPr lang="en-US" sz="1200" dirty="0"/>
              <a:t>	For NSRF 2021-2027, actions related to I 4.0 are directly in line with Policy Objective 1 “A smarter Europe through the promotion of innovative and intelligent economic transformation; Entrepreneurship-Innovation-Connecting to research-smart specialization”. In addition to the NSRF, more financial resources in centralized management programs with competitive EU-wide calls will be available for the 4th Industrial Revolution basically through the following Programs-Funds:</a:t>
            </a:r>
            <a:endParaRPr lang="el-GR" sz="1200" dirty="0"/>
          </a:p>
          <a:p>
            <a:pPr algn="just"/>
            <a:r>
              <a:rPr lang="en-US" sz="1200" dirty="0"/>
              <a:t>1) Invest EU</a:t>
            </a:r>
            <a:endParaRPr lang="el-GR" sz="1200" dirty="0"/>
          </a:p>
          <a:p>
            <a:pPr algn="just"/>
            <a:r>
              <a:rPr lang="en-US" sz="1200" dirty="0"/>
              <a:t>2) Horizon</a:t>
            </a:r>
            <a:endParaRPr lang="el-GR" sz="1200" dirty="0"/>
          </a:p>
          <a:p>
            <a:pPr algn="just"/>
            <a:r>
              <a:rPr lang="en-US" sz="1200" dirty="0"/>
              <a:t>3) Digital Europe</a:t>
            </a:r>
            <a:endParaRPr lang="el-GR" sz="1200" dirty="0"/>
          </a:p>
          <a:p>
            <a:pPr algn="just"/>
            <a:r>
              <a:rPr lang="en-US" sz="1200" dirty="0"/>
              <a:t>4) Defense Fund, etc.</a:t>
            </a:r>
            <a:endParaRPr lang="el-GR" sz="1200" dirty="0"/>
          </a:p>
          <a:p>
            <a:pPr algn="just"/>
            <a:r>
              <a:rPr lang="en-US" sz="1200" dirty="0"/>
              <a:t>	With regard to the national resources of the Public Investment </a:t>
            </a:r>
            <a:r>
              <a:rPr lang="en-US" sz="1200" dirty="0" err="1"/>
              <a:t>Programme</a:t>
            </a:r>
            <a:r>
              <a:rPr lang="en-US" sz="1200" dirty="0"/>
              <a:t>, the legislative initiatives already undertaken (multiannual programming, linkage with the National Development Strategy, individual strategies and priorities) provide the necessary tools so that significant national resources can be directed to the 4th industrial revolution.</a:t>
            </a:r>
            <a:endParaRPr lang="el-GR" sz="1200" dirty="0"/>
          </a:p>
          <a:p>
            <a:pPr marL="1257300" lvl="2" indent="-190500">
              <a:buSzPts val="2400"/>
            </a:pPr>
            <a:endParaRPr dirty="0"/>
          </a:p>
        </p:txBody>
      </p:sp>
    </p:spTree>
    <p:extLst>
      <p:ext uri="{BB962C8B-B14F-4D97-AF65-F5344CB8AC3E}">
        <p14:creationId xmlns:p14="http://schemas.microsoft.com/office/powerpoint/2010/main" val="389914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562074"/>
          </a:xfrm>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General </a:t>
            </a:r>
            <a:r>
              <a:rPr lang="pt-PT" dirty="0" err="1"/>
              <a:t>Policy</a:t>
            </a:r>
            <a:endParaRPr dirty="0"/>
          </a:p>
        </p:txBody>
      </p:sp>
      <p:sp>
        <p:nvSpPr>
          <p:cNvPr id="139" name="Shape 139"/>
          <p:cNvSpPr txBox="1">
            <a:spLocks noGrp="1"/>
          </p:cNvSpPr>
          <p:nvPr>
            <p:ph type="body" idx="1"/>
          </p:nvPr>
        </p:nvSpPr>
        <p:spPr>
          <a:xfrm>
            <a:off x="1981201" y="1368001"/>
            <a:ext cx="8207375" cy="5183187"/>
          </a:xfrm>
          <a:prstGeom prst="rect">
            <a:avLst/>
          </a:prstGeom>
          <a:noFill/>
          <a:ln>
            <a:noFill/>
          </a:ln>
        </p:spPr>
        <p:txBody>
          <a:bodyPr spcFirstLastPara="1" wrap="square" lIns="91425" tIns="45700" rIns="91425" bIns="45700" anchor="t" anchorCtr="0">
            <a:noAutofit/>
          </a:bodyPr>
          <a:lstStyle/>
          <a:p>
            <a:r>
              <a:rPr lang="en-US" sz="1200" dirty="0"/>
              <a:t>The actions to be financed could be classified as follows:</a:t>
            </a:r>
            <a:endParaRPr lang="el-GR" sz="1200" dirty="0"/>
          </a:p>
          <a:p>
            <a:r>
              <a:rPr lang="en-US" sz="1200" dirty="0"/>
              <a:t>A) Investment in infrastructure, mainly in research infrastructures of all kinds in Universities and Research Institutes.</a:t>
            </a:r>
            <a:endParaRPr lang="el-GR" sz="1200" dirty="0"/>
          </a:p>
          <a:p>
            <a:r>
              <a:rPr lang="en-US" sz="1200" dirty="0"/>
              <a:t>B) Strengthening Digital Innovation Centers, which provide support to businesses to integrate digital technology into their operations. In addition, as part of their activities, they bring together the public and private sectors, the academic and research community to implement larger projects by achieving economies of scale.</a:t>
            </a:r>
            <a:endParaRPr lang="el-GR" sz="1200" dirty="0"/>
          </a:p>
          <a:p>
            <a:r>
              <a:rPr lang="en-US" sz="1200" dirty="0"/>
              <a:t>C) Strengthening the Support Structures of the Private Sector (Businesses) and the Public Sector for the 4th Industrial Revolution. It also includes the reinforcement of business clusters, Business Angels incubators etc.</a:t>
            </a:r>
            <a:endParaRPr lang="el-GR" sz="1200" dirty="0"/>
          </a:p>
          <a:p>
            <a:r>
              <a:rPr lang="en-US" sz="1200" dirty="0"/>
              <a:t>D) Supporting Businesses through Grants or Tax Incentives (such as the “Research - Innovate – Create” </a:t>
            </a:r>
            <a:r>
              <a:rPr lang="en-US" sz="1200" dirty="0" err="1"/>
              <a:t>Programme</a:t>
            </a:r>
            <a:r>
              <a:rPr lang="en-US" sz="1200" dirty="0"/>
              <a:t>)</a:t>
            </a:r>
            <a:endParaRPr lang="el-GR" sz="1200" dirty="0"/>
          </a:p>
          <a:p>
            <a:r>
              <a:rPr lang="en-US" sz="1200" dirty="0"/>
              <a:t>E) Financial Tools for Business Support (Loans, Equity, Venture Capital, Bond Loans, etc.).</a:t>
            </a:r>
            <a:endParaRPr lang="el-GR" sz="1200" dirty="0"/>
          </a:p>
          <a:p>
            <a:r>
              <a:rPr lang="en-US" sz="1200" dirty="0"/>
              <a:t>F) Any type of training and retraining of unemployed and skilled workers or not in the value chains of the Industry 4.0, funding of studies to investigate the necessary redesign of all levels of education in the light of the changes brought about by digital transformation in society.</a:t>
            </a:r>
            <a:endParaRPr lang="el-GR" sz="1200" dirty="0"/>
          </a:p>
          <a:p>
            <a:r>
              <a:rPr lang="en-US" sz="1200" dirty="0"/>
              <a:t>The initial steps will include:</a:t>
            </a:r>
            <a:endParaRPr lang="el-GR" sz="1200" dirty="0"/>
          </a:p>
          <a:p>
            <a:pPr lvl="0">
              <a:buFont typeface="Wingdings" pitchFamily="2" charset="2"/>
              <a:buChar char="§"/>
            </a:pPr>
            <a:r>
              <a:rPr lang="en-US" sz="1200" dirty="0"/>
              <a:t>Utilizing highly specialized STEM graduates in which the country has the required critical mass of high quality scientists, focusing on areas such as nanotechnology, photonics, biotechnology, manufacturing technologies, advanced materials and information technology (ICT), which influence technologies important for I4.0 and which cross the horizon of the main sectors of the Greek economy.</a:t>
            </a:r>
            <a:endParaRPr lang="el-GR" sz="1200" dirty="0"/>
          </a:p>
          <a:p>
            <a:pPr lvl="0">
              <a:buFont typeface="Wingdings" pitchFamily="2" charset="2"/>
              <a:buChar char="§"/>
            </a:pPr>
            <a:r>
              <a:rPr lang="en-US" sz="1200" dirty="0"/>
              <a:t>Develop an appropriate ethical and legal framework for the development and use of technologies that are critical areas within I4.0.</a:t>
            </a:r>
            <a:endParaRPr lang="el-GR" sz="1200" dirty="0"/>
          </a:p>
          <a:p>
            <a:pPr lvl="0">
              <a:buFont typeface="Wingdings" pitchFamily="2" charset="2"/>
              <a:buChar char="§"/>
            </a:pPr>
            <a:r>
              <a:rPr lang="en-US" sz="1200" dirty="0"/>
              <a:t>Develop targeted financing programs to exploit the country's advantages at both business and research levels, with an emphasis on supporting networking and synergy between them.</a:t>
            </a:r>
            <a:endParaRPr lang="el-GR" sz="1200" dirty="0"/>
          </a:p>
          <a:p>
            <a:pPr marL="1257300" lvl="2" indent="-190500">
              <a:buSzPts val="2400"/>
            </a:pPr>
            <a:endParaRPr dirty="0"/>
          </a:p>
        </p:txBody>
      </p:sp>
    </p:spTree>
    <p:extLst>
      <p:ext uri="{BB962C8B-B14F-4D97-AF65-F5344CB8AC3E}">
        <p14:creationId xmlns:p14="http://schemas.microsoft.com/office/powerpoint/2010/main" val="389914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pPr lvl="0"/>
            <a:r>
              <a:rPr lang="en-GB" dirty="0"/>
              <a:t>Thank you! </a:t>
            </a:r>
            <a:endParaRPr dirty="0"/>
          </a:p>
        </p:txBody>
      </p:sp>
      <p:sp>
        <p:nvSpPr>
          <p:cNvPr id="12" name="CustomShape 2"/>
          <p:cNvSpPr/>
          <p:nvPr/>
        </p:nvSpPr>
        <p:spPr>
          <a:xfrm>
            <a:off x="1991640" y="6165360"/>
            <a:ext cx="4102560" cy="430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ES" sz="1600" b="1" spc="-1" dirty="0" err="1">
                <a:solidFill>
                  <a:srgbClr val="595959"/>
                </a:solidFill>
                <a:uFill>
                  <a:solidFill>
                    <a:srgbClr val="FFFFFF"/>
                  </a:solidFill>
                </a:uFill>
                <a:latin typeface="Arial"/>
                <a:ea typeface="Arial"/>
              </a:rPr>
              <a:t>Questions</a:t>
            </a:r>
            <a:r>
              <a:rPr lang="es-ES" sz="1600" b="1" spc="-1" dirty="0">
                <a:solidFill>
                  <a:srgbClr val="595959"/>
                </a:solidFill>
                <a:uFill>
                  <a:solidFill>
                    <a:srgbClr val="FFFFFF"/>
                  </a:solidFill>
                </a:uFill>
                <a:latin typeface="Arial"/>
                <a:ea typeface="Arial"/>
              </a:rPr>
              <a:t> </a:t>
            </a:r>
            <a:r>
              <a:rPr lang="es-ES" sz="1600" b="1" spc="-1" dirty="0" err="1">
                <a:solidFill>
                  <a:srgbClr val="595959"/>
                </a:solidFill>
                <a:uFill>
                  <a:solidFill>
                    <a:srgbClr val="FFFFFF"/>
                  </a:solidFill>
                </a:uFill>
                <a:latin typeface="Arial"/>
                <a:ea typeface="Arial"/>
              </a:rPr>
              <a:t>welcome</a:t>
            </a:r>
            <a:endParaRPr lang="es-ES" sz="1800" spc="-1" dirty="0">
              <a:uFill>
                <a:solidFill>
                  <a:srgbClr val="FFFFFF"/>
                </a:solidFill>
              </a:uFill>
              <a:latin typeface="Arial"/>
            </a:endParaRPr>
          </a:p>
        </p:txBody>
      </p:sp>
    </p:spTree>
    <p:extLst>
      <p:ext uri="{BB962C8B-B14F-4D97-AF65-F5344CB8AC3E}">
        <p14:creationId xmlns:p14="http://schemas.microsoft.com/office/powerpoint/2010/main" val="312734305"/>
      </p:ext>
    </p:extLst>
  </p:cSld>
  <p:clrMapOvr>
    <a:masterClrMapping/>
  </p:clrMapOvr>
</p:sld>
</file>

<file path=ppt/theme/theme1.xml><?xml version="1.0" encoding="utf-8"?>
<a:theme xmlns:a="http://schemas.openxmlformats.org/drawingml/2006/main" name="BASIC">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p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M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OCK page ">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themeOverride>
</file>

<file path=docProps/app.xml><?xml version="1.0" encoding="utf-8"?>
<Properties xmlns="http://schemas.openxmlformats.org/officeDocument/2006/extended-properties" xmlns:vt="http://schemas.openxmlformats.org/officeDocument/2006/docPropsVTypes">
  <TotalTime>288</TotalTime>
  <Words>944</Words>
  <Application>Microsoft Office PowerPoint</Application>
  <PresentationFormat>Ecrã Panorâmico</PresentationFormat>
  <Paragraphs>56</Paragraphs>
  <Slides>7</Slides>
  <Notes>7</Notes>
  <HiddenSlides>0</HiddenSlides>
  <MMClips>0</MMClips>
  <ScaleCrop>false</ScaleCrop>
  <HeadingPairs>
    <vt:vector size="6" baseType="variant">
      <vt:variant>
        <vt:lpstr>Tipos de letra usados</vt:lpstr>
      </vt:variant>
      <vt:variant>
        <vt:i4>5</vt:i4>
      </vt:variant>
      <vt:variant>
        <vt:lpstr>Tema</vt:lpstr>
      </vt:variant>
      <vt:variant>
        <vt:i4>4</vt:i4>
      </vt:variant>
      <vt:variant>
        <vt:lpstr>Títulos dos diapositivos</vt:lpstr>
      </vt:variant>
      <vt:variant>
        <vt:i4>7</vt:i4>
      </vt:variant>
    </vt:vector>
  </HeadingPairs>
  <TitlesOfParts>
    <vt:vector size="16" baseType="lpstr">
      <vt:lpstr>Arial</vt:lpstr>
      <vt:lpstr>Calibri</vt:lpstr>
      <vt:lpstr>Courier New</vt:lpstr>
      <vt:lpstr>Noto Sans Symbols</vt:lpstr>
      <vt:lpstr>Wingdings</vt:lpstr>
      <vt:lpstr>BASIC</vt:lpstr>
      <vt:lpstr>CONTENT page</vt:lpstr>
      <vt:lpstr>IMAGE</vt:lpstr>
      <vt:lpstr>BLOCK page </vt:lpstr>
      <vt:lpstr>Regional Overview and Good Practices</vt:lpstr>
      <vt:lpstr>Regional I.4.0 Public Policy Initiatives</vt:lpstr>
      <vt:lpstr>Good Practice ESIF</vt:lpstr>
      <vt:lpstr>Good Practice ESIF</vt:lpstr>
      <vt:lpstr>Good Practice General Policy</vt:lpstr>
      <vt:lpstr>Good Practice General Policy</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Ricardo Banha</dc:creator>
  <cp:lastModifiedBy>Célia Pinto</cp:lastModifiedBy>
  <cp:revision>36</cp:revision>
  <dcterms:modified xsi:type="dcterms:W3CDTF">2019-11-18T18:01:01Z</dcterms:modified>
</cp:coreProperties>
</file>