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48" r:id="rId5"/>
    <p:sldMasterId id="2147483652" r:id="rId6"/>
    <p:sldMasterId id="2147483663" r:id="rId7"/>
    <p:sldMasterId id="2147483666" r:id="rId8"/>
  </p:sldMasterIdLst>
  <p:notesMasterIdLst>
    <p:notesMasterId r:id="rId9"/>
  </p:notes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7" roundtripDataSignature="AMtx7mhoYlR26zI07REo4GlSQANImhKB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0EC34E1D-FD5F-4B7B-B43E-04AD0ECA85EE}">
  <a:tblStyle styleId="{0EC34E1D-FD5F-4B7B-B43E-04AD0ECA85EE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5E6"/>
          </a:solidFill>
        </a:fill>
      </a:tcStyle>
    </a:wholeTbl>
    <a:band1H>
      <a:tcTxStyle b="off" i="off"/>
      <a:tcStyle>
        <a:fill>
          <a:solidFill>
            <a:srgbClr val="FEEAC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FEEACA"/>
          </a:solidFill>
        </a:fill>
      </a:tcStyle>
    </a:band1V>
    <a:band2V>
      <a:tcTxStyle b="off" i="off"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1.xml"/><Relationship Id="rId22" Type="http://schemas.openxmlformats.org/officeDocument/2006/relationships/slide" Target="slides/slide13.xml"/><Relationship Id="rId21" Type="http://schemas.openxmlformats.org/officeDocument/2006/relationships/slide" Target="slides/slide12.xml"/><Relationship Id="rId24" Type="http://schemas.openxmlformats.org/officeDocument/2006/relationships/slide" Target="slides/slide15.xml"/><Relationship Id="rId23" Type="http://schemas.openxmlformats.org/officeDocument/2006/relationships/slide" Target="slides/slide14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notesMaster" Target="notesMasters/notesMaster1.xml"/><Relationship Id="rId26" Type="http://schemas.openxmlformats.org/officeDocument/2006/relationships/slide" Target="slides/slide17.xml"/><Relationship Id="rId25" Type="http://schemas.openxmlformats.org/officeDocument/2006/relationships/slide" Target="slides/slide16.xml"/><Relationship Id="rId27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slideMaster" Target="slideMasters/slideMaster3.xml"/><Relationship Id="rId8" Type="http://schemas.openxmlformats.org/officeDocument/2006/relationships/slideMaster" Target="slideMasters/slideMaster4.xml"/><Relationship Id="rId11" Type="http://schemas.openxmlformats.org/officeDocument/2006/relationships/slide" Target="slides/slide2.xml"/><Relationship Id="rId10" Type="http://schemas.openxmlformats.org/officeDocument/2006/relationships/slide" Target="slides/slide1.xml"/><Relationship Id="rId13" Type="http://schemas.openxmlformats.org/officeDocument/2006/relationships/slide" Target="slides/slide4.xml"/><Relationship Id="rId12" Type="http://schemas.openxmlformats.org/officeDocument/2006/relationships/slide" Target="slides/slide3.xml"/><Relationship Id="rId15" Type="http://schemas.openxmlformats.org/officeDocument/2006/relationships/slide" Target="slides/slide6.xml"/><Relationship Id="rId14" Type="http://schemas.openxmlformats.org/officeDocument/2006/relationships/slide" Target="slides/slide5.xml"/><Relationship Id="rId17" Type="http://schemas.openxmlformats.org/officeDocument/2006/relationships/slide" Target="slides/slide8.xml"/><Relationship Id="rId16" Type="http://schemas.openxmlformats.org/officeDocument/2006/relationships/slide" Target="slides/slide7.xml"/><Relationship Id="rId19" Type="http://schemas.openxmlformats.org/officeDocument/2006/relationships/slide" Target="slides/slide10.xml"/><Relationship Id="rId18" Type="http://schemas.openxmlformats.org/officeDocument/2006/relationships/slide" Target="slides/slide9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8" name="Google Shape;108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2" name="Google Shape;272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03" name="Google Shape;303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12" name="Google Shape;312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21" name="Google Shape;321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30" name="Google Shape;330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39" name="Google Shape;339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48" name="Google Shape;348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57" name="Google Shape;357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6" name="Google Shape;11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3" name="Google Shape;13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0" name="Google Shape;150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1" name="Google Shape;171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9" name="Google Shape;179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8" name="Google Shape;198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8" name="Google Shape;218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3" name="Google Shape;243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ASIC title page + name">
  <p:cSld name="BASIC title page + nam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9"/>
          <p:cNvSpPr txBox="1"/>
          <p:nvPr>
            <p:ph idx="1" type="body"/>
          </p:nvPr>
        </p:nvSpPr>
        <p:spPr>
          <a:xfrm>
            <a:off x="1244772" y="4725144"/>
            <a:ext cx="9696449" cy="2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9"/>
          <p:cNvSpPr txBox="1"/>
          <p:nvPr>
            <p:ph idx="2" type="body"/>
          </p:nvPr>
        </p:nvSpPr>
        <p:spPr>
          <a:xfrm>
            <a:off x="1244772" y="5157216"/>
            <a:ext cx="9696449" cy="2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19"/>
          <p:cNvSpPr txBox="1"/>
          <p:nvPr>
            <p:ph idx="3" type="body"/>
          </p:nvPr>
        </p:nvSpPr>
        <p:spPr>
          <a:xfrm>
            <a:off x="1244772" y="5589264"/>
            <a:ext cx="9696449" cy="2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19"/>
          <p:cNvSpPr txBox="1"/>
          <p:nvPr>
            <p:ph type="ctrTitle"/>
          </p:nvPr>
        </p:nvSpPr>
        <p:spPr>
          <a:xfrm>
            <a:off x="914400" y="3501009"/>
            <a:ext cx="10363200" cy="7945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19"/>
          <p:cNvSpPr txBox="1"/>
          <p:nvPr>
            <p:ph idx="4" type="body"/>
          </p:nvPr>
        </p:nvSpPr>
        <p:spPr>
          <a:xfrm>
            <a:off x="1295468" y="6309320"/>
            <a:ext cx="9887577" cy="3874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18" name="Google Shape;18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744072" y="421268"/>
            <a:ext cx="5063885" cy="3079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page Yellow origami">
  <p:cSld name="CONTENTpage Yellow origami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2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2640971" y="1093029"/>
            <a:ext cx="8204912" cy="5648339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29"/>
          <p:cNvSpPr txBox="1"/>
          <p:nvPr>
            <p:ph type="title"/>
          </p:nvPr>
        </p:nvSpPr>
        <p:spPr>
          <a:xfrm>
            <a:off x="609601" y="1196752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3" name="Google Shape;53;p29"/>
          <p:cNvSpPr txBox="1"/>
          <p:nvPr>
            <p:ph idx="1" type="body"/>
          </p:nvPr>
        </p:nvSpPr>
        <p:spPr>
          <a:xfrm>
            <a:off x="609601" y="2492897"/>
            <a:ext cx="4011084" cy="305720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p29"/>
          <p:cNvSpPr txBox="1"/>
          <p:nvPr>
            <p:ph idx="2" type="body"/>
          </p:nvPr>
        </p:nvSpPr>
        <p:spPr>
          <a:xfrm>
            <a:off x="4766733" y="1205803"/>
            <a:ext cx="6815667" cy="49203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1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page Blue origami">
  <p:cSld name="CONTENTpage Blue origami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3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2640970" y="1093029"/>
            <a:ext cx="8204911" cy="5648339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30"/>
          <p:cNvSpPr txBox="1"/>
          <p:nvPr>
            <p:ph type="title"/>
          </p:nvPr>
        </p:nvSpPr>
        <p:spPr>
          <a:xfrm>
            <a:off x="609601" y="1196752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8" name="Google Shape;58;p30"/>
          <p:cNvSpPr txBox="1"/>
          <p:nvPr>
            <p:ph idx="1" type="body"/>
          </p:nvPr>
        </p:nvSpPr>
        <p:spPr>
          <a:xfrm>
            <a:off x="609601" y="2492897"/>
            <a:ext cx="4011084" cy="305720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Google Shape;59;p30"/>
          <p:cNvSpPr txBox="1"/>
          <p:nvPr>
            <p:ph idx="2" type="body"/>
          </p:nvPr>
        </p:nvSpPr>
        <p:spPr>
          <a:xfrm>
            <a:off x="4766733" y="1205803"/>
            <a:ext cx="6815667" cy="49203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1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page Dark Green origami">
  <p:cSld name="CONTENTpage Dark Green origami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3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2640970" y="1093028"/>
            <a:ext cx="8204911" cy="5648338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31"/>
          <p:cNvSpPr txBox="1"/>
          <p:nvPr>
            <p:ph type="title"/>
          </p:nvPr>
        </p:nvSpPr>
        <p:spPr>
          <a:xfrm>
            <a:off x="609601" y="1196752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3" name="Google Shape;63;p31"/>
          <p:cNvSpPr txBox="1"/>
          <p:nvPr>
            <p:ph idx="1" type="body"/>
          </p:nvPr>
        </p:nvSpPr>
        <p:spPr>
          <a:xfrm>
            <a:off x="609601" y="2492897"/>
            <a:ext cx="4011084" cy="305720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31"/>
          <p:cNvSpPr txBox="1"/>
          <p:nvPr>
            <p:ph idx="2" type="body"/>
          </p:nvPr>
        </p:nvSpPr>
        <p:spPr>
          <a:xfrm>
            <a:off x="4766733" y="1205803"/>
            <a:ext cx="6815667" cy="49203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1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page Image square + legend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2"/>
          <p:cNvSpPr txBox="1"/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7" name="Google Shape;67;p32"/>
          <p:cNvSpPr/>
          <p:nvPr>
            <p:ph idx="2" type="pic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1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32"/>
          <p:cNvSpPr txBox="1"/>
          <p:nvPr>
            <p:ph idx="1" type="body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 full width title upon">
  <p:cSld name="IMAGE full width title upon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4"/>
          <p:cNvSpPr/>
          <p:nvPr>
            <p:ph idx="2" type="pic"/>
          </p:nvPr>
        </p:nvSpPr>
        <p:spPr>
          <a:xfrm>
            <a:off x="1" y="1"/>
            <a:ext cx="12192000" cy="681337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34"/>
          <p:cNvSpPr txBox="1"/>
          <p:nvPr>
            <p:ph type="title"/>
          </p:nvPr>
        </p:nvSpPr>
        <p:spPr>
          <a:xfrm>
            <a:off x="719403" y="4653136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 full width title top">
  <p:cSld name="IMAGE full width title top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5"/>
          <p:cNvSpPr/>
          <p:nvPr>
            <p:ph idx="2" type="pic"/>
          </p:nvPr>
        </p:nvSpPr>
        <p:spPr>
          <a:xfrm>
            <a:off x="1" y="1340769"/>
            <a:ext cx="12192000" cy="54726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8" name="Google Shape;78;p35"/>
          <p:cNvSpPr txBox="1"/>
          <p:nvPr>
            <p:ph type="title"/>
          </p:nvPr>
        </p:nvSpPr>
        <p:spPr>
          <a:xfrm>
            <a:off x="719403" y="0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OCK page Yellow">
  <p:cSld name="BLOCK page Yellow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7"/>
          <p:cNvSpPr/>
          <p:nvPr/>
        </p:nvSpPr>
        <p:spPr>
          <a:xfrm>
            <a:off x="0" y="1556792"/>
            <a:ext cx="12192000" cy="5256584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37"/>
          <p:cNvSpPr txBox="1"/>
          <p:nvPr>
            <p:ph type="title"/>
          </p:nvPr>
        </p:nvSpPr>
        <p:spPr>
          <a:xfrm>
            <a:off x="1007434" y="1844824"/>
            <a:ext cx="10369153" cy="86409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2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5" name="Google Shape;85;p37"/>
          <p:cNvSpPr txBox="1"/>
          <p:nvPr>
            <p:ph idx="1" type="body"/>
          </p:nvPr>
        </p:nvSpPr>
        <p:spPr>
          <a:xfrm>
            <a:off x="1007435" y="2852936"/>
            <a:ext cx="10369152" cy="30243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1" i="0" sz="3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Google Shape;86;p37"/>
          <p:cNvSpPr txBox="1"/>
          <p:nvPr/>
        </p:nvSpPr>
        <p:spPr>
          <a:xfrm>
            <a:off x="609600" y="432000"/>
            <a:ext cx="10972800" cy="648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0" i="0" lang="en-GB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Click to edit title style</a:t>
            </a:r>
            <a:endParaRPr b="0" i="0" sz="4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37"/>
          <p:cNvSpPr txBox="1"/>
          <p:nvPr/>
        </p:nvSpPr>
        <p:spPr>
          <a:xfrm>
            <a:off x="9648395" y="6528636"/>
            <a:ext cx="2400300" cy="2847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fld id="{00000000-1234-1234-1234-123412341234}" type="slidenum">
              <a:rPr b="0" i="0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1_BLOCK page Blue">
  <p:cSld name="1_BLOCK page Blue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8"/>
          <p:cNvSpPr/>
          <p:nvPr/>
        </p:nvSpPr>
        <p:spPr>
          <a:xfrm>
            <a:off x="0" y="1556792"/>
            <a:ext cx="12192000" cy="5256584"/>
          </a:xfrm>
          <a:prstGeom prst="rect">
            <a:avLst/>
          </a:prstGeom>
          <a:solidFill>
            <a:srgbClr val="1CB8C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38"/>
          <p:cNvSpPr txBox="1"/>
          <p:nvPr>
            <p:ph type="title"/>
          </p:nvPr>
        </p:nvSpPr>
        <p:spPr>
          <a:xfrm>
            <a:off x="1007434" y="1844824"/>
            <a:ext cx="10369153" cy="86409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1" name="Google Shape;91;p38"/>
          <p:cNvSpPr txBox="1"/>
          <p:nvPr>
            <p:ph idx="1" type="body"/>
          </p:nvPr>
        </p:nvSpPr>
        <p:spPr>
          <a:xfrm>
            <a:off x="1007435" y="2852936"/>
            <a:ext cx="10369152" cy="30243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1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2" name="Google Shape;92;p38"/>
          <p:cNvSpPr txBox="1"/>
          <p:nvPr/>
        </p:nvSpPr>
        <p:spPr>
          <a:xfrm>
            <a:off x="609600" y="432000"/>
            <a:ext cx="10972800" cy="648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0" i="0" lang="en-GB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Click to edit title style</a:t>
            </a:r>
            <a:endParaRPr b="0" i="0" sz="4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38"/>
          <p:cNvSpPr txBox="1"/>
          <p:nvPr/>
        </p:nvSpPr>
        <p:spPr>
          <a:xfrm>
            <a:off x="9648395" y="6528636"/>
            <a:ext cx="2400300" cy="2847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fld id="{00000000-1234-1234-1234-123412341234}" type="slidenum">
              <a:rPr b="0" i="0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OCK page Light grren">
  <p:cSld name="BLOCK page Light grren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9"/>
          <p:cNvSpPr/>
          <p:nvPr/>
        </p:nvSpPr>
        <p:spPr>
          <a:xfrm>
            <a:off x="0" y="1556792"/>
            <a:ext cx="12192000" cy="52565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39"/>
          <p:cNvSpPr txBox="1"/>
          <p:nvPr>
            <p:ph type="title"/>
          </p:nvPr>
        </p:nvSpPr>
        <p:spPr>
          <a:xfrm>
            <a:off x="1007434" y="1844824"/>
            <a:ext cx="10369153" cy="86409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7" name="Google Shape;97;p39"/>
          <p:cNvSpPr txBox="1"/>
          <p:nvPr>
            <p:ph idx="1" type="body"/>
          </p:nvPr>
        </p:nvSpPr>
        <p:spPr>
          <a:xfrm>
            <a:off x="1007435" y="2852936"/>
            <a:ext cx="10369152" cy="30243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1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8" name="Google Shape;98;p39"/>
          <p:cNvSpPr txBox="1"/>
          <p:nvPr/>
        </p:nvSpPr>
        <p:spPr>
          <a:xfrm>
            <a:off x="609600" y="432000"/>
            <a:ext cx="10972800" cy="648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0" i="0" lang="en-GB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Click to edit title style</a:t>
            </a:r>
            <a:endParaRPr b="0" i="0" sz="4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39"/>
          <p:cNvSpPr txBox="1"/>
          <p:nvPr/>
        </p:nvSpPr>
        <p:spPr>
          <a:xfrm>
            <a:off x="9648395" y="6528636"/>
            <a:ext cx="2400300" cy="2847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fld id="{00000000-1234-1234-1234-123412341234}" type="slidenum">
              <a:rPr b="0" i="0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OCK page Dark grren">
  <p:cSld name="BLOCK page Dark grren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0"/>
          <p:cNvSpPr/>
          <p:nvPr/>
        </p:nvSpPr>
        <p:spPr>
          <a:xfrm>
            <a:off x="0" y="1556792"/>
            <a:ext cx="12192000" cy="5256584"/>
          </a:xfrm>
          <a:prstGeom prst="rect">
            <a:avLst/>
          </a:prstGeom>
          <a:solidFill>
            <a:srgbClr val="15996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40"/>
          <p:cNvSpPr txBox="1"/>
          <p:nvPr>
            <p:ph type="title"/>
          </p:nvPr>
        </p:nvSpPr>
        <p:spPr>
          <a:xfrm>
            <a:off x="1007434" y="1844824"/>
            <a:ext cx="10369153" cy="86409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3" name="Google Shape;103;p40"/>
          <p:cNvSpPr txBox="1"/>
          <p:nvPr>
            <p:ph idx="1" type="body"/>
          </p:nvPr>
        </p:nvSpPr>
        <p:spPr>
          <a:xfrm>
            <a:off x="1007435" y="2852936"/>
            <a:ext cx="10369152" cy="30243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1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" name="Google Shape;104;p40"/>
          <p:cNvSpPr txBox="1"/>
          <p:nvPr/>
        </p:nvSpPr>
        <p:spPr>
          <a:xfrm>
            <a:off x="609600" y="432000"/>
            <a:ext cx="10972800" cy="648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b="0" i="0" lang="en-GB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Click to edit title style</a:t>
            </a:r>
            <a:endParaRPr b="0" i="0" sz="4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40"/>
          <p:cNvSpPr txBox="1"/>
          <p:nvPr/>
        </p:nvSpPr>
        <p:spPr>
          <a:xfrm>
            <a:off x="9648395" y="6528636"/>
            <a:ext cx="2400300" cy="2847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fld id="{00000000-1234-1234-1234-123412341234}" type="slidenum">
              <a:rPr b="0" i="0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ASIC logo only page">
  <p:cSld name="BASIC logo only pag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ASIC title page">
  <p:cSld name="BASIC title pag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3"/>
          <p:cNvSpPr txBox="1"/>
          <p:nvPr>
            <p:ph type="ctrTitle"/>
          </p:nvPr>
        </p:nvSpPr>
        <p:spPr>
          <a:xfrm>
            <a:off x="914400" y="3501009"/>
            <a:ext cx="10363200" cy="7945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744072" y="421268"/>
            <a:ext cx="5063885" cy="3079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text page ok">
  <p:cSld name="CONTENT text page ok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1"/>
          <p:cNvSpPr txBox="1"/>
          <p:nvPr>
            <p:ph type="title"/>
          </p:nvPr>
        </p:nvSpPr>
        <p:spPr>
          <a:xfrm>
            <a:off x="609600" y="432000"/>
            <a:ext cx="10972800" cy="5620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1" name="Google Shape;31;p21"/>
          <p:cNvSpPr txBox="1"/>
          <p:nvPr>
            <p:ph idx="1" type="body"/>
          </p:nvPr>
        </p:nvSpPr>
        <p:spPr>
          <a:xfrm>
            <a:off x="609601" y="1368000"/>
            <a:ext cx="10943167" cy="51831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title page" type="title">
  <p:cSld name="TITLE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4"/>
          <p:cNvSpPr txBox="1"/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4" name="Google Shape;34;p24"/>
          <p:cNvSpPr txBox="1"/>
          <p:nvPr>
            <p:ph idx="1" type="subTitle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ourier New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ustom Layout">
  <p:cSld name="Custom Layou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5"/>
          <p:cNvSpPr txBox="1"/>
          <p:nvPr>
            <p:ph type="title"/>
          </p:nvPr>
        </p:nvSpPr>
        <p:spPr>
          <a:xfrm>
            <a:off x="624000" y="432000"/>
            <a:ext cx="10972800" cy="5620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Table page">
  <p:cSld name="CONTENT Table page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6"/>
          <p:cNvSpPr txBox="1"/>
          <p:nvPr>
            <p:ph type="title"/>
          </p:nvPr>
        </p:nvSpPr>
        <p:spPr>
          <a:xfrm>
            <a:off x="623392" y="432000"/>
            <a:ext cx="10972800" cy="63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9" name="Google Shape;39;p26"/>
          <p:cNvSpPr txBox="1"/>
          <p:nvPr/>
        </p:nvSpPr>
        <p:spPr>
          <a:xfrm>
            <a:off x="719403" y="1340768"/>
            <a:ext cx="1084920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26"/>
          <p:cNvSpPr txBox="1"/>
          <p:nvPr>
            <p:ph idx="1" type="body"/>
          </p:nvPr>
        </p:nvSpPr>
        <p:spPr>
          <a:xfrm>
            <a:off x="623392" y="5157788"/>
            <a:ext cx="10944192" cy="12235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page + legend" type="objTx">
  <p:cSld name="OBJECT_WITH_CAPTION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7"/>
          <p:cNvSpPr txBox="1"/>
          <p:nvPr>
            <p:ph type="title"/>
          </p:nvPr>
        </p:nvSpPr>
        <p:spPr>
          <a:xfrm>
            <a:off x="609601" y="1196752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3" name="Google Shape;43;p27"/>
          <p:cNvSpPr txBox="1"/>
          <p:nvPr>
            <p:ph idx="1" type="body"/>
          </p:nvPr>
        </p:nvSpPr>
        <p:spPr>
          <a:xfrm>
            <a:off x="4766733" y="1205803"/>
            <a:ext cx="6815667" cy="49203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1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27"/>
          <p:cNvSpPr txBox="1"/>
          <p:nvPr>
            <p:ph idx="2" type="body"/>
          </p:nvPr>
        </p:nvSpPr>
        <p:spPr>
          <a:xfrm>
            <a:off x="609601" y="2492897"/>
            <a:ext cx="4011084" cy="305720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page Light Green origami">
  <p:cSld name="CONTENTpage Light Green origami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46;p2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2640971" y="1093028"/>
            <a:ext cx="8204912" cy="564834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28"/>
          <p:cNvSpPr txBox="1"/>
          <p:nvPr>
            <p:ph type="title"/>
          </p:nvPr>
        </p:nvSpPr>
        <p:spPr>
          <a:xfrm>
            <a:off x="609601" y="1196752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8" name="Google Shape;48;p28"/>
          <p:cNvSpPr txBox="1"/>
          <p:nvPr>
            <p:ph idx="1" type="body"/>
          </p:nvPr>
        </p:nvSpPr>
        <p:spPr>
          <a:xfrm>
            <a:off x="609601" y="2492897"/>
            <a:ext cx="4011084" cy="305720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28"/>
          <p:cNvSpPr txBox="1"/>
          <p:nvPr>
            <p:ph idx="2" type="body"/>
          </p:nvPr>
        </p:nvSpPr>
        <p:spPr>
          <a:xfrm>
            <a:off x="4766733" y="1205803"/>
            <a:ext cx="6815667" cy="49203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1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4.xml"/><Relationship Id="rId3" Type="http://schemas.openxmlformats.org/officeDocument/2006/relationships/slideLayout" Target="../slideLayouts/slideLayout5.xml"/><Relationship Id="rId4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2.xml"/><Relationship Id="rId12" Type="http://schemas.openxmlformats.org/officeDocument/2006/relationships/theme" Target="../theme/theme4.xml"/><Relationship Id="rId9" Type="http://schemas.openxmlformats.org/officeDocument/2006/relationships/slideLayout" Target="../slideLayouts/slideLayout11.xml"/><Relationship Id="rId5" Type="http://schemas.openxmlformats.org/officeDocument/2006/relationships/slideLayout" Target="../slideLayouts/slideLayout7.xml"/><Relationship Id="rId6" Type="http://schemas.openxmlformats.org/officeDocument/2006/relationships/slideLayout" Target="../slideLayouts/slideLayout8.xml"/><Relationship Id="rId7" Type="http://schemas.openxmlformats.org/officeDocument/2006/relationships/slideLayout" Target="../slideLayouts/slideLayout9.xml"/><Relationship Id="rId8" Type="http://schemas.openxmlformats.org/officeDocument/2006/relationships/slideLayout" Target="../slideLayouts/slideLayout10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theme" Target="../theme/theme3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9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oogle Shape;10;p18"/>
          <p:cNvGraphicFramePr/>
          <p:nvPr/>
        </p:nvGraphicFramePr>
        <p:xfrm>
          <a:off x="0" y="680765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{0EC34E1D-FD5F-4B7B-B43E-04AD0ECA85EE}</a:tableStyleId>
              </a:tblPr>
              <a:tblGrid>
                <a:gridCol w="3048000"/>
                <a:gridCol w="3048000"/>
                <a:gridCol w="3048000"/>
                <a:gridCol w="3048000"/>
              </a:tblGrid>
              <a:tr h="154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45725" marB="45725" marR="121925" marL="1219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121925" marL="1219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CB8C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121925" marL="1219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5996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121925" marL="1219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pic>
        <p:nvPicPr>
          <p:cNvPr id="11" name="Google Shape;11;p1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-2640971" y="1093029"/>
            <a:ext cx="8204912" cy="564833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0"/>
          <p:cNvSpPr txBox="1"/>
          <p:nvPr>
            <p:ph idx="1" type="body"/>
          </p:nvPr>
        </p:nvSpPr>
        <p:spPr>
          <a:xfrm>
            <a:off x="609600" y="13680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graphicFrame>
        <p:nvGraphicFramePr>
          <p:cNvPr id="25" name="Google Shape;25;p20"/>
          <p:cNvGraphicFramePr/>
          <p:nvPr/>
        </p:nvGraphicFramePr>
        <p:xfrm>
          <a:off x="0" y="680765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{0EC34E1D-FD5F-4B7B-B43E-04AD0ECA85EE}</a:tableStyleId>
              </a:tblPr>
              <a:tblGrid>
                <a:gridCol w="3048000"/>
                <a:gridCol w="3048000"/>
                <a:gridCol w="3048000"/>
                <a:gridCol w="3048000"/>
              </a:tblGrid>
              <a:tr h="154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45725" marB="45725" marR="121925" marL="1219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121925" marL="1219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CB8C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121925" marL="1219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5996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121925" marL="1219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26" name="Google Shape;26;p20"/>
          <p:cNvSpPr txBox="1"/>
          <p:nvPr>
            <p:ph type="title"/>
          </p:nvPr>
        </p:nvSpPr>
        <p:spPr>
          <a:xfrm>
            <a:off x="624000" y="432000"/>
            <a:ext cx="10972800" cy="5620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20"/>
          <p:cNvSpPr txBox="1"/>
          <p:nvPr/>
        </p:nvSpPr>
        <p:spPr>
          <a:xfrm>
            <a:off x="9648395" y="6528636"/>
            <a:ext cx="2400300" cy="2847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fld id="{00000000-1234-1234-1234-123412341234}" type="slidenum">
              <a:rPr b="0" i="0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" name="Google Shape;28;p2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0344472" y="118136"/>
            <a:ext cx="1704223" cy="862592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3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33"/>
          <p:cNvSpPr txBox="1"/>
          <p:nvPr/>
        </p:nvSpPr>
        <p:spPr>
          <a:xfrm>
            <a:off x="9648395" y="6528636"/>
            <a:ext cx="2400300" cy="2847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fld id="{00000000-1234-1234-1234-123412341234}" type="slidenum">
              <a:rPr b="0" i="0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72" name="Google Shape;72;p33"/>
          <p:cNvGraphicFramePr/>
          <p:nvPr/>
        </p:nvGraphicFramePr>
        <p:xfrm>
          <a:off x="0" y="680765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{0EC34E1D-FD5F-4B7B-B43E-04AD0ECA85EE}</a:tableStyleId>
              </a:tblPr>
              <a:tblGrid>
                <a:gridCol w="3048000"/>
                <a:gridCol w="3048000"/>
                <a:gridCol w="3048000"/>
                <a:gridCol w="3048000"/>
              </a:tblGrid>
              <a:tr h="154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45725" marB="45725" marR="121925" marL="1219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121925" marL="1219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CB8C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121925" marL="1219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5996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121925" marL="1219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</p:cSld>
  <p:clrMap accent1="accent1" accent2="accent2" accent3="accent3" accent4="accent4" accent5="accent5" accent6="accent6" bg1="lt1" bg2="dk2" tx1="dk1" tx2="lt2" folHlink="folHlink" hlink="hlink"/>
  <p:sldLayoutIdLst>
    <p:sldLayoutId id="2147483664" r:id="rId1"/>
    <p:sldLayoutId id="2147483665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" name="Google Shape;80;p36"/>
          <p:cNvGraphicFramePr/>
          <p:nvPr/>
        </p:nvGraphicFramePr>
        <p:xfrm>
          <a:off x="0" y="680765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{0EC34E1D-FD5F-4B7B-B43E-04AD0ECA85EE}</a:tableStyleId>
              </a:tblPr>
              <a:tblGrid>
                <a:gridCol w="3048000"/>
                <a:gridCol w="3048000"/>
                <a:gridCol w="3048000"/>
                <a:gridCol w="3048000"/>
              </a:tblGrid>
              <a:tr h="154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45725" marB="45725" marR="121925" marL="1219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121925" marL="1219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CB8C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121925" marL="1219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5996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121925" marL="1219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pic>
        <p:nvPicPr>
          <p:cNvPr id="81" name="Google Shape;81;p3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9890603" y="174312"/>
            <a:ext cx="2062048" cy="6624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7" r:id="rId2"/>
    <p:sldLayoutId id="2147483668" r:id="rId3"/>
    <p:sldLayoutId id="2147483669" r:id="rId4"/>
    <p:sldLayoutId id="2147483670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8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"/>
          <p:cNvSpPr txBox="1"/>
          <p:nvPr>
            <p:ph idx="1" type="body"/>
          </p:nvPr>
        </p:nvSpPr>
        <p:spPr>
          <a:xfrm>
            <a:off x="2495601" y="4365104"/>
            <a:ext cx="7272337" cy="3600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„Definition of I4.0 public policy initiatives” </a:t>
            </a:r>
            <a:endParaRPr/>
          </a:p>
        </p:txBody>
      </p:sp>
      <p:sp>
        <p:nvSpPr>
          <p:cNvPr id="111" name="Google Shape;111;p1"/>
          <p:cNvSpPr txBox="1"/>
          <p:nvPr>
            <p:ph idx="2" type="body"/>
          </p:nvPr>
        </p:nvSpPr>
        <p:spPr>
          <a:xfrm>
            <a:off x="2457579" y="5157216"/>
            <a:ext cx="7272337" cy="2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i="1" lang="en-GB"/>
              <a:t>Ministry of Finance, Hungary</a:t>
            </a:r>
            <a:endParaRPr i="1"/>
          </a:p>
        </p:txBody>
      </p:sp>
      <p:sp>
        <p:nvSpPr>
          <p:cNvPr id="112" name="Google Shape;112;p1"/>
          <p:cNvSpPr txBox="1"/>
          <p:nvPr>
            <p:ph type="ctrTitle"/>
          </p:nvPr>
        </p:nvSpPr>
        <p:spPr>
          <a:xfrm>
            <a:off x="2209800" y="3501009"/>
            <a:ext cx="7772400" cy="7945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lang="en-GB" sz="3200"/>
              <a:t>Regional Overview and Good Practices</a:t>
            </a:r>
            <a:endParaRPr sz="3200"/>
          </a:p>
        </p:txBody>
      </p:sp>
      <p:sp>
        <p:nvSpPr>
          <p:cNvPr id="113" name="Google Shape;113;p1"/>
          <p:cNvSpPr txBox="1"/>
          <p:nvPr>
            <p:ph idx="4" type="body"/>
          </p:nvPr>
        </p:nvSpPr>
        <p:spPr>
          <a:xfrm>
            <a:off x="2495601" y="6309320"/>
            <a:ext cx="7415683" cy="3874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19 November, 2019 3rd Transnational Thematic Meeting, Lisboa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4" name="Google Shape;274;p10"/>
          <p:cNvGrpSpPr/>
          <p:nvPr/>
        </p:nvGrpSpPr>
        <p:grpSpPr>
          <a:xfrm>
            <a:off x="2063750" y="1989139"/>
            <a:ext cx="8135938" cy="3887787"/>
            <a:chOff x="539552" y="1988840"/>
            <a:chExt cx="8136904" cy="3888432"/>
          </a:xfrm>
        </p:grpSpPr>
        <p:sp>
          <p:nvSpPr>
            <p:cNvPr id="275" name="Google Shape;275;p10"/>
            <p:cNvSpPr/>
            <p:nvPr/>
          </p:nvSpPr>
          <p:spPr>
            <a:xfrm>
              <a:off x="539552" y="1988840"/>
              <a:ext cx="3095993" cy="3888432"/>
            </a:xfrm>
            <a:prstGeom prst="ellipse">
              <a:avLst/>
            </a:prstGeom>
            <a:noFill/>
            <a:ln cap="flat" cmpd="sng" w="25400">
              <a:solidFill>
                <a:srgbClr val="BA910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10"/>
            <p:cNvSpPr/>
            <p:nvPr/>
          </p:nvSpPr>
          <p:spPr>
            <a:xfrm>
              <a:off x="3059214" y="1988840"/>
              <a:ext cx="3097580" cy="3888432"/>
            </a:xfrm>
            <a:prstGeom prst="ellipse">
              <a:avLst/>
            </a:prstGeom>
            <a:noFill/>
            <a:ln cap="flat" cmpd="sng" w="25400">
              <a:solidFill>
                <a:srgbClr val="21B7C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10"/>
            <p:cNvSpPr/>
            <p:nvPr/>
          </p:nvSpPr>
          <p:spPr>
            <a:xfrm>
              <a:off x="5580463" y="1988840"/>
              <a:ext cx="3095993" cy="3888432"/>
            </a:xfrm>
            <a:prstGeom prst="ellipse">
              <a:avLst/>
            </a:prstGeom>
            <a:noFill/>
            <a:ln cap="flat" cmpd="sng" w="25400">
              <a:solidFill>
                <a:srgbClr val="98C22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10"/>
            <p:cNvSpPr txBox="1"/>
            <p:nvPr/>
          </p:nvSpPr>
          <p:spPr>
            <a:xfrm>
              <a:off x="1030148" y="2276225"/>
              <a:ext cx="1995724" cy="536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000" u="none" cap="none" strike="noStrike">
                  <a:solidFill>
                    <a:srgbClr val="FFE89A"/>
                  </a:solidFill>
                  <a:latin typeface="Arial"/>
                  <a:ea typeface="Arial"/>
                  <a:cs typeface="Arial"/>
                  <a:sym typeface="Arial"/>
                </a:rPr>
                <a:t>Awareness</a:t>
              </a:r>
              <a:endParaRPr/>
            </a:p>
          </p:txBody>
        </p:sp>
        <p:sp>
          <p:nvSpPr>
            <p:cNvPr id="279" name="Google Shape;279;p10"/>
            <p:cNvSpPr txBox="1"/>
            <p:nvPr/>
          </p:nvSpPr>
          <p:spPr>
            <a:xfrm>
              <a:off x="3567274" y="2276225"/>
              <a:ext cx="1997312" cy="536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000" u="none" cap="none" strike="noStrike">
                  <a:solidFill>
                    <a:srgbClr val="A0E5F0"/>
                  </a:solidFill>
                  <a:latin typeface="Arial"/>
                  <a:ea typeface="Arial"/>
                  <a:cs typeface="Arial"/>
                  <a:sym typeface="Arial"/>
                </a:rPr>
                <a:t>Readiness</a:t>
              </a:r>
              <a:endParaRPr/>
            </a:p>
          </p:txBody>
        </p:sp>
        <p:sp>
          <p:nvSpPr>
            <p:cNvPr id="280" name="Google Shape;280;p10"/>
            <p:cNvSpPr txBox="1"/>
            <p:nvPr/>
          </p:nvSpPr>
          <p:spPr>
            <a:xfrm>
              <a:off x="6172671" y="2276225"/>
              <a:ext cx="1995725" cy="536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000" u="none" cap="none" strike="noStrike">
                  <a:solidFill>
                    <a:srgbClr val="D9EE9D"/>
                  </a:solidFill>
                  <a:latin typeface="Arial"/>
                  <a:ea typeface="Arial"/>
                  <a:cs typeface="Arial"/>
                  <a:sym typeface="Arial"/>
                </a:rPr>
                <a:t>Execution</a:t>
              </a:r>
              <a:endParaRPr/>
            </a:p>
          </p:txBody>
        </p:sp>
        <p:sp>
          <p:nvSpPr>
            <p:cNvPr id="281" name="Google Shape;281;p10"/>
            <p:cNvSpPr txBox="1"/>
            <p:nvPr/>
          </p:nvSpPr>
          <p:spPr>
            <a:xfrm>
              <a:off x="1307993" y="2677929"/>
              <a:ext cx="1997312" cy="12559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Campaigns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Demonstrations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Events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….</a:t>
              </a:r>
              <a:endParaRPr/>
            </a:p>
          </p:txBody>
        </p:sp>
        <p:sp>
          <p:nvSpPr>
            <p:cNvPr id="282" name="Google Shape;282;p10"/>
            <p:cNvSpPr txBox="1"/>
            <p:nvPr/>
          </p:nvSpPr>
          <p:spPr>
            <a:xfrm>
              <a:off x="1030148" y="4641992"/>
              <a:ext cx="1995724" cy="5350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1600" u="none" cap="none" strike="noStrike">
                  <a:solidFill>
                    <a:srgbClr val="FFE89A"/>
                  </a:solidFill>
                  <a:latin typeface="Arial"/>
                  <a:ea typeface="Arial"/>
                  <a:cs typeface="Arial"/>
                  <a:sym typeface="Arial"/>
                </a:rPr>
                <a:t>Commitment</a:t>
              </a:r>
              <a:endParaRPr/>
            </a:p>
          </p:txBody>
        </p:sp>
        <p:sp>
          <p:nvSpPr>
            <p:cNvPr id="283" name="Google Shape;283;p10"/>
            <p:cNvSpPr txBox="1"/>
            <p:nvPr/>
          </p:nvSpPr>
          <p:spPr>
            <a:xfrm>
              <a:off x="3651421" y="4641992"/>
              <a:ext cx="1997312" cy="5350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1600" u="none" cap="none" strike="noStrike">
                  <a:solidFill>
                    <a:srgbClr val="A0E5F0"/>
                  </a:solidFill>
                  <a:latin typeface="Arial"/>
                  <a:ea typeface="Arial"/>
                  <a:cs typeface="Arial"/>
                  <a:sym typeface="Arial"/>
                </a:rPr>
                <a:t>Strategy</a:t>
              </a:r>
              <a:endParaRPr/>
            </a:p>
          </p:txBody>
        </p:sp>
        <p:sp>
          <p:nvSpPr>
            <p:cNvPr id="284" name="Google Shape;284;p10"/>
            <p:cNvSpPr txBox="1"/>
            <p:nvPr/>
          </p:nvSpPr>
          <p:spPr>
            <a:xfrm>
              <a:off x="6258406" y="4641992"/>
              <a:ext cx="1995725" cy="5350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1600" u="none" cap="none" strike="noStrike">
                  <a:solidFill>
                    <a:srgbClr val="D9EE9D"/>
                  </a:solidFill>
                  <a:latin typeface="Arial"/>
                  <a:ea typeface="Arial"/>
                  <a:cs typeface="Arial"/>
                  <a:sym typeface="Arial"/>
                </a:rPr>
                <a:t>Change</a:t>
              </a:r>
              <a:endParaRPr/>
            </a:p>
          </p:txBody>
        </p:sp>
        <p:sp>
          <p:nvSpPr>
            <p:cNvPr id="285" name="Google Shape;285;p10"/>
            <p:cNvSpPr txBox="1"/>
            <p:nvPr/>
          </p:nvSpPr>
          <p:spPr>
            <a:xfrm>
              <a:off x="3829243" y="2677929"/>
              <a:ext cx="1995725" cy="12559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Management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Production technologies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Skills development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….</a:t>
              </a:r>
              <a:endParaRPr/>
            </a:p>
          </p:txBody>
        </p:sp>
        <p:sp>
          <p:nvSpPr>
            <p:cNvPr id="286" name="Google Shape;286;p10"/>
            <p:cNvSpPr txBox="1"/>
            <p:nvPr/>
          </p:nvSpPr>
          <p:spPr>
            <a:xfrm>
              <a:off x="6680731" y="2677929"/>
              <a:ext cx="1995725" cy="12559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Planning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Funding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Building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Testing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….</a:t>
              </a:r>
              <a:endParaRPr/>
            </a:p>
          </p:txBody>
        </p:sp>
      </p:grpSp>
      <p:sp>
        <p:nvSpPr>
          <p:cNvPr id="287" name="Google Shape;287;p10"/>
          <p:cNvSpPr/>
          <p:nvPr/>
        </p:nvSpPr>
        <p:spPr>
          <a:xfrm>
            <a:off x="8774113" y="3189289"/>
            <a:ext cx="1543050" cy="809625"/>
          </a:xfrm>
          <a:prstGeom prst="roundRect">
            <a:avLst>
              <a:gd fmla="val 16667" name="adj"/>
            </a:avLst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EDIOP-1.2.8 (Open call for SMEs on I4.0)</a:t>
            </a:r>
            <a:endParaRPr/>
          </a:p>
        </p:txBody>
      </p:sp>
      <p:sp>
        <p:nvSpPr>
          <p:cNvPr id="288" name="Google Shape;288;p10"/>
          <p:cNvSpPr/>
          <p:nvPr/>
        </p:nvSpPr>
        <p:spPr>
          <a:xfrm>
            <a:off x="5572126" y="3357564"/>
            <a:ext cx="1827213" cy="1555749"/>
          </a:xfrm>
          <a:prstGeom prst="roundRect">
            <a:avLst>
              <a:gd fmla="val 16667" name="adj"/>
            </a:avLst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EDIOP-6.1.10 (Innovative trainings for SMEs in the field of I4.0)</a:t>
            </a:r>
            <a:endParaRPr/>
          </a:p>
        </p:txBody>
      </p:sp>
      <p:sp>
        <p:nvSpPr>
          <p:cNvPr id="289" name="Google Shape;289;p10"/>
          <p:cNvSpPr/>
          <p:nvPr/>
        </p:nvSpPr>
        <p:spPr>
          <a:xfrm>
            <a:off x="3586164" y="2564905"/>
            <a:ext cx="1792287" cy="3241675"/>
          </a:xfrm>
          <a:prstGeom prst="roundRect">
            <a:avLst>
              <a:gd fmla="val 16667" name="adj"/>
            </a:avLst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Industry 4.0 National Technology Platform</a:t>
            </a:r>
            <a:endParaRPr/>
          </a:p>
        </p:txBody>
      </p:sp>
      <p:sp>
        <p:nvSpPr>
          <p:cNvPr id="290" name="Google Shape;290;p10"/>
          <p:cNvSpPr/>
          <p:nvPr/>
        </p:nvSpPr>
        <p:spPr>
          <a:xfrm>
            <a:off x="2357439" y="4967386"/>
            <a:ext cx="5329237" cy="477838"/>
          </a:xfrm>
          <a:prstGeom prst="roundRect">
            <a:avLst>
              <a:gd fmla="val 16667" name="adj"/>
            </a:avLst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EDIOP-1.1.4 - Programme for Medium-Sized Companies/”Hungarian Multinationals”</a:t>
            </a:r>
            <a:endParaRPr/>
          </a:p>
        </p:txBody>
      </p:sp>
      <p:sp>
        <p:nvSpPr>
          <p:cNvPr id="291" name="Google Shape;291;p10"/>
          <p:cNvSpPr/>
          <p:nvPr/>
        </p:nvSpPr>
        <p:spPr>
          <a:xfrm>
            <a:off x="1860550" y="4581129"/>
            <a:ext cx="8267700" cy="568323"/>
          </a:xfrm>
          <a:prstGeom prst="roundRect">
            <a:avLst>
              <a:gd fmla="val 16667" name="adj"/>
            </a:avLst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EDIOP-3.2.1 (Modern Enterprises)</a:t>
            </a:r>
            <a:endParaRPr/>
          </a:p>
        </p:txBody>
      </p:sp>
      <p:sp>
        <p:nvSpPr>
          <p:cNvPr id="292" name="Google Shape;292;p10"/>
          <p:cNvSpPr/>
          <p:nvPr/>
        </p:nvSpPr>
        <p:spPr>
          <a:xfrm>
            <a:off x="2208213" y="2654301"/>
            <a:ext cx="5327650" cy="1008063"/>
          </a:xfrm>
          <a:prstGeom prst="roundRect">
            <a:avLst>
              <a:gd fmla="val 16667" name="adj"/>
            </a:avLst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EDIOP-1.1.3 (Industry 4.0/ Modern model factory)</a:t>
            </a:r>
            <a:endParaRPr/>
          </a:p>
        </p:txBody>
      </p:sp>
      <p:sp>
        <p:nvSpPr>
          <p:cNvPr id="293" name="Google Shape;293;p10"/>
          <p:cNvSpPr/>
          <p:nvPr/>
        </p:nvSpPr>
        <p:spPr>
          <a:xfrm>
            <a:off x="7516813" y="3960813"/>
            <a:ext cx="1541462" cy="1009650"/>
          </a:xfrm>
          <a:prstGeom prst="roundRect">
            <a:avLst>
              <a:gd fmla="val 16667" name="adj"/>
            </a:avLst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EDIOP-3.2.2 (Open call for SMEs on ICT, ERP developments)</a:t>
            </a:r>
            <a:endParaRPr/>
          </a:p>
        </p:txBody>
      </p:sp>
      <p:sp>
        <p:nvSpPr>
          <p:cNvPr id="294" name="Google Shape;294;p10"/>
          <p:cNvSpPr/>
          <p:nvPr/>
        </p:nvSpPr>
        <p:spPr>
          <a:xfrm>
            <a:off x="8789988" y="4062413"/>
            <a:ext cx="1541462" cy="1009650"/>
          </a:xfrm>
          <a:prstGeom prst="roundRect">
            <a:avLst>
              <a:gd fmla="val 16667" name="adj"/>
            </a:avLst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EDIOP-3.2.6 (Open call for SMEs on advanced digitalisation)</a:t>
            </a:r>
            <a:endParaRPr/>
          </a:p>
        </p:txBody>
      </p:sp>
      <p:sp>
        <p:nvSpPr>
          <p:cNvPr id="295" name="Google Shape;295;p10"/>
          <p:cNvSpPr/>
          <p:nvPr/>
        </p:nvSpPr>
        <p:spPr>
          <a:xfrm>
            <a:off x="8189913" y="5124450"/>
            <a:ext cx="1543050" cy="1009650"/>
          </a:xfrm>
          <a:prstGeom prst="roundRect">
            <a:avLst>
              <a:gd fmla="val 16667" name="adj"/>
            </a:avLst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EDIOP-3.2.4 (Open call for SMEs on cloud based developments)</a:t>
            </a:r>
            <a:endParaRPr/>
          </a:p>
        </p:txBody>
      </p:sp>
      <p:sp>
        <p:nvSpPr>
          <p:cNvPr id="296" name="Google Shape;296;p10"/>
          <p:cNvSpPr txBox="1"/>
          <p:nvPr/>
        </p:nvSpPr>
        <p:spPr>
          <a:xfrm>
            <a:off x="2439989" y="1196975"/>
            <a:ext cx="7312025" cy="534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Coherence of I4.0 public policy initiatives – analysis framework</a:t>
            </a:r>
            <a:endParaRPr/>
          </a:p>
        </p:txBody>
      </p:sp>
      <p:sp>
        <p:nvSpPr>
          <p:cNvPr id="297" name="Google Shape;297;p10"/>
          <p:cNvSpPr txBox="1"/>
          <p:nvPr/>
        </p:nvSpPr>
        <p:spPr>
          <a:xfrm>
            <a:off x="1631505" y="1556793"/>
            <a:ext cx="5784269" cy="3600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Open calls in EDIOP Priority Axis 6 – Training</a:t>
            </a:r>
            <a:endParaRPr/>
          </a:p>
        </p:txBody>
      </p:sp>
      <p:cxnSp>
        <p:nvCxnSpPr>
          <p:cNvPr id="298" name="Google Shape;298;p10"/>
          <p:cNvCxnSpPr/>
          <p:nvPr/>
        </p:nvCxnSpPr>
        <p:spPr>
          <a:xfrm>
            <a:off x="1750119" y="1925298"/>
            <a:ext cx="8100000" cy="0"/>
          </a:xfrm>
          <a:prstGeom prst="straightConnector1">
            <a:avLst/>
          </a:prstGeom>
          <a:noFill/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99" name="Google Shape;299;p10"/>
          <p:cNvSpPr/>
          <p:nvPr/>
        </p:nvSpPr>
        <p:spPr>
          <a:xfrm>
            <a:off x="5663953" y="5426224"/>
            <a:ext cx="1543051" cy="1027112"/>
          </a:xfrm>
          <a:prstGeom prst="roundRect">
            <a:avLst>
              <a:gd fmla="val 16667" name="adj"/>
            </a:avLst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EDIOP-6.1.6 (Open call for on-the-job trainings)</a:t>
            </a:r>
            <a:endParaRPr/>
          </a:p>
        </p:txBody>
      </p:sp>
      <p:sp>
        <p:nvSpPr>
          <p:cNvPr id="300" name="Google Shape;300;p10"/>
          <p:cNvSpPr txBox="1"/>
          <p:nvPr/>
        </p:nvSpPr>
        <p:spPr>
          <a:xfrm>
            <a:off x="767408" y="71960"/>
            <a:ext cx="9217024" cy="10527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b="0" i="0" lang="en-GB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I.4.0 Public Policy Initiatives in Hungary</a:t>
            </a:r>
            <a:endParaRPr b="0" i="0" sz="4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11"/>
          <p:cNvSpPr txBox="1"/>
          <p:nvPr>
            <p:ph type="title"/>
          </p:nvPr>
        </p:nvSpPr>
        <p:spPr>
          <a:xfrm>
            <a:off x="1981200" y="71960"/>
            <a:ext cx="7139136" cy="10527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Good practice ESIF</a:t>
            </a:r>
            <a:endParaRPr/>
          </a:p>
        </p:txBody>
      </p:sp>
      <p:sp>
        <p:nvSpPr>
          <p:cNvPr id="306" name="Google Shape;306;p11"/>
          <p:cNvSpPr txBox="1"/>
          <p:nvPr/>
        </p:nvSpPr>
        <p:spPr>
          <a:xfrm>
            <a:off x="2439989" y="1124744"/>
            <a:ext cx="7312025" cy="534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Projects</a:t>
            </a:r>
            <a:endParaRPr/>
          </a:p>
        </p:txBody>
      </p:sp>
      <p:sp>
        <p:nvSpPr>
          <p:cNvPr id="307" name="Google Shape;307;p11"/>
          <p:cNvSpPr txBox="1"/>
          <p:nvPr>
            <p:ph idx="1" type="body"/>
          </p:nvPr>
        </p:nvSpPr>
        <p:spPr>
          <a:xfrm>
            <a:off x="2125663" y="1916485"/>
            <a:ext cx="8362950" cy="25924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Noto Sans Symbols"/>
              <a:buChar char="❑"/>
            </a:pPr>
            <a:r>
              <a:rPr lang="en-GB" sz="1600">
                <a:solidFill>
                  <a:srgbClr val="1F497D"/>
                </a:solidFill>
              </a:rPr>
              <a:t>Industry 4.0/Modern model factory - priority project under EDIOP (EDIOP-1.1.3)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Total project volume ~ EUR 15 million (original project volume EUR 7 million)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Beneficiary: Consortium of IFKA Nonprofit Ltd (state-owned company involved in the implementation of a number of EDIOP projects) and ICT Association of Hungary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Implementation period: 13.06.2017 – 15.09.2021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Various awarenesss raising activities</a:t>
            </a:r>
            <a:endParaRPr sz="1600">
              <a:solidFill>
                <a:srgbClr val="1F497D"/>
              </a:solidFill>
            </a:endParaRPr>
          </a:p>
          <a:p>
            <a:pPr indent="-285750" lvl="1" marL="74295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Industry 4.0 maturity assessment for SMEs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Industry 4.0 demonstration factories</a:t>
            </a:r>
            <a:endParaRPr sz="1600">
              <a:solidFill>
                <a:srgbClr val="1F497D"/>
              </a:solidFill>
            </a:endParaRPr>
          </a:p>
          <a:p>
            <a:pPr indent="-285750" lvl="1" marL="74295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Industry 4.0 Technology Centre</a:t>
            </a:r>
            <a:endParaRPr sz="1600">
              <a:solidFill>
                <a:srgbClr val="1F497D"/>
              </a:solidFill>
            </a:endParaRPr>
          </a:p>
          <a:p>
            <a:pPr indent="-285750" lvl="1" marL="74295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Customised consultancy, training and business planning for SMEs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Project currently under transformation: less Industry 4.0 and more digitalisation for increased number of private entrepreneurs and micro enterprises</a:t>
            </a:r>
            <a:endParaRPr/>
          </a:p>
          <a:p>
            <a:pPr indent="-190500" lvl="1" marL="80010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t/>
            </a:r>
            <a:endParaRPr sz="1600">
              <a:solidFill>
                <a:srgbClr val="595959"/>
              </a:solidFill>
            </a:endParaRPr>
          </a:p>
        </p:txBody>
      </p:sp>
      <p:sp>
        <p:nvSpPr>
          <p:cNvPr id="308" name="Google Shape;308;p11"/>
          <p:cNvSpPr txBox="1"/>
          <p:nvPr/>
        </p:nvSpPr>
        <p:spPr>
          <a:xfrm>
            <a:off x="1631505" y="1412554"/>
            <a:ext cx="5784269" cy="3600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Priority projects in EDIOP Priority Axis 1 – SME development</a:t>
            </a:r>
            <a:endParaRPr/>
          </a:p>
        </p:txBody>
      </p:sp>
      <p:cxnSp>
        <p:nvCxnSpPr>
          <p:cNvPr id="309" name="Google Shape;309;p11"/>
          <p:cNvCxnSpPr/>
          <p:nvPr/>
        </p:nvCxnSpPr>
        <p:spPr>
          <a:xfrm>
            <a:off x="1750119" y="1781059"/>
            <a:ext cx="8100000" cy="0"/>
          </a:xfrm>
          <a:prstGeom prst="straightConnector1">
            <a:avLst/>
          </a:prstGeom>
          <a:noFill/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2"/>
          <p:cNvSpPr txBox="1"/>
          <p:nvPr/>
        </p:nvSpPr>
        <p:spPr>
          <a:xfrm>
            <a:off x="2439989" y="1196975"/>
            <a:ext cx="7312025" cy="534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Projects</a:t>
            </a:r>
            <a:endParaRPr/>
          </a:p>
        </p:txBody>
      </p:sp>
      <p:sp>
        <p:nvSpPr>
          <p:cNvPr id="315" name="Google Shape;315;p12"/>
          <p:cNvSpPr txBox="1"/>
          <p:nvPr>
            <p:ph idx="1" type="body"/>
          </p:nvPr>
        </p:nvSpPr>
        <p:spPr>
          <a:xfrm>
            <a:off x="2125663" y="1988716"/>
            <a:ext cx="8362950" cy="4392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Noto Sans Symbols"/>
              <a:buChar char="❑"/>
            </a:pPr>
            <a:r>
              <a:rPr lang="en-GB" sz="1600">
                <a:solidFill>
                  <a:srgbClr val="1F497D"/>
                </a:solidFill>
              </a:rPr>
              <a:t>Programme for High-Growth Medium-Sized Companies – priority project under EDIOP (EDIOP-1.1.4)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Total project volume ~ Eur 6.6 million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Beneficiary: IFKA Nonprofit Ltd (state-owned company involved in the implementation of a number of EDIOP projects) 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Implementation period: 15/06/2017  - 2020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Complex support high-growth companies including mapping, training and mentoring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Mentoring and training included Industry 4.0 issues</a:t>
            </a:r>
            <a:endParaRPr sz="1600">
              <a:solidFill>
                <a:srgbClr val="595959"/>
              </a:solidFill>
            </a:endParaRPr>
          </a:p>
          <a:p>
            <a:pPr indent="-190500" lvl="1" marL="80010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t/>
            </a:r>
            <a:endParaRPr sz="1600">
              <a:solidFill>
                <a:srgbClr val="595959"/>
              </a:solidFill>
            </a:endParaRPr>
          </a:p>
        </p:txBody>
      </p:sp>
      <p:sp>
        <p:nvSpPr>
          <p:cNvPr id="316" name="Google Shape;316;p12"/>
          <p:cNvSpPr txBox="1"/>
          <p:nvPr/>
        </p:nvSpPr>
        <p:spPr>
          <a:xfrm>
            <a:off x="1631505" y="1484785"/>
            <a:ext cx="5784269" cy="3600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Priority projects in EDIOP Priority Axis 1 – SME development</a:t>
            </a:r>
            <a:endParaRPr/>
          </a:p>
        </p:txBody>
      </p:sp>
      <p:cxnSp>
        <p:nvCxnSpPr>
          <p:cNvPr id="317" name="Google Shape;317;p12"/>
          <p:cNvCxnSpPr/>
          <p:nvPr/>
        </p:nvCxnSpPr>
        <p:spPr>
          <a:xfrm>
            <a:off x="1750119" y="1853290"/>
            <a:ext cx="8100000" cy="0"/>
          </a:xfrm>
          <a:prstGeom prst="straightConnector1">
            <a:avLst/>
          </a:prstGeom>
          <a:noFill/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18" name="Google Shape;318;p12"/>
          <p:cNvSpPr txBox="1"/>
          <p:nvPr/>
        </p:nvSpPr>
        <p:spPr>
          <a:xfrm>
            <a:off x="767408" y="71960"/>
            <a:ext cx="9217024" cy="10527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b="0" i="0" lang="en-GB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I.4.0 Public Policy Initiatives in Hungary</a:t>
            </a:r>
            <a:endParaRPr b="0" i="0" sz="4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13"/>
          <p:cNvSpPr txBox="1"/>
          <p:nvPr/>
        </p:nvSpPr>
        <p:spPr>
          <a:xfrm>
            <a:off x="2439989" y="1196975"/>
            <a:ext cx="7312025" cy="534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Projects</a:t>
            </a:r>
            <a:endParaRPr/>
          </a:p>
        </p:txBody>
      </p:sp>
      <p:sp>
        <p:nvSpPr>
          <p:cNvPr id="324" name="Google Shape;324;p13"/>
          <p:cNvSpPr txBox="1"/>
          <p:nvPr>
            <p:ph idx="1" type="body"/>
          </p:nvPr>
        </p:nvSpPr>
        <p:spPr>
          <a:xfrm>
            <a:off x="1703512" y="2060724"/>
            <a:ext cx="8362950" cy="4392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Noto Sans Symbols"/>
              <a:buChar char="❑"/>
            </a:pPr>
            <a:r>
              <a:rPr lang="en-GB" sz="1600">
                <a:solidFill>
                  <a:srgbClr val="1F497D"/>
                </a:solidFill>
              </a:rPr>
              <a:t>Open call for the development of SMEs for industrial digitalization (Industry 4.0) (EDIOP-1.2.8)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Eligible applicants: small- and medium sized companies in convergence regions with at least 20 employees and at least 0.63 m EUR annual revenue</a:t>
            </a:r>
            <a:endParaRPr sz="1600">
              <a:solidFill>
                <a:srgbClr val="1F497D"/>
              </a:solidFill>
            </a:endParaRPr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Total budget of the call: 20.5 m EUR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Budget per project: 67 000 EUR – 1.7 m EUR; 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Intensity rate: max. 50% (depending on the region)</a:t>
            </a:r>
            <a:endParaRPr sz="1600">
              <a:solidFill>
                <a:srgbClr val="1F497D"/>
              </a:solidFill>
            </a:endParaRPr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Supported activities in a project:</a:t>
            </a:r>
            <a:endParaRPr/>
          </a:p>
          <a:p>
            <a:pPr indent="-285750" lvl="2" marL="12001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Purchasing new machineries</a:t>
            </a:r>
            <a:endParaRPr/>
          </a:p>
          <a:p>
            <a:pPr indent="-285750" lvl="2" marL="12001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Developing automatic production system,</a:t>
            </a:r>
            <a:endParaRPr/>
          </a:p>
          <a:p>
            <a:pPr indent="-285750" lvl="2" marL="12001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Development of production technologies: process automation tools, development of sensor and control technologies using robotics</a:t>
            </a:r>
            <a:endParaRPr/>
          </a:p>
          <a:p>
            <a:pPr indent="-285750" lvl="2" marL="12001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Industrial cyber solutions, smart manufacturing, machine-to-machine, purchasing IoT solutions</a:t>
            </a:r>
            <a:endParaRPr/>
          </a:p>
          <a:p>
            <a:pPr indent="-285750" lvl="2" marL="12001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Licence, know-how, immaterial goods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Call open was open in 2017</a:t>
            </a:r>
            <a:endParaRPr sz="1600">
              <a:solidFill>
                <a:srgbClr val="1F497D"/>
              </a:solidFill>
            </a:endParaRPr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600">
                <a:solidFill>
                  <a:srgbClr val="1F497D"/>
                </a:solidFill>
              </a:rPr>
              <a:t>15 projects were approved in a total grant volume of EUR 10.4 million</a:t>
            </a:r>
            <a:endParaRPr/>
          </a:p>
          <a:p>
            <a:pPr indent="-1968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Noto Sans Symbols"/>
              <a:buNone/>
            </a:pPr>
            <a:r>
              <a:t/>
            </a:r>
            <a:endParaRPr sz="1600">
              <a:solidFill>
                <a:srgbClr val="1F497D"/>
              </a:solidFill>
            </a:endParaRPr>
          </a:p>
          <a:p>
            <a:pPr indent="-1968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Noto Sans Symbols"/>
              <a:buNone/>
            </a:pPr>
            <a:r>
              <a:t/>
            </a:r>
            <a:endParaRPr sz="1600">
              <a:solidFill>
                <a:srgbClr val="1F497D"/>
              </a:solidFill>
            </a:endParaRPr>
          </a:p>
          <a:p>
            <a:pPr indent="-190500" lvl="1" marL="80010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t/>
            </a:r>
            <a:endParaRPr sz="1600">
              <a:solidFill>
                <a:srgbClr val="595959"/>
              </a:solidFill>
            </a:endParaRPr>
          </a:p>
          <a:p>
            <a:pPr indent="-190500" lvl="1" marL="80010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t/>
            </a:r>
            <a:endParaRPr sz="1600">
              <a:solidFill>
                <a:srgbClr val="595959"/>
              </a:solidFill>
            </a:endParaRPr>
          </a:p>
        </p:txBody>
      </p:sp>
      <p:sp>
        <p:nvSpPr>
          <p:cNvPr id="325" name="Google Shape;325;p13"/>
          <p:cNvSpPr txBox="1"/>
          <p:nvPr/>
        </p:nvSpPr>
        <p:spPr>
          <a:xfrm>
            <a:off x="1631505" y="1484785"/>
            <a:ext cx="5784269" cy="3600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Open calls in EDIOP Priority Axis 1 – SME development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26" name="Google Shape;326;p13"/>
          <p:cNvCxnSpPr/>
          <p:nvPr/>
        </p:nvCxnSpPr>
        <p:spPr>
          <a:xfrm>
            <a:off x="1750119" y="1853290"/>
            <a:ext cx="8100000" cy="0"/>
          </a:xfrm>
          <a:prstGeom prst="straightConnector1">
            <a:avLst/>
          </a:prstGeom>
          <a:noFill/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7" name="Google Shape;327;p13"/>
          <p:cNvSpPr txBox="1"/>
          <p:nvPr/>
        </p:nvSpPr>
        <p:spPr>
          <a:xfrm>
            <a:off x="767408" y="71960"/>
            <a:ext cx="9217024" cy="10527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b="0" i="0" lang="en-GB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I.4.0 Public Policy Initiatives in Hungary</a:t>
            </a:r>
            <a:endParaRPr b="0" i="0" sz="4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14"/>
          <p:cNvSpPr txBox="1"/>
          <p:nvPr/>
        </p:nvSpPr>
        <p:spPr>
          <a:xfrm>
            <a:off x="2439989" y="1052736"/>
            <a:ext cx="7312025" cy="534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Projects</a:t>
            </a:r>
            <a:endParaRPr/>
          </a:p>
        </p:txBody>
      </p:sp>
      <p:sp>
        <p:nvSpPr>
          <p:cNvPr id="333" name="Google Shape;333;p14"/>
          <p:cNvSpPr txBox="1"/>
          <p:nvPr>
            <p:ph idx="1" type="body"/>
          </p:nvPr>
        </p:nvSpPr>
        <p:spPr>
          <a:xfrm>
            <a:off x="1703512" y="1772469"/>
            <a:ext cx="8362950" cy="4392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Noto Sans Symbols"/>
              <a:buChar char="❑"/>
            </a:pPr>
            <a:r>
              <a:rPr lang="en-GB" sz="1400">
                <a:solidFill>
                  <a:srgbClr val="1F497D"/>
                </a:solidFill>
              </a:rPr>
              <a:t>Programme for Modern Businesses – priority project under EDIOP (EDIOP-3.2.1)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400">
                <a:solidFill>
                  <a:srgbClr val="1F497D"/>
                </a:solidFill>
              </a:rPr>
              <a:t>Complex support for SMEs for their digital transformation</a:t>
            </a:r>
            <a:endParaRPr/>
          </a:p>
          <a:p>
            <a:pPr indent="-2857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Noto Sans Symbols"/>
              <a:buChar char="❑"/>
            </a:pPr>
            <a:r>
              <a:rPr lang="en-GB" sz="1400">
                <a:solidFill>
                  <a:srgbClr val="1F497D"/>
                </a:solidFill>
              </a:rPr>
              <a:t>Open call for SMEs on advanced digitalisation in Industry 4.0 and IoT (EDIOP-3.2.6) 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400">
                <a:solidFill>
                  <a:srgbClr val="1F497D"/>
                </a:solidFill>
              </a:rPr>
              <a:t>Eligible applicants: micro-, small- and medium sized companies in convergence regions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400">
                <a:solidFill>
                  <a:srgbClr val="1F497D"/>
                </a:solidFill>
              </a:rPr>
              <a:t>Call open was open in 2017 for 10 months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400">
                <a:solidFill>
                  <a:srgbClr val="1F497D"/>
                </a:solidFill>
              </a:rPr>
              <a:t>Grant + preferential loan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400">
                <a:solidFill>
                  <a:srgbClr val="1F497D"/>
                </a:solidFill>
              </a:rPr>
              <a:t>17 projects were approved in a total grant volume of EUR 3.2 million</a:t>
            </a:r>
            <a:endParaRPr/>
          </a:p>
          <a:p>
            <a:pPr indent="-2857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Noto Sans Symbols"/>
              <a:buChar char="❑"/>
            </a:pPr>
            <a:r>
              <a:rPr lang="en-GB" sz="1400">
                <a:solidFill>
                  <a:srgbClr val="1F497D"/>
                </a:solidFill>
              </a:rPr>
              <a:t>Open call for SMEs on ICT, ERP developments, cloud based online business services (EDIOP-3.2.2)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400">
                <a:solidFill>
                  <a:srgbClr val="1F497D"/>
                </a:solidFill>
              </a:rPr>
              <a:t>Eligible applicants: micro-, small- and medium sized companies in convergence regions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400">
                <a:solidFill>
                  <a:srgbClr val="1F497D"/>
                </a:solidFill>
              </a:rPr>
              <a:t>Call open since December 2016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400">
                <a:solidFill>
                  <a:srgbClr val="1F497D"/>
                </a:solidFill>
              </a:rPr>
              <a:t>Grant + preferential loan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400">
                <a:solidFill>
                  <a:srgbClr val="1F497D"/>
                </a:solidFill>
              </a:rPr>
              <a:t>Max project size EUR 220,000; grant ratio max 40%. Min 10% own source needed and loan must exceed grant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400">
                <a:solidFill>
                  <a:srgbClr val="1F497D"/>
                </a:solidFill>
              </a:rPr>
              <a:t>Up until now 907 approved projects with total non-refundable grant volume of EUR 26 million</a:t>
            </a:r>
            <a:endParaRPr/>
          </a:p>
          <a:p>
            <a:pPr indent="-2857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Noto Sans Symbols"/>
              <a:buChar char="❑"/>
            </a:pPr>
            <a:r>
              <a:rPr lang="en-GB" sz="1400">
                <a:solidFill>
                  <a:srgbClr val="1F497D"/>
                </a:solidFill>
              </a:rPr>
              <a:t>Open call for SMEs on cloud based developments (EDIOP-3.2.4)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400">
                <a:solidFill>
                  <a:srgbClr val="1F497D"/>
                </a:solidFill>
              </a:rPr>
              <a:t>Targets those companies that would like set up cloud based service centres with IaaS, PaaS, SaaS services to SMEs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400">
                <a:solidFill>
                  <a:srgbClr val="1F497D"/>
                </a:solidFill>
              </a:rPr>
              <a:t>Eligible applicants: micro-, small- and medium sized companies in convergence regions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400">
                <a:solidFill>
                  <a:srgbClr val="1F497D"/>
                </a:solidFill>
              </a:rPr>
              <a:t>Call open between December 2016 – March 2019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400">
                <a:solidFill>
                  <a:srgbClr val="1F497D"/>
                </a:solidFill>
              </a:rPr>
              <a:t>Grant + preferential loan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400">
                <a:solidFill>
                  <a:srgbClr val="1F497D"/>
                </a:solidFill>
              </a:rPr>
              <a:t>Up until now 15 approved projects with total non-refundable grant volume of EUR 4.2 million </a:t>
            </a:r>
            <a:endParaRPr/>
          </a:p>
          <a:p>
            <a:pPr indent="-1968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Noto Sans Symbols"/>
              <a:buNone/>
            </a:pPr>
            <a:r>
              <a:t/>
            </a:r>
            <a:endParaRPr sz="1400">
              <a:solidFill>
                <a:srgbClr val="1F497D"/>
              </a:solidFill>
            </a:endParaRPr>
          </a:p>
          <a:p>
            <a:pPr indent="-1968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Noto Sans Symbols"/>
              <a:buNone/>
            </a:pPr>
            <a:r>
              <a:t/>
            </a:r>
            <a:endParaRPr sz="1400">
              <a:solidFill>
                <a:srgbClr val="1F497D"/>
              </a:solidFill>
            </a:endParaRPr>
          </a:p>
          <a:p>
            <a:pPr indent="-1968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Noto Sans Symbols"/>
              <a:buNone/>
            </a:pPr>
            <a:r>
              <a:t/>
            </a:r>
            <a:endParaRPr sz="1400">
              <a:solidFill>
                <a:srgbClr val="1F497D"/>
              </a:solidFill>
            </a:endParaRPr>
          </a:p>
          <a:p>
            <a:pPr indent="-190500" lvl="1" marL="80010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t/>
            </a:r>
            <a:endParaRPr sz="1400">
              <a:solidFill>
                <a:srgbClr val="595959"/>
              </a:solidFill>
            </a:endParaRPr>
          </a:p>
          <a:p>
            <a:pPr indent="-190500" lvl="1" marL="80010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t/>
            </a:r>
            <a:endParaRPr sz="1400">
              <a:solidFill>
                <a:srgbClr val="595959"/>
              </a:solidFill>
            </a:endParaRPr>
          </a:p>
        </p:txBody>
      </p:sp>
      <p:sp>
        <p:nvSpPr>
          <p:cNvPr id="334" name="Google Shape;334;p14"/>
          <p:cNvSpPr txBox="1"/>
          <p:nvPr/>
        </p:nvSpPr>
        <p:spPr>
          <a:xfrm>
            <a:off x="1631505" y="1340546"/>
            <a:ext cx="5784269" cy="3600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Priority projects and open calls in EDIOP Priority Axis 3 - ICT</a:t>
            </a:r>
            <a:endParaRPr/>
          </a:p>
        </p:txBody>
      </p:sp>
      <p:cxnSp>
        <p:nvCxnSpPr>
          <p:cNvPr id="335" name="Google Shape;335;p14"/>
          <p:cNvCxnSpPr/>
          <p:nvPr/>
        </p:nvCxnSpPr>
        <p:spPr>
          <a:xfrm>
            <a:off x="1750119" y="1709051"/>
            <a:ext cx="8100000" cy="0"/>
          </a:xfrm>
          <a:prstGeom prst="straightConnector1">
            <a:avLst/>
          </a:prstGeom>
          <a:noFill/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36" name="Google Shape;336;p14"/>
          <p:cNvSpPr txBox="1"/>
          <p:nvPr/>
        </p:nvSpPr>
        <p:spPr>
          <a:xfrm>
            <a:off x="767408" y="71960"/>
            <a:ext cx="9217024" cy="10527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b="0" i="0" lang="en-GB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I.4.0 Public Policy Initiatives in Hungary</a:t>
            </a:r>
            <a:endParaRPr b="0" i="0" sz="4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5"/>
          <p:cNvSpPr txBox="1"/>
          <p:nvPr/>
        </p:nvSpPr>
        <p:spPr>
          <a:xfrm>
            <a:off x="2439989" y="1196975"/>
            <a:ext cx="7312025" cy="534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Projects</a:t>
            </a:r>
            <a:endParaRPr/>
          </a:p>
        </p:txBody>
      </p:sp>
      <p:sp>
        <p:nvSpPr>
          <p:cNvPr id="342" name="Google Shape;342;p15"/>
          <p:cNvSpPr txBox="1"/>
          <p:nvPr>
            <p:ph idx="1" type="body"/>
          </p:nvPr>
        </p:nvSpPr>
        <p:spPr>
          <a:xfrm>
            <a:off x="2125663" y="2132732"/>
            <a:ext cx="8362950" cy="4392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Noto Sans Symbols"/>
              <a:buChar char="❑"/>
            </a:pPr>
            <a:r>
              <a:rPr lang="en-GB" sz="1500">
                <a:solidFill>
                  <a:srgbClr val="1F497D"/>
                </a:solidFill>
              </a:rPr>
              <a:t>Innovative trainings for SMEs related to Industry 4.0 under EDIOP (EDIOP-6.1.10)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500">
                <a:solidFill>
                  <a:srgbClr val="1F497D"/>
                </a:solidFill>
              </a:rPr>
              <a:t>New project starting from 2020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500">
                <a:solidFill>
                  <a:srgbClr val="1F497D"/>
                </a:solidFill>
              </a:rPr>
              <a:t>Total project volume: EUR 21.2 million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500">
                <a:solidFill>
                  <a:srgbClr val="1F497D"/>
                </a:solidFill>
              </a:rPr>
              <a:t>Beneficiary: Consortium of Innovative Training Centre (leader) and 9 regional vocational training centres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500">
                <a:solidFill>
                  <a:srgbClr val="1F497D"/>
                </a:solidFill>
              </a:rPr>
              <a:t>Theoretical and practical Industry 4.0 trainings for students and SME employees</a:t>
            </a:r>
            <a:endParaRPr/>
          </a:p>
          <a:p>
            <a:pPr indent="0" lvl="1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None/>
            </a:pPr>
            <a:r>
              <a:t/>
            </a:r>
            <a:endParaRPr sz="1500">
              <a:solidFill>
                <a:srgbClr val="1F497D"/>
              </a:solidFill>
            </a:endParaRPr>
          </a:p>
          <a:p>
            <a:pPr indent="-2857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Noto Sans Symbols"/>
              <a:buChar char="❑"/>
            </a:pPr>
            <a:r>
              <a:rPr lang="en-GB" sz="1500">
                <a:solidFill>
                  <a:srgbClr val="1F497D"/>
                </a:solidFill>
              </a:rPr>
              <a:t>Open call for SMEs for on-the-job trainings (EDIOP-6.1.6)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500">
                <a:solidFill>
                  <a:srgbClr val="1F497D"/>
                </a:solidFill>
              </a:rPr>
              <a:t>Eligible applicants: micro-, small- and medium sized companies in convergence regions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500">
                <a:solidFill>
                  <a:srgbClr val="1F497D"/>
                </a:solidFill>
              </a:rPr>
              <a:t>Total financial envelope: EUR 40 million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500">
                <a:solidFill>
                  <a:srgbClr val="1F497D"/>
                </a:solidFill>
              </a:rPr>
              <a:t>Horizontal on-the-job training call including the possibility for providing Industry 4.0 related trainings (preferential treatment at project selection – plus 8 points in a 100-point scheme)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500">
                <a:solidFill>
                  <a:srgbClr val="1F497D"/>
                </a:solidFill>
              </a:rPr>
              <a:t>70% of 1200 SMEs chose to include Industry 4.0 related trainings in their training plans</a:t>
            </a:r>
            <a:endParaRPr/>
          </a:p>
          <a:p>
            <a:pPr indent="-1968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Noto Sans Symbols"/>
              <a:buNone/>
            </a:pPr>
            <a:r>
              <a:t/>
            </a:r>
            <a:endParaRPr sz="1500">
              <a:solidFill>
                <a:srgbClr val="1F497D"/>
              </a:solidFill>
            </a:endParaRPr>
          </a:p>
          <a:p>
            <a:pPr indent="-190500" lvl="1" marL="80010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t/>
            </a:r>
            <a:endParaRPr sz="1500">
              <a:solidFill>
                <a:srgbClr val="595959"/>
              </a:solidFill>
            </a:endParaRPr>
          </a:p>
          <a:p>
            <a:pPr indent="-190500" lvl="1" marL="80010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t/>
            </a:r>
            <a:endParaRPr sz="1500">
              <a:solidFill>
                <a:srgbClr val="595959"/>
              </a:solidFill>
            </a:endParaRPr>
          </a:p>
        </p:txBody>
      </p:sp>
      <p:sp>
        <p:nvSpPr>
          <p:cNvPr id="343" name="Google Shape;343;p15"/>
          <p:cNvSpPr txBox="1"/>
          <p:nvPr/>
        </p:nvSpPr>
        <p:spPr>
          <a:xfrm>
            <a:off x="1631505" y="1556793"/>
            <a:ext cx="5784269" cy="3600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Project under in EDIOP Priority Axis 6 – Training (ESF)</a:t>
            </a:r>
            <a:endParaRPr/>
          </a:p>
        </p:txBody>
      </p:sp>
      <p:cxnSp>
        <p:nvCxnSpPr>
          <p:cNvPr id="344" name="Google Shape;344;p15"/>
          <p:cNvCxnSpPr/>
          <p:nvPr/>
        </p:nvCxnSpPr>
        <p:spPr>
          <a:xfrm>
            <a:off x="1750119" y="1925298"/>
            <a:ext cx="8100000" cy="0"/>
          </a:xfrm>
          <a:prstGeom prst="straightConnector1">
            <a:avLst/>
          </a:prstGeom>
          <a:noFill/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45" name="Google Shape;345;p15"/>
          <p:cNvSpPr txBox="1"/>
          <p:nvPr/>
        </p:nvSpPr>
        <p:spPr>
          <a:xfrm>
            <a:off x="767408" y="71960"/>
            <a:ext cx="9217024" cy="10527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b="0" i="0" lang="en-GB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I.4.0 Public Policy Initiatives in Hungary</a:t>
            </a:r>
            <a:endParaRPr b="0" i="0" sz="4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16"/>
          <p:cNvSpPr txBox="1"/>
          <p:nvPr>
            <p:ph type="title"/>
          </p:nvPr>
        </p:nvSpPr>
        <p:spPr>
          <a:xfrm>
            <a:off x="1981200" y="71960"/>
            <a:ext cx="7139136" cy="10527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lang="en-GB"/>
              <a:t>Conclusions</a:t>
            </a:r>
            <a:endParaRPr/>
          </a:p>
        </p:txBody>
      </p:sp>
      <p:sp>
        <p:nvSpPr>
          <p:cNvPr id="351" name="Google Shape;351;p16"/>
          <p:cNvSpPr txBox="1"/>
          <p:nvPr>
            <p:ph idx="1" type="body"/>
          </p:nvPr>
        </p:nvSpPr>
        <p:spPr>
          <a:xfrm>
            <a:off x="1811525" y="1232694"/>
            <a:ext cx="4258369" cy="4392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lang="en-GB" sz="1500">
                <a:solidFill>
                  <a:srgbClr val="1F497D"/>
                </a:solidFill>
              </a:rPr>
              <a:t>Government has launched a number of programmes to improve digital readiness of SMEs</a:t>
            </a:r>
            <a:endParaRPr/>
          </a:p>
          <a:p>
            <a:pPr indent="-1968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t/>
            </a:r>
            <a:endParaRPr sz="1500">
              <a:solidFill>
                <a:srgbClr val="1F497D"/>
              </a:solidFill>
            </a:endParaRPr>
          </a:p>
          <a:p>
            <a:pPr indent="-2857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lang="en-GB" sz="1500">
                <a:solidFill>
                  <a:srgbClr val="1F497D"/>
                </a:solidFill>
              </a:rPr>
              <a:t>There are specific initiatives for Industry 4.0</a:t>
            </a:r>
            <a:endParaRPr/>
          </a:p>
          <a:p>
            <a:pPr indent="-1968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t/>
            </a:r>
            <a:endParaRPr sz="1500">
              <a:solidFill>
                <a:srgbClr val="1F497D"/>
              </a:solidFill>
            </a:endParaRPr>
          </a:p>
          <a:p>
            <a:pPr indent="-2857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lang="en-GB" sz="1500">
                <a:solidFill>
                  <a:srgbClr val="1F497D"/>
                </a:solidFill>
              </a:rPr>
              <a:t>Government backed and non-governmental entities are active in implementing programmes</a:t>
            </a:r>
            <a:endParaRPr/>
          </a:p>
          <a:p>
            <a:pPr indent="-1968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t/>
            </a:r>
            <a:endParaRPr sz="1500">
              <a:solidFill>
                <a:srgbClr val="1F497D"/>
              </a:solidFill>
            </a:endParaRPr>
          </a:p>
          <a:p>
            <a:pPr indent="-2857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lang="en-GB" sz="1500">
                <a:solidFill>
                  <a:srgbClr val="1F497D"/>
                </a:solidFill>
              </a:rPr>
              <a:t>Specifically in the subject of direct financial assistance there seems to be a need to shift from calls for proposals focusing on equipment purchase to holistic approaches including awareness raising, process reengineering, etc. </a:t>
            </a:r>
            <a:endParaRPr/>
          </a:p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None/>
            </a:pPr>
            <a:r>
              <a:t/>
            </a:r>
            <a:endParaRPr sz="1500">
              <a:solidFill>
                <a:srgbClr val="1F497D"/>
              </a:solidFill>
            </a:endParaRPr>
          </a:p>
          <a:p>
            <a:pPr indent="-2857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lang="en-GB" sz="1500">
                <a:solidFill>
                  <a:srgbClr val="1F497D"/>
                </a:solidFill>
              </a:rPr>
              <a:t>Overall, I4.0 policies cover identified needs, it is rather the coordination and co-working of the concerned initiatives and calls that need attention</a:t>
            </a:r>
            <a:endParaRPr/>
          </a:p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None/>
            </a:pPr>
            <a:r>
              <a:t/>
            </a:r>
            <a:endParaRPr sz="1500">
              <a:solidFill>
                <a:srgbClr val="1F497D"/>
              </a:solidFill>
            </a:endParaRPr>
          </a:p>
          <a:p>
            <a:pPr indent="-190500" lvl="1" marL="80010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t/>
            </a:r>
            <a:endParaRPr sz="1500">
              <a:solidFill>
                <a:srgbClr val="595959"/>
              </a:solidFill>
            </a:endParaRPr>
          </a:p>
          <a:p>
            <a:pPr indent="-190500" lvl="1" marL="80010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t/>
            </a:r>
            <a:endParaRPr sz="1500">
              <a:solidFill>
                <a:srgbClr val="595959"/>
              </a:solidFill>
            </a:endParaRPr>
          </a:p>
        </p:txBody>
      </p:sp>
      <p:sp>
        <p:nvSpPr>
          <p:cNvPr id="352" name="Google Shape;352;p16"/>
          <p:cNvSpPr/>
          <p:nvPr/>
        </p:nvSpPr>
        <p:spPr>
          <a:xfrm rot="-5400000">
            <a:off x="4578431" y="3140967"/>
            <a:ext cx="3528392" cy="576064"/>
          </a:xfrm>
          <a:prstGeom prst="triangle">
            <a:avLst>
              <a:gd fmla="val 50000" name="adj"/>
            </a:avLst>
          </a:prstGeom>
          <a:solidFill>
            <a:schemeClr val="accent1"/>
          </a:solidFill>
          <a:ln cap="flat" cmpd="sng" w="25400">
            <a:solidFill>
              <a:srgbClr val="B890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3" name="Google Shape;353;p16"/>
          <p:cNvSpPr txBox="1"/>
          <p:nvPr/>
        </p:nvSpPr>
        <p:spPr>
          <a:xfrm>
            <a:off x="6816080" y="1265403"/>
            <a:ext cx="3672408" cy="26676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rPr b="1" i="0" lang="en-GB" sz="1500" u="none" cap="none" strike="noStrik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Conclusions validated by our stakeholder group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t/>
            </a:r>
            <a:endParaRPr b="1" i="0" sz="1500" u="none" cap="none" strike="noStrike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rPr b="1" i="0" lang="en-GB" sz="1500" u="none" cap="none" strike="noStrik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3rd stakeholder group meeting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t/>
            </a:r>
            <a:endParaRPr b="1" i="0" sz="1500" u="none" cap="none" strike="noStrike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rPr b="1" i="0" lang="en-GB" sz="1500" u="none" cap="none" strike="noStrik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Date: 14 November 2019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t/>
            </a:r>
            <a:endParaRPr b="1" i="0" sz="1500" u="none" cap="none" strike="noStrike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rPr b="1" i="0" lang="en-GB" sz="1500" u="none" cap="none" strike="noStrik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Venue: Budapest University of Technology, Industry 4.0 centre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t/>
            </a:r>
            <a:endParaRPr b="1" i="0" sz="1500" u="none" cap="none" strike="noStrike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1" marL="800100" marR="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None/>
            </a:pPr>
            <a:r>
              <a:t/>
            </a:r>
            <a:endParaRPr b="0" i="0" sz="1500" u="none" cap="none" strike="noStrike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1" marL="800100" marR="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None/>
            </a:pPr>
            <a:r>
              <a:t/>
            </a:r>
            <a:endParaRPr b="0" i="0" sz="1500" u="none" cap="none" strike="noStrike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54" name="Google Shape;354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48300" y="3573016"/>
            <a:ext cx="3635896" cy="27269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17"/>
          <p:cNvSpPr txBox="1"/>
          <p:nvPr>
            <p:ph type="ctrTitle"/>
          </p:nvPr>
        </p:nvSpPr>
        <p:spPr>
          <a:xfrm>
            <a:off x="2209800" y="3501009"/>
            <a:ext cx="7772400" cy="7945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Thank you! </a:t>
            </a:r>
            <a:endParaRPr/>
          </a:p>
        </p:txBody>
      </p:sp>
      <p:sp>
        <p:nvSpPr>
          <p:cNvPr id="360" name="Google Shape;360;p17"/>
          <p:cNvSpPr/>
          <p:nvPr/>
        </p:nvSpPr>
        <p:spPr>
          <a:xfrm>
            <a:off x="1991640" y="6165360"/>
            <a:ext cx="4102560" cy="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Questions welcome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"/>
          <p:cNvSpPr/>
          <p:nvPr/>
        </p:nvSpPr>
        <p:spPr>
          <a:xfrm>
            <a:off x="1991544" y="2924968"/>
            <a:ext cx="8362950" cy="3573064"/>
          </a:xfrm>
          <a:prstGeom prst="rect">
            <a:avLst/>
          </a:prstGeom>
          <a:solidFill>
            <a:srgbClr val="FFF4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2"/>
          <p:cNvSpPr txBox="1"/>
          <p:nvPr/>
        </p:nvSpPr>
        <p:spPr>
          <a:xfrm>
            <a:off x="2439989" y="1196975"/>
            <a:ext cx="7312025" cy="534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Strategies, platforms, umbrella programmes</a:t>
            </a:r>
            <a:endParaRPr/>
          </a:p>
        </p:txBody>
      </p:sp>
      <p:sp>
        <p:nvSpPr>
          <p:cNvPr id="120" name="Google Shape;120;p2"/>
          <p:cNvSpPr txBox="1"/>
          <p:nvPr>
            <p:ph idx="1" type="body"/>
          </p:nvPr>
        </p:nvSpPr>
        <p:spPr>
          <a:xfrm>
            <a:off x="2567608" y="1628800"/>
            <a:ext cx="7642870" cy="864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Noto Sans Symbols"/>
              <a:buChar char="❑"/>
            </a:pPr>
            <a:r>
              <a:rPr lang="en-GB" sz="1500">
                <a:solidFill>
                  <a:srgbClr val="1F497D"/>
                </a:solidFill>
              </a:rPr>
              <a:t>Irinyi Plan – February 2016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500">
                <a:solidFill>
                  <a:srgbClr val="1F497D"/>
                </a:solidFill>
              </a:rPr>
              <a:t>Industry strategy of the Hungarian Government 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500">
                <a:solidFill>
                  <a:srgbClr val="1F497D"/>
                </a:solidFill>
              </a:rPr>
              <a:t>Author: Ministry for National Economy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lang="en-GB" sz="1500">
                <a:solidFill>
                  <a:srgbClr val="1F497D"/>
                </a:solidFill>
              </a:rPr>
              <a:t>Objective of the strategy: Industrial production in GDP to reach 30% by 2020</a:t>
            </a:r>
            <a:endParaRPr/>
          </a:p>
          <a:p>
            <a:pPr indent="-285750" lvl="1" marL="7429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b="1" lang="en-GB" sz="1500">
                <a:solidFill>
                  <a:schemeClr val="accent4"/>
                </a:solidFill>
              </a:rPr>
              <a:t>Forerunner</a:t>
            </a:r>
            <a:r>
              <a:rPr lang="en-GB" sz="1500">
                <a:solidFill>
                  <a:srgbClr val="1F497D"/>
                </a:solidFill>
              </a:rPr>
              <a:t> to subsequent Industry 4.0 programmes and strategies</a:t>
            </a:r>
            <a:endParaRPr/>
          </a:p>
        </p:txBody>
      </p:sp>
      <p:sp>
        <p:nvSpPr>
          <p:cNvPr id="121" name="Google Shape;121;p2"/>
          <p:cNvSpPr/>
          <p:nvPr/>
        </p:nvSpPr>
        <p:spPr>
          <a:xfrm>
            <a:off x="2243792" y="3440723"/>
            <a:ext cx="1980000" cy="19800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accent1"/>
          </a:solidFill>
          <a:ln cap="flat" cmpd="sng" w="25400">
            <a:solidFill>
              <a:srgbClr val="B890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Utilisation of new and digital technologies</a:t>
            </a:r>
            <a:endParaRPr/>
          </a:p>
        </p:txBody>
      </p:sp>
      <p:sp>
        <p:nvSpPr>
          <p:cNvPr id="122" name="Google Shape;122;p2"/>
          <p:cNvSpPr/>
          <p:nvPr/>
        </p:nvSpPr>
        <p:spPr>
          <a:xfrm>
            <a:off x="8220456" y="3440723"/>
            <a:ext cx="1980000" cy="19800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accent1"/>
          </a:solidFill>
          <a:ln cap="flat" cmpd="sng" w="25400">
            <a:solidFill>
              <a:srgbClr val="B890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Promotion of material efficient manufacturing</a:t>
            </a:r>
            <a:endParaRPr/>
          </a:p>
        </p:txBody>
      </p:sp>
      <p:sp>
        <p:nvSpPr>
          <p:cNvPr id="123" name="Google Shape;123;p2"/>
          <p:cNvSpPr/>
          <p:nvPr/>
        </p:nvSpPr>
        <p:spPr>
          <a:xfrm>
            <a:off x="3739226" y="4437136"/>
            <a:ext cx="1980000" cy="19800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accent1"/>
          </a:solidFill>
          <a:ln cap="flat" cmpd="sng" w="25400">
            <a:solidFill>
              <a:srgbClr val="B890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Energy and raw material efficiency</a:t>
            </a:r>
            <a:endParaRPr/>
          </a:p>
        </p:txBody>
      </p:sp>
      <p:sp>
        <p:nvSpPr>
          <p:cNvPr id="124" name="Google Shape;124;p2"/>
          <p:cNvSpPr/>
          <p:nvPr/>
        </p:nvSpPr>
        <p:spPr>
          <a:xfrm>
            <a:off x="5239553" y="3440723"/>
            <a:ext cx="1980000" cy="19800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accent1"/>
          </a:solidFill>
          <a:ln cap="flat" cmpd="sng" w="25400">
            <a:solidFill>
              <a:srgbClr val="B890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Dissolving territorial inequalities</a:t>
            </a:r>
            <a:endParaRPr/>
          </a:p>
        </p:txBody>
      </p:sp>
      <p:sp>
        <p:nvSpPr>
          <p:cNvPr id="125" name="Google Shape;125;p2"/>
          <p:cNvSpPr/>
          <p:nvPr/>
        </p:nvSpPr>
        <p:spPr>
          <a:xfrm>
            <a:off x="6727338" y="4437136"/>
            <a:ext cx="1980000" cy="19800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accent1"/>
          </a:solidFill>
          <a:ln cap="flat" cmpd="sng" w="25400">
            <a:solidFill>
              <a:srgbClr val="B890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Support to branches using energy in low demand periods</a:t>
            </a:r>
            <a:endParaRPr/>
          </a:p>
        </p:txBody>
      </p:sp>
      <p:sp>
        <p:nvSpPr>
          <p:cNvPr id="126" name="Google Shape;126;p2"/>
          <p:cNvSpPr/>
          <p:nvPr/>
        </p:nvSpPr>
        <p:spPr>
          <a:xfrm rot="-7011175">
            <a:off x="3758304" y="3352059"/>
            <a:ext cx="288032" cy="792088"/>
          </a:xfrm>
          <a:prstGeom prst="upArrow">
            <a:avLst>
              <a:gd fmla="val 50000" name="adj1"/>
              <a:gd fmla="val 50000" name="adj2"/>
            </a:avLst>
          </a:prstGeom>
          <a:solidFill>
            <a:schemeClr val="accent4"/>
          </a:solidFill>
          <a:ln cap="flat" cmpd="sng" w="25400">
            <a:solidFill>
              <a:srgbClr val="18859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2"/>
          <p:cNvSpPr txBox="1"/>
          <p:nvPr/>
        </p:nvSpPr>
        <p:spPr>
          <a:xfrm>
            <a:off x="5074307" y="2972445"/>
            <a:ext cx="2666013" cy="534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Five pillars of Irinyi Plan</a:t>
            </a:r>
            <a:endParaRPr/>
          </a:p>
        </p:txBody>
      </p:sp>
      <p:sp>
        <p:nvSpPr>
          <p:cNvPr id="128" name="Google Shape;128;p2"/>
          <p:cNvSpPr/>
          <p:nvPr/>
        </p:nvSpPr>
        <p:spPr>
          <a:xfrm>
            <a:off x="2064198" y="1694399"/>
            <a:ext cx="503411" cy="468312"/>
          </a:xfrm>
          <a:prstGeom prst="rect">
            <a:avLst/>
          </a:prstGeom>
          <a:solidFill>
            <a:schemeClr val="accent2"/>
          </a:solidFill>
          <a:ln cap="flat" cmpd="sng" w="25400">
            <a:solidFill>
              <a:srgbClr val="6E8D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075" lIns="10075" spcFirstLastPara="1" rIns="10075" wrap="square" tIns="100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17365D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2"/>
          <p:cNvSpPr txBox="1"/>
          <p:nvPr/>
        </p:nvSpPr>
        <p:spPr>
          <a:xfrm>
            <a:off x="1562099" y="6664325"/>
            <a:ext cx="5760000" cy="2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Source: Inno Provement Regional assessment on EDIOP Priority Axis 2 – Ministry of Finance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2"/>
          <p:cNvSpPr txBox="1"/>
          <p:nvPr/>
        </p:nvSpPr>
        <p:spPr>
          <a:xfrm>
            <a:off x="767408" y="71960"/>
            <a:ext cx="9217024" cy="10527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b="0" i="0" lang="en-GB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I.4.0 Public Policy Initiatives in Hungary</a:t>
            </a:r>
            <a:endParaRPr b="0" i="0" sz="4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3"/>
          <p:cNvSpPr txBox="1"/>
          <p:nvPr/>
        </p:nvSpPr>
        <p:spPr>
          <a:xfrm>
            <a:off x="2439989" y="1052959"/>
            <a:ext cx="7312025" cy="534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Strategies, platforms, umbrella programmes</a:t>
            </a:r>
            <a:endParaRPr/>
          </a:p>
        </p:txBody>
      </p:sp>
      <p:sp>
        <p:nvSpPr>
          <p:cNvPr id="136" name="Google Shape;136;p3"/>
          <p:cNvSpPr txBox="1"/>
          <p:nvPr/>
        </p:nvSpPr>
        <p:spPr>
          <a:xfrm>
            <a:off x="2711624" y="1484784"/>
            <a:ext cx="7565851" cy="12961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Noto Sans Symbols"/>
              <a:buChar char="❑"/>
            </a:pPr>
            <a:r>
              <a:rPr b="1" i="0" lang="en-GB" sz="15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Industry 4.0 National Technology Platform</a:t>
            </a:r>
            <a:endParaRPr/>
          </a:p>
          <a:p>
            <a:pPr indent="-285750" lvl="1" marL="7429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b="0" i="0" lang="en-GB" sz="14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Initiated in May 2016 by the Ministry for National Economy</a:t>
            </a:r>
            <a:endParaRPr/>
          </a:p>
          <a:p>
            <a:pPr indent="-285750" lvl="1" marL="7429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b="0" i="0" lang="en-GB" sz="14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Set up by 40 entities including companies, research institutes, universities and business support organisations from Hungary </a:t>
            </a:r>
            <a:endParaRPr/>
          </a:p>
          <a:p>
            <a:pPr indent="-285750" lvl="1" marL="7429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b="0" i="0" lang="en-GB" sz="14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Number of participants now exceeds 100</a:t>
            </a:r>
            <a:endParaRPr/>
          </a:p>
          <a:p>
            <a:pPr indent="-285750" lvl="1" marL="7429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b="0" i="0" lang="en-GB" sz="14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Main objective:</a:t>
            </a:r>
            <a:endParaRPr/>
          </a:p>
          <a:p>
            <a:pPr indent="-285750" lvl="2" marL="12001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4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the promotion of Industry 4.0 developments,</a:t>
            </a:r>
            <a:endParaRPr/>
          </a:p>
          <a:p>
            <a:pPr indent="-285750" lvl="2" marL="12001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4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knowledge sharing in the domain of Industry 4.0, </a:t>
            </a:r>
            <a:endParaRPr/>
          </a:p>
          <a:p>
            <a:pPr indent="-285750" lvl="2" marL="12001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4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professional consultancy and counselling for the Hungarian government and for actors of the Industry 4.0 ecosystem</a:t>
            </a:r>
            <a:endParaRPr/>
          </a:p>
          <a:p>
            <a:pPr indent="-285750" lvl="1" marL="7429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b="0" i="0" lang="en-GB" sz="14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Works in 7 working groups</a:t>
            </a:r>
            <a:endParaRPr b="0" i="0" sz="1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3"/>
          <p:cNvSpPr/>
          <p:nvPr/>
        </p:nvSpPr>
        <p:spPr>
          <a:xfrm>
            <a:off x="2064198" y="1550358"/>
            <a:ext cx="503411" cy="468312"/>
          </a:xfrm>
          <a:prstGeom prst="rect">
            <a:avLst/>
          </a:prstGeom>
          <a:solidFill>
            <a:schemeClr val="accent2"/>
          </a:solidFill>
          <a:ln cap="flat" cmpd="sng" w="25400">
            <a:solidFill>
              <a:srgbClr val="6E8D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075" lIns="10075" spcFirstLastPara="1" rIns="10075" wrap="square" tIns="100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17365D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3"/>
          <p:cNvSpPr/>
          <p:nvPr/>
        </p:nvSpPr>
        <p:spPr>
          <a:xfrm flipH="1">
            <a:off x="2251869" y="4545953"/>
            <a:ext cx="3672408" cy="432000"/>
          </a:xfrm>
          <a:prstGeom prst="parallelogram">
            <a:avLst>
              <a:gd fmla="val 31563" name="adj"/>
            </a:avLst>
          </a:prstGeom>
          <a:solidFill>
            <a:srgbClr val="FFF4CC"/>
          </a:solidFill>
          <a:ln cap="flat" cmpd="sng" w="25400">
            <a:solidFill>
              <a:srgbClr val="B890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Strategic planning</a:t>
            </a:r>
            <a:endParaRPr/>
          </a:p>
        </p:txBody>
      </p:sp>
      <p:sp>
        <p:nvSpPr>
          <p:cNvPr id="139" name="Google Shape;139;p3"/>
          <p:cNvSpPr/>
          <p:nvPr/>
        </p:nvSpPr>
        <p:spPr>
          <a:xfrm flipH="1">
            <a:off x="5793110" y="4545953"/>
            <a:ext cx="3672408" cy="432000"/>
          </a:xfrm>
          <a:prstGeom prst="parallelogram">
            <a:avLst>
              <a:gd fmla="val 31563" name="adj"/>
            </a:avLst>
          </a:prstGeom>
          <a:solidFill>
            <a:srgbClr val="FFF4CC"/>
          </a:solidFill>
          <a:ln cap="flat" cmpd="sng" w="25400">
            <a:solidFill>
              <a:srgbClr val="B890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Infocommunication technologies</a:t>
            </a:r>
            <a:endParaRPr/>
          </a:p>
        </p:txBody>
      </p:sp>
      <p:sp>
        <p:nvSpPr>
          <p:cNvPr id="140" name="Google Shape;140;p3"/>
          <p:cNvSpPr/>
          <p:nvPr/>
        </p:nvSpPr>
        <p:spPr>
          <a:xfrm flipH="1">
            <a:off x="2389820" y="4988793"/>
            <a:ext cx="3672408" cy="432000"/>
          </a:xfrm>
          <a:prstGeom prst="parallelogram">
            <a:avLst>
              <a:gd fmla="val 31563" name="adj"/>
            </a:avLst>
          </a:prstGeom>
          <a:solidFill>
            <a:srgbClr val="FFF4CC"/>
          </a:solidFill>
          <a:ln cap="flat" cmpd="sng" w="25400">
            <a:solidFill>
              <a:srgbClr val="B890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Employment, education and training</a:t>
            </a:r>
            <a:endParaRPr/>
          </a:p>
        </p:txBody>
      </p:sp>
      <p:sp>
        <p:nvSpPr>
          <p:cNvPr id="141" name="Google Shape;141;p3"/>
          <p:cNvSpPr/>
          <p:nvPr/>
        </p:nvSpPr>
        <p:spPr>
          <a:xfrm flipH="1">
            <a:off x="5922634" y="4988793"/>
            <a:ext cx="3672408" cy="432000"/>
          </a:xfrm>
          <a:prstGeom prst="parallelogram">
            <a:avLst>
              <a:gd fmla="val 31563" name="adj"/>
            </a:avLst>
          </a:prstGeom>
          <a:solidFill>
            <a:srgbClr val="FFF4CC"/>
          </a:solidFill>
          <a:ln cap="flat" cmpd="sng" w="25400">
            <a:solidFill>
              <a:srgbClr val="B890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Industry 4.0 experimental demo systems</a:t>
            </a:r>
            <a:endParaRPr/>
          </a:p>
        </p:txBody>
      </p:sp>
      <p:sp>
        <p:nvSpPr>
          <p:cNvPr id="142" name="Google Shape;142;p3"/>
          <p:cNvSpPr/>
          <p:nvPr/>
        </p:nvSpPr>
        <p:spPr>
          <a:xfrm flipH="1">
            <a:off x="2525182" y="5430414"/>
            <a:ext cx="3672408" cy="432000"/>
          </a:xfrm>
          <a:prstGeom prst="parallelogram">
            <a:avLst>
              <a:gd fmla="val 31563" name="adj"/>
            </a:avLst>
          </a:prstGeom>
          <a:solidFill>
            <a:srgbClr val="FFF4CC"/>
          </a:solidFill>
          <a:ln cap="flat" cmpd="sng" w="25400">
            <a:solidFill>
              <a:srgbClr val="B890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Defining legal framework</a:t>
            </a:r>
            <a:endParaRPr/>
          </a:p>
        </p:txBody>
      </p:sp>
      <p:sp>
        <p:nvSpPr>
          <p:cNvPr id="143" name="Google Shape;143;p3"/>
          <p:cNvSpPr/>
          <p:nvPr/>
        </p:nvSpPr>
        <p:spPr>
          <a:xfrm flipH="1">
            <a:off x="6052567" y="5430414"/>
            <a:ext cx="3672408" cy="432000"/>
          </a:xfrm>
          <a:prstGeom prst="parallelogram">
            <a:avLst>
              <a:gd fmla="val 31563" name="adj"/>
            </a:avLst>
          </a:prstGeom>
          <a:solidFill>
            <a:srgbClr val="FFF4CC"/>
          </a:solidFill>
          <a:ln cap="flat" cmpd="sng" w="25400">
            <a:solidFill>
              <a:srgbClr val="B890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Manufacturing and logistics</a:t>
            </a:r>
            <a:endParaRPr/>
          </a:p>
        </p:txBody>
      </p:sp>
      <p:sp>
        <p:nvSpPr>
          <p:cNvPr id="144" name="Google Shape;144;p3"/>
          <p:cNvSpPr/>
          <p:nvPr/>
        </p:nvSpPr>
        <p:spPr>
          <a:xfrm flipH="1">
            <a:off x="2668191" y="5877272"/>
            <a:ext cx="3672408" cy="432000"/>
          </a:xfrm>
          <a:prstGeom prst="parallelogram">
            <a:avLst>
              <a:gd fmla="val 31563" name="adj"/>
            </a:avLst>
          </a:prstGeom>
          <a:solidFill>
            <a:srgbClr val="FFF4CC"/>
          </a:solidFill>
          <a:ln cap="flat" cmpd="sng" w="25400">
            <a:solidFill>
              <a:srgbClr val="B8900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Innovation and business model</a:t>
            </a:r>
            <a:endParaRPr/>
          </a:p>
        </p:txBody>
      </p:sp>
      <p:sp>
        <p:nvSpPr>
          <p:cNvPr id="145" name="Google Shape;145;p3"/>
          <p:cNvSpPr txBox="1"/>
          <p:nvPr/>
        </p:nvSpPr>
        <p:spPr>
          <a:xfrm>
            <a:off x="1562099" y="6520309"/>
            <a:ext cx="5760000" cy="2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Source: Inno Provement Regional assessment on EDIOP Priority Axis 2 – Ministry of Finance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3"/>
          <p:cNvSpPr txBox="1"/>
          <p:nvPr/>
        </p:nvSpPr>
        <p:spPr>
          <a:xfrm>
            <a:off x="3311191" y="3992099"/>
            <a:ext cx="5223000" cy="5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7 working groups of the Industry 4.0 National Technology Platform</a:t>
            </a:r>
            <a:endParaRPr/>
          </a:p>
          <a:p>
            <a: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rgbClr val="1F497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3"/>
          <p:cNvSpPr txBox="1"/>
          <p:nvPr/>
        </p:nvSpPr>
        <p:spPr>
          <a:xfrm>
            <a:off x="767408" y="71960"/>
            <a:ext cx="9217024" cy="10527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b="0" i="0" lang="en-GB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I.4.0 Public Policy Initiatives in Hungary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4"/>
          <p:cNvSpPr txBox="1"/>
          <p:nvPr>
            <p:ph type="title"/>
          </p:nvPr>
        </p:nvSpPr>
        <p:spPr>
          <a:xfrm>
            <a:off x="1882151" y="74198"/>
            <a:ext cx="7848872" cy="10527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lang="en-GB"/>
              <a:t>Good practice general policy I4.0</a:t>
            </a:r>
            <a:endParaRPr/>
          </a:p>
        </p:txBody>
      </p:sp>
      <p:sp>
        <p:nvSpPr>
          <p:cNvPr id="153" name="Google Shape;153;p4"/>
          <p:cNvSpPr txBox="1"/>
          <p:nvPr/>
        </p:nvSpPr>
        <p:spPr>
          <a:xfrm>
            <a:off x="2439989" y="1196975"/>
            <a:ext cx="7312025" cy="534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Strategies, platforms, umbrella programmes</a:t>
            </a:r>
            <a:endParaRPr/>
          </a:p>
        </p:txBody>
      </p:sp>
      <p:sp>
        <p:nvSpPr>
          <p:cNvPr id="154" name="Google Shape;154;p4"/>
          <p:cNvSpPr txBox="1"/>
          <p:nvPr/>
        </p:nvSpPr>
        <p:spPr>
          <a:xfrm>
            <a:off x="2567608" y="1628800"/>
            <a:ext cx="7920880" cy="9361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Noto Sans Symbols"/>
              <a:buChar char="❑"/>
            </a:pPr>
            <a:r>
              <a:rPr b="1" i="0" lang="en-GB" sz="15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Digital Welfare Programme and Digital Welfare Programme 2.0</a:t>
            </a:r>
            <a:endParaRPr/>
          </a:p>
          <a:p>
            <a:pPr indent="-285750" lvl="1" marL="7429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b="0" i="0" lang="en-GB" sz="15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A collection of development programmes for the digitalisation of Hungary</a:t>
            </a:r>
            <a:endParaRPr/>
          </a:p>
          <a:p>
            <a:pPr indent="-285750" lvl="1" marL="7429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b="0" i="0" lang="en-GB" sz="15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Aim: advancing Hungary among the top 10 countries in the EU by the early 2020s</a:t>
            </a:r>
            <a:endParaRPr/>
          </a:p>
          <a:p>
            <a:pPr indent="-190500" lvl="1" marL="800100" marR="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None/>
            </a:pPr>
            <a:r>
              <a:t/>
            </a:r>
            <a:endParaRPr b="0" i="0" sz="15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1" marL="800100" marR="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None/>
            </a:pPr>
            <a:r>
              <a:t/>
            </a:r>
            <a:endParaRPr b="0" i="0" sz="15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4"/>
          <p:cNvSpPr/>
          <p:nvPr/>
        </p:nvSpPr>
        <p:spPr>
          <a:xfrm>
            <a:off x="2064198" y="1635150"/>
            <a:ext cx="503411" cy="468312"/>
          </a:xfrm>
          <a:prstGeom prst="rect">
            <a:avLst/>
          </a:prstGeom>
          <a:solidFill>
            <a:schemeClr val="accent2"/>
          </a:solidFill>
          <a:ln cap="flat" cmpd="sng" w="25400">
            <a:solidFill>
              <a:srgbClr val="6E8D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075" lIns="10075" spcFirstLastPara="1" rIns="10075" wrap="square" tIns="100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17365D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1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4"/>
          <p:cNvSpPr txBox="1"/>
          <p:nvPr>
            <p:ph idx="1" type="body"/>
          </p:nvPr>
        </p:nvSpPr>
        <p:spPr>
          <a:xfrm>
            <a:off x="1667508" y="2604168"/>
            <a:ext cx="2808000" cy="1908000"/>
          </a:xfrm>
          <a:prstGeom prst="rect">
            <a:avLst/>
          </a:prstGeom>
          <a:solidFill>
            <a:srgbClr val="FFF4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None/>
            </a:pPr>
            <a:r>
              <a:t/>
            </a:r>
            <a:endParaRPr b="0" sz="1100">
              <a:solidFill>
                <a:srgbClr val="1F497D"/>
              </a:solidFill>
            </a:endParaRPr>
          </a:p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None/>
            </a:pPr>
            <a:r>
              <a:t/>
            </a:r>
            <a:endParaRPr b="0" sz="1100">
              <a:solidFill>
                <a:srgbClr val="1F497D"/>
              </a:solidFill>
            </a:endParaRPr>
          </a:p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None/>
            </a:pPr>
            <a:r>
              <a:t/>
            </a:r>
            <a:endParaRPr b="0" sz="1100">
              <a:solidFill>
                <a:srgbClr val="1F497D"/>
              </a:solidFill>
            </a:endParaRPr>
          </a:p>
          <a:p>
            <a:pPr indent="-2857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lang="en-GB" sz="1100">
                <a:solidFill>
                  <a:srgbClr val="1F497D"/>
                </a:solidFill>
              </a:rPr>
              <a:t>Digital Education Strategy</a:t>
            </a:r>
            <a:endParaRPr/>
          </a:p>
          <a:p>
            <a:pPr indent="-2857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lang="en-GB" sz="1100">
                <a:solidFill>
                  <a:srgbClr val="1F497D"/>
                </a:solidFill>
              </a:rPr>
              <a:t>Digital Startup Strategy</a:t>
            </a:r>
            <a:endParaRPr/>
          </a:p>
          <a:p>
            <a:pPr indent="-2857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lang="en-GB" sz="1100">
                <a:solidFill>
                  <a:srgbClr val="1F497D"/>
                </a:solidFill>
              </a:rPr>
              <a:t>Digital Export Promotion Strategy</a:t>
            </a:r>
            <a:endParaRPr/>
          </a:p>
          <a:p>
            <a:pPr indent="-2857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lang="en-GB" sz="1100">
                <a:solidFill>
                  <a:srgbClr val="1F497D"/>
                </a:solidFill>
              </a:rPr>
              <a:t>Digital Children Protection Strategy</a:t>
            </a:r>
            <a:endParaRPr/>
          </a:p>
          <a:p>
            <a:pPr indent="-2857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lang="en-GB" sz="1100">
                <a:solidFill>
                  <a:srgbClr val="1F497D"/>
                </a:solidFill>
              </a:rPr>
              <a:t>Strategy Study on Digital Welfare Programme 2.0</a:t>
            </a:r>
            <a:endParaRPr/>
          </a:p>
          <a:p>
            <a:pPr indent="-2857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lang="en-GB" sz="1100">
                <a:solidFill>
                  <a:srgbClr val="1F497D"/>
                </a:solidFill>
              </a:rPr>
              <a:t>Digitalisation Strategy of Public Collections</a:t>
            </a:r>
            <a:endParaRPr b="0" sz="1100">
              <a:solidFill>
                <a:srgbClr val="000000"/>
              </a:solidFill>
            </a:endParaRPr>
          </a:p>
        </p:txBody>
      </p:sp>
      <p:sp>
        <p:nvSpPr>
          <p:cNvPr id="157" name="Google Shape;157;p4"/>
          <p:cNvSpPr/>
          <p:nvPr/>
        </p:nvSpPr>
        <p:spPr>
          <a:xfrm>
            <a:off x="1667508" y="2585200"/>
            <a:ext cx="1903680" cy="554811"/>
          </a:xfrm>
          <a:prstGeom prst="rect">
            <a:avLst/>
          </a:prstGeom>
          <a:solidFill>
            <a:schemeClr val="accent6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3275" lIns="53275" spcFirstLastPara="1" rIns="53275" wrap="square" tIns="53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Strategies</a:t>
            </a:r>
            <a:endParaRPr/>
          </a:p>
        </p:txBody>
      </p:sp>
      <p:sp>
        <p:nvSpPr>
          <p:cNvPr id="158" name="Google Shape;158;p4"/>
          <p:cNvSpPr txBox="1"/>
          <p:nvPr/>
        </p:nvSpPr>
        <p:spPr>
          <a:xfrm>
            <a:off x="4583832" y="2583873"/>
            <a:ext cx="2808000" cy="1908000"/>
          </a:xfrm>
          <a:prstGeom prst="rect">
            <a:avLst/>
          </a:prstGeom>
          <a:solidFill>
            <a:srgbClr val="FFF4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1F497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1F497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1F497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1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Digital tax reduction</a:t>
            </a:r>
            <a:endParaRPr/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1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Digital Welfare Basic Package</a:t>
            </a:r>
            <a:endParaRPr/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1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Digital Welfare WiFi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4"/>
          <p:cNvSpPr/>
          <p:nvPr/>
        </p:nvSpPr>
        <p:spPr>
          <a:xfrm>
            <a:off x="4583832" y="2564905"/>
            <a:ext cx="1903680" cy="554811"/>
          </a:xfrm>
          <a:prstGeom prst="rect">
            <a:avLst/>
          </a:prstGeom>
          <a:solidFill>
            <a:schemeClr val="accent6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3275" lIns="53275" spcFirstLastPara="1" rIns="53275" wrap="square" tIns="53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Digital access</a:t>
            </a:r>
            <a:endParaRPr/>
          </a:p>
        </p:txBody>
      </p:sp>
      <p:sp>
        <p:nvSpPr>
          <p:cNvPr id="160" name="Google Shape;160;p4"/>
          <p:cNvSpPr txBox="1"/>
          <p:nvPr/>
        </p:nvSpPr>
        <p:spPr>
          <a:xfrm>
            <a:off x="7536160" y="2609683"/>
            <a:ext cx="2808000" cy="1908000"/>
          </a:xfrm>
          <a:prstGeom prst="rect">
            <a:avLst/>
          </a:prstGeom>
          <a:solidFill>
            <a:srgbClr val="FFF4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1F497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1F497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1F497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1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Superfast Internet Programme</a:t>
            </a:r>
            <a:endParaRPr/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1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Hungarian 5G Coalition</a:t>
            </a:r>
            <a:endParaRPr/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1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National Information Infrastructure Development Programme</a:t>
            </a:r>
            <a:endParaRPr/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1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National Telecommunication Backbone Network</a:t>
            </a:r>
            <a:endParaRPr/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1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Mobile internet Network Development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4"/>
          <p:cNvSpPr/>
          <p:nvPr/>
        </p:nvSpPr>
        <p:spPr>
          <a:xfrm>
            <a:off x="7536160" y="2590715"/>
            <a:ext cx="1903680" cy="554811"/>
          </a:xfrm>
          <a:prstGeom prst="rect">
            <a:avLst/>
          </a:prstGeom>
          <a:solidFill>
            <a:schemeClr val="accent6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3275" lIns="53275" spcFirstLastPara="1" rIns="53275" wrap="square" tIns="53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Digital networks</a:t>
            </a:r>
            <a:endParaRPr/>
          </a:p>
        </p:txBody>
      </p:sp>
      <p:sp>
        <p:nvSpPr>
          <p:cNvPr id="162" name="Google Shape;162;p4"/>
          <p:cNvSpPr txBox="1"/>
          <p:nvPr/>
        </p:nvSpPr>
        <p:spPr>
          <a:xfrm>
            <a:off x="1681250" y="4640687"/>
            <a:ext cx="2808000" cy="1908000"/>
          </a:xfrm>
          <a:prstGeom prst="rect">
            <a:avLst/>
          </a:prstGeom>
          <a:solidFill>
            <a:srgbClr val="FFF4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1F497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1F497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1F497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1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Digital Knowledge Development</a:t>
            </a:r>
            <a:endParaRPr/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1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Digital Welfare Programme Network</a:t>
            </a:r>
            <a:endParaRPr/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1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Smart Kindergarten Programme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4"/>
          <p:cNvSpPr/>
          <p:nvPr/>
        </p:nvSpPr>
        <p:spPr>
          <a:xfrm>
            <a:off x="1681250" y="4621719"/>
            <a:ext cx="1903680" cy="554811"/>
          </a:xfrm>
          <a:prstGeom prst="rect">
            <a:avLst/>
          </a:prstGeom>
          <a:solidFill>
            <a:schemeClr val="accent6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3275" lIns="53275" spcFirstLastPara="1" rIns="53275" wrap="square" tIns="53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Digital knowledge</a:t>
            </a:r>
            <a:endParaRPr/>
          </a:p>
        </p:txBody>
      </p:sp>
      <p:sp>
        <p:nvSpPr>
          <p:cNvPr id="164" name="Google Shape;164;p4"/>
          <p:cNvSpPr txBox="1"/>
          <p:nvPr/>
        </p:nvSpPr>
        <p:spPr>
          <a:xfrm>
            <a:off x="4597574" y="4620392"/>
            <a:ext cx="2808000" cy="1908000"/>
          </a:xfrm>
          <a:prstGeom prst="rect">
            <a:avLst/>
          </a:prstGeom>
          <a:solidFill>
            <a:srgbClr val="FFF4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1F497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1F497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1F497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1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Digital security</a:t>
            </a:r>
            <a:endParaRPr/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1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Smart city</a:t>
            </a:r>
            <a:endParaRPr/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1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Digital public administration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4"/>
          <p:cNvSpPr/>
          <p:nvPr/>
        </p:nvSpPr>
        <p:spPr>
          <a:xfrm>
            <a:off x="4597574" y="4601424"/>
            <a:ext cx="1903680" cy="554811"/>
          </a:xfrm>
          <a:prstGeom prst="rect">
            <a:avLst/>
          </a:prstGeom>
          <a:solidFill>
            <a:schemeClr val="accent6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3275" lIns="53275" spcFirstLastPara="1" rIns="53275" wrap="square" tIns="53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Digital state</a:t>
            </a:r>
            <a:endParaRPr/>
          </a:p>
        </p:txBody>
      </p:sp>
      <p:sp>
        <p:nvSpPr>
          <p:cNvPr id="166" name="Google Shape;166;p4"/>
          <p:cNvSpPr txBox="1"/>
          <p:nvPr/>
        </p:nvSpPr>
        <p:spPr>
          <a:xfrm>
            <a:off x="7549902" y="4646202"/>
            <a:ext cx="2808000" cy="1908000"/>
          </a:xfrm>
          <a:prstGeom prst="rect">
            <a:avLst/>
          </a:prstGeom>
          <a:solidFill>
            <a:srgbClr val="FFF4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1F497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1F497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1F497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1" i="0" lang="en-GB" sz="11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Industry 4.0</a:t>
            </a:r>
            <a:endParaRPr/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1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Digital Workforce Programme</a:t>
            </a:r>
            <a:endParaRPr/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1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Digital Health Industry Development Strategy</a:t>
            </a:r>
            <a:endParaRPr/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1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Digital Agri Strategy</a:t>
            </a:r>
            <a:endParaRPr/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1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Digital Welfare Credit Programme</a:t>
            </a:r>
            <a:endParaRPr/>
          </a:p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1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Artificial Intelligence Coalition</a:t>
            </a:r>
            <a:endParaRPr/>
          </a:p>
        </p:txBody>
      </p:sp>
      <p:sp>
        <p:nvSpPr>
          <p:cNvPr id="167" name="Google Shape;167;p4"/>
          <p:cNvSpPr/>
          <p:nvPr/>
        </p:nvSpPr>
        <p:spPr>
          <a:xfrm>
            <a:off x="7549902" y="4627234"/>
            <a:ext cx="1903680" cy="554811"/>
          </a:xfrm>
          <a:prstGeom prst="rect">
            <a:avLst/>
          </a:prstGeom>
          <a:solidFill>
            <a:schemeClr val="accent6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3275" lIns="53275" spcFirstLastPara="1" rIns="53275" wrap="square" tIns="53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Digital economy</a:t>
            </a:r>
            <a:endParaRPr/>
          </a:p>
        </p:txBody>
      </p:sp>
      <p:sp>
        <p:nvSpPr>
          <p:cNvPr id="168" name="Google Shape;168;p4"/>
          <p:cNvSpPr txBox="1"/>
          <p:nvPr/>
        </p:nvSpPr>
        <p:spPr>
          <a:xfrm>
            <a:off x="1562099" y="6664325"/>
            <a:ext cx="5760000" cy="2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Source: Inno Provement Regional assessment on EDIOP Priority Axis 2 – Ministry of Finance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5"/>
          <p:cNvSpPr txBox="1"/>
          <p:nvPr>
            <p:ph type="title"/>
          </p:nvPr>
        </p:nvSpPr>
        <p:spPr>
          <a:xfrm>
            <a:off x="767408" y="71960"/>
            <a:ext cx="9217024" cy="10527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lang="en-GB"/>
              <a:t>I.4.0 Public Policy Initiatives in Hungary</a:t>
            </a:r>
            <a:endParaRPr/>
          </a:p>
        </p:txBody>
      </p:sp>
      <p:sp>
        <p:nvSpPr>
          <p:cNvPr id="174" name="Google Shape;174;p5"/>
          <p:cNvSpPr txBox="1"/>
          <p:nvPr/>
        </p:nvSpPr>
        <p:spPr>
          <a:xfrm>
            <a:off x="2439989" y="1196975"/>
            <a:ext cx="7312025" cy="534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Strategies, platforms, umbrella programmes</a:t>
            </a:r>
            <a:endParaRPr/>
          </a:p>
        </p:txBody>
      </p:sp>
      <p:sp>
        <p:nvSpPr>
          <p:cNvPr id="175" name="Google Shape;175;p5"/>
          <p:cNvSpPr txBox="1"/>
          <p:nvPr/>
        </p:nvSpPr>
        <p:spPr>
          <a:xfrm>
            <a:off x="2931220" y="1635151"/>
            <a:ext cx="7413252" cy="26643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Noto Sans Symbols"/>
              <a:buChar char="❑"/>
            </a:pPr>
            <a:r>
              <a:rPr b="1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Vocational training 4.0</a:t>
            </a:r>
            <a:endParaRPr/>
          </a:p>
          <a:p>
            <a:pPr indent="-285750" lvl="1" marL="742950" marR="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b="0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Strategy of reforming vocational training and adult education with regards to challenges of Industry 4.0</a:t>
            </a:r>
            <a:endParaRPr/>
          </a:p>
          <a:p>
            <a:pPr indent="-285750" lvl="1" marL="742950" marR="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b="0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Strategy of the Innovation and Technology Ministry from March 2019</a:t>
            </a:r>
            <a:endParaRPr/>
          </a:p>
          <a:p>
            <a:pPr indent="-285750" lvl="1" marL="742950" marR="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b="0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Industry 4.0 changes professions and requirements of employers, therefore changes are needed in vocational training and adult educations</a:t>
            </a:r>
            <a:endParaRPr/>
          </a:p>
          <a:p>
            <a:pPr indent="-285750" lvl="1" marL="742950" marR="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b="0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New structure of vocational training (secondary school system)</a:t>
            </a:r>
            <a:endParaRPr/>
          </a:p>
          <a:p>
            <a:pPr indent="-285750" lvl="1" marL="742950" marR="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b="0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Reinforcing dual training</a:t>
            </a:r>
            <a:endParaRPr/>
          </a:p>
          <a:p>
            <a:pPr indent="-285750" lvl="1" marL="742950" marR="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b="0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Infrastructure development for school workshops</a:t>
            </a:r>
            <a:endParaRPr/>
          </a:p>
          <a:p>
            <a:pPr indent="-285750" lvl="1" marL="742950" marR="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Char char="•"/>
            </a:pPr>
            <a:r>
              <a:rPr b="0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Teachers receiving specialised trainings at companies</a:t>
            </a:r>
            <a:endParaRPr/>
          </a:p>
          <a:p>
            <a:pPr indent="-133350" lvl="1" marL="742950" marR="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1F497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3350" lvl="1" marL="742950" marR="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1F497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1" marL="800100" marR="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1" marL="800100" marR="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5"/>
          <p:cNvSpPr/>
          <p:nvPr/>
        </p:nvSpPr>
        <p:spPr>
          <a:xfrm>
            <a:off x="2064198" y="1635150"/>
            <a:ext cx="503411" cy="468312"/>
          </a:xfrm>
          <a:prstGeom prst="rect">
            <a:avLst/>
          </a:prstGeom>
          <a:solidFill>
            <a:schemeClr val="accent2"/>
          </a:solidFill>
          <a:ln cap="flat" cmpd="sng" w="25400">
            <a:solidFill>
              <a:srgbClr val="6E8D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075" lIns="10075" spcFirstLastPara="1" rIns="10075" wrap="square" tIns="100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17365D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6"/>
          <p:cNvSpPr txBox="1"/>
          <p:nvPr/>
        </p:nvSpPr>
        <p:spPr>
          <a:xfrm>
            <a:off x="2439989" y="1196975"/>
            <a:ext cx="7312025" cy="534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Coherence of I4.0 public policy initiatives – analysis framework</a:t>
            </a:r>
            <a:endParaRPr/>
          </a:p>
        </p:txBody>
      </p:sp>
      <p:sp>
        <p:nvSpPr>
          <p:cNvPr id="182" name="Google Shape;182;p6"/>
          <p:cNvSpPr/>
          <p:nvPr/>
        </p:nvSpPr>
        <p:spPr>
          <a:xfrm>
            <a:off x="2063751" y="1989139"/>
            <a:ext cx="3095625" cy="3887787"/>
          </a:xfrm>
          <a:prstGeom prst="ellipse">
            <a:avLst/>
          </a:prstGeom>
          <a:noFill/>
          <a:ln cap="flat" cmpd="sng" w="25400">
            <a:solidFill>
              <a:srgbClr val="BA910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6"/>
          <p:cNvSpPr/>
          <p:nvPr/>
        </p:nvSpPr>
        <p:spPr>
          <a:xfrm>
            <a:off x="4583113" y="1989139"/>
            <a:ext cx="3097212" cy="3887787"/>
          </a:xfrm>
          <a:prstGeom prst="ellipse">
            <a:avLst/>
          </a:prstGeom>
          <a:noFill/>
          <a:ln cap="flat" cmpd="sng" w="25400">
            <a:solidFill>
              <a:srgbClr val="21B7C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6"/>
          <p:cNvSpPr/>
          <p:nvPr/>
        </p:nvSpPr>
        <p:spPr>
          <a:xfrm>
            <a:off x="7104064" y="1989139"/>
            <a:ext cx="3095625" cy="3887787"/>
          </a:xfrm>
          <a:prstGeom prst="ellipse">
            <a:avLst/>
          </a:prstGeom>
          <a:noFill/>
          <a:ln cap="flat" cmpd="sng" w="25400">
            <a:solidFill>
              <a:srgbClr val="98C2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6"/>
          <p:cNvSpPr txBox="1"/>
          <p:nvPr/>
        </p:nvSpPr>
        <p:spPr>
          <a:xfrm>
            <a:off x="2554289" y="2276476"/>
            <a:ext cx="1997075" cy="536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000" u="none" cap="none" strike="noStrike">
                <a:solidFill>
                  <a:srgbClr val="BA9105"/>
                </a:solidFill>
                <a:latin typeface="Arial"/>
                <a:ea typeface="Arial"/>
                <a:cs typeface="Arial"/>
                <a:sym typeface="Arial"/>
              </a:rPr>
              <a:t>Awareness</a:t>
            </a:r>
            <a:endParaRPr/>
          </a:p>
        </p:txBody>
      </p:sp>
      <p:sp>
        <p:nvSpPr>
          <p:cNvPr id="186" name="Google Shape;186;p6"/>
          <p:cNvSpPr txBox="1"/>
          <p:nvPr/>
        </p:nvSpPr>
        <p:spPr>
          <a:xfrm>
            <a:off x="5092700" y="2276476"/>
            <a:ext cx="1995488" cy="536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000" u="none" cap="none" strike="noStrike">
                <a:solidFill>
                  <a:srgbClr val="21B7CF"/>
                </a:solidFill>
                <a:latin typeface="Arial"/>
                <a:ea typeface="Arial"/>
                <a:cs typeface="Arial"/>
                <a:sym typeface="Arial"/>
              </a:rPr>
              <a:t>Readiness</a:t>
            </a:r>
            <a:endParaRPr/>
          </a:p>
        </p:txBody>
      </p:sp>
      <p:sp>
        <p:nvSpPr>
          <p:cNvPr id="187" name="Google Shape;187;p6"/>
          <p:cNvSpPr txBox="1"/>
          <p:nvPr/>
        </p:nvSpPr>
        <p:spPr>
          <a:xfrm>
            <a:off x="7696200" y="2276476"/>
            <a:ext cx="1995488" cy="536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000" u="none" cap="none" strike="noStrike">
                <a:solidFill>
                  <a:srgbClr val="98C222"/>
                </a:solidFill>
                <a:latin typeface="Arial"/>
                <a:ea typeface="Arial"/>
                <a:cs typeface="Arial"/>
                <a:sym typeface="Arial"/>
              </a:rPr>
              <a:t>Execution</a:t>
            </a:r>
            <a:endParaRPr/>
          </a:p>
        </p:txBody>
      </p:sp>
      <p:sp>
        <p:nvSpPr>
          <p:cNvPr id="188" name="Google Shape;188;p6"/>
          <p:cNvSpPr txBox="1"/>
          <p:nvPr/>
        </p:nvSpPr>
        <p:spPr>
          <a:xfrm>
            <a:off x="2832101" y="2678113"/>
            <a:ext cx="1997075" cy="125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82563" lvl="0" marL="182563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Campaigns</a:t>
            </a:r>
            <a:endParaRPr/>
          </a:p>
          <a:p>
            <a:pPr indent="-182563" lvl="0" marL="182563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Demonstrations</a:t>
            </a:r>
            <a:endParaRPr/>
          </a:p>
          <a:p>
            <a:pPr indent="-182563" lvl="0" marL="182563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Events</a:t>
            </a:r>
            <a:endParaRPr/>
          </a:p>
          <a:p>
            <a:pPr indent="-182563" lvl="0" marL="182563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….</a:t>
            </a:r>
            <a:endParaRPr/>
          </a:p>
        </p:txBody>
      </p:sp>
      <p:sp>
        <p:nvSpPr>
          <p:cNvPr id="189" name="Google Shape;189;p6"/>
          <p:cNvSpPr txBox="1"/>
          <p:nvPr/>
        </p:nvSpPr>
        <p:spPr>
          <a:xfrm>
            <a:off x="1562100" y="6669360"/>
            <a:ext cx="4533900" cy="2108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Source: Balázs Tordai, ICT Association Hungary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6"/>
          <p:cNvSpPr txBox="1"/>
          <p:nvPr/>
        </p:nvSpPr>
        <p:spPr>
          <a:xfrm>
            <a:off x="2554289" y="4641850"/>
            <a:ext cx="1997075" cy="534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BA9105"/>
                </a:solidFill>
                <a:latin typeface="Arial"/>
                <a:ea typeface="Arial"/>
                <a:cs typeface="Arial"/>
                <a:sym typeface="Arial"/>
              </a:rPr>
              <a:t>Commitment</a:t>
            </a:r>
            <a:endParaRPr/>
          </a:p>
        </p:txBody>
      </p:sp>
      <p:sp>
        <p:nvSpPr>
          <p:cNvPr id="191" name="Google Shape;191;p6"/>
          <p:cNvSpPr txBox="1"/>
          <p:nvPr/>
        </p:nvSpPr>
        <p:spPr>
          <a:xfrm>
            <a:off x="5176839" y="4641850"/>
            <a:ext cx="1995487" cy="534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21B7CF"/>
                </a:solidFill>
                <a:latin typeface="Arial"/>
                <a:ea typeface="Arial"/>
                <a:cs typeface="Arial"/>
                <a:sym typeface="Arial"/>
              </a:rPr>
              <a:t>Strategy</a:t>
            </a:r>
            <a:endParaRPr/>
          </a:p>
        </p:txBody>
      </p:sp>
      <p:sp>
        <p:nvSpPr>
          <p:cNvPr id="192" name="Google Shape;192;p6"/>
          <p:cNvSpPr txBox="1"/>
          <p:nvPr/>
        </p:nvSpPr>
        <p:spPr>
          <a:xfrm>
            <a:off x="7781926" y="4641850"/>
            <a:ext cx="1997075" cy="534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98C222"/>
                </a:solidFill>
                <a:latin typeface="Arial"/>
                <a:ea typeface="Arial"/>
                <a:cs typeface="Arial"/>
                <a:sym typeface="Arial"/>
              </a:rPr>
              <a:t>Change</a:t>
            </a:r>
            <a:endParaRPr/>
          </a:p>
        </p:txBody>
      </p:sp>
      <p:sp>
        <p:nvSpPr>
          <p:cNvPr id="193" name="Google Shape;193;p6"/>
          <p:cNvSpPr txBox="1"/>
          <p:nvPr/>
        </p:nvSpPr>
        <p:spPr>
          <a:xfrm>
            <a:off x="5353050" y="2678113"/>
            <a:ext cx="1995488" cy="125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82563" lvl="0" marL="182563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Management</a:t>
            </a:r>
            <a:endParaRPr/>
          </a:p>
          <a:p>
            <a:pPr indent="-182563" lvl="0" marL="182563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Production technologies</a:t>
            </a:r>
            <a:endParaRPr/>
          </a:p>
          <a:p>
            <a:pPr indent="-182563" lvl="0" marL="182563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Skills development</a:t>
            </a:r>
            <a:endParaRPr/>
          </a:p>
          <a:p>
            <a:pPr indent="-182563" lvl="0" marL="182563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….</a:t>
            </a:r>
            <a:endParaRPr/>
          </a:p>
        </p:txBody>
      </p:sp>
      <p:sp>
        <p:nvSpPr>
          <p:cNvPr id="194" name="Google Shape;194;p6"/>
          <p:cNvSpPr txBox="1"/>
          <p:nvPr/>
        </p:nvSpPr>
        <p:spPr>
          <a:xfrm>
            <a:off x="8204200" y="2678113"/>
            <a:ext cx="1995488" cy="125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82563" lvl="0" marL="182563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Planning</a:t>
            </a:r>
            <a:endParaRPr/>
          </a:p>
          <a:p>
            <a:pPr indent="-182563" lvl="0" marL="182563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Funding</a:t>
            </a:r>
            <a:endParaRPr/>
          </a:p>
          <a:p>
            <a:pPr indent="-182563" lvl="0" marL="182563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Building</a:t>
            </a:r>
            <a:endParaRPr/>
          </a:p>
          <a:p>
            <a:pPr indent="-182563" lvl="0" marL="182563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Testing</a:t>
            </a:r>
            <a:endParaRPr/>
          </a:p>
          <a:p>
            <a:pPr indent="-182563" lvl="0" marL="182563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Char char="•"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….</a:t>
            </a:r>
            <a:endParaRPr/>
          </a:p>
        </p:txBody>
      </p:sp>
      <p:sp>
        <p:nvSpPr>
          <p:cNvPr id="195" name="Google Shape;195;p6"/>
          <p:cNvSpPr txBox="1"/>
          <p:nvPr/>
        </p:nvSpPr>
        <p:spPr>
          <a:xfrm>
            <a:off x="982664" y="62418"/>
            <a:ext cx="9217024" cy="10527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b="0" i="0" lang="en-GB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I.4.0 Public Policy Initiatives in Hungary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" name="Google Shape;200;p7"/>
          <p:cNvGrpSpPr/>
          <p:nvPr/>
        </p:nvGrpSpPr>
        <p:grpSpPr>
          <a:xfrm>
            <a:off x="2063750" y="1989139"/>
            <a:ext cx="8135938" cy="3887787"/>
            <a:chOff x="539552" y="1988840"/>
            <a:chExt cx="8136904" cy="3888432"/>
          </a:xfrm>
        </p:grpSpPr>
        <p:sp>
          <p:nvSpPr>
            <p:cNvPr id="201" name="Google Shape;201;p7"/>
            <p:cNvSpPr/>
            <p:nvPr/>
          </p:nvSpPr>
          <p:spPr>
            <a:xfrm>
              <a:off x="539552" y="1988840"/>
              <a:ext cx="3095993" cy="3888432"/>
            </a:xfrm>
            <a:prstGeom prst="ellipse">
              <a:avLst/>
            </a:prstGeom>
            <a:noFill/>
            <a:ln cap="flat" cmpd="sng" w="25400">
              <a:solidFill>
                <a:srgbClr val="BA910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7"/>
            <p:cNvSpPr/>
            <p:nvPr/>
          </p:nvSpPr>
          <p:spPr>
            <a:xfrm>
              <a:off x="3059214" y="1988840"/>
              <a:ext cx="3097580" cy="3888432"/>
            </a:xfrm>
            <a:prstGeom prst="ellipse">
              <a:avLst/>
            </a:prstGeom>
            <a:noFill/>
            <a:ln cap="flat" cmpd="sng" w="25400">
              <a:solidFill>
                <a:srgbClr val="21B7C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7"/>
            <p:cNvSpPr/>
            <p:nvPr/>
          </p:nvSpPr>
          <p:spPr>
            <a:xfrm>
              <a:off x="5580463" y="1988840"/>
              <a:ext cx="3095993" cy="3888432"/>
            </a:xfrm>
            <a:prstGeom prst="ellipse">
              <a:avLst/>
            </a:prstGeom>
            <a:noFill/>
            <a:ln cap="flat" cmpd="sng" w="25400">
              <a:solidFill>
                <a:srgbClr val="98C22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7"/>
            <p:cNvSpPr txBox="1"/>
            <p:nvPr/>
          </p:nvSpPr>
          <p:spPr>
            <a:xfrm>
              <a:off x="1030148" y="2276225"/>
              <a:ext cx="1995724" cy="536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000" u="none" cap="none" strike="noStrike">
                  <a:solidFill>
                    <a:srgbClr val="FFE89A"/>
                  </a:solidFill>
                  <a:latin typeface="Arial"/>
                  <a:ea typeface="Arial"/>
                  <a:cs typeface="Arial"/>
                  <a:sym typeface="Arial"/>
                </a:rPr>
                <a:t>Awareness</a:t>
              </a:r>
              <a:endParaRPr/>
            </a:p>
          </p:txBody>
        </p:sp>
        <p:sp>
          <p:nvSpPr>
            <p:cNvPr id="205" name="Google Shape;205;p7"/>
            <p:cNvSpPr txBox="1"/>
            <p:nvPr/>
          </p:nvSpPr>
          <p:spPr>
            <a:xfrm>
              <a:off x="3567274" y="2276225"/>
              <a:ext cx="1997312" cy="536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000" u="none" cap="none" strike="noStrike">
                  <a:solidFill>
                    <a:srgbClr val="A0E5F0"/>
                  </a:solidFill>
                  <a:latin typeface="Arial"/>
                  <a:ea typeface="Arial"/>
                  <a:cs typeface="Arial"/>
                  <a:sym typeface="Arial"/>
                </a:rPr>
                <a:t>Readiness</a:t>
              </a:r>
              <a:endParaRPr/>
            </a:p>
          </p:txBody>
        </p:sp>
        <p:sp>
          <p:nvSpPr>
            <p:cNvPr id="206" name="Google Shape;206;p7"/>
            <p:cNvSpPr txBox="1"/>
            <p:nvPr/>
          </p:nvSpPr>
          <p:spPr>
            <a:xfrm>
              <a:off x="6172671" y="2276225"/>
              <a:ext cx="1995725" cy="536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000" u="none" cap="none" strike="noStrike">
                  <a:solidFill>
                    <a:srgbClr val="D9EE9D"/>
                  </a:solidFill>
                  <a:latin typeface="Arial"/>
                  <a:ea typeface="Arial"/>
                  <a:cs typeface="Arial"/>
                  <a:sym typeface="Arial"/>
                </a:rPr>
                <a:t>Execution</a:t>
              </a:r>
              <a:endParaRPr/>
            </a:p>
          </p:txBody>
        </p:sp>
        <p:sp>
          <p:nvSpPr>
            <p:cNvPr id="207" name="Google Shape;207;p7"/>
            <p:cNvSpPr txBox="1"/>
            <p:nvPr/>
          </p:nvSpPr>
          <p:spPr>
            <a:xfrm>
              <a:off x="1307993" y="2677929"/>
              <a:ext cx="1997312" cy="12559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Campaigns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Demonstrations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Events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….</a:t>
              </a:r>
              <a:endParaRPr/>
            </a:p>
          </p:txBody>
        </p:sp>
        <p:sp>
          <p:nvSpPr>
            <p:cNvPr id="208" name="Google Shape;208;p7"/>
            <p:cNvSpPr txBox="1"/>
            <p:nvPr/>
          </p:nvSpPr>
          <p:spPr>
            <a:xfrm>
              <a:off x="1030148" y="4641992"/>
              <a:ext cx="1995724" cy="5350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1600" u="none" cap="none" strike="noStrike">
                  <a:solidFill>
                    <a:srgbClr val="FFE89A"/>
                  </a:solidFill>
                  <a:latin typeface="Arial"/>
                  <a:ea typeface="Arial"/>
                  <a:cs typeface="Arial"/>
                  <a:sym typeface="Arial"/>
                </a:rPr>
                <a:t>Commitment</a:t>
              </a:r>
              <a:endParaRPr/>
            </a:p>
          </p:txBody>
        </p:sp>
        <p:sp>
          <p:nvSpPr>
            <p:cNvPr id="209" name="Google Shape;209;p7"/>
            <p:cNvSpPr txBox="1"/>
            <p:nvPr/>
          </p:nvSpPr>
          <p:spPr>
            <a:xfrm>
              <a:off x="3651421" y="4641992"/>
              <a:ext cx="1997312" cy="5350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1600" u="none" cap="none" strike="noStrike">
                  <a:solidFill>
                    <a:srgbClr val="A0E5F0"/>
                  </a:solidFill>
                  <a:latin typeface="Arial"/>
                  <a:ea typeface="Arial"/>
                  <a:cs typeface="Arial"/>
                  <a:sym typeface="Arial"/>
                </a:rPr>
                <a:t>Strategy</a:t>
              </a:r>
              <a:endParaRPr/>
            </a:p>
          </p:txBody>
        </p:sp>
        <p:sp>
          <p:nvSpPr>
            <p:cNvPr id="210" name="Google Shape;210;p7"/>
            <p:cNvSpPr txBox="1"/>
            <p:nvPr/>
          </p:nvSpPr>
          <p:spPr>
            <a:xfrm>
              <a:off x="6258406" y="4641992"/>
              <a:ext cx="1995725" cy="5350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1600" u="none" cap="none" strike="noStrike">
                  <a:solidFill>
                    <a:srgbClr val="D9EE9D"/>
                  </a:solidFill>
                  <a:latin typeface="Arial"/>
                  <a:ea typeface="Arial"/>
                  <a:cs typeface="Arial"/>
                  <a:sym typeface="Arial"/>
                </a:rPr>
                <a:t>Change</a:t>
              </a:r>
              <a:endParaRPr/>
            </a:p>
          </p:txBody>
        </p:sp>
        <p:sp>
          <p:nvSpPr>
            <p:cNvPr id="211" name="Google Shape;211;p7"/>
            <p:cNvSpPr txBox="1"/>
            <p:nvPr/>
          </p:nvSpPr>
          <p:spPr>
            <a:xfrm>
              <a:off x="3829243" y="2677929"/>
              <a:ext cx="1995725" cy="12559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Management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Production technologies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Skills development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….</a:t>
              </a:r>
              <a:endParaRPr/>
            </a:p>
          </p:txBody>
        </p:sp>
        <p:sp>
          <p:nvSpPr>
            <p:cNvPr id="212" name="Google Shape;212;p7"/>
            <p:cNvSpPr txBox="1"/>
            <p:nvPr/>
          </p:nvSpPr>
          <p:spPr>
            <a:xfrm>
              <a:off x="6680731" y="2677929"/>
              <a:ext cx="1995725" cy="12559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Planning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Funding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Building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Testing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….</a:t>
              </a:r>
              <a:endParaRPr/>
            </a:p>
          </p:txBody>
        </p:sp>
      </p:grpSp>
      <p:sp>
        <p:nvSpPr>
          <p:cNvPr id="213" name="Google Shape;213;p7"/>
          <p:cNvSpPr txBox="1"/>
          <p:nvPr/>
        </p:nvSpPr>
        <p:spPr>
          <a:xfrm>
            <a:off x="2439989" y="1196975"/>
            <a:ext cx="7312025" cy="534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Coherence of I4.0 public policy initiatives – analysis framework</a:t>
            </a:r>
            <a:endParaRPr/>
          </a:p>
        </p:txBody>
      </p:sp>
      <p:sp>
        <p:nvSpPr>
          <p:cNvPr id="214" name="Google Shape;214;p7"/>
          <p:cNvSpPr/>
          <p:nvPr/>
        </p:nvSpPr>
        <p:spPr>
          <a:xfrm>
            <a:off x="3586164" y="2564905"/>
            <a:ext cx="1792287" cy="3241675"/>
          </a:xfrm>
          <a:prstGeom prst="roundRect">
            <a:avLst>
              <a:gd fmla="val 16667" name="adj"/>
            </a:avLst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Industry 4.0 National Technology Platform</a:t>
            </a:r>
            <a:endParaRPr/>
          </a:p>
        </p:txBody>
      </p:sp>
      <p:sp>
        <p:nvSpPr>
          <p:cNvPr id="215" name="Google Shape;215;p7"/>
          <p:cNvSpPr txBox="1"/>
          <p:nvPr/>
        </p:nvSpPr>
        <p:spPr>
          <a:xfrm>
            <a:off x="767408" y="71960"/>
            <a:ext cx="9217024" cy="10527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b="0" i="0" lang="en-GB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I.4.0 Public Policy Initiatives in Hungary</a:t>
            </a:r>
            <a:endParaRPr b="0" i="0" sz="4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oogle Shape;220;p8"/>
          <p:cNvGrpSpPr/>
          <p:nvPr/>
        </p:nvGrpSpPr>
        <p:grpSpPr>
          <a:xfrm>
            <a:off x="2063750" y="1989139"/>
            <a:ext cx="8135938" cy="3887787"/>
            <a:chOff x="539552" y="1988840"/>
            <a:chExt cx="8136904" cy="3888432"/>
          </a:xfrm>
        </p:grpSpPr>
        <p:sp>
          <p:nvSpPr>
            <p:cNvPr id="221" name="Google Shape;221;p8"/>
            <p:cNvSpPr/>
            <p:nvPr/>
          </p:nvSpPr>
          <p:spPr>
            <a:xfrm>
              <a:off x="539552" y="1988840"/>
              <a:ext cx="3095993" cy="3888432"/>
            </a:xfrm>
            <a:prstGeom prst="ellipse">
              <a:avLst/>
            </a:prstGeom>
            <a:noFill/>
            <a:ln cap="flat" cmpd="sng" w="25400">
              <a:solidFill>
                <a:srgbClr val="BA910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8"/>
            <p:cNvSpPr/>
            <p:nvPr/>
          </p:nvSpPr>
          <p:spPr>
            <a:xfrm>
              <a:off x="3059214" y="1988840"/>
              <a:ext cx="3097580" cy="3888432"/>
            </a:xfrm>
            <a:prstGeom prst="ellipse">
              <a:avLst/>
            </a:prstGeom>
            <a:noFill/>
            <a:ln cap="flat" cmpd="sng" w="25400">
              <a:solidFill>
                <a:srgbClr val="21B7C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8"/>
            <p:cNvSpPr/>
            <p:nvPr/>
          </p:nvSpPr>
          <p:spPr>
            <a:xfrm>
              <a:off x="5580463" y="1988840"/>
              <a:ext cx="3095993" cy="3888432"/>
            </a:xfrm>
            <a:prstGeom prst="ellipse">
              <a:avLst/>
            </a:prstGeom>
            <a:noFill/>
            <a:ln cap="flat" cmpd="sng" w="25400">
              <a:solidFill>
                <a:srgbClr val="98C22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8"/>
            <p:cNvSpPr txBox="1"/>
            <p:nvPr/>
          </p:nvSpPr>
          <p:spPr>
            <a:xfrm>
              <a:off x="1030148" y="2276225"/>
              <a:ext cx="1995724" cy="536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000" u="none" cap="none" strike="noStrike">
                  <a:solidFill>
                    <a:srgbClr val="FFE89A"/>
                  </a:solidFill>
                  <a:latin typeface="Arial"/>
                  <a:ea typeface="Arial"/>
                  <a:cs typeface="Arial"/>
                  <a:sym typeface="Arial"/>
                </a:rPr>
                <a:t>Awareness</a:t>
              </a:r>
              <a:endParaRPr/>
            </a:p>
          </p:txBody>
        </p:sp>
        <p:sp>
          <p:nvSpPr>
            <p:cNvPr id="225" name="Google Shape;225;p8"/>
            <p:cNvSpPr txBox="1"/>
            <p:nvPr/>
          </p:nvSpPr>
          <p:spPr>
            <a:xfrm>
              <a:off x="3567274" y="2276225"/>
              <a:ext cx="1997312" cy="536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000" u="none" cap="none" strike="noStrike">
                  <a:solidFill>
                    <a:srgbClr val="A0E5F0"/>
                  </a:solidFill>
                  <a:latin typeface="Arial"/>
                  <a:ea typeface="Arial"/>
                  <a:cs typeface="Arial"/>
                  <a:sym typeface="Arial"/>
                </a:rPr>
                <a:t>Readiness</a:t>
              </a:r>
              <a:endParaRPr/>
            </a:p>
          </p:txBody>
        </p:sp>
        <p:sp>
          <p:nvSpPr>
            <p:cNvPr id="226" name="Google Shape;226;p8"/>
            <p:cNvSpPr txBox="1"/>
            <p:nvPr/>
          </p:nvSpPr>
          <p:spPr>
            <a:xfrm>
              <a:off x="6172671" y="2276225"/>
              <a:ext cx="1995725" cy="536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000" u="none" cap="none" strike="noStrike">
                  <a:solidFill>
                    <a:srgbClr val="D9EE9D"/>
                  </a:solidFill>
                  <a:latin typeface="Arial"/>
                  <a:ea typeface="Arial"/>
                  <a:cs typeface="Arial"/>
                  <a:sym typeface="Arial"/>
                </a:rPr>
                <a:t>Execution</a:t>
              </a:r>
              <a:endParaRPr/>
            </a:p>
          </p:txBody>
        </p:sp>
        <p:sp>
          <p:nvSpPr>
            <p:cNvPr id="227" name="Google Shape;227;p8"/>
            <p:cNvSpPr txBox="1"/>
            <p:nvPr/>
          </p:nvSpPr>
          <p:spPr>
            <a:xfrm>
              <a:off x="1307993" y="2677929"/>
              <a:ext cx="1997312" cy="12559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Campaigns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Demonstrations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Events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….</a:t>
              </a:r>
              <a:endParaRPr/>
            </a:p>
          </p:txBody>
        </p:sp>
        <p:sp>
          <p:nvSpPr>
            <p:cNvPr id="228" name="Google Shape;228;p8"/>
            <p:cNvSpPr txBox="1"/>
            <p:nvPr/>
          </p:nvSpPr>
          <p:spPr>
            <a:xfrm>
              <a:off x="1030148" y="4641992"/>
              <a:ext cx="1995724" cy="5350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1600" u="none" cap="none" strike="noStrike">
                  <a:solidFill>
                    <a:srgbClr val="FFE89A"/>
                  </a:solidFill>
                  <a:latin typeface="Arial"/>
                  <a:ea typeface="Arial"/>
                  <a:cs typeface="Arial"/>
                  <a:sym typeface="Arial"/>
                </a:rPr>
                <a:t>Commitment</a:t>
              </a:r>
              <a:endParaRPr/>
            </a:p>
          </p:txBody>
        </p:sp>
        <p:sp>
          <p:nvSpPr>
            <p:cNvPr id="229" name="Google Shape;229;p8"/>
            <p:cNvSpPr txBox="1"/>
            <p:nvPr/>
          </p:nvSpPr>
          <p:spPr>
            <a:xfrm>
              <a:off x="3651421" y="4641992"/>
              <a:ext cx="1997312" cy="5350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1600" u="none" cap="none" strike="noStrike">
                  <a:solidFill>
                    <a:srgbClr val="A0E5F0"/>
                  </a:solidFill>
                  <a:latin typeface="Arial"/>
                  <a:ea typeface="Arial"/>
                  <a:cs typeface="Arial"/>
                  <a:sym typeface="Arial"/>
                </a:rPr>
                <a:t>Strategy</a:t>
              </a:r>
              <a:endParaRPr/>
            </a:p>
          </p:txBody>
        </p:sp>
        <p:sp>
          <p:nvSpPr>
            <p:cNvPr id="230" name="Google Shape;230;p8"/>
            <p:cNvSpPr txBox="1"/>
            <p:nvPr/>
          </p:nvSpPr>
          <p:spPr>
            <a:xfrm>
              <a:off x="6258406" y="4641992"/>
              <a:ext cx="1995725" cy="5350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1600" u="none" cap="none" strike="noStrike">
                  <a:solidFill>
                    <a:srgbClr val="D9EE9D"/>
                  </a:solidFill>
                  <a:latin typeface="Arial"/>
                  <a:ea typeface="Arial"/>
                  <a:cs typeface="Arial"/>
                  <a:sym typeface="Arial"/>
                </a:rPr>
                <a:t>Change</a:t>
              </a:r>
              <a:endParaRPr/>
            </a:p>
          </p:txBody>
        </p:sp>
        <p:sp>
          <p:nvSpPr>
            <p:cNvPr id="231" name="Google Shape;231;p8"/>
            <p:cNvSpPr txBox="1"/>
            <p:nvPr/>
          </p:nvSpPr>
          <p:spPr>
            <a:xfrm>
              <a:off x="3829243" y="2677929"/>
              <a:ext cx="1995725" cy="12559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Management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Production technologies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Skills development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….</a:t>
              </a:r>
              <a:endParaRPr/>
            </a:p>
          </p:txBody>
        </p:sp>
        <p:sp>
          <p:nvSpPr>
            <p:cNvPr id="232" name="Google Shape;232;p8"/>
            <p:cNvSpPr txBox="1"/>
            <p:nvPr/>
          </p:nvSpPr>
          <p:spPr>
            <a:xfrm>
              <a:off x="6680731" y="2677929"/>
              <a:ext cx="1995725" cy="12559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Planning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Funding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Building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Testing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….</a:t>
              </a:r>
              <a:endParaRPr/>
            </a:p>
          </p:txBody>
        </p:sp>
      </p:grpSp>
      <p:sp>
        <p:nvSpPr>
          <p:cNvPr id="233" name="Google Shape;233;p8"/>
          <p:cNvSpPr/>
          <p:nvPr/>
        </p:nvSpPr>
        <p:spPr>
          <a:xfrm>
            <a:off x="2208213" y="2654301"/>
            <a:ext cx="5327650" cy="1008063"/>
          </a:xfrm>
          <a:prstGeom prst="roundRect">
            <a:avLst>
              <a:gd fmla="val 16667" name="adj"/>
            </a:avLst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EDIOP-1.1.3 (Industry 4.0/ Modern model factory)</a:t>
            </a:r>
            <a:endParaRPr/>
          </a:p>
        </p:txBody>
      </p:sp>
      <p:sp>
        <p:nvSpPr>
          <p:cNvPr id="234" name="Google Shape;234;p8"/>
          <p:cNvSpPr txBox="1"/>
          <p:nvPr/>
        </p:nvSpPr>
        <p:spPr>
          <a:xfrm>
            <a:off x="2439989" y="1196975"/>
            <a:ext cx="7312025" cy="534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Coherence of I4.0 public policy initiatives – analysis framework</a:t>
            </a:r>
            <a:endParaRPr/>
          </a:p>
        </p:txBody>
      </p:sp>
      <p:sp>
        <p:nvSpPr>
          <p:cNvPr id="235" name="Google Shape;235;p8"/>
          <p:cNvSpPr/>
          <p:nvPr/>
        </p:nvSpPr>
        <p:spPr>
          <a:xfrm>
            <a:off x="8774113" y="3189289"/>
            <a:ext cx="1543050" cy="809625"/>
          </a:xfrm>
          <a:prstGeom prst="roundRect">
            <a:avLst>
              <a:gd fmla="val 16667" name="adj"/>
            </a:avLst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EDIOP-1.2.8 (Open call for SMEs on I4.0)</a:t>
            </a:r>
            <a:endParaRPr/>
          </a:p>
        </p:txBody>
      </p:sp>
      <p:sp>
        <p:nvSpPr>
          <p:cNvPr id="236" name="Google Shape;236;p8"/>
          <p:cNvSpPr txBox="1"/>
          <p:nvPr/>
        </p:nvSpPr>
        <p:spPr>
          <a:xfrm>
            <a:off x="1631505" y="1556793"/>
            <a:ext cx="5784269" cy="3600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Open calls in EDIOP Priority Axis 1 – SME development</a:t>
            </a:r>
            <a:endParaRPr/>
          </a:p>
        </p:txBody>
      </p:sp>
      <p:cxnSp>
        <p:nvCxnSpPr>
          <p:cNvPr id="237" name="Google Shape;237;p8"/>
          <p:cNvCxnSpPr/>
          <p:nvPr/>
        </p:nvCxnSpPr>
        <p:spPr>
          <a:xfrm>
            <a:off x="1750119" y="1925298"/>
            <a:ext cx="8100000" cy="0"/>
          </a:xfrm>
          <a:prstGeom prst="straightConnector1">
            <a:avLst/>
          </a:prstGeom>
          <a:noFill/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8" name="Google Shape;238;p8"/>
          <p:cNvSpPr/>
          <p:nvPr/>
        </p:nvSpPr>
        <p:spPr>
          <a:xfrm>
            <a:off x="3586164" y="2564905"/>
            <a:ext cx="1792287" cy="3241675"/>
          </a:xfrm>
          <a:prstGeom prst="roundRect">
            <a:avLst>
              <a:gd fmla="val 16667" name="adj"/>
            </a:avLst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Industry 4.0 National Technology Platform</a:t>
            </a:r>
            <a:endParaRPr/>
          </a:p>
        </p:txBody>
      </p:sp>
      <p:sp>
        <p:nvSpPr>
          <p:cNvPr id="239" name="Google Shape;239;p8"/>
          <p:cNvSpPr/>
          <p:nvPr/>
        </p:nvSpPr>
        <p:spPr>
          <a:xfrm>
            <a:off x="2357439" y="4967386"/>
            <a:ext cx="5329237" cy="477838"/>
          </a:xfrm>
          <a:prstGeom prst="roundRect">
            <a:avLst>
              <a:gd fmla="val 16667" name="adj"/>
            </a:avLst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EDIOP-1.1.4 - Programme for Medium-Sized Companies/”Hungarian Multinationals”</a:t>
            </a:r>
            <a:endParaRPr/>
          </a:p>
        </p:txBody>
      </p:sp>
      <p:sp>
        <p:nvSpPr>
          <p:cNvPr id="240" name="Google Shape;240;p8"/>
          <p:cNvSpPr txBox="1"/>
          <p:nvPr/>
        </p:nvSpPr>
        <p:spPr>
          <a:xfrm>
            <a:off x="767408" y="71960"/>
            <a:ext cx="9217024" cy="10527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b="0" i="0" lang="en-GB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I.4.0 Public Policy Initiatives in Hungary</a:t>
            </a:r>
            <a:endParaRPr b="0" i="0" sz="4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" name="Google Shape;245;p9"/>
          <p:cNvGrpSpPr/>
          <p:nvPr/>
        </p:nvGrpSpPr>
        <p:grpSpPr>
          <a:xfrm>
            <a:off x="2063750" y="1989139"/>
            <a:ext cx="8135938" cy="3887787"/>
            <a:chOff x="539552" y="1988840"/>
            <a:chExt cx="8136904" cy="3888432"/>
          </a:xfrm>
        </p:grpSpPr>
        <p:sp>
          <p:nvSpPr>
            <p:cNvPr id="246" name="Google Shape;246;p9"/>
            <p:cNvSpPr/>
            <p:nvPr/>
          </p:nvSpPr>
          <p:spPr>
            <a:xfrm>
              <a:off x="539552" y="1988840"/>
              <a:ext cx="3095993" cy="3888432"/>
            </a:xfrm>
            <a:prstGeom prst="ellipse">
              <a:avLst/>
            </a:prstGeom>
            <a:noFill/>
            <a:ln cap="flat" cmpd="sng" w="25400">
              <a:solidFill>
                <a:srgbClr val="BA910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9"/>
            <p:cNvSpPr/>
            <p:nvPr/>
          </p:nvSpPr>
          <p:spPr>
            <a:xfrm>
              <a:off x="3059214" y="1988840"/>
              <a:ext cx="3097580" cy="3888432"/>
            </a:xfrm>
            <a:prstGeom prst="ellipse">
              <a:avLst/>
            </a:prstGeom>
            <a:noFill/>
            <a:ln cap="flat" cmpd="sng" w="25400">
              <a:solidFill>
                <a:srgbClr val="21B7C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9"/>
            <p:cNvSpPr/>
            <p:nvPr/>
          </p:nvSpPr>
          <p:spPr>
            <a:xfrm>
              <a:off x="5580463" y="1988840"/>
              <a:ext cx="3095993" cy="3888432"/>
            </a:xfrm>
            <a:prstGeom prst="ellipse">
              <a:avLst/>
            </a:prstGeom>
            <a:noFill/>
            <a:ln cap="flat" cmpd="sng" w="25400">
              <a:solidFill>
                <a:srgbClr val="98C22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9"/>
            <p:cNvSpPr txBox="1"/>
            <p:nvPr/>
          </p:nvSpPr>
          <p:spPr>
            <a:xfrm>
              <a:off x="1030148" y="2276225"/>
              <a:ext cx="1995724" cy="536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000" u="none" cap="none" strike="noStrike">
                  <a:solidFill>
                    <a:srgbClr val="FFE89A"/>
                  </a:solidFill>
                  <a:latin typeface="Arial"/>
                  <a:ea typeface="Arial"/>
                  <a:cs typeface="Arial"/>
                  <a:sym typeface="Arial"/>
                </a:rPr>
                <a:t>Awareness</a:t>
              </a:r>
              <a:endParaRPr/>
            </a:p>
          </p:txBody>
        </p:sp>
        <p:sp>
          <p:nvSpPr>
            <p:cNvPr id="250" name="Google Shape;250;p9"/>
            <p:cNvSpPr txBox="1"/>
            <p:nvPr/>
          </p:nvSpPr>
          <p:spPr>
            <a:xfrm>
              <a:off x="3567274" y="2276225"/>
              <a:ext cx="1997312" cy="536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000" u="none" cap="none" strike="noStrike">
                  <a:solidFill>
                    <a:srgbClr val="A0E5F0"/>
                  </a:solidFill>
                  <a:latin typeface="Arial"/>
                  <a:ea typeface="Arial"/>
                  <a:cs typeface="Arial"/>
                  <a:sym typeface="Arial"/>
                </a:rPr>
                <a:t>Readiness</a:t>
              </a:r>
              <a:endParaRPr/>
            </a:p>
          </p:txBody>
        </p:sp>
        <p:sp>
          <p:nvSpPr>
            <p:cNvPr id="251" name="Google Shape;251;p9"/>
            <p:cNvSpPr txBox="1"/>
            <p:nvPr/>
          </p:nvSpPr>
          <p:spPr>
            <a:xfrm>
              <a:off x="6172671" y="2276225"/>
              <a:ext cx="1995725" cy="536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2000" u="none" cap="none" strike="noStrike">
                  <a:solidFill>
                    <a:srgbClr val="D9EE9D"/>
                  </a:solidFill>
                  <a:latin typeface="Arial"/>
                  <a:ea typeface="Arial"/>
                  <a:cs typeface="Arial"/>
                  <a:sym typeface="Arial"/>
                </a:rPr>
                <a:t>Execution</a:t>
              </a:r>
              <a:endParaRPr/>
            </a:p>
          </p:txBody>
        </p:sp>
        <p:sp>
          <p:nvSpPr>
            <p:cNvPr id="252" name="Google Shape;252;p9"/>
            <p:cNvSpPr txBox="1"/>
            <p:nvPr/>
          </p:nvSpPr>
          <p:spPr>
            <a:xfrm>
              <a:off x="1307993" y="2677929"/>
              <a:ext cx="1997312" cy="12559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Campaigns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Demonstrations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Events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….</a:t>
              </a:r>
              <a:endParaRPr/>
            </a:p>
          </p:txBody>
        </p:sp>
        <p:sp>
          <p:nvSpPr>
            <p:cNvPr id="253" name="Google Shape;253;p9"/>
            <p:cNvSpPr txBox="1"/>
            <p:nvPr/>
          </p:nvSpPr>
          <p:spPr>
            <a:xfrm>
              <a:off x="1030148" y="4641992"/>
              <a:ext cx="1995724" cy="5350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1600" u="none" cap="none" strike="noStrike">
                  <a:solidFill>
                    <a:srgbClr val="FFE89A"/>
                  </a:solidFill>
                  <a:latin typeface="Arial"/>
                  <a:ea typeface="Arial"/>
                  <a:cs typeface="Arial"/>
                  <a:sym typeface="Arial"/>
                </a:rPr>
                <a:t>Commitment</a:t>
              </a:r>
              <a:endParaRPr/>
            </a:p>
          </p:txBody>
        </p:sp>
        <p:sp>
          <p:nvSpPr>
            <p:cNvPr id="254" name="Google Shape;254;p9"/>
            <p:cNvSpPr txBox="1"/>
            <p:nvPr/>
          </p:nvSpPr>
          <p:spPr>
            <a:xfrm>
              <a:off x="3651421" y="4641992"/>
              <a:ext cx="1997312" cy="5350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1600" u="none" cap="none" strike="noStrike">
                  <a:solidFill>
                    <a:srgbClr val="A0E5F0"/>
                  </a:solidFill>
                  <a:latin typeface="Arial"/>
                  <a:ea typeface="Arial"/>
                  <a:cs typeface="Arial"/>
                  <a:sym typeface="Arial"/>
                </a:rPr>
                <a:t>Strategy</a:t>
              </a:r>
              <a:endParaRPr/>
            </a:p>
          </p:txBody>
        </p:sp>
        <p:sp>
          <p:nvSpPr>
            <p:cNvPr id="255" name="Google Shape;255;p9"/>
            <p:cNvSpPr txBox="1"/>
            <p:nvPr/>
          </p:nvSpPr>
          <p:spPr>
            <a:xfrm>
              <a:off x="6258406" y="4641992"/>
              <a:ext cx="1995725" cy="5350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1600" u="none" cap="none" strike="noStrike">
                  <a:solidFill>
                    <a:srgbClr val="D9EE9D"/>
                  </a:solidFill>
                  <a:latin typeface="Arial"/>
                  <a:ea typeface="Arial"/>
                  <a:cs typeface="Arial"/>
                  <a:sym typeface="Arial"/>
                </a:rPr>
                <a:t>Change</a:t>
              </a:r>
              <a:endParaRPr/>
            </a:p>
          </p:txBody>
        </p:sp>
        <p:sp>
          <p:nvSpPr>
            <p:cNvPr id="256" name="Google Shape;256;p9"/>
            <p:cNvSpPr txBox="1"/>
            <p:nvPr/>
          </p:nvSpPr>
          <p:spPr>
            <a:xfrm>
              <a:off x="3829243" y="2677929"/>
              <a:ext cx="1995725" cy="12559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Management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Production technologies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Skills development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….</a:t>
              </a:r>
              <a:endParaRPr/>
            </a:p>
          </p:txBody>
        </p:sp>
        <p:sp>
          <p:nvSpPr>
            <p:cNvPr id="257" name="Google Shape;257;p9"/>
            <p:cNvSpPr txBox="1"/>
            <p:nvPr/>
          </p:nvSpPr>
          <p:spPr>
            <a:xfrm>
              <a:off x="6680731" y="2677929"/>
              <a:ext cx="1995725" cy="12559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Planning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Funding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Building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Testing</a:t>
              </a:r>
              <a:endParaRPr/>
            </a:p>
            <a:p>
              <a:pPr indent="-182563" lvl="0" marL="182563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F497D"/>
                </a:buClr>
                <a:buSzPts val="1400"/>
                <a:buFont typeface="Arial"/>
                <a:buChar char="•"/>
              </a:pPr>
              <a:r>
                <a:rPr b="0" i="0" lang="en-GB" sz="1600" u="none" cap="none" strike="noStrik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….</a:t>
              </a:r>
              <a:endParaRPr/>
            </a:p>
          </p:txBody>
        </p:sp>
      </p:grpSp>
      <p:sp>
        <p:nvSpPr>
          <p:cNvPr id="258" name="Google Shape;258;p9"/>
          <p:cNvSpPr/>
          <p:nvPr/>
        </p:nvSpPr>
        <p:spPr>
          <a:xfrm>
            <a:off x="8774113" y="3189289"/>
            <a:ext cx="1543050" cy="809625"/>
          </a:xfrm>
          <a:prstGeom prst="roundRect">
            <a:avLst>
              <a:gd fmla="val 16667" name="adj"/>
            </a:avLst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EDIOP-1.2.8 (Open call for SMEs on I4.0)</a:t>
            </a:r>
            <a:endParaRPr/>
          </a:p>
        </p:txBody>
      </p:sp>
      <p:sp>
        <p:nvSpPr>
          <p:cNvPr id="259" name="Google Shape;259;p9"/>
          <p:cNvSpPr/>
          <p:nvPr/>
        </p:nvSpPr>
        <p:spPr>
          <a:xfrm>
            <a:off x="2208213" y="2654301"/>
            <a:ext cx="5327650" cy="1008063"/>
          </a:xfrm>
          <a:prstGeom prst="roundRect">
            <a:avLst>
              <a:gd fmla="val 16667" name="adj"/>
            </a:avLst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EDIOP-1.1.3 (Industry 4.0/ Modern model factory)</a:t>
            </a:r>
            <a:endParaRPr/>
          </a:p>
        </p:txBody>
      </p:sp>
      <p:sp>
        <p:nvSpPr>
          <p:cNvPr id="260" name="Google Shape;260;p9"/>
          <p:cNvSpPr/>
          <p:nvPr/>
        </p:nvSpPr>
        <p:spPr>
          <a:xfrm>
            <a:off x="7516813" y="3960813"/>
            <a:ext cx="1541462" cy="1009650"/>
          </a:xfrm>
          <a:prstGeom prst="roundRect">
            <a:avLst>
              <a:gd fmla="val 16667" name="adj"/>
            </a:avLst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EDIOP-3.2.2 (Open call for SMEs on ICT, ERP developments)</a:t>
            </a:r>
            <a:endParaRPr/>
          </a:p>
        </p:txBody>
      </p:sp>
      <p:sp>
        <p:nvSpPr>
          <p:cNvPr id="261" name="Google Shape;261;p9"/>
          <p:cNvSpPr/>
          <p:nvPr/>
        </p:nvSpPr>
        <p:spPr>
          <a:xfrm>
            <a:off x="8789988" y="4062413"/>
            <a:ext cx="1541462" cy="1009650"/>
          </a:xfrm>
          <a:prstGeom prst="roundRect">
            <a:avLst>
              <a:gd fmla="val 16667" name="adj"/>
            </a:avLst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EDIOP-3.2.6 (Open call for SMEs on advanced digitalisation)</a:t>
            </a:r>
            <a:endParaRPr/>
          </a:p>
        </p:txBody>
      </p:sp>
      <p:sp>
        <p:nvSpPr>
          <p:cNvPr id="262" name="Google Shape;262;p9"/>
          <p:cNvSpPr/>
          <p:nvPr/>
        </p:nvSpPr>
        <p:spPr>
          <a:xfrm>
            <a:off x="8189913" y="5124450"/>
            <a:ext cx="1543050" cy="1009650"/>
          </a:xfrm>
          <a:prstGeom prst="roundRect">
            <a:avLst>
              <a:gd fmla="val 16667" name="adj"/>
            </a:avLst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EDIOP-3.2.4 (Open call for SMEs on cloud based developments)</a:t>
            </a:r>
            <a:endParaRPr/>
          </a:p>
        </p:txBody>
      </p:sp>
      <p:sp>
        <p:nvSpPr>
          <p:cNvPr id="263" name="Google Shape;263;p9"/>
          <p:cNvSpPr txBox="1"/>
          <p:nvPr/>
        </p:nvSpPr>
        <p:spPr>
          <a:xfrm>
            <a:off x="2439989" y="1196975"/>
            <a:ext cx="7312025" cy="534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Coherence of I4.0 public policy initiatives – analysis framework</a:t>
            </a:r>
            <a:endParaRPr/>
          </a:p>
        </p:txBody>
      </p:sp>
      <p:sp>
        <p:nvSpPr>
          <p:cNvPr id="264" name="Google Shape;264;p9"/>
          <p:cNvSpPr txBox="1"/>
          <p:nvPr/>
        </p:nvSpPr>
        <p:spPr>
          <a:xfrm>
            <a:off x="1631505" y="1556793"/>
            <a:ext cx="5784269" cy="3600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Open calls in EDIOP Priority Axis 3 – ICT</a:t>
            </a:r>
            <a:endParaRPr/>
          </a:p>
        </p:txBody>
      </p:sp>
      <p:cxnSp>
        <p:nvCxnSpPr>
          <p:cNvPr id="265" name="Google Shape;265;p9"/>
          <p:cNvCxnSpPr/>
          <p:nvPr/>
        </p:nvCxnSpPr>
        <p:spPr>
          <a:xfrm>
            <a:off x="1750119" y="1925298"/>
            <a:ext cx="8100000" cy="0"/>
          </a:xfrm>
          <a:prstGeom prst="straightConnector1">
            <a:avLst/>
          </a:prstGeom>
          <a:noFill/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66" name="Google Shape;266;p9"/>
          <p:cNvSpPr/>
          <p:nvPr/>
        </p:nvSpPr>
        <p:spPr>
          <a:xfrm>
            <a:off x="3586164" y="2564905"/>
            <a:ext cx="1792287" cy="3241675"/>
          </a:xfrm>
          <a:prstGeom prst="roundRect">
            <a:avLst>
              <a:gd fmla="val 16667" name="adj"/>
            </a:avLst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Industry 4.0 National Technology Platform</a:t>
            </a:r>
            <a:endParaRPr/>
          </a:p>
        </p:txBody>
      </p:sp>
      <p:sp>
        <p:nvSpPr>
          <p:cNvPr id="267" name="Google Shape;267;p9"/>
          <p:cNvSpPr/>
          <p:nvPr/>
        </p:nvSpPr>
        <p:spPr>
          <a:xfrm>
            <a:off x="2357439" y="4967386"/>
            <a:ext cx="5329237" cy="477838"/>
          </a:xfrm>
          <a:prstGeom prst="roundRect">
            <a:avLst>
              <a:gd fmla="val 16667" name="adj"/>
            </a:avLst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EDIOP-1.1.4 - Programme for Medium-Sized Companies/”Hungarian Multinationals”</a:t>
            </a:r>
            <a:endParaRPr/>
          </a:p>
        </p:txBody>
      </p:sp>
      <p:sp>
        <p:nvSpPr>
          <p:cNvPr id="268" name="Google Shape;268;p9"/>
          <p:cNvSpPr/>
          <p:nvPr/>
        </p:nvSpPr>
        <p:spPr>
          <a:xfrm>
            <a:off x="1860550" y="4581129"/>
            <a:ext cx="8267700" cy="568323"/>
          </a:xfrm>
          <a:prstGeom prst="roundRect">
            <a:avLst>
              <a:gd fmla="val 16667" name="adj"/>
            </a:avLst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EDIOP-3.2.1 (Modern Enterprises)</a:t>
            </a:r>
            <a:endParaRPr/>
          </a:p>
        </p:txBody>
      </p:sp>
      <p:sp>
        <p:nvSpPr>
          <p:cNvPr id="269" name="Google Shape;269;p9"/>
          <p:cNvSpPr txBox="1"/>
          <p:nvPr/>
        </p:nvSpPr>
        <p:spPr>
          <a:xfrm>
            <a:off x="767408" y="71960"/>
            <a:ext cx="9217024" cy="10527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b="0" i="0" lang="en-GB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I.4.0 Public Policy Initiatives in Hungary</a:t>
            </a:r>
            <a:endParaRPr b="0" i="0" sz="4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ASIC">
  <a:themeElements>
    <a:clrScheme name="Interreg Europ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FDC609"/>
      </a:accent1>
      <a:accent2>
        <a:srgbClr val="98C222"/>
      </a:accent2>
      <a:accent3>
        <a:srgbClr val="159960"/>
      </a:accent3>
      <a:accent4>
        <a:srgbClr val="21B7CF"/>
      </a:accent4>
      <a:accent5>
        <a:srgbClr val="000099"/>
      </a:accent5>
      <a:accent6>
        <a:srgbClr val="FFCC00"/>
      </a:accent6>
      <a:hlink>
        <a:srgbClr val="363438"/>
      </a:hlink>
      <a:folHlink>
        <a:srgbClr val="0000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OCK page ">
  <a:themeElements>
    <a:clrScheme name="Interreg Europ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FDC609"/>
      </a:accent1>
      <a:accent2>
        <a:srgbClr val="98C222"/>
      </a:accent2>
      <a:accent3>
        <a:srgbClr val="159960"/>
      </a:accent3>
      <a:accent4>
        <a:srgbClr val="21B7CF"/>
      </a:accent4>
      <a:accent5>
        <a:srgbClr val="000099"/>
      </a:accent5>
      <a:accent6>
        <a:srgbClr val="FFCC00"/>
      </a:accent6>
      <a:hlink>
        <a:srgbClr val="363438"/>
      </a:hlink>
      <a:folHlink>
        <a:srgbClr val="0000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IMAGE">
  <a:themeElements>
    <a:clrScheme name="Interreg Europ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FDC609"/>
      </a:accent1>
      <a:accent2>
        <a:srgbClr val="98C222"/>
      </a:accent2>
      <a:accent3>
        <a:srgbClr val="159960"/>
      </a:accent3>
      <a:accent4>
        <a:srgbClr val="21B7CF"/>
      </a:accent4>
      <a:accent5>
        <a:srgbClr val="000099"/>
      </a:accent5>
      <a:accent6>
        <a:srgbClr val="FFCC00"/>
      </a:accent6>
      <a:hlink>
        <a:srgbClr val="363438"/>
      </a:hlink>
      <a:folHlink>
        <a:srgbClr val="0000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CONTENT page">
  <a:themeElements>
    <a:clrScheme name="Interreg Europ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FDC609"/>
      </a:accent1>
      <a:accent2>
        <a:srgbClr val="98C222"/>
      </a:accent2>
      <a:accent3>
        <a:srgbClr val="159960"/>
      </a:accent3>
      <a:accent4>
        <a:srgbClr val="21B7CF"/>
      </a:accent4>
      <a:accent5>
        <a:srgbClr val="000099"/>
      </a:accent5>
      <a:accent6>
        <a:srgbClr val="FFCC00"/>
      </a:accent6>
      <a:hlink>
        <a:srgbClr val="363438"/>
      </a:hlink>
      <a:folHlink>
        <a:srgbClr val="0000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Ricardo Banha</dc:creator>
</cp:coreProperties>
</file>