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1" r:id="rId1"/>
    <p:sldMasterId id="2147483672" r:id="rId2"/>
    <p:sldMasterId id="2147483673" r:id="rId3"/>
    <p:sldMasterId id="2147483674" r:id="rId4"/>
  </p:sldMasterIdLst>
  <p:notesMasterIdLst>
    <p:notesMasterId r:id="rId15"/>
  </p:notesMasterIdLst>
  <p:sldIdLst>
    <p:sldId id="257" r:id="rId5"/>
    <p:sldId id="270" r:id="rId6"/>
    <p:sldId id="271" r:id="rId7"/>
    <p:sldId id="272" r:id="rId8"/>
    <p:sldId id="267" r:id="rId9"/>
    <p:sldId id="268" r:id="rId10"/>
    <p:sldId id="269" r:id="rId11"/>
    <p:sldId id="266" r:id="rId12"/>
    <p:sldId id="273" r:id="rId13"/>
    <p:sldId id="264"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ł Mikina" initials="MM" lastIdx="0" clrIdx="0">
    <p:extLst>
      <p:ext uri="{19B8F6BF-5375-455C-9EA6-DF929625EA0E}">
        <p15:presenceInfo xmlns:p15="http://schemas.microsoft.com/office/powerpoint/2012/main" userId="Michał Mikin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06F7A38-2457-4721-AEC2-E71E057B1861}">
  <a:tblStyle styleId="{106F7A38-2457-4721-AEC2-E71E057B1861}"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5E6"/>
          </a:solidFill>
        </a:fill>
      </a:tcStyle>
    </a:wholeTbl>
    <a:band1H>
      <a:tcTxStyle/>
      <a:tcStyle>
        <a:tcBdr/>
        <a:fill>
          <a:solidFill>
            <a:srgbClr val="FEEACA"/>
          </a:solidFill>
        </a:fill>
      </a:tcStyle>
    </a:band1H>
    <a:band2H>
      <a:tcTxStyle/>
      <a:tcStyle>
        <a:tcBdr/>
      </a:tcStyle>
    </a:band2H>
    <a:band1V>
      <a:tcTxStyle/>
      <a:tcStyle>
        <a:tcBdr/>
        <a:fill>
          <a:solidFill>
            <a:srgbClr val="FEEACA"/>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1584"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7200"/>
          </a:xfrm>
          <a:prstGeom prst="rect">
            <a:avLst/>
          </a:prstGeom>
          <a:noFill/>
          <a:ln>
            <a:noFill/>
          </a:ln>
        </p:spPr>
        <p:txBody>
          <a:bodyPr spcFirstLastPara="1" wrap="square" lIns="91425" tIns="91425" rIns="91425" bIns="91425" anchor="t" anchorCtr="0"/>
          <a:lstStyle>
            <a:lvl1pPr marL="0" marR="0" lvl="0" indent="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720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1607965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dirty="0"/>
          </a:p>
        </p:txBody>
      </p:sp>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US" dirty="0"/>
              <a:t>The Foundation was established on the initiative of the Ministry of Entrepreneurship and Technology and focuses mainly on consulting for companies planning to implement Industry 4.0 solutions.</a:t>
            </a:r>
            <a:endParaRPr dirty="0"/>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45477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US" dirty="0"/>
              <a:t>The Foundation was established on the initiative of the Ministry of Entrepreneurship and Technology and focuses mainly on consulting for companies planning to implement Industry 4.0 solutions.</a:t>
            </a:r>
            <a:endParaRPr dirty="0"/>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6966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US" dirty="0"/>
              <a:t>The Foundation was established on the initiative of the Ministry of Entrepreneurship and Technology and focuses mainly on consulting for companies planning to implement Industry 4.0 solutions.</a:t>
            </a:r>
            <a:endParaRPr dirty="0"/>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1861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pl-PL" dirty="0"/>
              <a:t>PARP</a:t>
            </a:r>
            <a:r>
              <a:rPr lang="pl-PL" baseline="0" dirty="0"/>
              <a:t> - </a:t>
            </a:r>
            <a:r>
              <a:rPr lang="en-US" baseline="0" dirty="0"/>
              <a:t>a state legal entity subordinate to the minister in charge of economy.</a:t>
            </a:r>
            <a:endParaRPr dirty="0"/>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35557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US" dirty="0"/>
              <a:t>the main shareholder of the Economic Zone is the State Treasury</a:t>
            </a:r>
            <a:endParaRPr dirty="0"/>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20854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717531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272128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ASIC title page + name">
  <p:cSld name="BASIC title page + name">
    <p:spTree>
      <p:nvGrpSpPr>
        <p:cNvPr id="1" name="Shape 13"/>
        <p:cNvGrpSpPr/>
        <p:nvPr/>
      </p:nvGrpSpPr>
      <p:grpSpPr>
        <a:xfrm>
          <a:off x="0" y="0"/>
          <a:ext cx="0" cy="0"/>
          <a:chOff x="0" y="0"/>
          <a:chExt cx="0" cy="0"/>
        </a:xfrm>
      </p:grpSpPr>
      <p:sp>
        <p:nvSpPr>
          <p:cNvPr id="14" name="Shape 14"/>
          <p:cNvSpPr txBox="1">
            <a:spLocks noGrp="1"/>
          </p:cNvSpPr>
          <p:nvPr>
            <p:ph type="body" idx="1"/>
          </p:nvPr>
        </p:nvSpPr>
        <p:spPr>
          <a:xfrm>
            <a:off x="1244772" y="4725144"/>
            <a:ext cx="9696449" cy="216000"/>
          </a:xfrm>
          <a:prstGeom prst="rect">
            <a:avLst/>
          </a:prstGeom>
          <a:noFill/>
          <a:ln>
            <a:noFill/>
          </a:ln>
        </p:spPr>
        <p:txBody>
          <a:bodyPr spcFirstLastPara="1" wrap="square" lIns="91425" tIns="91425" rIns="91425" bIns="91425" anchor="t" anchorCtr="0"/>
          <a:lstStyle>
            <a:lvl1pPr marL="457200" marR="0" lvl="0" indent="-228600" algn="l" rtl="0">
              <a:spcBef>
                <a:spcPts val="400"/>
              </a:spcBef>
              <a:spcAft>
                <a:spcPts val="0"/>
              </a:spcAft>
              <a:buClr>
                <a:schemeClr val="dk1"/>
              </a:buClr>
              <a:buSzPts val="1400"/>
              <a:buFont typeface="Arial"/>
              <a:buNone/>
              <a:defRPr sz="2000" b="1" i="0" u="none" strike="noStrike" cap="none">
                <a:solidFill>
                  <a:schemeClr val="dk1"/>
                </a:solidFill>
                <a:latin typeface="Arial"/>
                <a:ea typeface="Arial"/>
                <a:cs typeface="Arial"/>
                <a:sym typeface="Arial"/>
              </a:defRPr>
            </a:lvl1pPr>
            <a:lvl2pPr marL="914400" marR="0" lvl="1"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2pPr>
            <a:lvl3pPr marL="1371600" marR="0" lvl="2"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3pPr>
            <a:lvl4pPr marL="1828800" marR="0" lvl="3"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4pPr>
            <a:lvl5pPr marL="2286000" marR="0" lvl="4"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5" name="Shape 15"/>
          <p:cNvSpPr txBox="1">
            <a:spLocks noGrp="1"/>
          </p:cNvSpPr>
          <p:nvPr>
            <p:ph type="body" idx="2"/>
          </p:nvPr>
        </p:nvSpPr>
        <p:spPr>
          <a:xfrm>
            <a:off x="1244772" y="5157216"/>
            <a:ext cx="9696449" cy="216000"/>
          </a:xfrm>
          <a:prstGeom prst="rect">
            <a:avLst/>
          </a:prstGeom>
          <a:noFill/>
          <a:ln>
            <a:noFill/>
          </a:ln>
        </p:spPr>
        <p:txBody>
          <a:bodyPr spcFirstLastPara="1" wrap="square" lIns="91425" tIns="91425" rIns="91425" bIns="91425" anchor="t" anchorCtr="0"/>
          <a:lstStyle>
            <a:lvl1pPr marL="457200" marR="0" lvl="0" indent="-22860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1pPr>
            <a:lvl2pPr marL="914400" marR="0" lvl="1"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2pPr>
            <a:lvl3pPr marL="1371600" marR="0" lvl="2"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3pPr>
            <a:lvl4pPr marL="1828800" marR="0" lvl="3"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4pPr>
            <a:lvl5pPr marL="2286000" marR="0" lvl="4"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6" name="Shape 16"/>
          <p:cNvSpPr txBox="1">
            <a:spLocks noGrp="1"/>
          </p:cNvSpPr>
          <p:nvPr>
            <p:ph type="body" idx="3"/>
          </p:nvPr>
        </p:nvSpPr>
        <p:spPr>
          <a:xfrm>
            <a:off x="1244772" y="5589264"/>
            <a:ext cx="9696449" cy="216000"/>
          </a:xfrm>
          <a:prstGeom prst="rect">
            <a:avLst/>
          </a:prstGeom>
          <a:noFill/>
          <a:ln>
            <a:noFill/>
          </a:ln>
        </p:spPr>
        <p:txBody>
          <a:bodyPr spcFirstLastPara="1" wrap="square" lIns="91425" tIns="91425" rIns="91425" bIns="91425" anchor="t" anchorCtr="0"/>
          <a:lstStyle>
            <a:lvl1pPr marL="457200" marR="0" lvl="0" indent="-22860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1pPr>
            <a:lvl2pPr marL="914400" marR="0" lvl="1"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2pPr>
            <a:lvl3pPr marL="1371600" marR="0" lvl="2"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3pPr>
            <a:lvl4pPr marL="1828800" marR="0" lvl="3"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4pPr>
            <a:lvl5pPr marL="2286000" marR="0" lvl="4"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7" name="Shape 17"/>
          <p:cNvSpPr txBox="1">
            <a:spLocks noGrp="1"/>
          </p:cNvSpPr>
          <p:nvPr>
            <p:ph type="ctrTitle"/>
          </p:nvPr>
        </p:nvSpPr>
        <p:spPr>
          <a:xfrm>
            <a:off x="914400" y="3501009"/>
            <a:ext cx="10363200" cy="794519"/>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dk2"/>
              </a:buClr>
              <a:buSzPts val="1400"/>
              <a:buFont typeface="Arial"/>
              <a:buNone/>
              <a:defRPr sz="44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8" name="Shape 18"/>
          <p:cNvSpPr txBox="1">
            <a:spLocks noGrp="1"/>
          </p:cNvSpPr>
          <p:nvPr>
            <p:ph type="body" idx="4"/>
          </p:nvPr>
        </p:nvSpPr>
        <p:spPr>
          <a:xfrm>
            <a:off x="1295468" y="6309320"/>
            <a:ext cx="9887577" cy="387424"/>
          </a:xfrm>
          <a:prstGeom prst="rect">
            <a:avLst/>
          </a:prstGeom>
          <a:noFill/>
          <a:ln>
            <a:noFill/>
          </a:ln>
        </p:spPr>
        <p:txBody>
          <a:bodyPr spcFirstLastPara="1" wrap="square" lIns="91425" tIns="91425" rIns="91425" bIns="91425" anchor="t" anchorCtr="0"/>
          <a:lstStyle>
            <a:lvl1pPr marL="457200" marR="0" lvl="0" indent="-228600" algn="r" rtl="0">
              <a:spcBef>
                <a:spcPts val="360"/>
              </a:spcBef>
              <a:spcAft>
                <a:spcPts val="0"/>
              </a:spcAft>
              <a:buClr>
                <a:srgbClr val="7F7F7F"/>
              </a:buClr>
              <a:buSzPts val="1400"/>
              <a:buFont typeface="Arial"/>
              <a:buNone/>
              <a:defRPr sz="1800" b="0" i="0" u="none" strike="noStrike" cap="none">
                <a:solidFill>
                  <a:srgbClr val="7F7F7F"/>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2" name="Kép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36160" y="421268"/>
            <a:ext cx="4271797" cy="30797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page Yellow origami">
  <p:cSld name="CONTENTpage Yellow origami">
    <p:spTree>
      <p:nvGrpSpPr>
        <p:cNvPr id="1" name="Shape 64"/>
        <p:cNvGrpSpPr/>
        <p:nvPr/>
      </p:nvGrpSpPr>
      <p:grpSpPr>
        <a:xfrm>
          <a:off x="0" y="0"/>
          <a:ext cx="0" cy="0"/>
          <a:chOff x="0" y="0"/>
          <a:chExt cx="0" cy="0"/>
        </a:xfrm>
      </p:grpSpPr>
      <p:pic>
        <p:nvPicPr>
          <p:cNvPr id="65" name="Shape 65"/>
          <p:cNvPicPr preferRelativeResize="0"/>
          <p:nvPr/>
        </p:nvPicPr>
        <p:blipFill rotWithShape="1">
          <a:blip r:embed="rId2">
            <a:alphaModFix/>
          </a:blip>
          <a:srcRect/>
          <a:stretch/>
        </p:blipFill>
        <p:spPr>
          <a:xfrm>
            <a:off x="-2640971" y="1093029"/>
            <a:ext cx="8204912" cy="5648339"/>
          </a:xfrm>
          <a:prstGeom prst="rect">
            <a:avLst/>
          </a:prstGeom>
          <a:noFill/>
          <a:ln>
            <a:noFill/>
          </a:ln>
        </p:spPr>
      </p:pic>
      <p:sp>
        <p:nvSpPr>
          <p:cNvPr id="66" name="Shape 66"/>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67" name="Shape 67"/>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68" name="Shape 68"/>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page Blue origami">
  <p:cSld name="CONTENTpage Blue origami">
    <p:spTree>
      <p:nvGrpSpPr>
        <p:cNvPr id="1" name="Shape 69"/>
        <p:cNvGrpSpPr/>
        <p:nvPr/>
      </p:nvGrpSpPr>
      <p:grpSpPr>
        <a:xfrm>
          <a:off x="0" y="0"/>
          <a:ext cx="0" cy="0"/>
          <a:chOff x="0" y="0"/>
          <a:chExt cx="0" cy="0"/>
        </a:xfrm>
      </p:grpSpPr>
      <p:pic>
        <p:nvPicPr>
          <p:cNvPr id="70" name="Shape 70"/>
          <p:cNvPicPr preferRelativeResize="0"/>
          <p:nvPr/>
        </p:nvPicPr>
        <p:blipFill rotWithShape="1">
          <a:blip r:embed="rId2">
            <a:alphaModFix/>
          </a:blip>
          <a:srcRect/>
          <a:stretch/>
        </p:blipFill>
        <p:spPr>
          <a:xfrm>
            <a:off x="-2640970" y="1093029"/>
            <a:ext cx="8204911" cy="5648339"/>
          </a:xfrm>
          <a:prstGeom prst="rect">
            <a:avLst/>
          </a:prstGeom>
          <a:noFill/>
          <a:ln>
            <a:noFill/>
          </a:ln>
        </p:spPr>
      </p:pic>
      <p:sp>
        <p:nvSpPr>
          <p:cNvPr id="71" name="Shape 71"/>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2" name="Shape 72"/>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73" name="Shape 73"/>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NTpage Dark Green origami">
  <p:cSld name="CONTENTpage Dark Green origami">
    <p:spTree>
      <p:nvGrpSpPr>
        <p:cNvPr id="1" name="Shape 74"/>
        <p:cNvGrpSpPr/>
        <p:nvPr/>
      </p:nvGrpSpPr>
      <p:grpSpPr>
        <a:xfrm>
          <a:off x="0" y="0"/>
          <a:ext cx="0" cy="0"/>
          <a:chOff x="0" y="0"/>
          <a:chExt cx="0" cy="0"/>
        </a:xfrm>
      </p:grpSpPr>
      <p:pic>
        <p:nvPicPr>
          <p:cNvPr id="75" name="Shape 75"/>
          <p:cNvPicPr preferRelativeResize="0"/>
          <p:nvPr/>
        </p:nvPicPr>
        <p:blipFill rotWithShape="1">
          <a:blip r:embed="rId2">
            <a:alphaModFix/>
          </a:blip>
          <a:srcRect/>
          <a:stretch/>
        </p:blipFill>
        <p:spPr>
          <a:xfrm>
            <a:off x="-2640970" y="1093028"/>
            <a:ext cx="8204911" cy="5648338"/>
          </a:xfrm>
          <a:prstGeom prst="rect">
            <a:avLst/>
          </a:prstGeom>
          <a:noFill/>
          <a:ln>
            <a:noFill/>
          </a:ln>
        </p:spPr>
      </p:pic>
      <p:sp>
        <p:nvSpPr>
          <p:cNvPr id="76" name="Shape 76"/>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7" name="Shape 77"/>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78" name="Shape 78"/>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NTENTpage Image square + legend" type="picTx">
  <p:cSld name="PICTURE_WITH_CAPTION_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2389717" y="4800600"/>
            <a:ext cx="7315200" cy="566738"/>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dk2"/>
              </a:buClr>
              <a:buSzPts val="1400"/>
              <a:buFont typeface="Arial"/>
              <a:buNone/>
              <a:defRPr sz="2000" b="1"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81" name="Shape 81"/>
          <p:cNvSpPr>
            <a:spLocks noGrp="1"/>
          </p:cNvSpPr>
          <p:nvPr>
            <p:ph type="pic" idx="2"/>
          </p:nvPr>
        </p:nvSpPr>
        <p:spPr>
          <a:xfrm>
            <a:off x="2389717" y="612775"/>
            <a:ext cx="7315200" cy="4114800"/>
          </a:xfrm>
          <a:prstGeom prst="rect">
            <a:avLst/>
          </a:prstGeom>
          <a:noFill/>
          <a:ln>
            <a:noFill/>
          </a:ln>
        </p:spPr>
        <p:txBody>
          <a:bodyPr spcFirstLastPara="1" wrap="square" lIns="91425" tIns="91425" rIns="91425" bIns="91425" anchor="t" anchorCtr="0"/>
          <a:lstStyle>
            <a:lvl1pPr marL="0" marR="0" lvl="0" indent="0" algn="l" rtl="0">
              <a:spcBef>
                <a:spcPts val="640"/>
              </a:spcBef>
              <a:spcAft>
                <a:spcPts val="0"/>
              </a:spcAft>
              <a:buClr>
                <a:schemeClr val="dk2"/>
              </a:buClr>
              <a:buSzPts val="1400"/>
              <a:buFont typeface="Arial"/>
              <a:buNone/>
              <a:defRPr sz="3200" b="1" i="0" u="none" strike="noStrike" cap="none">
                <a:solidFill>
                  <a:schemeClr val="dk2"/>
                </a:solidFill>
                <a:latin typeface="Arial"/>
                <a:ea typeface="Arial"/>
                <a:cs typeface="Arial"/>
                <a:sym typeface="Arial"/>
              </a:defRPr>
            </a:lvl1pPr>
            <a:lvl2pPr marL="457200" marR="0" lvl="1" indent="0" algn="l" rtl="0">
              <a:spcBef>
                <a:spcPts val="560"/>
              </a:spcBef>
              <a:spcAft>
                <a:spcPts val="0"/>
              </a:spcAft>
              <a:buClr>
                <a:schemeClr val="dk1"/>
              </a:buClr>
              <a:buSzPts val="1400"/>
              <a:buFont typeface="Noto Sans Symbols"/>
              <a:buNone/>
              <a:defRPr sz="2800" b="0" i="0" u="none" strike="noStrike" cap="none">
                <a:solidFill>
                  <a:schemeClr val="dk1"/>
                </a:solidFill>
                <a:latin typeface="Arial"/>
                <a:ea typeface="Arial"/>
                <a:cs typeface="Arial"/>
                <a:sym typeface="Arial"/>
              </a:defRPr>
            </a:lvl2pPr>
            <a:lvl3pPr marL="914400" marR="0" lvl="2" indent="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371600" marR="0" lvl="3" indent="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1828800" marR="0" lvl="4" indent="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286000" marR="0" lvl="5"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6pPr>
            <a:lvl7pPr marL="2743200" marR="0" lvl="6"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7pPr>
            <a:lvl8pPr marL="3200400" marR="0" lvl="7"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8pPr>
            <a:lvl9pPr marL="3657600" marR="0" lvl="8"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9pPr>
          </a:lstStyle>
          <a:p>
            <a:endParaRPr/>
          </a:p>
        </p:txBody>
      </p:sp>
      <p:sp>
        <p:nvSpPr>
          <p:cNvPr id="82" name="Shape 82"/>
          <p:cNvSpPr txBox="1">
            <a:spLocks noGrp="1"/>
          </p:cNvSpPr>
          <p:nvPr>
            <p:ph type="body" idx="1"/>
          </p:nvPr>
        </p:nvSpPr>
        <p:spPr>
          <a:xfrm>
            <a:off x="2389717" y="5367338"/>
            <a:ext cx="7315200" cy="804862"/>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IMAGE full width title upon">
  <p:cSld name="IMAGE full width title upon">
    <p:spTree>
      <p:nvGrpSpPr>
        <p:cNvPr id="1" name="Shape 87"/>
        <p:cNvGrpSpPr/>
        <p:nvPr/>
      </p:nvGrpSpPr>
      <p:grpSpPr>
        <a:xfrm>
          <a:off x="0" y="0"/>
          <a:ext cx="0" cy="0"/>
          <a:chOff x="0" y="0"/>
          <a:chExt cx="0" cy="0"/>
        </a:xfrm>
      </p:grpSpPr>
      <p:sp>
        <p:nvSpPr>
          <p:cNvPr id="88" name="Shape 88"/>
          <p:cNvSpPr>
            <a:spLocks noGrp="1"/>
          </p:cNvSpPr>
          <p:nvPr>
            <p:ph type="pic" idx="2"/>
          </p:nvPr>
        </p:nvSpPr>
        <p:spPr>
          <a:xfrm>
            <a:off x="1" y="1"/>
            <a:ext cx="12192001" cy="6813376"/>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640"/>
              </a:spcBef>
              <a:spcAft>
                <a:spcPts val="0"/>
              </a:spcAft>
              <a:buClr>
                <a:schemeClr val="dk1"/>
              </a:buClr>
              <a:buSzPts val="1400"/>
              <a:buFont typeface="Arial"/>
              <a:buNone/>
              <a:defRPr sz="3200" b="0" i="0" u="none" strike="noStrike" cap="none">
                <a:solidFill>
                  <a:schemeClr val="dk1"/>
                </a:solidFill>
                <a:latin typeface="Arial"/>
                <a:ea typeface="Arial"/>
                <a:cs typeface="Arial"/>
                <a:sym typeface="Arial"/>
              </a:defRPr>
            </a:lvl1pPr>
            <a:lvl2pPr marL="742950" marR="0" lvl="1" indent="-28575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143000" marR="0" lvl="2" indent="-2286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600200" marR="0" lvl="3" indent="-228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057400" marR="0" lvl="4" indent="-228600" algn="l" rtl="0">
              <a:lnSpc>
                <a:spcPct val="100000"/>
              </a:lnSpc>
              <a:spcBef>
                <a:spcPts val="400"/>
              </a:spcBef>
              <a:spcAft>
                <a:spcPts val="0"/>
              </a:spcAft>
              <a:buClr>
                <a:schemeClr val="dk1"/>
              </a:buClr>
              <a:buSzPts val="2000"/>
              <a:buFont typeface="Courier New"/>
              <a:buChar char="o"/>
              <a:defRPr sz="2000" b="0" i="0" u="none" strike="noStrike" cap="none">
                <a:solidFill>
                  <a:schemeClr val="dk1"/>
                </a:solidFill>
                <a:latin typeface="Arial"/>
                <a:ea typeface="Arial"/>
                <a:cs typeface="Arial"/>
                <a:sym typeface="Arial"/>
              </a:defRPr>
            </a:lvl5pPr>
            <a:lvl6pPr marL="2514600" marR="0" lvl="5"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2971800" marR="0" lvl="6"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429000" marR="0" lvl="7"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3886200" marR="0" lvl="8"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9" name="Shape 89"/>
          <p:cNvSpPr txBox="1">
            <a:spLocks noGrp="1"/>
          </p:cNvSpPr>
          <p:nvPr>
            <p:ph type="title"/>
          </p:nvPr>
        </p:nvSpPr>
        <p:spPr>
          <a:xfrm>
            <a:off x="719403" y="4653136"/>
            <a:ext cx="109728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IMAGE full width title top">
  <p:cSld name="IMAGE full width title top">
    <p:spTree>
      <p:nvGrpSpPr>
        <p:cNvPr id="1" name="Shape 90"/>
        <p:cNvGrpSpPr/>
        <p:nvPr/>
      </p:nvGrpSpPr>
      <p:grpSpPr>
        <a:xfrm>
          <a:off x="0" y="0"/>
          <a:ext cx="0" cy="0"/>
          <a:chOff x="0" y="0"/>
          <a:chExt cx="0" cy="0"/>
        </a:xfrm>
      </p:grpSpPr>
      <p:sp>
        <p:nvSpPr>
          <p:cNvPr id="91" name="Shape 91"/>
          <p:cNvSpPr>
            <a:spLocks noGrp="1"/>
          </p:cNvSpPr>
          <p:nvPr>
            <p:ph type="pic" idx="2"/>
          </p:nvPr>
        </p:nvSpPr>
        <p:spPr>
          <a:xfrm>
            <a:off x="1" y="1340769"/>
            <a:ext cx="12192001" cy="5472608"/>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640"/>
              </a:spcBef>
              <a:spcAft>
                <a:spcPts val="0"/>
              </a:spcAft>
              <a:buClr>
                <a:schemeClr val="dk1"/>
              </a:buClr>
              <a:buSzPts val="1400"/>
              <a:buFont typeface="Arial"/>
              <a:buNone/>
              <a:defRPr sz="3200" b="0" i="0" u="none" strike="noStrike" cap="none">
                <a:solidFill>
                  <a:schemeClr val="dk1"/>
                </a:solidFill>
                <a:latin typeface="Arial"/>
                <a:ea typeface="Arial"/>
                <a:cs typeface="Arial"/>
                <a:sym typeface="Arial"/>
              </a:defRPr>
            </a:lvl1pPr>
            <a:lvl2pPr marL="742950" marR="0" lvl="1" indent="-28575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143000" marR="0" lvl="2" indent="-2286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600200" marR="0" lvl="3" indent="-228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057400" marR="0" lvl="4" indent="-228600" algn="l" rtl="0">
              <a:lnSpc>
                <a:spcPct val="100000"/>
              </a:lnSpc>
              <a:spcBef>
                <a:spcPts val="400"/>
              </a:spcBef>
              <a:spcAft>
                <a:spcPts val="0"/>
              </a:spcAft>
              <a:buClr>
                <a:schemeClr val="dk1"/>
              </a:buClr>
              <a:buSzPts val="2000"/>
              <a:buFont typeface="Courier New"/>
              <a:buChar char="o"/>
              <a:defRPr sz="2000" b="0" i="0" u="none" strike="noStrike" cap="none">
                <a:solidFill>
                  <a:schemeClr val="dk1"/>
                </a:solidFill>
                <a:latin typeface="Arial"/>
                <a:ea typeface="Arial"/>
                <a:cs typeface="Arial"/>
                <a:sym typeface="Arial"/>
              </a:defRPr>
            </a:lvl5pPr>
            <a:lvl6pPr marL="2514600" marR="0" lvl="5"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2971800" marR="0" lvl="6"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429000" marR="0" lvl="7"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3886200" marR="0" lvl="8"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92" name="Shape 92"/>
          <p:cNvSpPr txBox="1">
            <a:spLocks noGrp="1"/>
          </p:cNvSpPr>
          <p:nvPr>
            <p:ph type="title"/>
          </p:nvPr>
        </p:nvSpPr>
        <p:spPr>
          <a:xfrm>
            <a:off x="719403" y="0"/>
            <a:ext cx="109728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OCK page Yellow">
  <p:cSld name="BLOCK page Yellow">
    <p:spTree>
      <p:nvGrpSpPr>
        <p:cNvPr id="1" name="Shape 96"/>
        <p:cNvGrpSpPr/>
        <p:nvPr/>
      </p:nvGrpSpPr>
      <p:grpSpPr>
        <a:xfrm>
          <a:off x="0" y="0"/>
          <a:ext cx="0" cy="0"/>
          <a:chOff x="0" y="0"/>
          <a:chExt cx="0" cy="0"/>
        </a:xfrm>
      </p:grpSpPr>
      <p:sp>
        <p:nvSpPr>
          <p:cNvPr id="97" name="Shape 97"/>
          <p:cNvSpPr/>
          <p:nvPr/>
        </p:nvSpPr>
        <p:spPr>
          <a:xfrm>
            <a:off x="0" y="1556792"/>
            <a:ext cx="12192000" cy="5256584"/>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98" name="Shape 98"/>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rgbClr val="595959"/>
              </a:buClr>
              <a:buSzPts val="1400"/>
              <a:buFont typeface="Arial"/>
              <a:buNone/>
              <a:defRPr sz="2800" b="0" i="0" u="none" strike="noStrike" cap="none">
                <a:solidFill>
                  <a:srgbClr val="595959"/>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99" name="Shape 99"/>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rgbClr val="595959"/>
              </a:buClr>
              <a:buSzPts val="1400"/>
              <a:buFont typeface="Arial"/>
              <a:buNone/>
              <a:defRPr sz="3200" b="1" i="0" u="none" strike="noStrike" cap="none">
                <a:solidFill>
                  <a:srgbClr val="595959"/>
                </a:solidFill>
                <a:latin typeface="Arial"/>
                <a:ea typeface="Arial"/>
                <a:cs typeface="Arial"/>
                <a:sym typeface="Arial"/>
              </a:defRPr>
            </a:lvl1pPr>
            <a:lvl2pPr marL="914400" marR="0" lvl="1" indent="-406400" algn="l" rtl="0">
              <a:spcBef>
                <a:spcPts val="560"/>
              </a:spcBef>
              <a:spcAft>
                <a:spcPts val="0"/>
              </a:spcAft>
              <a:buClr>
                <a:srgbClr val="595959"/>
              </a:buClr>
              <a:buSzPts val="2800"/>
              <a:buFont typeface="Arial"/>
              <a:buChar char="–"/>
              <a:defRPr sz="2800" b="0" i="0" u="none" strike="noStrike" cap="none">
                <a:solidFill>
                  <a:srgbClr val="595959"/>
                </a:solidFill>
                <a:latin typeface="Arial"/>
                <a:ea typeface="Arial"/>
                <a:cs typeface="Arial"/>
                <a:sym typeface="Arial"/>
              </a:defRPr>
            </a:lvl2pPr>
            <a:lvl3pPr marL="1371600" marR="0" lvl="2" indent="-381000" algn="l" rtl="0">
              <a:spcBef>
                <a:spcPts val="480"/>
              </a:spcBef>
              <a:spcAft>
                <a:spcPts val="0"/>
              </a:spcAft>
              <a:buClr>
                <a:srgbClr val="595959"/>
              </a:buClr>
              <a:buSzPts val="2400"/>
              <a:buFont typeface="Arial"/>
              <a:buChar char="•"/>
              <a:defRPr sz="24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Courier New"/>
              <a:buChar char="o"/>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00" name="Shape 100"/>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01" name="Shape 101"/>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_BLOCK page Blue">
  <p:cSld name="1_BLOCK page Blue">
    <p:spTree>
      <p:nvGrpSpPr>
        <p:cNvPr id="1" name="Shape 102"/>
        <p:cNvGrpSpPr/>
        <p:nvPr/>
      </p:nvGrpSpPr>
      <p:grpSpPr>
        <a:xfrm>
          <a:off x="0" y="0"/>
          <a:ext cx="0" cy="0"/>
          <a:chOff x="0" y="0"/>
          <a:chExt cx="0" cy="0"/>
        </a:xfrm>
      </p:grpSpPr>
      <p:sp>
        <p:nvSpPr>
          <p:cNvPr id="103" name="Shape 103"/>
          <p:cNvSpPr/>
          <p:nvPr/>
        </p:nvSpPr>
        <p:spPr>
          <a:xfrm>
            <a:off x="0" y="1556792"/>
            <a:ext cx="12192000" cy="5256584"/>
          </a:xfrm>
          <a:prstGeom prst="rect">
            <a:avLst/>
          </a:prstGeom>
          <a:solidFill>
            <a:srgbClr val="1CB8C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104" name="Shape 104"/>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lt1"/>
              </a:buClr>
              <a:buSzPts val="1400"/>
              <a:buFont typeface="Arial"/>
              <a:buNone/>
              <a:defRPr sz="2800" b="0"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05" name="Shape 105"/>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chemeClr val="lt1"/>
              </a:buClr>
              <a:buSzPts val="14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Courier New"/>
              <a:buChar char="o"/>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06" name="Shape 106"/>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07" name="Shape 107"/>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OCK page Light grren">
  <p:cSld name="BLOCK page Light grren">
    <p:spTree>
      <p:nvGrpSpPr>
        <p:cNvPr id="1" name="Shape 108"/>
        <p:cNvGrpSpPr/>
        <p:nvPr/>
      </p:nvGrpSpPr>
      <p:grpSpPr>
        <a:xfrm>
          <a:off x="0" y="0"/>
          <a:ext cx="0" cy="0"/>
          <a:chOff x="0" y="0"/>
          <a:chExt cx="0" cy="0"/>
        </a:xfrm>
      </p:grpSpPr>
      <p:sp>
        <p:nvSpPr>
          <p:cNvPr id="109" name="Shape 109"/>
          <p:cNvSpPr/>
          <p:nvPr/>
        </p:nvSpPr>
        <p:spPr>
          <a:xfrm>
            <a:off x="0" y="1556792"/>
            <a:ext cx="12192000" cy="5256584"/>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110" name="Shape 110"/>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lt1"/>
              </a:buClr>
              <a:buSzPts val="1400"/>
              <a:buFont typeface="Arial"/>
              <a:buNone/>
              <a:defRPr sz="2800" b="0"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11" name="Shape 111"/>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chemeClr val="lt1"/>
              </a:buClr>
              <a:buSzPts val="14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Courier New"/>
              <a:buChar char="o"/>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12" name="Shape 112"/>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13" name="Shape 113"/>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OCK page Dark grren">
  <p:cSld name="BLOCK page Dark grren">
    <p:spTree>
      <p:nvGrpSpPr>
        <p:cNvPr id="1" name="Shape 114"/>
        <p:cNvGrpSpPr/>
        <p:nvPr/>
      </p:nvGrpSpPr>
      <p:grpSpPr>
        <a:xfrm>
          <a:off x="0" y="0"/>
          <a:ext cx="0" cy="0"/>
          <a:chOff x="0" y="0"/>
          <a:chExt cx="0" cy="0"/>
        </a:xfrm>
      </p:grpSpPr>
      <p:sp>
        <p:nvSpPr>
          <p:cNvPr id="115" name="Shape 115"/>
          <p:cNvSpPr/>
          <p:nvPr/>
        </p:nvSpPr>
        <p:spPr>
          <a:xfrm>
            <a:off x="0" y="1556792"/>
            <a:ext cx="12192000" cy="5256584"/>
          </a:xfrm>
          <a:prstGeom prst="rect">
            <a:avLst/>
          </a:prstGeom>
          <a:solidFill>
            <a:srgbClr val="15996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116" name="Shape 116"/>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lt1"/>
              </a:buClr>
              <a:buSzPts val="1400"/>
              <a:buFont typeface="Arial"/>
              <a:buNone/>
              <a:defRPr sz="2800" b="0"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17" name="Shape 117"/>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chemeClr val="lt1"/>
              </a:buClr>
              <a:buSzPts val="14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Courier New"/>
              <a:buChar char="o"/>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18" name="Shape 118"/>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19" name="Shape 119"/>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ASIC logo only page">
  <p:cSld name="BASIC logo only page">
    <p:spTree>
      <p:nvGrpSpPr>
        <p:cNvPr id="1" name="Shape 2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ASIC title page">
  <p:cSld name="BASIC title page">
    <p:spTree>
      <p:nvGrpSpPr>
        <p:cNvPr id="1" name="Shape 27"/>
        <p:cNvGrpSpPr/>
        <p:nvPr/>
      </p:nvGrpSpPr>
      <p:grpSpPr>
        <a:xfrm>
          <a:off x="0" y="0"/>
          <a:ext cx="0" cy="0"/>
          <a:chOff x="0" y="0"/>
          <a:chExt cx="0" cy="0"/>
        </a:xfrm>
      </p:grpSpPr>
      <p:sp>
        <p:nvSpPr>
          <p:cNvPr id="28" name="Shape 28"/>
          <p:cNvSpPr txBox="1">
            <a:spLocks noGrp="1"/>
          </p:cNvSpPr>
          <p:nvPr>
            <p:ph type="ctrTitle"/>
          </p:nvPr>
        </p:nvSpPr>
        <p:spPr>
          <a:xfrm>
            <a:off x="914400" y="3501009"/>
            <a:ext cx="10363200" cy="794519"/>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dk2"/>
              </a:buClr>
              <a:buSzPts val="1400"/>
              <a:buFont typeface="Arial"/>
              <a:buNone/>
              <a:defRPr sz="44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pic>
        <p:nvPicPr>
          <p:cNvPr id="5" name="Kép 1">
            <a:extLst>
              <a:ext uri="{FF2B5EF4-FFF2-40B4-BE49-F238E27FC236}">
                <a16:creationId xmlns:a16="http://schemas.microsoft.com/office/drawing/2014/main" id="{4EE9C72E-6690-477A-8F6B-CAFF350C964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36160" y="421268"/>
            <a:ext cx="4271797" cy="307974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text page ok">
  <p:cSld name="CONTENT text page ok">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609600" y="432000"/>
            <a:ext cx="10972800" cy="562074"/>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8" name="Shape 38"/>
          <p:cNvSpPr txBox="1">
            <a:spLocks noGrp="1"/>
          </p:cNvSpPr>
          <p:nvPr>
            <p:ph type="body" idx="1"/>
          </p:nvPr>
        </p:nvSpPr>
        <p:spPr>
          <a:xfrm>
            <a:off x="609601" y="1368000"/>
            <a:ext cx="10943167" cy="5183187"/>
          </a:xfrm>
          <a:prstGeom prst="rect">
            <a:avLst/>
          </a:prstGeom>
          <a:noFill/>
          <a:ln>
            <a:noFill/>
          </a:ln>
        </p:spPr>
        <p:txBody>
          <a:bodyPr spcFirstLastPara="1" wrap="square" lIns="91425" tIns="91425" rIns="91425" bIns="91425" anchor="t" anchorCtr="0"/>
          <a:lstStyle>
            <a:lvl1pPr marL="457200" marR="0" lvl="0" indent="-228600" algn="l" rtl="0">
              <a:spcBef>
                <a:spcPts val="480"/>
              </a:spcBef>
              <a:spcAft>
                <a:spcPts val="0"/>
              </a:spcAft>
              <a:buClr>
                <a:schemeClr val="dk2"/>
              </a:buClr>
              <a:buSzPts val="1400"/>
              <a:buFont typeface="Arial"/>
              <a:buNone/>
              <a:defRPr sz="2400" b="1" i="0" u="none" strike="noStrike" cap="none">
                <a:solidFill>
                  <a:schemeClr val="dk2"/>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title page" type="title">
  <p:cSld name="TITLE">
    <p:spTree>
      <p:nvGrpSpPr>
        <p:cNvPr id="1" name="Shape 46"/>
        <p:cNvGrpSpPr/>
        <p:nvPr/>
      </p:nvGrpSpPr>
      <p:grpSpPr>
        <a:xfrm>
          <a:off x="0" y="0"/>
          <a:ext cx="0" cy="0"/>
          <a:chOff x="0" y="0"/>
          <a:chExt cx="0" cy="0"/>
        </a:xfrm>
      </p:grpSpPr>
      <p:sp>
        <p:nvSpPr>
          <p:cNvPr id="47" name="Shape 47"/>
          <p:cNvSpPr txBox="1">
            <a:spLocks noGrp="1"/>
          </p:cNvSpPr>
          <p:nvPr>
            <p:ph type="ctrTitle"/>
          </p:nvPr>
        </p:nvSpPr>
        <p:spPr>
          <a:xfrm>
            <a:off x="914400" y="2130426"/>
            <a:ext cx="10363200" cy="14700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48" name="Shape 48"/>
          <p:cNvSpPr txBox="1">
            <a:spLocks noGrp="1"/>
          </p:cNvSpPr>
          <p:nvPr>
            <p:ph type="subTitle" idx="1"/>
          </p:nvPr>
        </p:nvSpPr>
        <p:spPr>
          <a:xfrm>
            <a:off x="1828800" y="3886200"/>
            <a:ext cx="8534400" cy="1752600"/>
          </a:xfrm>
          <a:prstGeom prst="rect">
            <a:avLst/>
          </a:prstGeom>
          <a:noFill/>
          <a:ln>
            <a:noFill/>
          </a:ln>
        </p:spPr>
        <p:txBody>
          <a:bodyPr spcFirstLastPara="1" wrap="square" lIns="91425" tIns="91425" rIns="91425" bIns="91425" anchor="t" anchorCtr="0"/>
          <a:lstStyle>
            <a:lvl1pPr marL="0" marR="0" lvl="0" indent="0" algn="ctr" rtl="0">
              <a:spcBef>
                <a:spcPts val="480"/>
              </a:spcBef>
              <a:spcAft>
                <a:spcPts val="0"/>
              </a:spcAft>
              <a:buClr>
                <a:srgbClr val="888888"/>
              </a:buClr>
              <a:buSzPts val="1400"/>
              <a:buFont typeface="Arial"/>
              <a:buNone/>
              <a:defRPr sz="2400" b="1" i="0" u="none" strike="noStrike" cap="none">
                <a:solidFill>
                  <a:srgbClr val="888888"/>
                </a:solidFill>
                <a:latin typeface="Arial"/>
                <a:ea typeface="Arial"/>
                <a:cs typeface="Arial"/>
                <a:sym typeface="Arial"/>
              </a:defRPr>
            </a:lvl1pPr>
            <a:lvl2pPr marL="457200" marR="0" lvl="1" indent="0" algn="ctr" rtl="0">
              <a:spcBef>
                <a:spcPts val="480"/>
              </a:spcBef>
              <a:spcAft>
                <a:spcPts val="0"/>
              </a:spcAft>
              <a:buClr>
                <a:srgbClr val="888888"/>
              </a:buClr>
              <a:buSzPts val="2400"/>
              <a:buFont typeface="Noto Sans Symbols"/>
              <a:buNone/>
              <a:defRPr sz="2400" b="0" i="0" u="none" strike="noStrike" cap="none">
                <a:solidFill>
                  <a:srgbClr val="888888"/>
                </a:solidFill>
                <a:latin typeface="Arial"/>
                <a:ea typeface="Arial"/>
                <a:cs typeface="Arial"/>
                <a:sym typeface="Arial"/>
              </a:defRPr>
            </a:lvl2pPr>
            <a:lvl3pPr marL="914400" marR="0" lvl="2" indent="0" algn="ctr" rtl="0">
              <a:spcBef>
                <a:spcPts val="480"/>
              </a:spcBef>
              <a:spcAft>
                <a:spcPts val="0"/>
              </a:spcAft>
              <a:buClr>
                <a:srgbClr val="888888"/>
              </a:buClr>
              <a:buSzPts val="1400"/>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spcAft>
                <a:spcPts val="0"/>
              </a:spcAft>
              <a:buClr>
                <a:srgbClr val="888888"/>
              </a:buClr>
              <a:buSzPts val="1400"/>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spcAft>
                <a:spcPts val="0"/>
              </a:spcAft>
              <a:buClr>
                <a:srgbClr val="888888"/>
              </a:buClr>
              <a:buSzPts val="1400"/>
              <a:buFont typeface="Courier New"/>
              <a:buNone/>
              <a:defRPr sz="2000" b="0" i="0" u="none" strike="noStrike" cap="none">
                <a:solidFill>
                  <a:srgbClr val="888888"/>
                </a:solidFill>
                <a:latin typeface="Arial"/>
                <a:ea typeface="Arial"/>
                <a:cs typeface="Arial"/>
                <a:sym typeface="Arial"/>
              </a:defRPr>
            </a:lvl5pPr>
            <a:lvl6pPr marL="2286000" marR="0" lvl="5"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L="2743200" marR="0" lvl="6"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L="3200400" marR="0" lvl="7"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L="3657600" marR="0" lvl="8"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624000" y="432000"/>
            <a:ext cx="10972800" cy="562074"/>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Table page">
  <p:cSld name="CONTENT Table page">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623392" y="432000"/>
            <a:ext cx="10972800" cy="634082"/>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3" name="Shape 53"/>
          <p:cNvSpPr txBox="1"/>
          <p:nvPr/>
        </p:nvSpPr>
        <p:spPr>
          <a:xfrm>
            <a:off x="719403" y="1340768"/>
            <a:ext cx="10849205"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 name="Shape 54"/>
          <p:cNvSpPr txBox="1">
            <a:spLocks noGrp="1"/>
          </p:cNvSpPr>
          <p:nvPr>
            <p:ph type="body" idx="1"/>
          </p:nvPr>
        </p:nvSpPr>
        <p:spPr>
          <a:xfrm>
            <a:off x="623392" y="5157788"/>
            <a:ext cx="10944192" cy="1223540"/>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page + legend" type="objTx">
  <p:cSld name="OBJECT_WITH_CAPTION_TEXT">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dk2"/>
              </a:buClr>
              <a:buSzPts val="1400"/>
              <a:buFont typeface="Arial"/>
              <a:buNone/>
              <a:defRPr sz="2000" b="1"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7" name="Shape 57"/>
          <p:cNvSpPr txBox="1">
            <a:spLocks noGrp="1"/>
          </p:cNvSpPr>
          <p:nvPr>
            <p:ph type="body" idx="1"/>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8" name="Shape 58"/>
          <p:cNvSpPr txBox="1">
            <a:spLocks noGrp="1"/>
          </p:cNvSpPr>
          <p:nvPr>
            <p:ph type="body" idx="2"/>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page Light Green origami">
  <p:cSld name="CONTENTpage Light Green origami">
    <p:spTree>
      <p:nvGrpSpPr>
        <p:cNvPr id="1" name="Shape 59"/>
        <p:cNvGrpSpPr/>
        <p:nvPr/>
      </p:nvGrpSpPr>
      <p:grpSpPr>
        <a:xfrm>
          <a:off x="0" y="0"/>
          <a:ext cx="0" cy="0"/>
          <a:chOff x="0" y="0"/>
          <a:chExt cx="0" cy="0"/>
        </a:xfrm>
      </p:grpSpPr>
      <p:pic>
        <p:nvPicPr>
          <p:cNvPr id="60" name="Shape 60"/>
          <p:cNvPicPr preferRelativeResize="0"/>
          <p:nvPr/>
        </p:nvPicPr>
        <p:blipFill rotWithShape="1">
          <a:blip r:embed="rId2">
            <a:alphaModFix/>
          </a:blip>
          <a:srcRect/>
          <a:stretch/>
        </p:blipFill>
        <p:spPr>
          <a:xfrm>
            <a:off x="-2640971" y="1093028"/>
            <a:ext cx="8204912" cy="5648340"/>
          </a:xfrm>
          <a:prstGeom prst="rect">
            <a:avLst/>
          </a:prstGeom>
          <a:noFill/>
          <a:ln>
            <a:noFill/>
          </a:ln>
        </p:spPr>
      </p:pic>
      <p:sp>
        <p:nvSpPr>
          <p:cNvPr id="61" name="Shape 61"/>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62" name="Shape 62"/>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63" name="Shape 63"/>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3.jp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heme" Target="../theme/theme2.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image" Target="../media/image7.png"/><Relationship Id="rId5" Type="http://schemas.openxmlformats.org/officeDocument/2006/relationships/theme" Target="../theme/theme4.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aphicFrame>
        <p:nvGraphicFramePr>
          <p:cNvPr id="10" name="Shape 10"/>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pic>
        <p:nvPicPr>
          <p:cNvPr id="11" name="Shape 11"/>
          <p:cNvPicPr preferRelativeResize="0"/>
          <p:nvPr/>
        </p:nvPicPr>
        <p:blipFill rotWithShape="1">
          <a:blip r:embed="rId5">
            <a:alphaModFix/>
          </a:blip>
          <a:srcRect/>
          <a:stretch/>
        </p:blipFill>
        <p:spPr>
          <a:xfrm>
            <a:off x="-2640971" y="1093029"/>
            <a:ext cx="8204912" cy="56483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609600" y="1368001"/>
            <a:ext cx="10972800" cy="4525963"/>
          </a:xfrm>
          <a:prstGeom prst="rect">
            <a:avLst/>
          </a:prstGeom>
          <a:noFill/>
          <a:ln>
            <a:noFill/>
          </a:ln>
        </p:spPr>
        <p:txBody>
          <a:bodyPr spcFirstLastPara="1" wrap="square" lIns="91425" tIns="91425" rIns="91425" bIns="91425" anchor="t" anchorCtr="0"/>
          <a:lstStyle>
            <a:lvl1pPr marL="457200" marR="0" lvl="0" indent="-228600" algn="l" rtl="0">
              <a:spcBef>
                <a:spcPts val="480"/>
              </a:spcBef>
              <a:spcAft>
                <a:spcPts val="0"/>
              </a:spcAft>
              <a:buClr>
                <a:schemeClr val="dk2"/>
              </a:buClr>
              <a:buSzPts val="1400"/>
              <a:buFont typeface="Arial"/>
              <a:buNone/>
              <a:defRPr sz="2400" b="1" i="0" u="none" strike="noStrike" cap="none">
                <a:solidFill>
                  <a:schemeClr val="dk2"/>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graphicFrame>
        <p:nvGraphicFramePr>
          <p:cNvPr id="32" name="Shape 32"/>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CC00"/>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sp>
        <p:nvSpPr>
          <p:cNvPr id="33" name="Shape 33"/>
          <p:cNvSpPr txBox="1">
            <a:spLocks noGrp="1"/>
          </p:cNvSpPr>
          <p:nvPr>
            <p:ph type="title"/>
          </p:nvPr>
        </p:nvSpPr>
        <p:spPr>
          <a:xfrm>
            <a:off x="624000" y="432000"/>
            <a:ext cx="10972800" cy="562074"/>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4" name="Shape 34"/>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b="0" i="0" u="none" strike="noStrike" cap="none">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b="0" i="0" u="none" strike="noStrike" cap="none">
              <a:solidFill>
                <a:schemeClr val="dk1"/>
              </a:solidFill>
              <a:latin typeface="Arial"/>
              <a:ea typeface="Arial"/>
              <a:cs typeface="Arial"/>
              <a:sym typeface="Arial"/>
            </a:endParaRPr>
          </a:p>
        </p:txBody>
      </p:sp>
      <p:pic>
        <p:nvPicPr>
          <p:cNvPr id="2" name="Kép 1"/>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344472" y="118136"/>
            <a:ext cx="1704223" cy="862592"/>
          </a:xfrm>
          <a:prstGeom prst="rect">
            <a:avLst/>
          </a:prstGeom>
        </p:spPr>
      </p:pic>
    </p:spTree>
  </p:cSld>
  <p:clrMap bg1="lt1" tx1="dk1" bg2="dk2" tx2="lt2" accent1="accent1" accent2="accent2" accent3="accent3" accent4="accent4" accent5="accent5" accent6="accent6" hlink="hlink" folHlink="folHlink"/>
  <p:sldLayoutIdLst>
    <p:sldLayoutId id="2147483653"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85" name="Shape 85"/>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graphicFrame>
        <p:nvGraphicFramePr>
          <p:cNvPr id="86" name="Shape 86"/>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CC00"/>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spTree>
  </p:cSld>
  <p:clrMap bg1="lt1" tx1="dk1" bg2="dk2" tx2="lt2" accent1="accent1" accent2="accent2" accent3="accent3" accent4="accent4" accent5="accent5" accent6="accent6" hlink="hlink" folHlink="folHlink"/>
  <p:sldLayoutIdLst>
    <p:sldLayoutId id="2147483665" r:id="rId1"/>
    <p:sldLayoutId id="2147483666"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3"/>
        <p:cNvGrpSpPr/>
        <p:nvPr/>
      </p:nvGrpSpPr>
      <p:grpSpPr>
        <a:xfrm>
          <a:off x="0" y="0"/>
          <a:ext cx="0" cy="0"/>
          <a:chOff x="0" y="0"/>
          <a:chExt cx="0" cy="0"/>
        </a:xfrm>
      </p:grpSpPr>
      <p:graphicFrame>
        <p:nvGraphicFramePr>
          <p:cNvPr id="94" name="Shape 94"/>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CC00"/>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pic>
        <p:nvPicPr>
          <p:cNvPr id="95" name="Shape 95"/>
          <p:cNvPicPr preferRelativeResize="0"/>
          <p:nvPr/>
        </p:nvPicPr>
        <p:blipFill rotWithShape="1">
          <a:blip r:embed="rId6">
            <a:alphaModFix/>
          </a:blip>
          <a:srcRect/>
          <a:stretch/>
        </p:blipFill>
        <p:spPr>
          <a:xfrm>
            <a:off x="9890603" y="174312"/>
            <a:ext cx="2062048" cy="6624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przemyslprzyszlosci.gov.pl/"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przemyslprzyszlosci.gov.pl/"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dojrzalosc40.delabapps.eu/"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parp.gov.pl/component/grants/grants/scale-up"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startupspark.io/"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technikum.io/"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rpo.lodzkie.pl/"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body" idx="1"/>
          </p:nvPr>
        </p:nvSpPr>
        <p:spPr>
          <a:xfrm>
            <a:off x="2495601" y="4365104"/>
            <a:ext cx="7272337" cy="360040"/>
          </a:xfrm>
          <a:prstGeom prst="rect">
            <a:avLst/>
          </a:prstGeom>
          <a:noFill/>
          <a:ln>
            <a:noFill/>
          </a:ln>
        </p:spPr>
        <p:txBody>
          <a:bodyPr spcFirstLastPara="1" wrap="square" lIns="91425" tIns="0" rIns="91425" bIns="45700" anchor="t" anchorCtr="0">
            <a:noAutofit/>
          </a:bodyPr>
          <a:lstStyle/>
          <a:p>
            <a:pPr marL="0" indent="0">
              <a:spcBef>
                <a:spcPts val="0"/>
              </a:spcBef>
            </a:pPr>
            <a:r>
              <a:rPr lang="en-US" dirty="0"/>
              <a:t>„Definition of I4.0 public policy initiatives” </a:t>
            </a:r>
            <a:endParaRPr dirty="0"/>
          </a:p>
        </p:txBody>
      </p:sp>
      <p:sp>
        <p:nvSpPr>
          <p:cNvPr id="130" name="Shape 130"/>
          <p:cNvSpPr txBox="1">
            <a:spLocks noGrp="1"/>
          </p:cNvSpPr>
          <p:nvPr>
            <p:ph type="body" idx="2"/>
          </p:nvPr>
        </p:nvSpPr>
        <p:spPr>
          <a:xfrm>
            <a:off x="2457579" y="5157216"/>
            <a:ext cx="7272337" cy="216000"/>
          </a:xfrm>
          <a:prstGeom prst="rect">
            <a:avLst/>
          </a:prstGeom>
          <a:noFill/>
          <a:ln>
            <a:noFill/>
          </a:ln>
        </p:spPr>
        <p:txBody>
          <a:bodyPr spcFirstLastPara="1" wrap="square" lIns="91425" tIns="0" rIns="91425" bIns="45700" anchor="t" anchorCtr="0">
            <a:noAutofit/>
          </a:bodyPr>
          <a:lstStyle/>
          <a:p>
            <a:pPr marL="0" indent="0">
              <a:spcBef>
                <a:spcPts val="0"/>
              </a:spcBef>
            </a:pPr>
            <a:r>
              <a:rPr lang="en-GB" i="1" dirty="0"/>
              <a:t>[</a:t>
            </a:r>
            <a:r>
              <a:rPr lang="pl-PL" i="1" dirty="0" err="1"/>
              <a:t>Lodzkie</a:t>
            </a:r>
            <a:r>
              <a:rPr lang="pl-PL" i="1" dirty="0"/>
              <a:t> Region</a:t>
            </a:r>
            <a:r>
              <a:rPr lang="en-GB" i="1" dirty="0"/>
              <a:t>]</a:t>
            </a:r>
            <a:endParaRPr i="1" dirty="0"/>
          </a:p>
        </p:txBody>
      </p:sp>
      <p:sp>
        <p:nvSpPr>
          <p:cNvPr id="132" name="Shape 132"/>
          <p:cNvSpPr txBox="1">
            <a:spLocks noGrp="1"/>
          </p:cNvSpPr>
          <p:nvPr>
            <p:ph type="ctrTitle"/>
          </p:nvPr>
        </p:nvSpPr>
        <p:spPr>
          <a:xfrm>
            <a:off x="2209800" y="3501009"/>
            <a:ext cx="7772400" cy="794519"/>
          </a:xfrm>
          <a:prstGeom prst="rect">
            <a:avLst/>
          </a:prstGeom>
          <a:noFill/>
          <a:ln>
            <a:noFill/>
          </a:ln>
        </p:spPr>
        <p:txBody>
          <a:bodyPr spcFirstLastPara="1" wrap="square" lIns="91425" tIns="45700" rIns="91425" bIns="45700" anchor="t" anchorCtr="0">
            <a:noAutofit/>
          </a:bodyPr>
          <a:lstStyle/>
          <a:p>
            <a:r>
              <a:rPr lang="en-GB" sz="3200" dirty="0"/>
              <a:t>Regional Overview and Good Practices</a:t>
            </a:r>
            <a:endParaRPr sz="3200" dirty="0"/>
          </a:p>
        </p:txBody>
      </p:sp>
      <p:sp>
        <p:nvSpPr>
          <p:cNvPr id="133" name="Shape 133"/>
          <p:cNvSpPr txBox="1">
            <a:spLocks noGrp="1"/>
          </p:cNvSpPr>
          <p:nvPr>
            <p:ph type="body" idx="4"/>
          </p:nvPr>
        </p:nvSpPr>
        <p:spPr>
          <a:xfrm>
            <a:off x="2495601" y="6309320"/>
            <a:ext cx="7415683" cy="387424"/>
          </a:xfrm>
          <a:prstGeom prst="rect">
            <a:avLst/>
          </a:prstGeom>
          <a:noFill/>
          <a:ln>
            <a:noFill/>
          </a:ln>
        </p:spPr>
        <p:txBody>
          <a:bodyPr spcFirstLastPara="1" wrap="square" lIns="91425" tIns="45700" rIns="91425" bIns="45700" anchor="t" anchorCtr="0">
            <a:noAutofit/>
          </a:bodyPr>
          <a:lstStyle/>
          <a:p>
            <a:pPr marL="0" indent="0">
              <a:spcBef>
                <a:spcPts val="0"/>
              </a:spcBef>
            </a:pPr>
            <a:r>
              <a:rPr lang="en-GB" dirty="0"/>
              <a:t>19 November, 2019 3rd Transnational Thematic Meeting, </a:t>
            </a:r>
            <a:r>
              <a:rPr lang="en-GB" dirty="0" err="1"/>
              <a:t>Lisboa</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32" name="Shape 132"/>
          <p:cNvSpPr txBox="1">
            <a:spLocks noGrp="1"/>
          </p:cNvSpPr>
          <p:nvPr>
            <p:ph type="ctrTitle"/>
          </p:nvPr>
        </p:nvSpPr>
        <p:spPr>
          <a:xfrm>
            <a:off x="2209800" y="3501009"/>
            <a:ext cx="7772400" cy="794519"/>
          </a:xfrm>
          <a:prstGeom prst="rect">
            <a:avLst/>
          </a:prstGeom>
          <a:noFill/>
          <a:ln>
            <a:noFill/>
          </a:ln>
        </p:spPr>
        <p:txBody>
          <a:bodyPr spcFirstLastPara="1" wrap="square" lIns="91425" tIns="45700" rIns="91425" bIns="45700" anchor="t" anchorCtr="0">
            <a:noAutofit/>
          </a:bodyPr>
          <a:lstStyle/>
          <a:p>
            <a:pPr lvl="0"/>
            <a:r>
              <a:rPr lang="en-GB" dirty="0"/>
              <a:t>Thank you! </a:t>
            </a:r>
            <a:endParaRPr dirty="0"/>
          </a:p>
        </p:txBody>
      </p:sp>
      <p:sp>
        <p:nvSpPr>
          <p:cNvPr id="12" name="CustomShape 2"/>
          <p:cNvSpPr/>
          <p:nvPr/>
        </p:nvSpPr>
        <p:spPr>
          <a:xfrm>
            <a:off x="1991640" y="6165360"/>
            <a:ext cx="4102560" cy="430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s-ES" sz="1600" b="1" spc="-1" dirty="0" err="1">
                <a:solidFill>
                  <a:srgbClr val="595959"/>
                </a:solidFill>
                <a:uFill>
                  <a:solidFill>
                    <a:srgbClr val="FFFFFF"/>
                  </a:solidFill>
                </a:uFill>
                <a:latin typeface="Arial"/>
                <a:ea typeface="Arial"/>
              </a:rPr>
              <a:t>Questions</a:t>
            </a:r>
            <a:r>
              <a:rPr lang="es-ES" sz="1600" b="1" spc="-1" dirty="0">
                <a:solidFill>
                  <a:srgbClr val="595959"/>
                </a:solidFill>
                <a:uFill>
                  <a:solidFill>
                    <a:srgbClr val="FFFFFF"/>
                  </a:solidFill>
                </a:uFill>
                <a:latin typeface="Arial"/>
                <a:ea typeface="Arial"/>
              </a:rPr>
              <a:t> </a:t>
            </a:r>
            <a:r>
              <a:rPr lang="es-ES" sz="1600" b="1" spc="-1" dirty="0" err="1">
                <a:solidFill>
                  <a:srgbClr val="595959"/>
                </a:solidFill>
                <a:uFill>
                  <a:solidFill>
                    <a:srgbClr val="FFFFFF"/>
                  </a:solidFill>
                </a:uFill>
                <a:latin typeface="Arial"/>
                <a:ea typeface="Arial"/>
              </a:rPr>
              <a:t>welcome</a:t>
            </a:r>
            <a:endParaRPr lang="es-ES" sz="1800" spc="-1" dirty="0">
              <a:uFill>
                <a:solidFill>
                  <a:srgbClr val="FFFFFF"/>
                </a:solidFill>
              </a:uFill>
              <a:latin typeface="Arial"/>
            </a:endParaRPr>
          </a:p>
        </p:txBody>
      </p:sp>
    </p:spTree>
    <p:extLst>
      <p:ext uri="{BB962C8B-B14F-4D97-AF65-F5344CB8AC3E}">
        <p14:creationId xmlns:p14="http://schemas.microsoft.com/office/powerpoint/2010/main" val="312734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1052784"/>
          </a:xfrm>
          <a:prstGeom prst="rect">
            <a:avLst/>
          </a:prstGeom>
          <a:noFill/>
          <a:ln>
            <a:noFill/>
          </a:ln>
        </p:spPr>
        <p:txBody>
          <a:bodyPr spcFirstLastPara="1" wrap="square" lIns="91425" tIns="45700" rIns="91425" bIns="45700" anchor="ctr" anchorCtr="0">
            <a:noAutofit/>
          </a:bodyPr>
          <a:lstStyle/>
          <a:p>
            <a:r>
              <a:rPr lang="pt-PT" dirty="0"/>
              <a:t>Regional I.4.0 </a:t>
            </a:r>
            <a:r>
              <a:rPr lang="pt-PT" dirty="0" err="1"/>
              <a:t>Public</a:t>
            </a:r>
            <a:r>
              <a:rPr lang="pt-PT" dirty="0"/>
              <a:t> </a:t>
            </a:r>
            <a:r>
              <a:rPr lang="pt-PT" dirty="0" err="1"/>
              <a:t>Policy</a:t>
            </a:r>
            <a:r>
              <a:rPr lang="pt-PT" dirty="0"/>
              <a:t> </a:t>
            </a:r>
            <a:r>
              <a:rPr lang="pt-PT" dirty="0" err="1"/>
              <a:t>Initiatives</a:t>
            </a:r>
            <a:endParaRPr dirty="0"/>
          </a:p>
        </p:txBody>
      </p:sp>
      <p:sp>
        <p:nvSpPr>
          <p:cNvPr id="139" name="Shape 139"/>
          <p:cNvSpPr txBox="1">
            <a:spLocks noGrp="1"/>
          </p:cNvSpPr>
          <p:nvPr>
            <p:ph type="body" idx="1"/>
          </p:nvPr>
        </p:nvSpPr>
        <p:spPr>
          <a:xfrm>
            <a:off x="1981201" y="1772817"/>
            <a:ext cx="8207375" cy="4778371"/>
          </a:xfrm>
          <a:prstGeom prst="rect">
            <a:avLst/>
          </a:prstGeom>
          <a:noFill/>
          <a:ln>
            <a:noFill/>
          </a:ln>
        </p:spPr>
        <p:txBody>
          <a:bodyPr spcFirstLastPara="1" wrap="square" lIns="91425" tIns="45700" rIns="91425" bIns="45700" anchor="t" anchorCtr="0">
            <a:noAutofit/>
          </a:bodyPr>
          <a:lstStyle/>
          <a:p>
            <a:pPr marL="1257300" lvl="2" indent="-190500">
              <a:buSzPts val="2400"/>
            </a:pPr>
            <a:r>
              <a:rPr lang="en-US" sz="1800" b="1" dirty="0"/>
              <a:t>The Future Industry Platform Foundation</a:t>
            </a:r>
            <a:endParaRPr lang="pl-PL" sz="1800" b="1" dirty="0"/>
          </a:p>
          <a:p>
            <a:pPr marL="1257300" lvl="2" indent="-190500">
              <a:buSzPts val="2400"/>
            </a:pPr>
            <a:r>
              <a:rPr lang="en-US" sz="1600" b="1" dirty="0">
                <a:hlinkClick r:id="rId3"/>
              </a:rPr>
              <a:t>https://przemyslprzyszlosci.gov.pl/</a:t>
            </a:r>
            <a:r>
              <a:rPr lang="pl-PL" sz="1600" b="1" dirty="0"/>
              <a:t> </a:t>
            </a:r>
            <a:r>
              <a:rPr lang="en-US" sz="1600" b="1" dirty="0"/>
              <a:t> </a:t>
            </a:r>
            <a:endParaRPr lang="pl-PL" sz="1600" b="1" dirty="0"/>
          </a:p>
          <a:p>
            <a:pPr marL="1257300" lvl="2" indent="-190500">
              <a:buSzPts val="2400"/>
            </a:pPr>
            <a:r>
              <a:rPr lang="en-US" sz="1800" dirty="0"/>
              <a:t>was established to strengthen the competence and competitiveness of companies operating in Poland by supporting their transformation towards Industry 4.0. The Foundation supports:    </a:t>
            </a:r>
            <a:endParaRPr lang="pl-PL" sz="1800" dirty="0"/>
          </a:p>
          <a:p>
            <a:pPr marL="1352550" lvl="2" indent="-285750">
              <a:buSzPts val="2400"/>
              <a:buFont typeface="Arial" panose="020B0604020202020204" pitchFamily="34" charset="0"/>
              <a:buChar char="•"/>
            </a:pPr>
            <a:r>
              <a:rPr lang="en-US" sz="1800" dirty="0"/>
              <a:t>Digital transformation processes;    </a:t>
            </a:r>
            <a:endParaRPr lang="pl-PL" sz="1800" dirty="0"/>
          </a:p>
          <a:p>
            <a:pPr marL="1352550" lvl="2" indent="-285750">
              <a:buSzPts val="2400"/>
              <a:buFont typeface="Arial" panose="020B0604020202020204" pitchFamily="34" charset="0"/>
              <a:buChar char="•"/>
            </a:pPr>
            <a:r>
              <a:rPr lang="en-US" sz="1800" dirty="0"/>
              <a:t>Implementation of digital products and services;    </a:t>
            </a:r>
            <a:endParaRPr lang="pl-PL" sz="1800" dirty="0"/>
          </a:p>
          <a:p>
            <a:pPr marL="1352550" lvl="2" indent="-285750">
              <a:buSzPts val="2400"/>
              <a:buFont typeface="Arial" panose="020B0604020202020204" pitchFamily="34" charset="0"/>
              <a:buChar char="•"/>
            </a:pPr>
            <a:r>
              <a:rPr lang="en-US" sz="1800" dirty="0"/>
              <a:t>Implementation of business models based on the latest solutions in the field of intelligent data analysis, automation and communication of machines and people with machines, process virtualization and cyber security.</a:t>
            </a:r>
            <a:endParaRPr lang="pl-PL" sz="1800" dirty="0"/>
          </a:p>
          <a:p>
            <a:pPr marL="1066800" lvl="2" indent="0">
              <a:buSzPts val="2400"/>
            </a:pPr>
            <a:endParaRPr lang="pl-PL" sz="1800" dirty="0"/>
          </a:p>
          <a:p>
            <a:pPr marL="1066800" lvl="2" indent="0">
              <a:buSzPts val="2400"/>
            </a:pPr>
            <a:r>
              <a:rPr lang="en-US" sz="1800" dirty="0"/>
              <a:t>One of the main objectives of the Foundation is also to strengthen the competence of staff for the industry of the future. These are training programs and innovative ways of demonstrating solutions.</a:t>
            </a:r>
            <a:endParaRPr lang="pl-PL" sz="1600" dirty="0"/>
          </a:p>
        </p:txBody>
      </p:sp>
    </p:spTree>
    <p:extLst>
      <p:ext uri="{BB962C8B-B14F-4D97-AF65-F5344CB8AC3E}">
        <p14:creationId xmlns:p14="http://schemas.microsoft.com/office/powerpoint/2010/main" val="3705564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1052784"/>
          </a:xfrm>
          <a:prstGeom prst="rect">
            <a:avLst/>
          </a:prstGeom>
          <a:noFill/>
          <a:ln>
            <a:noFill/>
          </a:ln>
        </p:spPr>
        <p:txBody>
          <a:bodyPr spcFirstLastPara="1" wrap="square" lIns="91425" tIns="45700" rIns="91425" bIns="45700" anchor="ctr" anchorCtr="0">
            <a:noAutofit/>
          </a:bodyPr>
          <a:lstStyle/>
          <a:p>
            <a:r>
              <a:rPr lang="pt-PT" dirty="0"/>
              <a:t>Regional I.4.0 </a:t>
            </a:r>
            <a:r>
              <a:rPr lang="pt-PT" dirty="0" err="1"/>
              <a:t>Public</a:t>
            </a:r>
            <a:r>
              <a:rPr lang="pt-PT" dirty="0"/>
              <a:t> </a:t>
            </a:r>
            <a:r>
              <a:rPr lang="pt-PT" dirty="0" err="1"/>
              <a:t>Policy</a:t>
            </a:r>
            <a:r>
              <a:rPr lang="pt-PT" dirty="0"/>
              <a:t> </a:t>
            </a:r>
            <a:r>
              <a:rPr lang="pt-PT" dirty="0" err="1"/>
              <a:t>Initiatives</a:t>
            </a:r>
            <a:endParaRPr dirty="0"/>
          </a:p>
        </p:txBody>
      </p:sp>
      <p:sp>
        <p:nvSpPr>
          <p:cNvPr id="139" name="Shape 139"/>
          <p:cNvSpPr txBox="1">
            <a:spLocks noGrp="1"/>
          </p:cNvSpPr>
          <p:nvPr>
            <p:ph type="body" idx="1"/>
          </p:nvPr>
        </p:nvSpPr>
        <p:spPr>
          <a:xfrm>
            <a:off x="1981201" y="1628800"/>
            <a:ext cx="8207375" cy="4968552"/>
          </a:xfrm>
          <a:prstGeom prst="rect">
            <a:avLst/>
          </a:prstGeom>
          <a:noFill/>
          <a:ln>
            <a:noFill/>
          </a:ln>
        </p:spPr>
        <p:txBody>
          <a:bodyPr spcFirstLastPara="1" wrap="square" lIns="91425" tIns="45700" rIns="91425" bIns="45700" anchor="t" anchorCtr="0">
            <a:noAutofit/>
          </a:bodyPr>
          <a:lstStyle/>
          <a:p>
            <a:pPr marL="1257300" lvl="2" indent="-190500">
              <a:buSzPts val="2400"/>
            </a:pPr>
            <a:r>
              <a:rPr lang="en-US" sz="1800" b="1" dirty="0"/>
              <a:t>The Future Industry Platform Foundation</a:t>
            </a:r>
            <a:endParaRPr lang="pl-PL" sz="1800" b="1" dirty="0"/>
          </a:p>
          <a:p>
            <a:pPr marL="1257300" lvl="2" indent="-190500">
              <a:buSzPts val="2400"/>
            </a:pPr>
            <a:r>
              <a:rPr lang="en-US" sz="1600" b="1" dirty="0">
                <a:hlinkClick r:id="rId3"/>
              </a:rPr>
              <a:t>https://przemyslprzyszlosci.gov.pl/</a:t>
            </a:r>
            <a:r>
              <a:rPr lang="pl-PL" sz="1600" b="1" dirty="0"/>
              <a:t> </a:t>
            </a:r>
            <a:r>
              <a:rPr lang="en-US" sz="1600" b="1" dirty="0"/>
              <a:t> </a:t>
            </a:r>
            <a:endParaRPr lang="pl-PL" sz="1600" b="1" dirty="0"/>
          </a:p>
          <a:p>
            <a:pPr marL="1066800" lvl="2" indent="0">
              <a:buSzPts val="2400"/>
            </a:pPr>
            <a:r>
              <a:rPr lang="pl-PL" sz="1600" b="1" dirty="0" err="1"/>
              <a:t>Workshops</a:t>
            </a:r>
            <a:r>
              <a:rPr lang="pl-PL" sz="1600" b="1" dirty="0"/>
              <a:t> for </a:t>
            </a:r>
            <a:r>
              <a:rPr lang="pl-PL" sz="1600" b="1" dirty="0" err="1"/>
              <a:t>managers</a:t>
            </a:r>
            <a:endParaRPr lang="pl-PL" sz="1600" b="1" dirty="0"/>
          </a:p>
          <a:p>
            <a:pPr marL="1066800" lvl="2" indent="0">
              <a:buSzPts val="2400"/>
            </a:pPr>
            <a:r>
              <a:rPr lang="en-US" sz="1400" dirty="0"/>
              <a:t>The workshop include</a:t>
            </a:r>
            <a:r>
              <a:rPr lang="pl-PL" sz="1400" dirty="0"/>
              <a:t>s</a:t>
            </a:r>
            <a:r>
              <a:rPr lang="en-US" sz="1400" dirty="0"/>
              <a:t> the following thematic blocks:</a:t>
            </a:r>
            <a:endParaRPr lang="pl-PL" sz="1400" dirty="0"/>
          </a:p>
          <a:p>
            <a:pPr marL="1066800" lvl="2" indent="0">
              <a:buSzPts val="2400"/>
            </a:pPr>
            <a:r>
              <a:rPr lang="en-US" sz="1400" dirty="0"/>
              <a:t>Business part:    </a:t>
            </a:r>
            <a:endParaRPr lang="pl-PL" sz="1400" dirty="0"/>
          </a:p>
          <a:p>
            <a:pPr marL="1352550" lvl="2" indent="-285750">
              <a:buSzPts val="2400"/>
              <a:buFont typeface="Arial" panose="020B0604020202020204" pitchFamily="34" charset="0"/>
              <a:buChar char="•"/>
            </a:pPr>
            <a:r>
              <a:rPr lang="en-US" sz="1400" dirty="0"/>
              <a:t>Industry</a:t>
            </a:r>
            <a:r>
              <a:rPr lang="pl-PL" sz="1400" dirty="0"/>
              <a:t> 4.0</a:t>
            </a:r>
            <a:r>
              <a:rPr lang="en-US" sz="1400" dirty="0"/>
              <a:t> business models    </a:t>
            </a:r>
            <a:endParaRPr lang="pl-PL" sz="1400" dirty="0"/>
          </a:p>
          <a:p>
            <a:pPr marL="1352550" lvl="2" indent="-285750">
              <a:buSzPts val="2400"/>
              <a:buFont typeface="Arial" panose="020B0604020202020204" pitchFamily="34" charset="0"/>
              <a:buChar char="•"/>
            </a:pPr>
            <a:r>
              <a:rPr lang="en-US" sz="1400" dirty="0"/>
              <a:t>Customer Role and Marketing in Manufacturing Companies in Industry 4.0.    </a:t>
            </a:r>
            <a:endParaRPr lang="pl-PL" sz="1400" dirty="0"/>
          </a:p>
          <a:p>
            <a:pPr marL="1352550" lvl="2" indent="-285750">
              <a:buSzPts val="2400"/>
              <a:buFont typeface="Arial" panose="020B0604020202020204" pitchFamily="34" charset="0"/>
              <a:buChar char="•"/>
            </a:pPr>
            <a:r>
              <a:rPr lang="en-US" sz="1400" dirty="0"/>
              <a:t>Company data management systems for Industry 4.0 (ERP, BI)    </a:t>
            </a:r>
            <a:endParaRPr lang="pl-PL" sz="1400" dirty="0"/>
          </a:p>
          <a:p>
            <a:pPr marL="1352550" lvl="2" indent="-285750">
              <a:buSzPts val="2400"/>
              <a:buFont typeface="Arial" panose="020B0604020202020204" pitchFamily="34" charset="0"/>
              <a:buChar char="•"/>
            </a:pPr>
            <a:r>
              <a:rPr lang="en-US" sz="1400" dirty="0"/>
              <a:t>Customer Role and Marketing in Manufacturing Companies in Industry 4.0</a:t>
            </a:r>
            <a:endParaRPr lang="pl-PL" sz="1400" dirty="0"/>
          </a:p>
          <a:p>
            <a:pPr marL="1066800" lvl="2" indent="0">
              <a:buSzPts val="2400"/>
            </a:pPr>
            <a:r>
              <a:rPr lang="en-US" sz="1400" dirty="0"/>
              <a:t>Technological part:    </a:t>
            </a:r>
            <a:endParaRPr lang="pl-PL" sz="1400" dirty="0"/>
          </a:p>
          <a:p>
            <a:pPr marL="1352550" lvl="2" indent="-285750">
              <a:buSzPts val="2400"/>
              <a:buFont typeface="Arial" panose="020B0604020202020204" pitchFamily="34" charset="0"/>
              <a:buChar char="•"/>
            </a:pPr>
            <a:r>
              <a:rPr lang="en-US" sz="1400" dirty="0"/>
              <a:t>Introduction to Industry 4.0    </a:t>
            </a:r>
            <a:endParaRPr lang="pl-PL" sz="1400" dirty="0"/>
          </a:p>
          <a:p>
            <a:pPr marL="1352550" lvl="2" indent="-285750">
              <a:buSzPts val="2400"/>
              <a:buFont typeface="Arial" panose="020B0604020202020204" pitchFamily="34" charset="0"/>
              <a:buChar char="•"/>
            </a:pPr>
            <a:r>
              <a:rPr lang="en-US" sz="1400" dirty="0"/>
              <a:t>Block-chain in industry and its application in the supply chain    </a:t>
            </a:r>
            <a:endParaRPr lang="pl-PL" sz="1400" dirty="0"/>
          </a:p>
          <a:p>
            <a:pPr marL="1352550" lvl="2" indent="-285750">
              <a:buSzPts val="2400"/>
              <a:buFont typeface="Arial" panose="020B0604020202020204" pitchFamily="34" charset="0"/>
              <a:buChar char="•"/>
            </a:pPr>
            <a:r>
              <a:rPr lang="en-US" sz="1400" dirty="0"/>
              <a:t>Virtual and Enhanced Reality (VR, AR), and Digital Twin    </a:t>
            </a:r>
            <a:endParaRPr lang="pl-PL" sz="1400" dirty="0"/>
          </a:p>
          <a:p>
            <a:pPr marL="1352550" lvl="2" indent="-285750">
              <a:buSzPts val="2400"/>
              <a:buFont typeface="Arial" panose="020B0604020202020204" pitchFamily="34" charset="0"/>
              <a:buChar char="•"/>
            </a:pPr>
            <a:r>
              <a:rPr lang="en-US" sz="1400" dirty="0"/>
              <a:t>Cloud Computing in the industry    </a:t>
            </a:r>
            <a:endParaRPr lang="pl-PL" sz="1400" dirty="0"/>
          </a:p>
          <a:p>
            <a:pPr marL="1352550" lvl="2" indent="-285750">
              <a:buSzPts val="2400"/>
              <a:buFont typeface="Arial" panose="020B0604020202020204" pitchFamily="34" charset="0"/>
              <a:buChar char="•"/>
            </a:pPr>
            <a:r>
              <a:rPr lang="en-US" sz="1400" dirty="0"/>
              <a:t>3D printing    </a:t>
            </a:r>
            <a:endParaRPr lang="pl-PL" sz="1400" dirty="0"/>
          </a:p>
          <a:p>
            <a:pPr marL="1352550" lvl="2" indent="-285750">
              <a:buSzPts val="2400"/>
              <a:buFont typeface="Arial" panose="020B0604020202020204" pitchFamily="34" charset="0"/>
              <a:buChar char="•"/>
            </a:pPr>
            <a:r>
              <a:rPr lang="en-US" sz="1400" dirty="0"/>
              <a:t>Artificial Intelligence (AI) and Machine Learning (ML)    </a:t>
            </a:r>
            <a:endParaRPr lang="pl-PL" sz="1400" dirty="0"/>
          </a:p>
          <a:p>
            <a:pPr marL="1352550" lvl="2" indent="-285750">
              <a:buSzPts val="2400"/>
              <a:buFont typeface="Arial" panose="020B0604020202020204" pitchFamily="34" charset="0"/>
              <a:buChar char="•"/>
            </a:pPr>
            <a:r>
              <a:rPr lang="en-US" sz="1400" dirty="0"/>
              <a:t>Industrial Internet</a:t>
            </a:r>
            <a:r>
              <a:rPr lang="pl-PL" sz="1400" dirty="0"/>
              <a:t> of </a:t>
            </a:r>
            <a:r>
              <a:rPr lang="pl-PL" sz="1400" dirty="0" err="1"/>
              <a:t>Things</a:t>
            </a:r>
            <a:endParaRPr lang="pl-PL" sz="1400" dirty="0"/>
          </a:p>
        </p:txBody>
      </p:sp>
    </p:spTree>
    <p:extLst>
      <p:ext uri="{BB962C8B-B14F-4D97-AF65-F5344CB8AC3E}">
        <p14:creationId xmlns:p14="http://schemas.microsoft.com/office/powerpoint/2010/main" val="4196159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1052784"/>
          </a:xfrm>
          <a:prstGeom prst="rect">
            <a:avLst/>
          </a:prstGeom>
          <a:noFill/>
          <a:ln>
            <a:noFill/>
          </a:ln>
        </p:spPr>
        <p:txBody>
          <a:bodyPr spcFirstLastPara="1" wrap="square" lIns="91425" tIns="45700" rIns="91425" bIns="45700" anchor="ctr" anchorCtr="0">
            <a:noAutofit/>
          </a:bodyPr>
          <a:lstStyle/>
          <a:p>
            <a:r>
              <a:rPr lang="pt-PT" dirty="0"/>
              <a:t>Regional I.4.0 </a:t>
            </a:r>
            <a:r>
              <a:rPr lang="pt-PT" dirty="0" err="1"/>
              <a:t>Public</a:t>
            </a:r>
            <a:r>
              <a:rPr lang="pt-PT" dirty="0"/>
              <a:t> </a:t>
            </a:r>
            <a:r>
              <a:rPr lang="pt-PT" dirty="0" err="1"/>
              <a:t>Policy</a:t>
            </a:r>
            <a:r>
              <a:rPr lang="pt-PT" dirty="0"/>
              <a:t> </a:t>
            </a:r>
            <a:r>
              <a:rPr lang="pt-PT" dirty="0" err="1"/>
              <a:t>Initiatives</a:t>
            </a:r>
            <a:endParaRPr dirty="0"/>
          </a:p>
        </p:txBody>
      </p:sp>
      <p:sp>
        <p:nvSpPr>
          <p:cNvPr id="139" name="Shape 139"/>
          <p:cNvSpPr txBox="1">
            <a:spLocks noGrp="1"/>
          </p:cNvSpPr>
          <p:nvPr>
            <p:ph type="body" idx="1"/>
          </p:nvPr>
        </p:nvSpPr>
        <p:spPr>
          <a:xfrm>
            <a:off x="1981201" y="1628800"/>
            <a:ext cx="8207375" cy="4968552"/>
          </a:xfrm>
          <a:prstGeom prst="rect">
            <a:avLst/>
          </a:prstGeom>
          <a:noFill/>
          <a:ln>
            <a:noFill/>
          </a:ln>
        </p:spPr>
        <p:txBody>
          <a:bodyPr spcFirstLastPara="1" wrap="square" lIns="91425" tIns="45700" rIns="91425" bIns="45700" anchor="t" anchorCtr="0">
            <a:noAutofit/>
          </a:bodyPr>
          <a:lstStyle/>
          <a:p>
            <a:pPr marL="1257300" lvl="2" indent="-190500">
              <a:buSzPts val="2400"/>
            </a:pPr>
            <a:r>
              <a:rPr lang="en-US" sz="1800" b="1" dirty="0"/>
              <a:t>The Future Industry Platform Foundation</a:t>
            </a:r>
            <a:endParaRPr lang="pl-PL" sz="1800" b="1" dirty="0"/>
          </a:p>
          <a:p>
            <a:pPr marL="1257300" lvl="2" indent="-190500">
              <a:buSzPts val="2400"/>
            </a:pPr>
            <a:r>
              <a:rPr lang="en-US" sz="1600" dirty="0">
                <a:hlinkClick r:id="rId3"/>
              </a:rPr>
              <a:t>https://dojrzalosc40.delabapps.eu/</a:t>
            </a:r>
            <a:r>
              <a:rPr lang="pl-PL" sz="1600" dirty="0"/>
              <a:t> </a:t>
            </a:r>
            <a:r>
              <a:rPr lang="en-US" sz="1600" dirty="0"/>
              <a:t> </a:t>
            </a:r>
            <a:endParaRPr lang="pl-PL" sz="1600" dirty="0"/>
          </a:p>
          <a:p>
            <a:pPr marL="1257300" lvl="2" indent="-190500">
              <a:buSzPts val="2400"/>
            </a:pPr>
            <a:endParaRPr lang="pl-PL" sz="1800" b="1" dirty="0"/>
          </a:p>
          <a:p>
            <a:pPr marL="1257300" lvl="2" indent="-190500">
              <a:buSzPts val="2400"/>
            </a:pPr>
            <a:r>
              <a:rPr lang="pl-PL" sz="1800" b="1" dirty="0"/>
              <a:t>A </a:t>
            </a:r>
            <a:r>
              <a:rPr lang="en-US" sz="1800" b="1" dirty="0"/>
              <a:t>prototype of a</a:t>
            </a:r>
            <a:r>
              <a:rPr lang="pl-PL" sz="1800" b="1" dirty="0"/>
              <a:t>n on-line</a:t>
            </a:r>
            <a:r>
              <a:rPr lang="en-US" sz="1800" b="1" dirty="0"/>
              <a:t> tool to assess the digital maturity of manufacturing companies </a:t>
            </a:r>
            <a:endParaRPr lang="pl-PL" sz="1800" b="1" dirty="0"/>
          </a:p>
          <a:p>
            <a:pPr marL="1257300" lvl="2" indent="-190500">
              <a:buSzPts val="2400"/>
            </a:pPr>
            <a:endParaRPr lang="pl-PL" sz="1800" dirty="0"/>
          </a:p>
          <a:p>
            <a:pPr marL="1257300" lvl="2" indent="-190500">
              <a:buSzPts val="2400"/>
            </a:pPr>
            <a:r>
              <a:rPr lang="en-US" sz="1800" dirty="0"/>
              <a:t>The objective of the tool is to provide companies with practical knowledge about:</a:t>
            </a:r>
            <a:endParaRPr lang="pl-PL" sz="1800" dirty="0"/>
          </a:p>
          <a:p>
            <a:pPr marL="1352550" lvl="2" indent="-285750">
              <a:buSzPts val="2400"/>
              <a:buFont typeface="Arial" panose="020B0604020202020204" pitchFamily="34" charset="0"/>
              <a:buChar char="•"/>
            </a:pPr>
            <a:r>
              <a:rPr lang="en-US" sz="1800" dirty="0"/>
              <a:t>What is Industry 4.0 and what are the measurable benefits?</a:t>
            </a:r>
            <a:endParaRPr lang="pl-PL" sz="1800" dirty="0"/>
          </a:p>
          <a:p>
            <a:pPr marL="1352550" lvl="2" indent="-285750">
              <a:buSzPts val="2400"/>
              <a:buFont typeface="Arial" panose="020B0604020202020204" pitchFamily="34" charset="0"/>
              <a:buChar char="•"/>
            </a:pPr>
            <a:r>
              <a:rPr lang="en-US" sz="1800" dirty="0"/>
              <a:t>What is the level of maturity of the company in terms of management and production?</a:t>
            </a:r>
            <a:endParaRPr lang="pl-PL" sz="1800" dirty="0"/>
          </a:p>
          <a:p>
            <a:pPr marL="1352550" lvl="2" indent="-285750">
              <a:buSzPts val="2400"/>
              <a:buFont typeface="Arial" panose="020B0604020202020204" pitchFamily="34" charset="0"/>
              <a:buChar char="•"/>
            </a:pPr>
            <a:r>
              <a:rPr lang="en-US" sz="1800" dirty="0"/>
              <a:t>How can the company develop in a targeted, targeted and gradual way?</a:t>
            </a:r>
            <a:endParaRPr lang="pl-PL" sz="1800" dirty="0"/>
          </a:p>
        </p:txBody>
      </p:sp>
    </p:spTree>
    <p:extLst>
      <p:ext uri="{BB962C8B-B14F-4D97-AF65-F5344CB8AC3E}">
        <p14:creationId xmlns:p14="http://schemas.microsoft.com/office/powerpoint/2010/main" val="2597273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1052784"/>
          </a:xfrm>
          <a:prstGeom prst="rect">
            <a:avLst/>
          </a:prstGeom>
          <a:noFill/>
          <a:ln>
            <a:noFill/>
          </a:ln>
        </p:spPr>
        <p:txBody>
          <a:bodyPr spcFirstLastPara="1" wrap="square" lIns="91425" tIns="45700" rIns="91425" bIns="45700" anchor="ctr" anchorCtr="0">
            <a:noAutofit/>
          </a:bodyPr>
          <a:lstStyle/>
          <a:p>
            <a:r>
              <a:rPr lang="pt-PT" dirty="0"/>
              <a:t>Regional I.4.0 </a:t>
            </a:r>
            <a:r>
              <a:rPr lang="pt-PT" dirty="0" err="1"/>
              <a:t>Public</a:t>
            </a:r>
            <a:r>
              <a:rPr lang="pt-PT" dirty="0"/>
              <a:t> </a:t>
            </a:r>
            <a:r>
              <a:rPr lang="pt-PT" dirty="0" err="1"/>
              <a:t>Policy</a:t>
            </a:r>
            <a:r>
              <a:rPr lang="pt-PT" dirty="0"/>
              <a:t> </a:t>
            </a:r>
            <a:r>
              <a:rPr lang="pt-PT" dirty="0" err="1"/>
              <a:t>Initiatives</a:t>
            </a:r>
            <a:endParaRPr dirty="0"/>
          </a:p>
        </p:txBody>
      </p:sp>
      <p:sp>
        <p:nvSpPr>
          <p:cNvPr id="139" name="Shape 139"/>
          <p:cNvSpPr txBox="1">
            <a:spLocks noGrp="1"/>
          </p:cNvSpPr>
          <p:nvPr>
            <p:ph type="body" idx="1"/>
          </p:nvPr>
        </p:nvSpPr>
        <p:spPr>
          <a:xfrm>
            <a:off x="1981201" y="1772817"/>
            <a:ext cx="8207375" cy="4778371"/>
          </a:xfrm>
          <a:prstGeom prst="rect">
            <a:avLst/>
          </a:prstGeom>
          <a:noFill/>
          <a:ln>
            <a:noFill/>
          </a:ln>
        </p:spPr>
        <p:txBody>
          <a:bodyPr spcFirstLastPara="1" wrap="square" lIns="91425" tIns="45700" rIns="91425" bIns="45700" anchor="t" anchorCtr="0">
            <a:noAutofit/>
          </a:bodyPr>
          <a:lstStyle/>
          <a:p>
            <a:pPr marL="1257300" lvl="2" indent="-190500">
              <a:buSzPts val="2400"/>
            </a:pPr>
            <a:r>
              <a:rPr lang="pl-PL" dirty="0"/>
              <a:t>Start-</a:t>
            </a:r>
            <a:r>
              <a:rPr lang="pl-PL" dirty="0" err="1"/>
              <a:t>ups</a:t>
            </a:r>
            <a:endParaRPr lang="pl-PL" dirty="0"/>
          </a:p>
          <a:p>
            <a:pPr marL="1257300" lvl="2" indent="-190500">
              <a:buSzPts val="2400"/>
            </a:pPr>
            <a:endParaRPr lang="pl-PL" dirty="0"/>
          </a:p>
          <a:p>
            <a:pPr marL="1257300" lvl="2" indent="-190500">
              <a:buSzPts val="2400"/>
            </a:pPr>
            <a:r>
              <a:rPr lang="en-US" dirty="0"/>
              <a:t>Polish Agency for Enterprise Development</a:t>
            </a:r>
            <a:endParaRPr lang="pl-PL" dirty="0"/>
          </a:p>
          <a:p>
            <a:pPr marL="1257300" lvl="2" indent="-190500">
              <a:buSzPts val="2400"/>
            </a:pPr>
            <a:r>
              <a:rPr lang="pl-PL" b="1" dirty="0"/>
              <a:t>The „</a:t>
            </a:r>
            <a:r>
              <a:rPr lang="pl-PL" b="1" dirty="0" err="1"/>
              <a:t>Scale-up</a:t>
            </a:r>
            <a:r>
              <a:rPr lang="pl-PL" b="1" dirty="0"/>
              <a:t>” </a:t>
            </a:r>
            <a:r>
              <a:rPr lang="pl-PL" b="1" dirty="0" err="1"/>
              <a:t>programme</a:t>
            </a:r>
            <a:endParaRPr lang="pl-PL" b="1" dirty="0"/>
          </a:p>
          <a:p>
            <a:pPr marL="1257300" lvl="2" indent="-190500">
              <a:buSzPts val="2400"/>
            </a:pPr>
            <a:r>
              <a:rPr lang="pl-PL" dirty="0">
                <a:hlinkClick r:id="rId3"/>
              </a:rPr>
              <a:t>https://www.parp.gov.pl/component/grants/grants/scale-up</a:t>
            </a:r>
            <a:r>
              <a:rPr lang="pl-PL" dirty="0"/>
              <a:t> </a:t>
            </a:r>
          </a:p>
          <a:p>
            <a:pPr marL="1257300" lvl="2" indent="-190500">
              <a:buSzPts val="2400"/>
            </a:pPr>
            <a:endParaRPr lang="pl-PL" dirty="0"/>
          </a:p>
          <a:p>
            <a:pPr marL="1409700" lvl="2" indent="-342900">
              <a:buSzPts val="2400"/>
              <a:buFont typeface="Arial" panose="020B0604020202020204" pitchFamily="34" charset="0"/>
              <a:buChar char="•"/>
            </a:pPr>
            <a:r>
              <a:rPr lang="en-US" sz="2000" dirty="0"/>
              <a:t>The goal of Scale Up is to accelerate the development of start-ups</a:t>
            </a:r>
            <a:endParaRPr lang="pl-PL" sz="2000" dirty="0"/>
          </a:p>
          <a:p>
            <a:pPr marL="1409700" lvl="2" indent="-342900">
              <a:buSzPts val="2400"/>
              <a:buFont typeface="Arial" panose="020B0604020202020204" pitchFamily="34" charset="0"/>
              <a:buChar char="•"/>
            </a:pPr>
            <a:r>
              <a:rPr lang="pl-PL" sz="2000" dirty="0" err="1"/>
              <a:t>Programme</a:t>
            </a:r>
            <a:r>
              <a:rPr lang="pl-PL" sz="2000" dirty="0"/>
              <a:t> </a:t>
            </a:r>
            <a:r>
              <a:rPr lang="pl-PL" sz="2000" dirty="0" err="1"/>
              <a:t>is</a:t>
            </a:r>
            <a:r>
              <a:rPr lang="pl-PL" sz="2000" dirty="0"/>
              <a:t> </a:t>
            </a:r>
            <a:r>
              <a:rPr lang="pl-PL" sz="2000" dirty="0" err="1"/>
              <a:t>dedicated</a:t>
            </a:r>
            <a:r>
              <a:rPr lang="pl-PL" sz="2000" dirty="0"/>
              <a:t> to </a:t>
            </a:r>
            <a:r>
              <a:rPr lang="en-US" sz="2000" dirty="0"/>
              <a:t>young, innovative companies that meet the criteria of one of the 10 acceleration </a:t>
            </a:r>
            <a:r>
              <a:rPr lang="en-US" sz="2000" dirty="0" err="1"/>
              <a:t>programmes</a:t>
            </a:r>
            <a:br>
              <a:rPr lang="pl-PL" dirty="0"/>
            </a:br>
            <a:endParaRPr lang="pl-PL" sz="2000" dirty="0"/>
          </a:p>
          <a:p>
            <a:pPr marL="1409700" lvl="2" indent="-342900">
              <a:buSzPts val="2400"/>
              <a:buFont typeface="Arial" panose="020B0604020202020204" pitchFamily="34" charset="0"/>
              <a:buChar char="•"/>
            </a:pPr>
            <a:endParaRPr lang="pl-PL" sz="2000" dirty="0"/>
          </a:p>
        </p:txBody>
      </p:sp>
    </p:spTree>
    <p:extLst>
      <p:ext uri="{BB962C8B-B14F-4D97-AF65-F5344CB8AC3E}">
        <p14:creationId xmlns:p14="http://schemas.microsoft.com/office/powerpoint/2010/main" val="4207683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1052784"/>
          </a:xfrm>
          <a:prstGeom prst="rect">
            <a:avLst/>
          </a:prstGeom>
          <a:noFill/>
          <a:ln>
            <a:noFill/>
          </a:ln>
        </p:spPr>
        <p:txBody>
          <a:bodyPr spcFirstLastPara="1" wrap="square" lIns="91425" tIns="45700" rIns="91425" bIns="45700" anchor="ctr" anchorCtr="0">
            <a:noAutofit/>
          </a:bodyPr>
          <a:lstStyle/>
          <a:p>
            <a:r>
              <a:rPr lang="pt-PT" dirty="0"/>
              <a:t>Regional I.4.0 </a:t>
            </a:r>
            <a:r>
              <a:rPr lang="pt-PT" dirty="0" err="1"/>
              <a:t>Public</a:t>
            </a:r>
            <a:r>
              <a:rPr lang="pt-PT" dirty="0"/>
              <a:t> </a:t>
            </a:r>
            <a:r>
              <a:rPr lang="pt-PT" dirty="0" err="1"/>
              <a:t>Policy</a:t>
            </a:r>
            <a:r>
              <a:rPr lang="pt-PT" dirty="0"/>
              <a:t> </a:t>
            </a:r>
            <a:r>
              <a:rPr lang="pt-PT" dirty="0" err="1"/>
              <a:t>Initiatives</a:t>
            </a:r>
            <a:endParaRPr dirty="0"/>
          </a:p>
        </p:txBody>
      </p:sp>
      <p:sp>
        <p:nvSpPr>
          <p:cNvPr id="139" name="Shape 139"/>
          <p:cNvSpPr txBox="1">
            <a:spLocks noGrp="1"/>
          </p:cNvSpPr>
          <p:nvPr>
            <p:ph type="body" idx="1"/>
          </p:nvPr>
        </p:nvSpPr>
        <p:spPr>
          <a:xfrm>
            <a:off x="1981201" y="1772817"/>
            <a:ext cx="8207375" cy="4778371"/>
          </a:xfrm>
          <a:prstGeom prst="rect">
            <a:avLst/>
          </a:prstGeom>
          <a:noFill/>
          <a:ln>
            <a:noFill/>
          </a:ln>
        </p:spPr>
        <p:txBody>
          <a:bodyPr spcFirstLastPara="1" wrap="square" lIns="91425" tIns="45700" rIns="91425" bIns="45700" anchor="t" anchorCtr="0">
            <a:noAutofit/>
          </a:bodyPr>
          <a:lstStyle/>
          <a:p>
            <a:pPr marL="1257300" lvl="2" indent="-190500">
              <a:buSzPts val="2400"/>
            </a:pPr>
            <a:r>
              <a:rPr lang="pl-PL" dirty="0"/>
              <a:t>The „</a:t>
            </a:r>
            <a:r>
              <a:rPr lang="pl-PL" dirty="0" err="1"/>
              <a:t>Scale-up</a:t>
            </a:r>
            <a:r>
              <a:rPr lang="pl-PL" dirty="0"/>
              <a:t>” </a:t>
            </a:r>
            <a:r>
              <a:rPr lang="pl-PL" dirty="0" err="1"/>
              <a:t>programme</a:t>
            </a:r>
            <a:r>
              <a:rPr lang="pl-PL" dirty="0"/>
              <a:t> in </a:t>
            </a:r>
            <a:r>
              <a:rPr lang="pl-PL" dirty="0" err="1"/>
              <a:t>Lodzkie</a:t>
            </a:r>
            <a:r>
              <a:rPr lang="pl-PL" dirty="0"/>
              <a:t> Region</a:t>
            </a:r>
          </a:p>
          <a:p>
            <a:pPr marL="1257300" lvl="2" indent="-190500">
              <a:buSzPts val="2400"/>
            </a:pPr>
            <a:r>
              <a:rPr lang="pl-PL" b="1" dirty="0"/>
              <a:t>„Start-</a:t>
            </a:r>
            <a:r>
              <a:rPr lang="pl-PL" b="1" dirty="0" err="1"/>
              <a:t>up</a:t>
            </a:r>
            <a:r>
              <a:rPr lang="pl-PL" b="1" dirty="0"/>
              <a:t> Spark” </a:t>
            </a:r>
            <a:r>
              <a:rPr lang="en-US" b="1" dirty="0"/>
              <a:t>managed by the </a:t>
            </a:r>
            <a:r>
              <a:rPr lang="pl-PL" b="1" dirty="0" err="1"/>
              <a:t>Lodz</a:t>
            </a:r>
            <a:r>
              <a:rPr lang="pl-PL" b="1" dirty="0"/>
              <a:t> </a:t>
            </a:r>
            <a:r>
              <a:rPr lang="en-US" b="1" dirty="0"/>
              <a:t>Special Economic Zone</a:t>
            </a:r>
            <a:endParaRPr lang="pl-PL" b="1" dirty="0"/>
          </a:p>
          <a:p>
            <a:pPr marL="1257300" lvl="2" indent="-190500">
              <a:buSzPts val="2400"/>
            </a:pPr>
            <a:r>
              <a:rPr lang="pl-PL" dirty="0">
                <a:hlinkClick r:id="rId3"/>
              </a:rPr>
              <a:t>https://startupspark.io/</a:t>
            </a:r>
            <a:r>
              <a:rPr lang="pl-PL" dirty="0"/>
              <a:t> </a:t>
            </a:r>
          </a:p>
          <a:p>
            <a:pPr marL="1257300" lvl="2" indent="-190500">
              <a:buSzPts val="2400"/>
            </a:pPr>
            <a:endParaRPr lang="pl-PL" dirty="0"/>
          </a:p>
          <a:p>
            <a:pPr marL="1409700" lvl="2" indent="-342900">
              <a:buSzPts val="2400"/>
              <a:buFont typeface="Arial" panose="020B0604020202020204" pitchFamily="34" charset="0"/>
              <a:buChar char="•"/>
            </a:pPr>
            <a:r>
              <a:rPr lang="en-US" sz="2000" dirty="0"/>
              <a:t>As part of the acceleration, the startup is merged with a Technology Recipient (a company that is an investor in the Economic Zone) and an operational mentor (a startup supervisor)</a:t>
            </a:r>
            <a:endParaRPr lang="pl-PL" sz="2000" dirty="0"/>
          </a:p>
          <a:p>
            <a:pPr marL="1409700" lvl="2" indent="-342900">
              <a:buSzPts val="2400"/>
              <a:buFont typeface="Arial" panose="020B0604020202020204" pitchFamily="34" charset="0"/>
              <a:buChar char="•"/>
            </a:pPr>
            <a:r>
              <a:rPr lang="en-US" sz="2000" dirty="0"/>
              <a:t>Startups participating in the </a:t>
            </a:r>
            <a:r>
              <a:rPr lang="en-US" sz="2000" dirty="0" err="1"/>
              <a:t>programme</a:t>
            </a:r>
            <a:r>
              <a:rPr lang="en-US" sz="2000" dirty="0"/>
              <a:t> must provide solutions from the area of the Industrial Internet of Things (</a:t>
            </a:r>
            <a:r>
              <a:rPr lang="en-US" sz="2000" dirty="0" err="1"/>
              <a:t>IoT</a:t>
            </a:r>
            <a:r>
              <a:rPr lang="en-US" sz="2000" dirty="0"/>
              <a:t>), including virtual and augmented reality (VR/AR),</a:t>
            </a:r>
            <a:r>
              <a:rPr lang="pl-PL" sz="2000" dirty="0"/>
              <a:t> </a:t>
            </a:r>
            <a:r>
              <a:rPr lang="en-US" sz="2000" dirty="0"/>
              <a:t>artificial intelligence (AI),</a:t>
            </a:r>
            <a:r>
              <a:rPr lang="pl-PL" sz="2000" dirty="0"/>
              <a:t> </a:t>
            </a:r>
            <a:r>
              <a:rPr lang="en-US" sz="2000" dirty="0"/>
              <a:t>cyber-security.</a:t>
            </a:r>
            <a:br>
              <a:rPr lang="pl-PL" dirty="0"/>
            </a:br>
            <a:endParaRPr lang="pl-PL" sz="2000" dirty="0"/>
          </a:p>
          <a:p>
            <a:pPr marL="1409700" lvl="2" indent="-342900">
              <a:buSzPts val="2400"/>
              <a:buFont typeface="Arial" panose="020B0604020202020204" pitchFamily="34" charset="0"/>
              <a:buChar char="•"/>
            </a:pPr>
            <a:endParaRPr lang="pl-PL" sz="2000" dirty="0"/>
          </a:p>
        </p:txBody>
      </p:sp>
    </p:spTree>
    <p:extLst>
      <p:ext uri="{BB962C8B-B14F-4D97-AF65-F5344CB8AC3E}">
        <p14:creationId xmlns:p14="http://schemas.microsoft.com/office/powerpoint/2010/main" val="741418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1052784"/>
          </a:xfrm>
          <a:prstGeom prst="rect">
            <a:avLst/>
          </a:prstGeom>
          <a:noFill/>
          <a:ln>
            <a:noFill/>
          </a:ln>
        </p:spPr>
        <p:txBody>
          <a:bodyPr spcFirstLastPara="1" wrap="square" lIns="91425" tIns="45700" rIns="91425" bIns="45700" anchor="ctr" anchorCtr="0">
            <a:noAutofit/>
          </a:bodyPr>
          <a:lstStyle/>
          <a:p>
            <a:r>
              <a:rPr lang="pt-PT" dirty="0"/>
              <a:t>Regional I.4.0 </a:t>
            </a:r>
            <a:r>
              <a:rPr lang="pt-PT" dirty="0" err="1"/>
              <a:t>Public</a:t>
            </a:r>
            <a:r>
              <a:rPr lang="pt-PT" dirty="0"/>
              <a:t> </a:t>
            </a:r>
            <a:r>
              <a:rPr lang="pt-PT" dirty="0" err="1"/>
              <a:t>Policy</a:t>
            </a:r>
            <a:r>
              <a:rPr lang="pt-PT" dirty="0"/>
              <a:t> </a:t>
            </a:r>
            <a:r>
              <a:rPr lang="pt-PT" dirty="0" err="1"/>
              <a:t>Initiatives</a:t>
            </a:r>
            <a:endParaRPr dirty="0"/>
          </a:p>
        </p:txBody>
      </p:sp>
      <p:sp>
        <p:nvSpPr>
          <p:cNvPr id="139" name="Shape 139"/>
          <p:cNvSpPr txBox="1">
            <a:spLocks noGrp="1"/>
          </p:cNvSpPr>
          <p:nvPr>
            <p:ph type="body" idx="1"/>
          </p:nvPr>
        </p:nvSpPr>
        <p:spPr>
          <a:xfrm>
            <a:off x="1981201" y="1772817"/>
            <a:ext cx="8207375" cy="4778371"/>
          </a:xfrm>
          <a:prstGeom prst="rect">
            <a:avLst/>
          </a:prstGeom>
          <a:noFill/>
          <a:ln>
            <a:noFill/>
          </a:ln>
        </p:spPr>
        <p:txBody>
          <a:bodyPr spcFirstLastPara="1" wrap="square" lIns="91425" tIns="45700" rIns="91425" bIns="45700" anchor="t" anchorCtr="0">
            <a:noAutofit/>
          </a:bodyPr>
          <a:lstStyle/>
          <a:p>
            <a:pPr marL="1257300" lvl="2" indent="-190500">
              <a:buSzPts val="2400"/>
            </a:pPr>
            <a:r>
              <a:rPr lang="pl-PL" dirty="0" err="1"/>
              <a:t>Education</a:t>
            </a:r>
            <a:endParaRPr lang="pl-PL" dirty="0"/>
          </a:p>
          <a:p>
            <a:pPr marL="1257300" lvl="2" indent="-190500">
              <a:buSzPts val="2400"/>
            </a:pPr>
            <a:r>
              <a:rPr lang="en-US" b="1" dirty="0"/>
              <a:t>Automation and Robotics Technical </a:t>
            </a:r>
            <a:r>
              <a:rPr lang="pl-PL" b="1" dirty="0"/>
              <a:t>College </a:t>
            </a:r>
            <a:r>
              <a:rPr lang="pl-PL" b="1" dirty="0" err="1"/>
              <a:t>maneged</a:t>
            </a:r>
            <a:r>
              <a:rPr lang="pl-PL" b="1" dirty="0"/>
              <a:t> by the </a:t>
            </a:r>
            <a:r>
              <a:rPr lang="pl-PL" b="1" dirty="0" err="1"/>
              <a:t>Lodz</a:t>
            </a:r>
            <a:r>
              <a:rPr lang="pl-PL" b="1" dirty="0"/>
              <a:t> </a:t>
            </a:r>
            <a:r>
              <a:rPr lang="en-US" b="1" dirty="0"/>
              <a:t>Special Economic Zone</a:t>
            </a:r>
            <a:endParaRPr lang="pl-PL" b="1" dirty="0"/>
          </a:p>
          <a:p>
            <a:pPr marL="1257300" lvl="2" indent="-190500">
              <a:buSzPts val="2400"/>
            </a:pPr>
            <a:r>
              <a:rPr lang="pl-PL" dirty="0">
                <a:hlinkClick r:id="rId3"/>
              </a:rPr>
              <a:t>https://technikum.io/</a:t>
            </a:r>
            <a:endParaRPr lang="pl-PL" dirty="0"/>
          </a:p>
          <a:p>
            <a:pPr marL="1409700" lvl="2" indent="-342900">
              <a:buSzPts val="2400"/>
              <a:buFont typeface="Arial" panose="020B0604020202020204" pitchFamily="34" charset="0"/>
              <a:buChar char="•"/>
            </a:pPr>
            <a:r>
              <a:rPr lang="pl-PL" sz="1600" dirty="0" err="1"/>
              <a:t>Goal</a:t>
            </a:r>
            <a:r>
              <a:rPr lang="en-US" sz="1600" dirty="0"/>
              <a:t>: "To prepare students for the new profession of </a:t>
            </a:r>
            <a:r>
              <a:rPr lang="en-US" sz="1600" b="1" dirty="0"/>
              <a:t>automation and robotics </a:t>
            </a:r>
            <a:r>
              <a:rPr lang="en-US" sz="1600" b="1" dirty="0" err="1"/>
              <a:t>techni</a:t>
            </a:r>
            <a:r>
              <a:rPr lang="pl-PL" sz="1600" b="1" dirty="0" err="1"/>
              <a:t>cian</a:t>
            </a:r>
            <a:r>
              <a:rPr lang="en-US" sz="1600" dirty="0"/>
              <a:t> through innovative development of skills and competences in the production process, creative deepening and enriching of knowledge and improving the qualifications of teachers participating in the process". (the statute) </a:t>
            </a:r>
            <a:endParaRPr lang="pl-PL" sz="1600" dirty="0"/>
          </a:p>
          <a:p>
            <a:pPr marL="1409700" lvl="2" indent="-342900">
              <a:buSzPts val="2400"/>
              <a:buFont typeface="Arial" panose="020B0604020202020204" pitchFamily="34" charset="0"/>
              <a:buChar char="•"/>
            </a:pPr>
            <a:r>
              <a:rPr lang="pl-PL" sz="1600" dirty="0"/>
              <a:t>The </a:t>
            </a:r>
            <a:r>
              <a:rPr lang="pl-PL" sz="1600" dirty="0" err="1"/>
              <a:t>school's</a:t>
            </a:r>
            <a:r>
              <a:rPr lang="pl-PL" sz="1600" dirty="0"/>
              <a:t> </a:t>
            </a:r>
            <a:r>
              <a:rPr lang="pl-PL" sz="1600" dirty="0" err="1"/>
              <a:t>partners</a:t>
            </a:r>
            <a:r>
              <a:rPr lang="pl-PL" sz="1600" dirty="0"/>
              <a:t> </a:t>
            </a:r>
            <a:r>
              <a:rPr lang="pl-PL" sz="1600" dirty="0" err="1"/>
              <a:t>are</a:t>
            </a:r>
            <a:r>
              <a:rPr lang="pl-PL" sz="1600" dirty="0"/>
              <a:t> </a:t>
            </a:r>
            <a:r>
              <a:rPr lang="pl-PL" sz="1600" dirty="0" err="1"/>
              <a:t>large</a:t>
            </a:r>
            <a:r>
              <a:rPr lang="pl-PL" sz="1600" dirty="0"/>
              <a:t>, </a:t>
            </a:r>
            <a:r>
              <a:rPr lang="pl-PL" sz="1600" dirty="0" err="1"/>
              <a:t>technologically</a:t>
            </a:r>
            <a:r>
              <a:rPr lang="pl-PL" sz="1600" dirty="0"/>
              <a:t> </a:t>
            </a:r>
            <a:r>
              <a:rPr lang="pl-PL" sz="1600" dirty="0" err="1"/>
              <a:t>advanced</a:t>
            </a:r>
            <a:r>
              <a:rPr lang="pl-PL" sz="1600" dirty="0"/>
              <a:t> </a:t>
            </a:r>
            <a:r>
              <a:rPr lang="pl-PL" sz="1600" dirty="0" err="1"/>
              <a:t>production</a:t>
            </a:r>
            <a:r>
              <a:rPr lang="pl-PL" sz="1600" dirty="0"/>
              <a:t> </a:t>
            </a:r>
            <a:r>
              <a:rPr lang="pl-PL" sz="1600" dirty="0" err="1"/>
              <a:t>companies</a:t>
            </a:r>
            <a:r>
              <a:rPr lang="pl-PL" sz="1600" dirty="0"/>
              <a:t> </a:t>
            </a:r>
            <a:r>
              <a:rPr lang="pl-PL" sz="1600" dirty="0" err="1"/>
              <a:t>operating</a:t>
            </a:r>
            <a:r>
              <a:rPr lang="pl-PL" sz="1600" dirty="0"/>
              <a:t> in the łódzkie </a:t>
            </a:r>
            <a:r>
              <a:rPr lang="pl-PL" sz="1600" dirty="0" err="1"/>
              <a:t>voivodeship</a:t>
            </a:r>
            <a:r>
              <a:rPr lang="pl-PL" sz="1600" dirty="0"/>
              <a:t>: Miele - </a:t>
            </a:r>
            <a:r>
              <a:rPr lang="pl-PL" sz="1600" dirty="0" err="1"/>
              <a:t>manufacturer</a:t>
            </a:r>
            <a:r>
              <a:rPr lang="pl-PL" sz="1600" dirty="0"/>
              <a:t> of </a:t>
            </a:r>
            <a:r>
              <a:rPr lang="pl-PL" sz="1600" dirty="0" err="1"/>
              <a:t>household</a:t>
            </a:r>
            <a:r>
              <a:rPr lang="pl-PL" sz="1600" dirty="0"/>
              <a:t> </a:t>
            </a:r>
            <a:r>
              <a:rPr lang="pl-PL" sz="1600" dirty="0" err="1"/>
              <a:t>appliances</a:t>
            </a:r>
            <a:r>
              <a:rPr lang="pl-PL" sz="1600" dirty="0"/>
              <a:t>, Ceramika Tubądzin - </a:t>
            </a:r>
            <a:r>
              <a:rPr lang="pl-PL" sz="1600" dirty="0" err="1"/>
              <a:t>producer</a:t>
            </a:r>
            <a:r>
              <a:rPr lang="pl-PL" sz="1600" dirty="0"/>
              <a:t> of </a:t>
            </a:r>
            <a:r>
              <a:rPr lang="pl-PL" sz="1600" dirty="0" err="1"/>
              <a:t>ceramic</a:t>
            </a:r>
            <a:r>
              <a:rPr lang="pl-PL" sz="1600" dirty="0"/>
              <a:t> </a:t>
            </a:r>
            <a:r>
              <a:rPr lang="pl-PL" sz="1600" dirty="0" err="1"/>
              <a:t>tiles</a:t>
            </a:r>
            <a:r>
              <a:rPr lang="pl-PL" sz="1600" dirty="0"/>
              <a:t>, Delia Cosmetics - </a:t>
            </a:r>
            <a:r>
              <a:rPr lang="pl-PL" sz="1600" dirty="0" err="1"/>
              <a:t>producer</a:t>
            </a:r>
            <a:r>
              <a:rPr lang="pl-PL" sz="1600" dirty="0"/>
              <a:t> of cosmetics</a:t>
            </a:r>
          </a:p>
          <a:p>
            <a:pPr marL="1409700" lvl="2" indent="-342900">
              <a:buSzPts val="2400"/>
              <a:buFont typeface="Arial" panose="020B0604020202020204" pitchFamily="34" charset="0"/>
              <a:buChar char="•"/>
            </a:pPr>
            <a:r>
              <a:rPr lang="en-US" sz="1600" dirty="0"/>
              <a:t>Teachers at the school are academic lecturers from the</a:t>
            </a:r>
            <a:r>
              <a:rPr lang="pl-PL" sz="1600" dirty="0"/>
              <a:t> </a:t>
            </a:r>
            <a:r>
              <a:rPr lang="pl-PL" sz="1600" dirty="0" err="1"/>
              <a:t>Lodz</a:t>
            </a:r>
            <a:r>
              <a:rPr lang="pl-PL" sz="1600" dirty="0"/>
              <a:t> </a:t>
            </a:r>
            <a:r>
              <a:rPr lang="pl-PL" sz="1600" dirty="0" err="1"/>
              <a:t>Univerity</a:t>
            </a:r>
            <a:r>
              <a:rPr lang="pl-PL" sz="1600" dirty="0"/>
              <a:t> of Technology</a:t>
            </a:r>
            <a:br>
              <a:rPr lang="pl-PL" dirty="0"/>
            </a:br>
            <a:endParaRPr lang="pl-PL" sz="2000" dirty="0"/>
          </a:p>
          <a:p>
            <a:pPr marL="1409700" lvl="2" indent="-342900">
              <a:buSzPts val="2400"/>
              <a:buFont typeface="Arial" panose="020B0604020202020204" pitchFamily="34" charset="0"/>
              <a:buChar char="•"/>
            </a:pPr>
            <a:endParaRPr lang="pl-PL" sz="2000" dirty="0"/>
          </a:p>
        </p:txBody>
      </p:sp>
    </p:spTree>
    <p:extLst>
      <p:ext uri="{BB962C8B-B14F-4D97-AF65-F5344CB8AC3E}">
        <p14:creationId xmlns:p14="http://schemas.microsoft.com/office/powerpoint/2010/main" val="2357511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562074"/>
          </a:xfrm>
          <a:prstGeom prst="rect">
            <a:avLst/>
          </a:prstGeom>
          <a:noFill/>
          <a:ln>
            <a:noFill/>
          </a:ln>
        </p:spPr>
        <p:txBody>
          <a:bodyPr spcFirstLastPara="1" wrap="square" lIns="91425" tIns="45700" rIns="91425" bIns="45700" anchor="ctr" anchorCtr="0">
            <a:noAutofit/>
          </a:bodyPr>
          <a:lstStyle/>
          <a:p>
            <a:r>
              <a:rPr lang="pt-PT" dirty="0" err="1"/>
              <a:t>Good</a:t>
            </a:r>
            <a:r>
              <a:rPr lang="pt-PT" dirty="0"/>
              <a:t> </a:t>
            </a:r>
            <a:r>
              <a:rPr lang="pt-PT" dirty="0" err="1"/>
              <a:t>Practice</a:t>
            </a:r>
            <a:r>
              <a:rPr lang="pt-PT" dirty="0"/>
              <a:t> ESIF</a:t>
            </a:r>
            <a:endParaRPr dirty="0"/>
          </a:p>
        </p:txBody>
      </p:sp>
      <p:sp>
        <p:nvSpPr>
          <p:cNvPr id="139" name="Shape 139"/>
          <p:cNvSpPr txBox="1">
            <a:spLocks noGrp="1"/>
          </p:cNvSpPr>
          <p:nvPr>
            <p:ph type="body" idx="1"/>
          </p:nvPr>
        </p:nvSpPr>
        <p:spPr>
          <a:xfrm>
            <a:off x="1981201" y="1368001"/>
            <a:ext cx="8207375" cy="5183187"/>
          </a:xfrm>
          <a:prstGeom prst="rect">
            <a:avLst/>
          </a:prstGeom>
          <a:noFill/>
          <a:ln>
            <a:noFill/>
          </a:ln>
        </p:spPr>
        <p:txBody>
          <a:bodyPr spcFirstLastPara="1" wrap="square" lIns="91425" tIns="45700" rIns="91425" bIns="45700" anchor="t" anchorCtr="0">
            <a:noAutofit/>
          </a:bodyPr>
          <a:lstStyle/>
          <a:p>
            <a:pPr marL="1257300" lvl="2" indent="-190500">
              <a:buSzPts val="2400"/>
            </a:pPr>
            <a:r>
              <a:rPr lang="en-US" sz="2000" dirty="0"/>
              <a:t>European regional development fund (ERDF)</a:t>
            </a:r>
            <a:endParaRPr lang="pl-PL" sz="2000" dirty="0"/>
          </a:p>
          <a:p>
            <a:pPr marL="1257300" lvl="2" indent="-190500">
              <a:buSzPts val="2400"/>
            </a:pPr>
            <a:r>
              <a:rPr lang="en-US" b="1" dirty="0"/>
              <a:t>Regional Operational </a:t>
            </a:r>
            <a:r>
              <a:rPr lang="en-US" b="1" dirty="0" err="1"/>
              <a:t>Programme</a:t>
            </a:r>
            <a:r>
              <a:rPr lang="en-US" b="1" dirty="0"/>
              <a:t> of the </a:t>
            </a:r>
            <a:r>
              <a:rPr lang="en-US" b="1" dirty="0" err="1"/>
              <a:t>Łódzkie</a:t>
            </a:r>
            <a:r>
              <a:rPr lang="en-US" b="1" dirty="0"/>
              <a:t> Region for 2014-2020</a:t>
            </a:r>
            <a:endParaRPr lang="pt-PT" b="1" dirty="0"/>
          </a:p>
          <a:p>
            <a:pPr marL="1257300" lvl="2" indent="-190500">
              <a:buSzPts val="2400"/>
            </a:pPr>
            <a:r>
              <a:rPr lang="en-US" sz="1400" dirty="0"/>
              <a:t>Priority Axis </a:t>
            </a:r>
            <a:r>
              <a:rPr lang="pl-PL" sz="1400" dirty="0"/>
              <a:t>II </a:t>
            </a:r>
            <a:r>
              <a:rPr lang="en-US" sz="1400" dirty="0"/>
              <a:t>"Innovative and competitive economy", </a:t>
            </a:r>
            <a:endParaRPr lang="pl-PL" sz="1400" dirty="0"/>
          </a:p>
          <a:p>
            <a:pPr marL="1257300" lvl="2" indent="-190500">
              <a:buSzPts val="2400"/>
            </a:pPr>
            <a:r>
              <a:rPr lang="en-US" sz="1400" dirty="0"/>
              <a:t>measure II.3 "Improving the competitiveness of SMEs", </a:t>
            </a:r>
            <a:endParaRPr lang="pl-PL" sz="1400" dirty="0"/>
          </a:p>
          <a:p>
            <a:pPr marL="1257300" lvl="2" indent="-190500">
              <a:buSzPts val="2400"/>
            </a:pPr>
            <a:r>
              <a:rPr lang="en-US" sz="1400" dirty="0"/>
              <a:t>sub-measure II.3.1 "Innovations in SMEs</a:t>
            </a:r>
            <a:r>
              <a:rPr lang="pl-PL" sz="1400" dirty="0"/>
              <a:t>”</a:t>
            </a:r>
          </a:p>
          <a:p>
            <a:pPr marL="1257300" lvl="2" indent="-190500">
              <a:buSzPts val="2400"/>
            </a:pPr>
            <a:r>
              <a:rPr lang="pl-PL" sz="1600" dirty="0">
                <a:hlinkClick r:id="rId3"/>
              </a:rPr>
              <a:t>https://rpo.lodzkie.pl/</a:t>
            </a:r>
            <a:r>
              <a:rPr lang="pl-PL" sz="1600" dirty="0"/>
              <a:t> </a:t>
            </a:r>
          </a:p>
          <a:p>
            <a:pPr marL="1257300" lvl="2" indent="-190500">
              <a:buSzPts val="2400"/>
            </a:pPr>
            <a:r>
              <a:rPr lang="en-US" sz="1600" dirty="0"/>
              <a:t>Under the program, companies have implemented the following investments</a:t>
            </a:r>
            <a:r>
              <a:rPr lang="pl-PL" sz="1600" dirty="0"/>
              <a:t> </a:t>
            </a:r>
            <a:r>
              <a:rPr lang="pl-PL" sz="1600" dirty="0" err="1"/>
              <a:t>or</a:t>
            </a:r>
            <a:r>
              <a:rPr lang="pl-PL" sz="1600" dirty="0"/>
              <a:t> </a:t>
            </a:r>
            <a:r>
              <a:rPr lang="pl-PL" sz="1600" dirty="0" err="1"/>
              <a:t>designed</a:t>
            </a:r>
            <a:r>
              <a:rPr lang="pl-PL" sz="1600" dirty="0"/>
              <a:t> </a:t>
            </a:r>
            <a:r>
              <a:rPr lang="pl-PL" sz="1600" dirty="0" err="1"/>
              <a:t>new</a:t>
            </a:r>
            <a:r>
              <a:rPr lang="pl-PL" sz="1600" dirty="0"/>
              <a:t> products</a:t>
            </a:r>
            <a:r>
              <a:rPr lang="en-US" sz="1600" dirty="0"/>
              <a:t> related to Industry 4.0</a:t>
            </a:r>
            <a:r>
              <a:rPr lang="pl-PL" sz="1600" dirty="0"/>
              <a:t>:</a:t>
            </a:r>
            <a:endParaRPr lang="pl-PL" sz="1800" dirty="0"/>
          </a:p>
          <a:p>
            <a:pPr marL="1352550" lvl="2" indent="-285750">
              <a:buSzPts val="2400"/>
              <a:buFont typeface="Arial" panose="020B0604020202020204" pitchFamily="34" charset="0"/>
              <a:buChar char="•"/>
            </a:pPr>
            <a:r>
              <a:rPr lang="pl-PL" sz="1600" dirty="0"/>
              <a:t>Sales Force Automation (SFA) </a:t>
            </a:r>
            <a:r>
              <a:rPr lang="pl-PL" sz="1600" dirty="0" err="1"/>
              <a:t>systems</a:t>
            </a:r>
            <a:r>
              <a:rPr lang="pl-PL" sz="1600" dirty="0"/>
              <a:t> </a:t>
            </a:r>
            <a:r>
              <a:rPr lang="pl-PL" sz="1600" dirty="0" err="1"/>
              <a:t>integrated</a:t>
            </a:r>
            <a:r>
              <a:rPr lang="pl-PL" sz="1600" dirty="0"/>
              <a:t> with Enterprise Resource Planning </a:t>
            </a:r>
            <a:r>
              <a:rPr lang="pl-PL" sz="1600" dirty="0" err="1"/>
              <a:t>systems</a:t>
            </a:r>
            <a:r>
              <a:rPr lang="pl-PL" sz="1600" dirty="0"/>
              <a:t> (ERP)</a:t>
            </a:r>
          </a:p>
          <a:p>
            <a:pPr marL="1352550" lvl="2" indent="-285750">
              <a:buSzPts val="2400"/>
              <a:buFont typeface="Arial" panose="020B0604020202020204" pitchFamily="34" charset="0"/>
              <a:buChar char="•"/>
            </a:pPr>
            <a:r>
              <a:rPr lang="pl-PL" sz="1600" dirty="0" err="1"/>
              <a:t>Robotisation</a:t>
            </a:r>
            <a:r>
              <a:rPr lang="pl-PL" sz="1600" dirty="0"/>
              <a:t> of </a:t>
            </a:r>
            <a:r>
              <a:rPr lang="pl-PL" sz="1600" dirty="0" err="1"/>
              <a:t>production</a:t>
            </a:r>
            <a:r>
              <a:rPr lang="pl-PL" sz="1600" dirty="0"/>
              <a:t> lines</a:t>
            </a:r>
          </a:p>
          <a:p>
            <a:pPr marL="1352550" lvl="2" indent="-285750">
              <a:buSzPts val="2400"/>
              <a:buFont typeface="Arial" panose="020B0604020202020204" pitchFamily="34" charset="0"/>
              <a:buChar char="•"/>
            </a:pPr>
            <a:r>
              <a:rPr lang="pl-PL" sz="1600" dirty="0"/>
              <a:t>I</a:t>
            </a:r>
            <a:r>
              <a:rPr lang="en-US" sz="1600" dirty="0" err="1"/>
              <a:t>mplementation</a:t>
            </a:r>
            <a:r>
              <a:rPr lang="en-US" sz="1600" dirty="0"/>
              <a:t> of MES </a:t>
            </a:r>
            <a:r>
              <a:rPr lang="pl-PL" sz="1600" dirty="0"/>
              <a:t>(</a:t>
            </a:r>
            <a:r>
              <a:rPr lang="en-US" sz="1600" dirty="0"/>
              <a:t>Manufacturing Execution System</a:t>
            </a:r>
            <a:r>
              <a:rPr lang="pl-PL" sz="1600" dirty="0"/>
              <a:t>)</a:t>
            </a:r>
            <a:r>
              <a:rPr lang="en-US" sz="1600" dirty="0"/>
              <a:t> systems</a:t>
            </a:r>
            <a:endParaRPr lang="pl-PL" sz="1600" dirty="0"/>
          </a:p>
          <a:p>
            <a:pPr marL="1352550" lvl="2" indent="-285750">
              <a:buSzPts val="2400"/>
              <a:buFont typeface="Arial" panose="020B0604020202020204" pitchFamily="34" charset="0"/>
              <a:buChar char="•"/>
            </a:pPr>
            <a:r>
              <a:rPr lang="pl-PL" sz="1600" dirty="0"/>
              <a:t>A</a:t>
            </a:r>
            <a:r>
              <a:rPr lang="en-US" sz="1600" dirty="0" err="1"/>
              <a:t>utomation</a:t>
            </a:r>
            <a:r>
              <a:rPr lang="en-US" sz="1600" dirty="0"/>
              <a:t> of production in the medical sector</a:t>
            </a:r>
            <a:endParaRPr lang="pl-PL" sz="1600" dirty="0"/>
          </a:p>
          <a:p>
            <a:pPr marL="1352550" lvl="2" indent="-285750">
              <a:buSzPts val="2400"/>
              <a:buFont typeface="Arial" panose="020B0604020202020204" pitchFamily="34" charset="0"/>
              <a:buChar char="•"/>
            </a:pPr>
            <a:r>
              <a:rPr lang="pl-PL" sz="1600" dirty="0"/>
              <a:t>A</a:t>
            </a:r>
            <a:r>
              <a:rPr lang="en-US" sz="1600" dirty="0" err="1"/>
              <a:t>nalytical</a:t>
            </a:r>
            <a:r>
              <a:rPr lang="en-US" sz="1600" dirty="0"/>
              <a:t> engine for advanced data processing</a:t>
            </a:r>
            <a:endParaRPr lang="pl-PL" sz="1600" dirty="0"/>
          </a:p>
          <a:p>
            <a:pPr marL="1352550" lvl="2" indent="-285750">
              <a:buSzPts val="2400"/>
              <a:buFont typeface="Arial" panose="020B0604020202020204" pitchFamily="34" charset="0"/>
              <a:buChar char="•"/>
            </a:pPr>
            <a:r>
              <a:rPr lang="en-US" sz="1600" dirty="0"/>
              <a:t>IT system for hotel facility management in an interactive model</a:t>
            </a:r>
            <a:endParaRPr lang="pl-PL" sz="1600" dirty="0"/>
          </a:p>
          <a:p>
            <a:pPr marL="1352550" lvl="2" indent="-285750">
              <a:buSzPts val="2400"/>
              <a:buFont typeface="Arial" panose="020B0604020202020204" pitchFamily="34" charset="0"/>
              <a:buChar char="•"/>
            </a:pPr>
            <a:endParaRPr lang="pl-PL" sz="1600" dirty="0"/>
          </a:p>
        </p:txBody>
      </p:sp>
    </p:spTree>
    <p:extLst>
      <p:ext uri="{BB962C8B-B14F-4D97-AF65-F5344CB8AC3E}">
        <p14:creationId xmlns:p14="http://schemas.microsoft.com/office/powerpoint/2010/main" val="713295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8229600" cy="562074"/>
          </a:xfrm>
          <a:prstGeom prst="rect">
            <a:avLst/>
          </a:prstGeom>
          <a:noFill/>
          <a:ln>
            <a:noFill/>
          </a:ln>
        </p:spPr>
        <p:txBody>
          <a:bodyPr spcFirstLastPara="1" wrap="square" lIns="91425" tIns="45700" rIns="91425" bIns="45700" anchor="ctr" anchorCtr="0">
            <a:noAutofit/>
          </a:bodyPr>
          <a:lstStyle/>
          <a:p>
            <a:r>
              <a:rPr lang="pt-PT" dirty="0" err="1"/>
              <a:t>Good</a:t>
            </a:r>
            <a:r>
              <a:rPr lang="pt-PT" dirty="0"/>
              <a:t> </a:t>
            </a:r>
            <a:r>
              <a:rPr lang="pt-PT" dirty="0" err="1"/>
              <a:t>Practice</a:t>
            </a:r>
            <a:r>
              <a:rPr lang="pt-PT" dirty="0"/>
              <a:t> ESIF</a:t>
            </a:r>
            <a:endParaRPr dirty="0"/>
          </a:p>
        </p:txBody>
      </p:sp>
      <p:sp>
        <p:nvSpPr>
          <p:cNvPr id="139" name="Shape 139"/>
          <p:cNvSpPr txBox="1">
            <a:spLocks noGrp="1"/>
          </p:cNvSpPr>
          <p:nvPr>
            <p:ph type="body" idx="1"/>
          </p:nvPr>
        </p:nvSpPr>
        <p:spPr>
          <a:xfrm>
            <a:off x="1981201" y="1368001"/>
            <a:ext cx="8207375" cy="5183187"/>
          </a:xfrm>
          <a:prstGeom prst="rect">
            <a:avLst/>
          </a:prstGeom>
          <a:noFill/>
          <a:ln>
            <a:noFill/>
          </a:ln>
        </p:spPr>
        <p:txBody>
          <a:bodyPr spcFirstLastPara="1" wrap="square" lIns="91425" tIns="45700" rIns="91425" bIns="45700" anchor="t" anchorCtr="0">
            <a:noAutofit/>
          </a:bodyPr>
          <a:lstStyle/>
          <a:p>
            <a:pPr marL="1257300" lvl="2" indent="-190500">
              <a:buSzPts val="2400"/>
            </a:pPr>
            <a:r>
              <a:rPr lang="en-US" sz="2000" dirty="0"/>
              <a:t>European regional development fund (ERDF)</a:t>
            </a:r>
            <a:endParaRPr lang="pl-PL" sz="2000" dirty="0"/>
          </a:p>
          <a:p>
            <a:pPr marL="1257300" lvl="2" indent="-190500">
              <a:buSzPts val="2400"/>
            </a:pPr>
            <a:r>
              <a:rPr lang="en-US" sz="2000" dirty="0"/>
              <a:t>Currently, the </a:t>
            </a:r>
            <a:r>
              <a:rPr lang="en-US" sz="2000" b="1" dirty="0"/>
              <a:t>Regional Operational </a:t>
            </a:r>
            <a:r>
              <a:rPr lang="en-US" sz="2000" b="1" dirty="0" err="1"/>
              <a:t>Programme</a:t>
            </a:r>
            <a:r>
              <a:rPr lang="en-US" sz="2000" b="1" dirty="0"/>
              <a:t> </a:t>
            </a:r>
            <a:r>
              <a:rPr lang="pl-PL" sz="2000" b="1" dirty="0"/>
              <a:t>of the</a:t>
            </a:r>
            <a:r>
              <a:rPr lang="en-US" sz="2000" b="1" dirty="0"/>
              <a:t> </a:t>
            </a:r>
            <a:r>
              <a:rPr lang="pl-PL" sz="2000" b="1" dirty="0" err="1"/>
              <a:t>Lodzkie</a:t>
            </a:r>
            <a:r>
              <a:rPr lang="en-US" sz="2000" b="1" dirty="0"/>
              <a:t> </a:t>
            </a:r>
            <a:r>
              <a:rPr lang="pl-PL" sz="2000" b="1" dirty="0"/>
              <a:t>Region</a:t>
            </a:r>
            <a:r>
              <a:rPr lang="en-US" sz="2000" b="1" dirty="0"/>
              <a:t> for 2021-2027 </a:t>
            </a:r>
            <a:r>
              <a:rPr lang="en-US" sz="2000" dirty="0"/>
              <a:t>provides for support for the area of "Industry Solutions 4.0" within the framework of </a:t>
            </a:r>
            <a:r>
              <a:rPr lang="en-US" sz="2000" b="1" dirty="0"/>
              <a:t>Policy Objective 1 More intelligent Europe through supporting innovative and intelligent economic transformation</a:t>
            </a:r>
            <a:r>
              <a:rPr lang="en-US" sz="2000" dirty="0"/>
              <a:t>, Specific Objective III Increasing growth and competitiveness of SMEs, including through productive investments. </a:t>
            </a:r>
            <a:endParaRPr lang="pl-PL" sz="2000" dirty="0"/>
          </a:p>
          <a:p>
            <a:pPr marL="1257300" lvl="2" indent="-190500">
              <a:buSzPts val="2400"/>
            </a:pPr>
            <a:r>
              <a:rPr lang="en-US" sz="2000" dirty="0"/>
              <a:t>The assumption is that the above mentioned area of support will be an element of a larger project </a:t>
            </a:r>
            <a:r>
              <a:rPr lang="pl-PL" sz="2000" dirty="0" err="1"/>
              <a:t>based</a:t>
            </a:r>
            <a:r>
              <a:rPr lang="en-US" sz="2000" dirty="0"/>
              <a:t> </a:t>
            </a:r>
            <a:r>
              <a:rPr lang="pl-PL" sz="2000" dirty="0"/>
              <a:t>on</a:t>
            </a:r>
            <a:r>
              <a:rPr lang="en-US" sz="2000" dirty="0"/>
              <a:t> the implementation of R&amp;D work results, implementation of innovative products, processes or services. The final scope of intervention, however, will depend on many factors, e.g. the allocation granted, demarcation of support or arrangements with the European Commission</a:t>
            </a:r>
            <a:r>
              <a:rPr lang="pl-PL" sz="2000" dirty="0"/>
              <a:t>.</a:t>
            </a:r>
            <a:endParaRPr lang="pl-PL" sz="1600" dirty="0"/>
          </a:p>
        </p:txBody>
      </p:sp>
    </p:spTree>
    <p:extLst>
      <p:ext uri="{BB962C8B-B14F-4D97-AF65-F5344CB8AC3E}">
        <p14:creationId xmlns:p14="http://schemas.microsoft.com/office/powerpoint/2010/main" val="3108810795"/>
      </p:ext>
    </p:extLst>
  </p:cSld>
  <p:clrMapOvr>
    <a:masterClrMapping/>
  </p:clrMapOvr>
</p:sld>
</file>

<file path=ppt/theme/theme1.xml><?xml version="1.0" encoding="utf-8"?>
<a:theme xmlns:a="http://schemas.openxmlformats.org/drawingml/2006/main" name="BASIC">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 page">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IMAGE">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BLOCK page ">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366</TotalTime>
  <Words>1040</Words>
  <Application>Microsoft Office PowerPoint</Application>
  <PresentationFormat>Ecrã Panorâmico</PresentationFormat>
  <Paragraphs>89</Paragraphs>
  <Slides>10</Slides>
  <Notes>10</Notes>
  <HiddenSlides>0</HiddenSlides>
  <MMClips>0</MMClips>
  <ScaleCrop>false</ScaleCrop>
  <HeadingPairs>
    <vt:vector size="6" baseType="variant">
      <vt:variant>
        <vt:lpstr>Tipos de letra usados</vt:lpstr>
      </vt:variant>
      <vt:variant>
        <vt:i4>4</vt:i4>
      </vt:variant>
      <vt:variant>
        <vt:lpstr>Tema</vt:lpstr>
      </vt:variant>
      <vt:variant>
        <vt:i4>4</vt:i4>
      </vt:variant>
      <vt:variant>
        <vt:lpstr>Títulos dos diapositivos</vt:lpstr>
      </vt:variant>
      <vt:variant>
        <vt:i4>10</vt:i4>
      </vt:variant>
    </vt:vector>
  </HeadingPairs>
  <TitlesOfParts>
    <vt:vector size="18" baseType="lpstr">
      <vt:lpstr>Arial</vt:lpstr>
      <vt:lpstr>Calibri</vt:lpstr>
      <vt:lpstr>Courier New</vt:lpstr>
      <vt:lpstr>Noto Sans Symbols</vt:lpstr>
      <vt:lpstr>BASIC</vt:lpstr>
      <vt:lpstr>CONTENT page</vt:lpstr>
      <vt:lpstr>IMAGE</vt:lpstr>
      <vt:lpstr>BLOCK page </vt:lpstr>
      <vt:lpstr>Regional Overview and Good Practices</vt:lpstr>
      <vt:lpstr>Regional I.4.0 Public Policy Initiatives</vt:lpstr>
      <vt:lpstr>Regional I.4.0 Public Policy Initiatives</vt:lpstr>
      <vt:lpstr>Regional I.4.0 Public Policy Initiatives</vt:lpstr>
      <vt:lpstr>Regional I.4.0 Public Policy Initiatives</vt:lpstr>
      <vt:lpstr>Regional I.4.0 Public Policy Initiatives</vt:lpstr>
      <vt:lpstr>Regional I.4.0 Public Policy Initiatives</vt:lpstr>
      <vt:lpstr>Good Practice ESIF</vt:lpstr>
      <vt:lpstr>Good Practice ESIF</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Ricardo Banha</dc:creator>
  <cp:lastModifiedBy>Célia Pinto</cp:lastModifiedBy>
  <cp:revision>38</cp:revision>
  <dcterms:modified xsi:type="dcterms:W3CDTF">2019-11-18T18:08:27Z</dcterms:modified>
</cp:coreProperties>
</file>