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1" r:id="rId4"/>
    <p:sldMasterId id="2147483672" r:id="rId5"/>
    <p:sldMasterId id="2147483673" r:id="rId6"/>
    <p:sldMasterId id="2147483674" r:id="rId7"/>
  </p:sldMasterIdLst>
  <p:notesMasterIdLst>
    <p:notesMasterId r:id="rId22"/>
  </p:notesMasterIdLst>
  <p:sldIdLst>
    <p:sldId id="257" r:id="rId8"/>
    <p:sldId id="280" r:id="rId9"/>
    <p:sldId id="290" r:id="rId10"/>
    <p:sldId id="287" r:id="rId11"/>
    <p:sldId id="293" r:id="rId12"/>
    <p:sldId id="292" r:id="rId13"/>
    <p:sldId id="285" r:id="rId14"/>
    <p:sldId id="286" r:id="rId15"/>
    <p:sldId id="288" r:id="rId16"/>
    <p:sldId id="289" r:id="rId17"/>
    <p:sldId id="294" r:id="rId18"/>
    <p:sldId id="291" r:id="rId19"/>
    <p:sldId id="295" r:id="rId20"/>
    <p:sldId id="264" r:id="rId2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72A413-D72F-49BB-A990-93BAC95C937C}" v="4" dt="2019-11-18T18:22:46.225"/>
  </p1510:revLst>
</p1510:revInfo>
</file>

<file path=ppt/tableStyles.xml><?xml version="1.0" encoding="utf-8"?>
<a:tblStyleLst xmlns:a="http://schemas.openxmlformats.org/drawingml/2006/main" def="{106F7A38-2457-4721-AEC2-E71E057B1861}">
  <a:tblStyle styleId="{106F7A38-2457-4721-AEC2-E71E057B1861}"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5E6"/>
          </a:solidFill>
        </a:fill>
      </a:tcStyle>
    </a:wholeTbl>
    <a:band1H>
      <a:tcTxStyle/>
      <a:tcStyle>
        <a:tcBdr/>
        <a:fill>
          <a:solidFill>
            <a:srgbClr val="FEEACA"/>
          </a:solidFill>
        </a:fill>
      </a:tcStyle>
    </a:band1H>
    <a:band2H>
      <a:tcTxStyle/>
      <a:tcStyle>
        <a:tcBdr/>
      </a:tcStyle>
    </a:band2H>
    <a:band1V>
      <a:tcTxStyle/>
      <a:tcStyle>
        <a:tcBdr/>
        <a:fill>
          <a:solidFill>
            <a:srgbClr val="FEEACA"/>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108" d="100"/>
          <a:sy n="108" d="100"/>
        </p:scale>
        <p:origin x="1098" y="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7200"/>
          </a:xfrm>
          <a:prstGeom prst="rect">
            <a:avLst/>
          </a:prstGeom>
          <a:noFill/>
          <a:ln>
            <a:noFill/>
          </a:ln>
        </p:spPr>
        <p:txBody>
          <a:bodyPr spcFirstLastPara="1" wrap="square" lIns="91425" tIns="91425" rIns="91425" bIns="91425" anchor="t" anchorCtr="0"/>
          <a:lstStyle>
            <a:lvl1pPr marL="0" marR="0" lvl="0" indent="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720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1607965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32539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8609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34054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651784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90819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0790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7645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39730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89971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22404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25910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640366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ASIC title page + name">
  <p:cSld name="BASIC title page + name">
    <p:spTree>
      <p:nvGrpSpPr>
        <p:cNvPr id="1" name="Shape 13"/>
        <p:cNvGrpSpPr/>
        <p:nvPr/>
      </p:nvGrpSpPr>
      <p:grpSpPr>
        <a:xfrm>
          <a:off x="0" y="0"/>
          <a:ext cx="0" cy="0"/>
          <a:chOff x="0" y="0"/>
          <a:chExt cx="0" cy="0"/>
        </a:xfrm>
      </p:grpSpPr>
      <p:sp>
        <p:nvSpPr>
          <p:cNvPr id="14" name="Shape 14"/>
          <p:cNvSpPr txBox="1">
            <a:spLocks noGrp="1"/>
          </p:cNvSpPr>
          <p:nvPr>
            <p:ph type="body" idx="1"/>
          </p:nvPr>
        </p:nvSpPr>
        <p:spPr>
          <a:xfrm>
            <a:off x="1244772" y="4725144"/>
            <a:ext cx="9696449" cy="216000"/>
          </a:xfrm>
          <a:prstGeom prst="rect">
            <a:avLst/>
          </a:prstGeom>
          <a:noFill/>
          <a:ln>
            <a:noFill/>
          </a:ln>
        </p:spPr>
        <p:txBody>
          <a:bodyPr spcFirstLastPara="1" wrap="square" lIns="91425" tIns="91425" rIns="91425" bIns="91425" anchor="t" anchorCtr="0"/>
          <a:lstStyle>
            <a:lvl1pPr marL="457200" marR="0" lvl="0" indent="-228600" algn="l" rtl="0">
              <a:spcBef>
                <a:spcPts val="400"/>
              </a:spcBef>
              <a:spcAft>
                <a:spcPts val="0"/>
              </a:spcAft>
              <a:buClr>
                <a:schemeClr val="dk1"/>
              </a:buClr>
              <a:buSzPts val="1400"/>
              <a:buFont typeface="Arial"/>
              <a:buNone/>
              <a:defRPr sz="2000" b="1" i="0" u="none" strike="noStrike" cap="none">
                <a:solidFill>
                  <a:schemeClr val="dk1"/>
                </a:solidFill>
                <a:latin typeface="Arial"/>
                <a:ea typeface="Arial"/>
                <a:cs typeface="Arial"/>
                <a:sym typeface="Arial"/>
              </a:defRPr>
            </a:lvl1pPr>
            <a:lvl2pPr marL="914400" marR="0" lvl="1"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2pPr>
            <a:lvl3pPr marL="1371600" marR="0" lvl="2"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3pPr>
            <a:lvl4pPr marL="1828800" marR="0" lvl="3"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4pPr>
            <a:lvl5pPr marL="2286000" marR="0" lvl="4"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5" name="Shape 15"/>
          <p:cNvSpPr txBox="1">
            <a:spLocks noGrp="1"/>
          </p:cNvSpPr>
          <p:nvPr>
            <p:ph type="body" idx="2"/>
          </p:nvPr>
        </p:nvSpPr>
        <p:spPr>
          <a:xfrm>
            <a:off x="1244772" y="5157216"/>
            <a:ext cx="9696449" cy="216000"/>
          </a:xfrm>
          <a:prstGeom prst="rect">
            <a:avLst/>
          </a:prstGeom>
          <a:noFill/>
          <a:ln>
            <a:noFill/>
          </a:ln>
        </p:spPr>
        <p:txBody>
          <a:bodyPr spcFirstLastPara="1" wrap="square" lIns="91425" tIns="91425" rIns="91425" bIns="91425" anchor="t" anchorCtr="0"/>
          <a:lstStyle>
            <a:lvl1pPr marL="457200" marR="0" lvl="0" indent="-22860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1pPr>
            <a:lvl2pPr marL="914400" marR="0" lvl="1"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2pPr>
            <a:lvl3pPr marL="1371600" marR="0" lvl="2"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3pPr>
            <a:lvl4pPr marL="1828800" marR="0" lvl="3"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4pPr>
            <a:lvl5pPr marL="2286000" marR="0" lvl="4"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6" name="Shape 16"/>
          <p:cNvSpPr txBox="1">
            <a:spLocks noGrp="1"/>
          </p:cNvSpPr>
          <p:nvPr>
            <p:ph type="body" idx="3"/>
          </p:nvPr>
        </p:nvSpPr>
        <p:spPr>
          <a:xfrm>
            <a:off x="1244772" y="5589264"/>
            <a:ext cx="9696449" cy="216000"/>
          </a:xfrm>
          <a:prstGeom prst="rect">
            <a:avLst/>
          </a:prstGeom>
          <a:noFill/>
          <a:ln>
            <a:noFill/>
          </a:ln>
        </p:spPr>
        <p:txBody>
          <a:bodyPr spcFirstLastPara="1" wrap="square" lIns="91425" tIns="91425" rIns="91425" bIns="91425" anchor="t" anchorCtr="0"/>
          <a:lstStyle>
            <a:lvl1pPr marL="457200" marR="0" lvl="0" indent="-22860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1pPr>
            <a:lvl2pPr marL="914400" marR="0" lvl="1"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2pPr>
            <a:lvl3pPr marL="1371600" marR="0" lvl="2"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3pPr>
            <a:lvl4pPr marL="1828800" marR="0" lvl="3"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4pPr>
            <a:lvl5pPr marL="2286000" marR="0" lvl="4"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7" name="Shape 17"/>
          <p:cNvSpPr txBox="1">
            <a:spLocks noGrp="1"/>
          </p:cNvSpPr>
          <p:nvPr>
            <p:ph type="ctrTitle"/>
          </p:nvPr>
        </p:nvSpPr>
        <p:spPr>
          <a:xfrm>
            <a:off x="914400" y="3501009"/>
            <a:ext cx="10363200" cy="794519"/>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dk2"/>
              </a:buClr>
              <a:buSzPts val="1400"/>
              <a:buFont typeface="Arial"/>
              <a:buNone/>
              <a:defRPr sz="44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8" name="Shape 18"/>
          <p:cNvSpPr txBox="1">
            <a:spLocks noGrp="1"/>
          </p:cNvSpPr>
          <p:nvPr>
            <p:ph type="body" idx="4"/>
          </p:nvPr>
        </p:nvSpPr>
        <p:spPr>
          <a:xfrm>
            <a:off x="1295468" y="6309320"/>
            <a:ext cx="9887577" cy="387424"/>
          </a:xfrm>
          <a:prstGeom prst="rect">
            <a:avLst/>
          </a:prstGeom>
          <a:noFill/>
          <a:ln>
            <a:noFill/>
          </a:ln>
        </p:spPr>
        <p:txBody>
          <a:bodyPr spcFirstLastPara="1" wrap="square" lIns="91425" tIns="91425" rIns="91425" bIns="91425" anchor="t" anchorCtr="0"/>
          <a:lstStyle>
            <a:lvl1pPr marL="457200" marR="0" lvl="0" indent="-228600" algn="r" rtl="0">
              <a:spcBef>
                <a:spcPts val="360"/>
              </a:spcBef>
              <a:spcAft>
                <a:spcPts val="0"/>
              </a:spcAft>
              <a:buClr>
                <a:srgbClr val="7F7F7F"/>
              </a:buClr>
              <a:buSzPts val="1400"/>
              <a:buFont typeface="Arial"/>
              <a:buNone/>
              <a:defRPr sz="1800" b="0" i="0" u="none" strike="noStrike" cap="none">
                <a:solidFill>
                  <a:srgbClr val="7F7F7F"/>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2" name="Kép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64152" y="421268"/>
            <a:ext cx="4343805" cy="30797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page Yellow origami">
  <p:cSld name="CONTENTpage Yellow origami">
    <p:spTree>
      <p:nvGrpSpPr>
        <p:cNvPr id="1" name="Shape 64"/>
        <p:cNvGrpSpPr/>
        <p:nvPr/>
      </p:nvGrpSpPr>
      <p:grpSpPr>
        <a:xfrm>
          <a:off x="0" y="0"/>
          <a:ext cx="0" cy="0"/>
          <a:chOff x="0" y="0"/>
          <a:chExt cx="0" cy="0"/>
        </a:xfrm>
      </p:grpSpPr>
      <p:pic>
        <p:nvPicPr>
          <p:cNvPr id="65" name="Shape 65"/>
          <p:cNvPicPr preferRelativeResize="0"/>
          <p:nvPr/>
        </p:nvPicPr>
        <p:blipFill rotWithShape="1">
          <a:blip r:embed="rId2">
            <a:alphaModFix/>
          </a:blip>
          <a:srcRect/>
          <a:stretch/>
        </p:blipFill>
        <p:spPr>
          <a:xfrm>
            <a:off x="-2640971" y="1093029"/>
            <a:ext cx="8204912" cy="5648339"/>
          </a:xfrm>
          <a:prstGeom prst="rect">
            <a:avLst/>
          </a:prstGeom>
          <a:noFill/>
          <a:ln>
            <a:noFill/>
          </a:ln>
        </p:spPr>
      </p:pic>
      <p:sp>
        <p:nvSpPr>
          <p:cNvPr id="66" name="Shape 66"/>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67" name="Shape 67"/>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68" name="Shape 68"/>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page Blue origami">
  <p:cSld name="CONTENTpage Blue origami">
    <p:spTree>
      <p:nvGrpSpPr>
        <p:cNvPr id="1" name="Shape 69"/>
        <p:cNvGrpSpPr/>
        <p:nvPr/>
      </p:nvGrpSpPr>
      <p:grpSpPr>
        <a:xfrm>
          <a:off x="0" y="0"/>
          <a:ext cx="0" cy="0"/>
          <a:chOff x="0" y="0"/>
          <a:chExt cx="0" cy="0"/>
        </a:xfrm>
      </p:grpSpPr>
      <p:pic>
        <p:nvPicPr>
          <p:cNvPr id="70" name="Shape 70"/>
          <p:cNvPicPr preferRelativeResize="0"/>
          <p:nvPr/>
        </p:nvPicPr>
        <p:blipFill rotWithShape="1">
          <a:blip r:embed="rId2">
            <a:alphaModFix/>
          </a:blip>
          <a:srcRect/>
          <a:stretch/>
        </p:blipFill>
        <p:spPr>
          <a:xfrm>
            <a:off x="-2640970" y="1093029"/>
            <a:ext cx="8204911" cy="5648339"/>
          </a:xfrm>
          <a:prstGeom prst="rect">
            <a:avLst/>
          </a:prstGeom>
          <a:noFill/>
          <a:ln>
            <a:noFill/>
          </a:ln>
        </p:spPr>
      </p:pic>
      <p:sp>
        <p:nvSpPr>
          <p:cNvPr id="71" name="Shape 71"/>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2" name="Shape 72"/>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73" name="Shape 73"/>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NTpage Dark Green origami">
  <p:cSld name="CONTENTpage Dark Green origami">
    <p:spTree>
      <p:nvGrpSpPr>
        <p:cNvPr id="1" name="Shape 74"/>
        <p:cNvGrpSpPr/>
        <p:nvPr/>
      </p:nvGrpSpPr>
      <p:grpSpPr>
        <a:xfrm>
          <a:off x="0" y="0"/>
          <a:ext cx="0" cy="0"/>
          <a:chOff x="0" y="0"/>
          <a:chExt cx="0" cy="0"/>
        </a:xfrm>
      </p:grpSpPr>
      <p:pic>
        <p:nvPicPr>
          <p:cNvPr id="75" name="Shape 75"/>
          <p:cNvPicPr preferRelativeResize="0"/>
          <p:nvPr/>
        </p:nvPicPr>
        <p:blipFill rotWithShape="1">
          <a:blip r:embed="rId2">
            <a:alphaModFix/>
          </a:blip>
          <a:srcRect/>
          <a:stretch/>
        </p:blipFill>
        <p:spPr>
          <a:xfrm>
            <a:off x="-2640970" y="1093028"/>
            <a:ext cx="8204911" cy="5648338"/>
          </a:xfrm>
          <a:prstGeom prst="rect">
            <a:avLst/>
          </a:prstGeom>
          <a:noFill/>
          <a:ln>
            <a:noFill/>
          </a:ln>
        </p:spPr>
      </p:pic>
      <p:sp>
        <p:nvSpPr>
          <p:cNvPr id="76" name="Shape 76"/>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7" name="Shape 77"/>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78" name="Shape 78"/>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NTENTpage Image square + legend" type="picTx">
  <p:cSld name="PICTURE_WITH_CAPTION_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2389717" y="4800600"/>
            <a:ext cx="7315200" cy="566738"/>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dk2"/>
              </a:buClr>
              <a:buSzPts val="1400"/>
              <a:buFont typeface="Arial"/>
              <a:buNone/>
              <a:defRPr sz="2000" b="1"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81" name="Shape 81"/>
          <p:cNvSpPr>
            <a:spLocks noGrp="1"/>
          </p:cNvSpPr>
          <p:nvPr>
            <p:ph type="pic" idx="2"/>
          </p:nvPr>
        </p:nvSpPr>
        <p:spPr>
          <a:xfrm>
            <a:off x="2389717" y="612775"/>
            <a:ext cx="7315200" cy="4114800"/>
          </a:xfrm>
          <a:prstGeom prst="rect">
            <a:avLst/>
          </a:prstGeom>
          <a:noFill/>
          <a:ln>
            <a:noFill/>
          </a:ln>
        </p:spPr>
        <p:txBody>
          <a:bodyPr spcFirstLastPara="1" wrap="square" lIns="91425" tIns="91425" rIns="91425" bIns="91425" anchor="t" anchorCtr="0"/>
          <a:lstStyle>
            <a:lvl1pPr marL="0" marR="0" lvl="0" indent="0" algn="l" rtl="0">
              <a:spcBef>
                <a:spcPts val="640"/>
              </a:spcBef>
              <a:spcAft>
                <a:spcPts val="0"/>
              </a:spcAft>
              <a:buClr>
                <a:schemeClr val="dk2"/>
              </a:buClr>
              <a:buSzPts val="1400"/>
              <a:buFont typeface="Arial"/>
              <a:buNone/>
              <a:defRPr sz="3200" b="1" i="0" u="none" strike="noStrike" cap="none">
                <a:solidFill>
                  <a:schemeClr val="dk2"/>
                </a:solidFill>
                <a:latin typeface="Arial"/>
                <a:ea typeface="Arial"/>
                <a:cs typeface="Arial"/>
                <a:sym typeface="Arial"/>
              </a:defRPr>
            </a:lvl1pPr>
            <a:lvl2pPr marL="457200" marR="0" lvl="1" indent="0" algn="l" rtl="0">
              <a:spcBef>
                <a:spcPts val="560"/>
              </a:spcBef>
              <a:spcAft>
                <a:spcPts val="0"/>
              </a:spcAft>
              <a:buClr>
                <a:schemeClr val="dk1"/>
              </a:buClr>
              <a:buSzPts val="1400"/>
              <a:buFont typeface="Noto Sans Symbols"/>
              <a:buNone/>
              <a:defRPr sz="2800" b="0" i="0" u="none" strike="noStrike" cap="none">
                <a:solidFill>
                  <a:schemeClr val="dk1"/>
                </a:solidFill>
                <a:latin typeface="Arial"/>
                <a:ea typeface="Arial"/>
                <a:cs typeface="Arial"/>
                <a:sym typeface="Arial"/>
              </a:defRPr>
            </a:lvl2pPr>
            <a:lvl3pPr marL="914400" marR="0" lvl="2" indent="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371600" marR="0" lvl="3" indent="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1828800" marR="0" lvl="4" indent="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286000" marR="0" lvl="5"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6pPr>
            <a:lvl7pPr marL="2743200" marR="0" lvl="6"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7pPr>
            <a:lvl8pPr marL="3200400" marR="0" lvl="7"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8pPr>
            <a:lvl9pPr marL="3657600" marR="0" lvl="8" indent="0" algn="l" rtl="0">
              <a:spcBef>
                <a:spcPts val="4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9pPr>
          </a:lstStyle>
          <a:p>
            <a:endParaRPr/>
          </a:p>
        </p:txBody>
      </p:sp>
      <p:sp>
        <p:nvSpPr>
          <p:cNvPr id="82" name="Shape 82"/>
          <p:cNvSpPr txBox="1">
            <a:spLocks noGrp="1"/>
          </p:cNvSpPr>
          <p:nvPr>
            <p:ph type="body" idx="1"/>
          </p:nvPr>
        </p:nvSpPr>
        <p:spPr>
          <a:xfrm>
            <a:off x="2389717" y="5367338"/>
            <a:ext cx="7315200" cy="804862"/>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IMAGE full width title upon">
  <p:cSld name="IMAGE full width title upon">
    <p:spTree>
      <p:nvGrpSpPr>
        <p:cNvPr id="1" name="Shape 87"/>
        <p:cNvGrpSpPr/>
        <p:nvPr/>
      </p:nvGrpSpPr>
      <p:grpSpPr>
        <a:xfrm>
          <a:off x="0" y="0"/>
          <a:ext cx="0" cy="0"/>
          <a:chOff x="0" y="0"/>
          <a:chExt cx="0" cy="0"/>
        </a:xfrm>
      </p:grpSpPr>
      <p:sp>
        <p:nvSpPr>
          <p:cNvPr id="88" name="Shape 88"/>
          <p:cNvSpPr>
            <a:spLocks noGrp="1"/>
          </p:cNvSpPr>
          <p:nvPr>
            <p:ph type="pic" idx="2"/>
          </p:nvPr>
        </p:nvSpPr>
        <p:spPr>
          <a:xfrm>
            <a:off x="1" y="1"/>
            <a:ext cx="12192001" cy="6813376"/>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640"/>
              </a:spcBef>
              <a:spcAft>
                <a:spcPts val="0"/>
              </a:spcAft>
              <a:buClr>
                <a:schemeClr val="dk1"/>
              </a:buClr>
              <a:buSzPts val="1400"/>
              <a:buFont typeface="Arial"/>
              <a:buNone/>
              <a:defRPr sz="3200" b="0" i="0" u="none" strike="noStrike" cap="none">
                <a:solidFill>
                  <a:schemeClr val="dk1"/>
                </a:solidFill>
                <a:latin typeface="Arial"/>
                <a:ea typeface="Arial"/>
                <a:cs typeface="Arial"/>
                <a:sym typeface="Arial"/>
              </a:defRPr>
            </a:lvl1pPr>
            <a:lvl2pPr marL="742950" marR="0" lvl="1" indent="-28575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143000" marR="0" lvl="2" indent="-2286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600200" marR="0" lvl="3" indent="-228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057400" marR="0" lvl="4" indent="-228600" algn="l" rtl="0">
              <a:lnSpc>
                <a:spcPct val="100000"/>
              </a:lnSpc>
              <a:spcBef>
                <a:spcPts val="400"/>
              </a:spcBef>
              <a:spcAft>
                <a:spcPts val="0"/>
              </a:spcAft>
              <a:buClr>
                <a:schemeClr val="dk1"/>
              </a:buClr>
              <a:buSzPts val="2000"/>
              <a:buFont typeface="Courier New"/>
              <a:buChar char="o"/>
              <a:defRPr sz="2000" b="0" i="0" u="none" strike="noStrike" cap="none">
                <a:solidFill>
                  <a:schemeClr val="dk1"/>
                </a:solidFill>
                <a:latin typeface="Arial"/>
                <a:ea typeface="Arial"/>
                <a:cs typeface="Arial"/>
                <a:sym typeface="Arial"/>
              </a:defRPr>
            </a:lvl5pPr>
            <a:lvl6pPr marL="2514600" marR="0" lvl="5"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2971800" marR="0" lvl="6"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429000" marR="0" lvl="7"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3886200" marR="0" lvl="8"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9" name="Shape 89"/>
          <p:cNvSpPr txBox="1">
            <a:spLocks noGrp="1"/>
          </p:cNvSpPr>
          <p:nvPr>
            <p:ph type="title"/>
          </p:nvPr>
        </p:nvSpPr>
        <p:spPr>
          <a:xfrm>
            <a:off x="719403" y="4653136"/>
            <a:ext cx="109728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IMAGE full width title top">
  <p:cSld name="IMAGE full width title top">
    <p:spTree>
      <p:nvGrpSpPr>
        <p:cNvPr id="1" name="Shape 90"/>
        <p:cNvGrpSpPr/>
        <p:nvPr/>
      </p:nvGrpSpPr>
      <p:grpSpPr>
        <a:xfrm>
          <a:off x="0" y="0"/>
          <a:ext cx="0" cy="0"/>
          <a:chOff x="0" y="0"/>
          <a:chExt cx="0" cy="0"/>
        </a:xfrm>
      </p:grpSpPr>
      <p:sp>
        <p:nvSpPr>
          <p:cNvPr id="91" name="Shape 91"/>
          <p:cNvSpPr>
            <a:spLocks noGrp="1"/>
          </p:cNvSpPr>
          <p:nvPr>
            <p:ph type="pic" idx="2"/>
          </p:nvPr>
        </p:nvSpPr>
        <p:spPr>
          <a:xfrm>
            <a:off x="1" y="1340769"/>
            <a:ext cx="12192001" cy="5472608"/>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640"/>
              </a:spcBef>
              <a:spcAft>
                <a:spcPts val="0"/>
              </a:spcAft>
              <a:buClr>
                <a:schemeClr val="dk1"/>
              </a:buClr>
              <a:buSzPts val="1400"/>
              <a:buFont typeface="Arial"/>
              <a:buNone/>
              <a:defRPr sz="3200" b="0" i="0" u="none" strike="noStrike" cap="none">
                <a:solidFill>
                  <a:schemeClr val="dk1"/>
                </a:solidFill>
                <a:latin typeface="Arial"/>
                <a:ea typeface="Arial"/>
                <a:cs typeface="Arial"/>
                <a:sym typeface="Arial"/>
              </a:defRPr>
            </a:lvl1pPr>
            <a:lvl2pPr marL="742950" marR="0" lvl="1" indent="-28575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143000" marR="0" lvl="2" indent="-2286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600200" marR="0" lvl="3" indent="-228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057400" marR="0" lvl="4" indent="-228600" algn="l" rtl="0">
              <a:lnSpc>
                <a:spcPct val="100000"/>
              </a:lnSpc>
              <a:spcBef>
                <a:spcPts val="400"/>
              </a:spcBef>
              <a:spcAft>
                <a:spcPts val="0"/>
              </a:spcAft>
              <a:buClr>
                <a:schemeClr val="dk1"/>
              </a:buClr>
              <a:buSzPts val="2000"/>
              <a:buFont typeface="Courier New"/>
              <a:buChar char="o"/>
              <a:defRPr sz="2000" b="0" i="0" u="none" strike="noStrike" cap="none">
                <a:solidFill>
                  <a:schemeClr val="dk1"/>
                </a:solidFill>
                <a:latin typeface="Arial"/>
                <a:ea typeface="Arial"/>
                <a:cs typeface="Arial"/>
                <a:sym typeface="Arial"/>
              </a:defRPr>
            </a:lvl5pPr>
            <a:lvl6pPr marL="2514600" marR="0" lvl="5"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2971800" marR="0" lvl="6"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429000" marR="0" lvl="7"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3886200" marR="0" lvl="8" indent="-228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92" name="Shape 92"/>
          <p:cNvSpPr txBox="1">
            <a:spLocks noGrp="1"/>
          </p:cNvSpPr>
          <p:nvPr>
            <p:ph type="title"/>
          </p:nvPr>
        </p:nvSpPr>
        <p:spPr>
          <a:xfrm>
            <a:off x="719403" y="0"/>
            <a:ext cx="109728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OCK page Yellow">
  <p:cSld name="BLOCK page Yellow">
    <p:spTree>
      <p:nvGrpSpPr>
        <p:cNvPr id="1" name="Shape 96"/>
        <p:cNvGrpSpPr/>
        <p:nvPr/>
      </p:nvGrpSpPr>
      <p:grpSpPr>
        <a:xfrm>
          <a:off x="0" y="0"/>
          <a:ext cx="0" cy="0"/>
          <a:chOff x="0" y="0"/>
          <a:chExt cx="0" cy="0"/>
        </a:xfrm>
      </p:grpSpPr>
      <p:sp>
        <p:nvSpPr>
          <p:cNvPr id="97" name="Shape 97"/>
          <p:cNvSpPr/>
          <p:nvPr/>
        </p:nvSpPr>
        <p:spPr>
          <a:xfrm>
            <a:off x="0" y="1556792"/>
            <a:ext cx="12192000" cy="5256584"/>
          </a:xfrm>
          <a:prstGeom prst="rect">
            <a:avLst/>
          </a:prstGeom>
          <a:solidFill>
            <a:srgbClr val="FFC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98" name="Shape 98"/>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rgbClr val="595959"/>
              </a:buClr>
              <a:buSzPts val="1400"/>
              <a:buFont typeface="Arial"/>
              <a:buNone/>
              <a:defRPr sz="2800" b="0" i="0" u="none" strike="noStrike" cap="none">
                <a:solidFill>
                  <a:srgbClr val="595959"/>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99" name="Shape 99"/>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rgbClr val="595959"/>
              </a:buClr>
              <a:buSzPts val="1400"/>
              <a:buFont typeface="Arial"/>
              <a:buNone/>
              <a:defRPr sz="3200" b="1" i="0" u="none" strike="noStrike" cap="none">
                <a:solidFill>
                  <a:srgbClr val="595959"/>
                </a:solidFill>
                <a:latin typeface="Arial"/>
                <a:ea typeface="Arial"/>
                <a:cs typeface="Arial"/>
                <a:sym typeface="Arial"/>
              </a:defRPr>
            </a:lvl1pPr>
            <a:lvl2pPr marL="914400" marR="0" lvl="1" indent="-406400" algn="l" rtl="0">
              <a:spcBef>
                <a:spcPts val="560"/>
              </a:spcBef>
              <a:spcAft>
                <a:spcPts val="0"/>
              </a:spcAft>
              <a:buClr>
                <a:srgbClr val="595959"/>
              </a:buClr>
              <a:buSzPts val="2800"/>
              <a:buFont typeface="Arial"/>
              <a:buChar char="–"/>
              <a:defRPr sz="2800" b="0" i="0" u="none" strike="noStrike" cap="none">
                <a:solidFill>
                  <a:srgbClr val="595959"/>
                </a:solidFill>
                <a:latin typeface="Arial"/>
                <a:ea typeface="Arial"/>
                <a:cs typeface="Arial"/>
                <a:sym typeface="Arial"/>
              </a:defRPr>
            </a:lvl2pPr>
            <a:lvl3pPr marL="1371600" marR="0" lvl="2" indent="-381000" algn="l" rtl="0">
              <a:spcBef>
                <a:spcPts val="480"/>
              </a:spcBef>
              <a:spcAft>
                <a:spcPts val="0"/>
              </a:spcAft>
              <a:buClr>
                <a:srgbClr val="595959"/>
              </a:buClr>
              <a:buSzPts val="2400"/>
              <a:buFont typeface="Arial"/>
              <a:buChar char="•"/>
              <a:defRPr sz="2400" b="0" i="0" u="none" strike="noStrike" cap="none">
                <a:solidFill>
                  <a:srgbClr val="595959"/>
                </a:solidFill>
                <a:latin typeface="Arial"/>
                <a:ea typeface="Arial"/>
                <a:cs typeface="Arial"/>
                <a:sym typeface="Arial"/>
              </a:defRPr>
            </a:lvl3pPr>
            <a:lvl4pPr marL="1828800" marR="0" lvl="3" indent="-355600" algn="l" rtl="0">
              <a:spcBef>
                <a:spcPts val="400"/>
              </a:spcBef>
              <a:spcAft>
                <a:spcPts val="0"/>
              </a:spcAft>
              <a:buClr>
                <a:srgbClr val="595959"/>
              </a:buClr>
              <a:buSzPts val="2000"/>
              <a:buFont typeface="Arial"/>
              <a:buChar char="–"/>
              <a:defRPr sz="2000" b="0" i="0" u="none" strike="noStrike" cap="none">
                <a:solidFill>
                  <a:srgbClr val="595959"/>
                </a:solidFill>
                <a:latin typeface="Arial"/>
                <a:ea typeface="Arial"/>
                <a:cs typeface="Arial"/>
                <a:sym typeface="Arial"/>
              </a:defRPr>
            </a:lvl4pPr>
            <a:lvl5pPr marL="2286000" marR="0" lvl="4" indent="-355600" algn="l" rtl="0">
              <a:spcBef>
                <a:spcPts val="400"/>
              </a:spcBef>
              <a:spcAft>
                <a:spcPts val="0"/>
              </a:spcAft>
              <a:buClr>
                <a:srgbClr val="595959"/>
              </a:buClr>
              <a:buSzPts val="2000"/>
              <a:buFont typeface="Courier New"/>
              <a:buChar char="o"/>
              <a:defRPr sz="2000" b="0" i="0" u="none" strike="noStrike" cap="none">
                <a:solidFill>
                  <a:srgbClr val="595959"/>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00" name="Shape 100"/>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01" name="Shape 101"/>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_BLOCK page Blue">
  <p:cSld name="1_BLOCK page Blue">
    <p:spTree>
      <p:nvGrpSpPr>
        <p:cNvPr id="1" name="Shape 102"/>
        <p:cNvGrpSpPr/>
        <p:nvPr/>
      </p:nvGrpSpPr>
      <p:grpSpPr>
        <a:xfrm>
          <a:off x="0" y="0"/>
          <a:ext cx="0" cy="0"/>
          <a:chOff x="0" y="0"/>
          <a:chExt cx="0" cy="0"/>
        </a:xfrm>
      </p:grpSpPr>
      <p:sp>
        <p:nvSpPr>
          <p:cNvPr id="103" name="Shape 103"/>
          <p:cNvSpPr/>
          <p:nvPr/>
        </p:nvSpPr>
        <p:spPr>
          <a:xfrm>
            <a:off x="0" y="1556792"/>
            <a:ext cx="12192000" cy="5256584"/>
          </a:xfrm>
          <a:prstGeom prst="rect">
            <a:avLst/>
          </a:prstGeom>
          <a:solidFill>
            <a:srgbClr val="1CB8C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104" name="Shape 104"/>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lt1"/>
              </a:buClr>
              <a:buSzPts val="1400"/>
              <a:buFont typeface="Arial"/>
              <a:buNone/>
              <a:defRPr sz="2800" b="0"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05" name="Shape 105"/>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chemeClr val="lt1"/>
              </a:buClr>
              <a:buSzPts val="14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Courier New"/>
              <a:buChar char="o"/>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06" name="Shape 106"/>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07" name="Shape 107"/>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OCK page Light grren">
  <p:cSld name="BLOCK page Light grren">
    <p:spTree>
      <p:nvGrpSpPr>
        <p:cNvPr id="1" name="Shape 108"/>
        <p:cNvGrpSpPr/>
        <p:nvPr/>
      </p:nvGrpSpPr>
      <p:grpSpPr>
        <a:xfrm>
          <a:off x="0" y="0"/>
          <a:ext cx="0" cy="0"/>
          <a:chOff x="0" y="0"/>
          <a:chExt cx="0" cy="0"/>
        </a:xfrm>
      </p:grpSpPr>
      <p:sp>
        <p:nvSpPr>
          <p:cNvPr id="109" name="Shape 109"/>
          <p:cNvSpPr/>
          <p:nvPr/>
        </p:nvSpPr>
        <p:spPr>
          <a:xfrm>
            <a:off x="0" y="1556792"/>
            <a:ext cx="12192000" cy="5256584"/>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110" name="Shape 110"/>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lt1"/>
              </a:buClr>
              <a:buSzPts val="1400"/>
              <a:buFont typeface="Arial"/>
              <a:buNone/>
              <a:defRPr sz="2800" b="0"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11" name="Shape 111"/>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chemeClr val="lt1"/>
              </a:buClr>
              <a:buSzPts val="14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Courier New"/>
              <a:buChar char="o"/>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12" name="Shape 112"/>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13" name="Shape 113"/>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OCK page Dark grren">
  <p:cSld name="BLOCK page Dark grren">
    <p:spTree>
      <p:nvGrpSpPr>
        <p:cNvPr id="1" name="Shape 114"/>
        <p:cNvGrpSpPr/>
        <p:nvPr/>
      </p:nvGrpSpPr>
      <p:grpSpPr>
        <a:xfrm>
          <a:off x="0" y="0"/>
          <a:ext cx="0" cy="0"/>
          <a:chOff x="0" y="0"/>
          <a:chExt cx="0" cy="0"/>
        </a:xfrm>
      </p:grpSpPr>
      <p:sp>
        <p:nvSpPr>
          <p:cNvPr id="115" name="Shape 115"/>
          <p:cNvSpPr/>
          <p:nvPr/>
        </p:nvSpPr>
        <p:spPr>
          <a:xfrm>
            <a:off x="0" y="1556792"/>
            <a:ext cx="12192000" cy="5256584"/>
          </a:xfrm>
          <a:prstGeom prst="rect">
            <a:avLst/>
          </a:prstGeom>
          <a:solidFill>
            <a:srgbClr val="15996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116" name="Shape 116"/>
          <p:cNvSpPr txBox="1">
            <a:spLocks noGrp="1"/>
          </p:cNvSpPr>
          <p:nvPr>
            <p:ph type="title"/>
          </p:nvPr>
        </p:nvSpPr>
        <p:spPr>
          <a:xfrm>
            <a:off x="1007434" y="1844824"/>
            <a:ext cx="10369153" cy="864096"/>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lt1"/>
              </a:buClr>
              <a:buSzPts val="1400"/>
              <a:buFont typeface="Arial"/>
              <a:buNone/>
              <a:defRPr sz="2800" b="0"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17" name="Shape 117"/>
          <p:cNvSpPr txBox="1">
            <a:spLocks noGrp="1"/>
          </p:cNvSpPr>
          <p:nvPr>
            <p:ph type="body" idx="1"/>
          </p:nvPr>
        </p:nvSpPr>
        <p:spPr>
          <a:xfrm>
            <a:off x="1007435" y="2852936"/>
            <a:ext cx="10369152" cy="3024337"/>
          </a:xfrm>
          <a:prstGeom prst="rect">
            <a:avLst/>
          </a:prstGeom>
          <a:noFill/>
          <a:ln>
            <a:noFill/>
          </a:ln>
        </p:spPr>
        <p:txBody>
          <a:bodyPr spcFirstLastPara="1" wrap="square" lIns="91425" tIns="91425" rIns="91425" bIns="91425" anchor="t" anchorCtr="0"/>
          <a:lstStyle>
            <a:lvl1pPr marL="457200" marR="0" lvl="0" indent="-228600" algn="l" rtl="0">
              <a:spcBef>
                <a:spcPts val="640"/>
              </a:spcBef>
              <a:spcAft>
                <a:spcPts val="0"/>
              </a:spcAft>
              <a:buClr>
                <a:schemeClr val="lt1"/>
              </a:buClr>
              <a:buSzPts val="14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Courier New"/>
              <a:buChar char="o"/>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18" name="Shape 118"/>
          <p:cNvSpPr txBox="1"/>
          <p:nvPr/>
        </p:nvSpPr>
        <p:spPr>
          <a:xfrm>
            <a:off x="609600" y="432000"/>
            <a:ext cx="10972800" cy="6480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2"/>
              </a:buClr>
              <a:buFont typeface="Arial"/>
              <a:buNone/>
            </a:pPr>
            <a:r>
              <a:rPr lang="en-GB" sz="4000">
                <a:solidFill>
                  <a:schemeClr val="dk2"/>
                </a:solidFill>
                <a:latin typeface="Arial"/>
                <a:ea typeface="Arial"/>
                <a:cs typeface="Arial"/>
                <a:sym typeface="Arial"/>
              </a:rPr>
              <a:t>Click to edit title style</a:t>
            </a:r>
            <a:endParaRPr sz="4000">
              <a:solidFill>
                <a:schemeClr val="dk2"/>
              </a:solidFill>
              <a:latin typeface="Arial"/>
              <a:ea typeface="Arial"/>
              <a:cs typeface="Arial"/>
              <a:sym typeface="Arial"/>
            </a:endParaRPr>
          </a:p>
        </p:txBody>
      </p:sp>
      <p:sp>
        <p:nvSpPr>
          <p:cNvPr id="119" name="Shape 119"/>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ASIC logo only page">
  <p:cSld name="BASIC logo only page">
    <p:spTree>
      <p:nvGrpSpPr>
        <p:cNvPr id="1" name="Shape 2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ASIC title page">
  <p:cSld name="BASIC title page">
    <p:spTree>
      <p:nvGrpSpPr>
        <p:cNvPr id="1" name="Shape 27"/>
        <p:cNvGrpSpPr/>
        <p:nvPr/>
      </p:nvGrpSpPr>
      <p:grpSpPr>
        <a:xfrm>
          <a:off x="0" y="0"/>
          <a:ext cx="0" cy="0"/>
          <a:chOff x="0" y="0"/>
          <a:chExt cx="0" cy="0"/>
        </a:xfrm>
      </p:grpSpPr>
      <p:sp>
        <p:nvSpPr>
          <p:cNvPr id="28" name="Shape 28"/>
          <p:cNvSpPr txBox="1">
            <a:spLocks noGrp="1"/>
          </p:cNvSpPr>
          <p:nvPr>
            <p:ph type="ctrTitle"/>
          </p:nvPr>
        </p:nvSpPr>
        <p:spPr>
          <a:xfrm>
            <a:off x="914400" y="3501009"/>
            <a:ext cx="10363200" cy="794519"/>
          </a:xfrm>
          <a:prstGeom prst="rect">
            <a:avLst/>
          </a:prstGeom>
          <a:noFill/>
          <a:ln>
            <a:noFill/>
          </a:ln>
        </p:spPr>
        <p:txBody>
          <a:bodyPr spcFirstLastPara="1" wrap="square" lIns="91425" tIns="91425" rIns="91425" bIns="91425" anchor="t" anchorCtr="0"/>
          <a:lstStyle>
            <a:lvl1pPr marL="0" marR="0" lvl="0" indent="0" algn="ctr" rtl="0">
              <a:spcBef>
                <a:spcPts val="0"/>
              </a:spcBef>
              <a:spcAft>
                <a:spcPts val="0"/>
              </a:spcAft>
              <a:buClr>
                <a:schemeClr val="dk2"/>
              </a:buClr>
              <a:buSzPts val="1400"/>
              <a:buFont typeface="Arial"/>
              <a:buNone/>
              <a:defRPr sz="44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pic>
        <p:nvPicPr>
          <p:cNvPr id="5" name="Kép 1">
            <a:extLst>
              <a:ext uri="{FF2B5EF4-FFF2-40B4-BE49-F238E27FC236}">
                <a16:creationId xmlns:a16="http://schemas.microsoft.com/office/drawing/2014/main" id="{A7C38D6D-BBA9-4DD5-B7F9-AC36B6648F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64152" y="421268"/>
            <a:ext cx="4343805" cy="307974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text page ok">
  <p:cSld name="CONTENT text page ok">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609600" y="432000"/>
            <a:ext cx="10972800" cy="562074"/>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8" name="Shape 38"/>
          <p:cNvSpPr txBox="1">
            <a:spLocks noGrp="1"/>
          </p:cNvSpPr>
          <p:nvPr>
            <p:ph type="body" idx="1"/>
          </p:nvPr>
        </p:nvSpPr>
        <p:spPr>
          <a:xfrm>
            <a:off x="609601" y="1368000"/>
            <a:ext cx="10943167" cy="5183187"/>
          </a:xfrm>
          <a:prstGeom prst="rect">
            <a:avLst/>
          </a:prstGeom>
          <a:noFill/>
          <a:ln>
            <a:noFill/>
          </a:ln>
        </p:spPr>
        <p:txBody>
          <a:bodyPr spcFirstLastPara="1" wrap="square" lIns="91425" tIns="91425" rIns="91425" bIns="91425" anchor="t" anchorCtr="0"/>
          <a:lstStyle>
            <a:lvl1pPr marL="457200" marR="0" lvl="0" indent="-228600" algn="l" rtl="0">
              <a:spcBef>
                <a:spcPts val="480"/>
              </a:spcBef>
              <a:spcAft>
                <a:spcPts val="0"/>
              </a:spcAft>
              <a:buClr>
                <a:schemeClr val="dk2"/>
              </a:buClr>
              <a:buSzPts val="1400"/>
              <a:buFont typeface="Arial"/>
              <a:buNone/>
              <a:defRPr sz="2400" b="1" i="0" u="none" strike="noStrike" cap="none">
                <a:solidFill>
                  <a:schemeClr val="dk2"/>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title page" type="title">
  <p:cSld name="TITLE">
    <p:spTree>
      <p:nvGrpSpPr>
        <p:cNvPr id="1" name="Shape 46"/>
        <p:cNvGrpSpPr/>
        <p:nvPr/>
      </p:nvGrpSpPr>
      <p:grpSpPr>
        <a:xfrm>
          <a:off x="0" y="0"/>
          <a:ext cx="0" cy="0"/>
          <a:chOff x="0" y="0"/>
          <a:chExt cx="0" cy="0"/>
        </a:xfrm>
      </p:grpSpPr>
      <p:sp>
        <p:nvSpPr>
          <p:cNvPr id="47" name="Shape 47"/>
          <p:cNvSpPr txBox="1">
            <a:spLocks noGrp="1"/>
          </p:cNvSpPr>
          <p:nvPr>
            <p:ph type="ctrTitle"/>
          </p:nvPr>
        </p:nvSpPr>
        <p:spPr>
          <a:xfrm>
            <a:off x="914400" y="2130426"/>
            <a:ext cx="10363200" cy="14700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48" name="Shape 48"/>
          <p:cNvSpPr txBox="1">
            <a:spLocks noGrp="1"/>
          </p:cNvSpPr>
          <p:nvPr>
            <p:ph type="subTitle" idx="1"/>
          </p:nvPr>
        </p:nvSpPr>
        <p:spPr>
          <a:xfrm>
            <a:off x="1828800" y="3886200"/>
            <a:ext cx="8534400" cy="1752600"/>
          </a:xfrm>
          <a:prstGeom prst="rect">
            <a:avLst/>
          </a:prstGeom>
          <a:noFill/>
          <a:ln>
            <a:noFill/>
          </a:ln>
        </p:spPr>
        <p:txBody>
          <a:bodyPr spcFirstLastPara="1" wrap="square" lIns="91425" tIns="91425" rIns="91425" bIns="91425" anchor="t" anchorCtr="0"/>
          <a:lstStyle>
            <a:lvl1pPr marL="0" marR="0" lvl="0" indent="0" algn="ctr" rtl="0">
              <a:spcBef>
                <a:spcPts val="480"/>
              </a:spcBef>
              <a:spcAft>
                <a:spcPts val="0"/>
              </a:spcAft>
              <a:buClr>
                <a:srgbClr val="888888"/>
              </a:buClr>
              <a:buSzPts val="1400"/>
              <a:buFont typeface="Arial"/>
              <a:buNone/>
              <a:defRPr sz="2400" b="1" i="0" u="none" strike="noStrike" cap="none">
                <a:solidFill>
                  <a:srgbClr val="888888"/>
                </a:solidFill>
                <a:latin typeface="Arial"/>
                <a:ea typeface="Arial"/>
                <a:cs typeface="Arial"/>
                <a:sym typeface="Arial"/>
              </a:defRPr>
            </a:lvl1pPr>
            <a:lvl2pPr marL="457200" marR="0" lvl="1" indent="0" algn="ctr" rtl="0">
              <a:spcBef>
                <a:spcPts val="480"/>
              </a:spcBef>
              <a:spcAft>
                <a:spcPts val="0"/>
              </a:spcAft>
              <a:buClr>
                <a:srgbClr val="888888"/>
              </a:buClr>
              <a:buSzPts val="2400"/>
              <a:buFont typeface="Noto Sans Symbols"/>
              <a:buNone/>
              <a:defRPr sz="2400" b="0" i="0" u="none" strike="noStrike" cap="none">
                <a:solidFill>
                  <a:srgbClr val="888888"/>
                </a:solidFill>
                <a:latin typeface="Arial"/>
                <a:ea typeface="Arial"/>
                <a:cs typeface="Arial"/>
                <a:sym typeface="Arial"/>
              </a:defRPr>
            </a:lvl2pPr>
            <a:lvl3pPr marL="914400" marR="0" lvl="2" indent="0" algn="ctr" rtl="0">
              <a:spcBef>
                <a:spcPts val="480"/>
              </a:spcBef>
              <a:spcAft>
                <a:spcPts val="0"/>
              </a:spcAft>
              <a:buClr>
                <a:srgbClr val="888888"/>
              </a:buClr>
              <a:buSzPts val="1400"/>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spcAft>
                <a:spcPts val="0"/>
              </a:spcAft>
              <a:buClr>
                <a:srgbClr val="888888"/>
              </a:buClr>
              <a:buSzPts val="1400"/>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spcAft>
                <a:spcPts val="0"/>
              </a:spcAft>
              <a:buClr>
                <a:srgbClr val="888888"/>
              </a:buClr>
              <a:buSzPts val="1400"/>
              <a:buFont typeface="Courier New"/>
              <a:buNone/>
              <a:defRPr sz="2000" b="0" i="0" u="none" strike="noStrike" cap="none">
                <a:solidFill>
                  <a:srgbClr val="888888"/>
                </a:solidFill>
                <a:latin typeface="Arial"/>
                <a:ea typeface="Arial"/>
                <a:cs typeface="Arial"/>
                <a:sym typeface="Arial"/>
              </a:defRPr>
            </a:lvl5pPr>
            <a:lvl6pPr marL="2286000" marR="0" lvl="5"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6pPr>
            <a:lvl7pPr marL="2743200" marR="0" lvl="6"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7pPr>
            <a:lvl8pPr marL="3200400" marR="0" lvl="7"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8pPr>
            <a:lvl9pPr marL="3657600" marR="0" lvl="8" indent="0" algn="ctr" rtl="0">
              <a:spcBef>
                <a:spcPts val="400"/>
              </a:spcBef>
              <a:spcAft>
                <a:spcPts val="0"/>
              </a:spcAft>
              <a:buClr>
                <a:srgbClr val="888888"/>
              </a:buClr>
              <a:buSzPts val="2000"/>
              <a:buFont typeface="Arial"/>
              <a:buNone/>
              <a:defRPr sz="2000" b="0" i="0" u="none" strike="noStrike" cap="none">
                <a:solidFill>
                  <a:srgbClr val="888888"/>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624000" y="432000"/>
            <a:ext cx="10972800" cy="562074"/>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Table page">
  <p:cSld name="CONTENT Table page">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623392" y="432000"/>
            <a:ext cx="10972800" cy="634082"/>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3" name="Shape 53"/>
          <p:cNvSpPr txBox="1"/>
          <p:nvPr/>
        </p:nvSpPr>
        <p:spPr>
          <a:xfrm>
            <a:off x="719403" y="1340768"/>
            <a:ext cx="10849205"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 name="Shape 54"/>
          <p:cNvSpPr txBox="1">
            <a:spLocks noGrp="1"/>
          </p:cNvSpPr>
          <p:nvPr>
            <p:ph type="body" idx="1"/>
          </p:nvPr>
        </p:nvSpPr>
        <p:spPr>
          <a:xfrm>
            <a:off x="623392" y="5157788"/>
            <a:ext cx="10944192" cy="1223540"/>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page + legend" type="objTx">
  <p:cSld name="OBJECT_WITH_CAPTION_TEXT">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dk2"/>
              </a:buClr>
              <a:buSzPts val="1400"/>
              <a:buFont typeface="Arial"/>
              <a:buNone/>
              <a:defRPr sz="2000" b="1"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7" name="Shape 57"/>
          <p:cNvSpPr txBox="1">
            <a:spLocks noGrp="1"/>
          </p:cNvSpPr>
          <p:nvPr>
            <p:ph type="body" idx="1"/>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8" name="Shape 58"/>
          <p:cNvSpPr txBox="1">
            <a:spLocks noGrp="1"/>
          </p:cNvSpPr>
          <p:nvPr>
            <p:ph type="body" idx="2"/>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page Light Green origami">
  <p:cSld name="CONTENTpage Light Green origami">
    <p:spTree>
      <p:nvGrpSpPr>
        <p:cNvPr id="1" name="Shape 59"/>
        <p:cNvGrpSpPr/>
        <p:nvPr/>
      </p:nvGrpSpPr>
      <p:grpSpPr>
        <a:xfrm>
          <a:off x="0" y="0"/>
          <a:ext cx="0" cy="0"/>
          <a:chOff x="0" y="0"/>
          <a:chExt cx="0" cy="0"/>
        </a:xfrm>
      </p:grpSpPr>
      <p:pic>
        <p:nvPicPr>
          <p:cNvPr id="60" name="Shape 60"/>
          <p:cNvPicPr preferRelativeResize="0"/>
          <p:nvPr/>
        </p:nvPicPr>
        <p:blipFill rotWithShape="1">
          <a:blip r:embed="rId2">
            <a:alphaModFix/>
          </a:blip>
          <a:srcRect/>
          <a:stretch/>
        </p:blipFill>
        <p:spPr>
          <a:xfrm>
            <a:off x="-2640971" y="1093028"/>
            <a:ext cx="8204912" cy="5648340"/>
          </a:xfrm>
          <a:prstGeom prst="rect">
            <a:avLst/>
          </a:prstGeom>
          <a:noFill/>
          <a:ln>
            <a:noFill/>
          </a:ln>
        </p:spPr>
      </p:pic>
      <p:sp>
        <p:nvSpPr>
          <p:cNvPr id="61" name="Shape 61"/>
          <p:cNvSpPr txBox="1">
            <a:spLocks noGrp="1"/>
          </p:cNvSpPr>
          <p:nvPr>
            <p:ph type="title"/>
          </p:nvPr>
        </p:nvSpPr>
        <p:spPr>
          <a:xfrm>
            <a:off x="609601" y="1196752"/>
            <a:ext cx="4011084"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lt1"/>
              </a:buClr>
              <a:buSzPts val="1400"/>
              <a:buFont typeface="Arial"/>
              <a:buNone/>
              <a:defRPr sz="2000" b="1" i="0" u="none" strike="noStrike" cap="none">
                <a:solidFill>
                  <a:schemeClr val="lt1"/>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62" name="Shape 62"/>
          <p:cNvSpPr txBox="1">
            <a:spLocks noGrp="1"/>
          </p:cNvSpPr>
          <p:nvPr>
            <p:ph type="body" idx="1"/>
          </p:nvPr>
        </p:nvSpPr>
        <p:spPr>
          <a:xfrm>
            <a:off x="609601" y="2492897"/>
            <a:ext cx="4011084" cy="305720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rgbClr val="595959"/>
              </a:buClr>
              <a:buSzPts val="1400"/>
              <a:buFont typeface="Arial"/>
              <a:buNone/>
              <a:defRPr sz="1400" b="0" i="0" u="none" strike="noStrike" cap="none">
                <a:solidFill>
                  <a:srgbClr val="595959"/>
                </a:solidFill>
                <a:latin typeface="Arial"/>
                <a:ea typeface="Arial"/>
                <a:cs typeface="Arial"/>
                <a:sym typeface="Arial"/>
              </a:defRPr>
            </a:lvl1pPr>
            <a:lvl2pPr marL="914400" marR="0" lvl="1" indent="-228600" algn="l" rtl="0">
              <a:spcBef>
                <a:spcPts val="240"/>
              </a:spcBef>
              <a:spcAft>
                <a:spcPts val="0"/>
              </a:spcAft>
              <a:buClr>
                <a:schemeClr val="dk1"/>
              </a:buClr>
              <a:buSzPts val="2400"/>
              <a:buFont typeface="Noto Sans Symbols"/>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4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rgbClr val="595959"/>
              </a:buClr>
              <a:buSzPts val="1400"/>
              <a:buFont typeface="Arial"/>
              <a:buNone/>
              <a:defRPr sz="900" b="0" i="0" u="none" strike="noStrike" cap="none">
                <a:solidFill>
                  <a:srgbClr val="595959"/>
                </a:solidFill>
                <a:latin typeface="Arial"/>
                <a:ea typeface="Arial"/>
                <a:cs typeface="Arial"/>
                <a:sym typeface="Arial"/>
              </a:defRPr>
            </a:lvl4pPr>
            <a:lvl5pPr marL="2286000" marR="0" lvl="4" indent="-228600" algn="l" rtl="0">
              <a:spcBef>
                <a:spcPts val="180"/>
              </a:spcBef>
              <a:spcAft>
                <a:spcPts val="0"/>
              </a:spcAft>
              <a:buClr>
                <a:schemeClr val="dk1"/>
              </a:buClr>
              <a:buSzPts val="1400"/>
              <a:buFont typeface="Courier New"/>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Arial"/>
                <a:ea typeface="Arial"/>
                <a:cs typeface="Arial"/>
                <a:sym typeface="Arial"/>
              </a:defRPr>
            </a:lvl9pPr>
          </a:lstStyle>
          <a:p>
            <a:endParaRPr/>
          </a:p>
        </p:txBody>
      </p:sp>
      <p:sp>
        <p:nvSpPr>
          <p:cNvPr id="63" name="Shape 63"/>
          <p:cNvSpPr txBox="1">
            <a:spLocks noGrp="1"/>
          </p:cNvSpPr>
          <p:nvPr>
            <p:ph type="body" idx="2"/>
          </p:nvPr>
        </p:nvSpPr>
        <p:spPr>
          <a:xfrm>
            <a:off x="4766733" y="1205803"/>
            <a:ext cx="6815667" cy="4920361"/>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Clr>
                <a:schemeClr val="dk2"/>
              </a:buClr>
              <a:buSzPts val="1400"/>
              <a:buFont typeface="Arial"/>
              <a:buNone/>
              <a:defRPr sz="1800" b="1" i="0" u="none" strike="noStrike" cap="none">
                <a:solidFill>
                  <a:schemeClr val="dk2"/>
                </a:solidFill>
                <a:latin typeface="Arial"/>
                <a:ea typeface="Arial"/>
                <a:cs typeface="Arial"/>
                <a:sym typeface="Arial"/>
              </a:defRPr>
            </a:lvl1pPr>
            <a:lvl2pPr marL="914400" marR="0" lvl="1" indent="-342900" algn="l" rtl="0">
              <a:spcBef>
                <a:spcPts val="36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rgbClr val="595959"/>
              </a:buClr>
              <a:buSzPts val="1400"/>
              <a:buFont typeface="Arial"/>
              <a:buNone/>
              <a:defRPr sz="1800" b="0" i="0" u="none" strike="noStrike" cap="none">
                <a:solidFill>
                  <a:srgbClr val="595959"/>
                </a:solidFill>
                <a:latin typeface="Arial"/>
                <a:ea typeface="Arial"/>
                <a:cs typeface="Arial"/>
                <a:sym typeface="Arial"/>
              </a:defRPr>
            </a:lvl4pPr>
            <a:lvl5pPr marL="2286000" marR="0" lvl="4" indent="-228600" algn="l" rtl="0">
              <a:spcBef>
                <a:spcPts val="360"/>
              </a:spcBef>
              <a:spcAft>
                <a:spcPts val="0"/>
              </a:spcAft>
              <a:buClr>
                <a:schemeClr val="dk1"/>
              </a:buClr>
              <a:buSzPts val="1400"/>
              <a:buFont typeface="Courier New"/>
              <a:buNone/>
              <a:defRPr sz="18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3.jp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heme" Target="../theme/theme2.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image" Target="../media/image7.png"/><Relationship Id="rId5" Type="http://schemas.openxmlformats.org/officeDocument/2006/relationships/theme" Target="../theme/theme4.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aphicFrame>
        <p:nvGraphicFramePr>
          <p:cNvPr id="10" name="Shape 10"/>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pic>
        <p:nvPicPr>
          <p:cNvPr id="11" name="Shape 11"/>
          <p:cNvPicPr preferRelativeResize="0"/>
          <p:nvPr/>
        </p:nvPicPr>
        <p:blipFill rotWithShape="1">
          <a:blip r:embed="rId5">
            <a:alphaModFix/>
          </a:blip>
          <a:srcRect/>
          <a:stretch/>
        </p:blipFill>
        <p:spPr>
          <a:xfrm>
            <a:off x="-2640971" y="1093029"/>
            <a:ext cx="8204912" cy="564833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609600" y="1368001"/>
            <a:ext cx="10972800" cy="4525963"/>
          </a:xfrm>
          <a:prstGeom prst="rect">
            <a:avLst/>
          </a:prstGeom>
          <a:noFill/>
          <a:ln>
            <a:noFill/>
          </a:ln>
        </p:spPr>
        <p:txBody>
          <a:bodyPr spcFirstLastPara="1" wrap="square" lIns="91425" tIns="91425" rIns="91425" bIns="91425" anchor="t" anchorCtr="0"/>
          <a:lstStyle>
            <a:lvl1pPr marL="457200" marR="0" lvl="0" indent="-228600" algn="l" rtl="0">
              <a:spcBef>
                <a:spcPts val="480"/>
              </a:spcBef>
              <a:spcAft>
                <a:spcPts val="0"/>
              </a:spcAft>
              <a:buClr>
                <a:schemeClr val="dk2"/>
              </a:buClr>
              <a:buSzPts val="1400"/>
              <a:buFont typeface="Arial"/>
              <a:buNone/>
              <a:defRPr sz="2400" b="1" i="0" u="none" strike="noStrike" cap="none">
                <a:solidFill>
                  <a:schemeClr val="dk2"/>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graphicFrame>
        <p:nvGraphicFramePr>
          <p:cNvPr id="32" name="Shape 32"/>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CC00"/>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sp>
        <p:nvSpPr>
          <p:cNvPr id="33" name="Shape 33"/>
          <p:cNvSpPr txBox="1">
            <a:spLocks noGrp="1"/>
          </p:cNvSpPr>
          <p:nvPr>
            <p:ph type="title"/>
          </p:nvPr>
        </p:nvSpPr>
        <p:spPr>
          <a:xfrm>
            <a:off x="624000" y="432000"/>
            <a:ext cx="10972800" cy="562074"/>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4" name="Shape 34"/>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b="0" i="0" u="none" strike="noStrike" cap="none">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b="0" i="0" u="none" strike="noStrike" cap="none">
              <a:solidFill>
                <a:schemeClr val="dk1"/>
              </a:solidFill>
              <a:latin typeface="Arial"/>
              <a:ea typeface="Arial"/>
              <a:cs typeface="Arial"/>
              <a:sym typeface="Arial"/>
            </a:endParaRPr>
          </a:p>
        </p:txBody>
      </p:sp>
      <p:pic>
        <p:nvPicPr>
          <p:cNvPr id="2" name="Kép 1"/>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488488" y="118136"/>
            <a:ext cx="1560207" cy="862592"/>
          </a:xfrm>
          <a:prstGeom prst="rect">
            <a:avLst/>
          </a:prstGeom>
        </p:spPr>
      </p:pic>
    </p:spTree>
  </p:cSld>
  <p:clrMap bg1="lt1" tx1="dk1" bg2="dk2" tx2="lt2" accent1="accent1" accent2="accent2" accent3="accent3" accent4="accent4" accent5="accent5" accent6="accent6" hlink="hlink" folHlink="folHlink"/>
  <p:sldLayoutIdLst>
    <p:sldLayoutId id="2147483653"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609600" y="274638"/>
            <a:ext cx="109728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2"/>
              </a:buClr>
              <a:buSzPts val="1400"/>
              <a:buFont typeface="Arial"/>
              <a:buNone/>
              <a:defRPr sz="4000" b="0" i="0" u="none" strike="noStrike" cap="none">
                <a:solidFill>
                  <a:schemeClr val="dk2"/>
                </a:solidFill>
                <a:latin typeface="Arial"/>
                <a:ea typeface="Arial"/>
                <a:cs typeface="Arial"/>
                <a:sym typeface="Arial"/>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85" name="Shape 85"/>
          <p:cNvSpPr txBox="1"/>
          <p:nvPr/>
        </p:nvSpPr>
        <p:spPr>
          <a:xfrm>
            <a:off x="9648395" y="6528636"/>
            <a:ext cx="2400300" cy="28474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Clr>
                <a:schemeClr val="dk1"/>
              </a:buClr>
              <a:buFont typeface="Arial"/>
              <a:buNone/>
            </a:pPr>
            <a:fld id="{00000000-1234-1234-1234-123412341234}" type="slidenum">
              <a:rPr lang="en-GB" sz="900">
                <a:solidFill>
                  <a:schemeClr val="dk1"/>
                </a:solidFill>
                <a:latin typeface="Arial"/>
                <a:ea typeface="Arial"/>
                <a:cs typeface="Arial"/>
                <a:sym typeface="Arial"/>
              </a:rPr>
              <a:pPr marL="0" marR="0" lvl="0" indent="0" algn="r" rtl="0">
                <a:spcBef>
                  <a:spcPts val="0"/>
                </a:spcBef>
                <a:spcAft>
                  <a:spcPts val="0"/>
                </a:spcAft>
                <a:buClr>
                  <a:schemeClr val="dk1"/>
                </a:buClr>
                <a:buFont typeface="Arial"/>
                <a:buNone/>
              </a:pPr>
              <a:t>‹nº›</a:t>
            </a:fld>
            <a:endParaRPr sz="900">
              <a:solidFill>
                <a:schemeClr val="dk1"/>
              </a:solidFill>
              <a:latin typeface="Arial"/>
              <a:ea typeface="Arial"/>
              <a:cs typeface="Arial"/>
              <a:sym typeface="Arial"/>
            </a:endParaRPr>
          </a:p>
        </p:txBody>
      </p:sp>
      <p:graphicFrame>
        <p:nvGraphicFramePr>
          <p:cNvPr id="86" name="Shape 86"/>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CC00"/>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spTree>
  </p:cSld>
  <p:clrMap bg1="lt1" tx1="dk1" bg2="dk2" tx2="lt2" accent1="accent1" accent2="accent2" accent3="accent3" accent4="accent4" accent5="accent5" accent6="accent6" hlink="hlink" folHlink="folHlink"/>
  <p:sldLayoutIdLst>
    <p:sldLayoutId id="2147483665" r:id="rId1"/>
    <p:sldLayoutId id="2147483666"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3"/>
        <p:cNvGrpSpPr/>
        <p:nvPr/>
      </p:nvGrpSpPr>
      <p:grpSpPr>
        <a:xfrm>
          <a:off x="0" y="0"/>
          <a:ext cx="0" cy="0"/>
          <a:chOff x="0" y="0"/>
          <a:chExt cx="0" cy="0"/>
        </a:xfrm>
      </p:grpSpPr>
      <p:graphicFrame>
        <p:nvGraphicFramePr>
          <p:cNvPr id="94" name="Shape 94"/>
          <p:cNvGraphicFramePr/>
          <p:nvPr/>
        </p:nvGraphicFramePr>
        <p:xfrm>
          <a:off x="0" y="6807656"/>
          <a:ext cx="12192000" cy="365770"/>
        </p:xfrm>
        <a:graphic>
          <a:graphicData uri="http://schemas.openxmlformats.org/drawingml/2006/table">
            <a:tbl>
              <a:tblPr firstRow="1" bandRow="1">
                <a:noFill/>
                <a:tableStyleId>{106F7A38-2457-4721-AEC2-E71E057B1861}</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154825">
                <a:tc>
                  <a:txBody>
                    <a:bodyPr/>
                    <a:lstStyle/>
                    <a:p>
                      <a:pPr marL="0" marR="0" lvl="0" indent="0" algn="l" rtl="0">
                        <a:spcBef>
                          <a:spcPts val="0"/>
                        </a:spcBef>
                        <a:spcAft>
                          <a:spcPts val="0"/>
                        </a:spcAft>
                        <a:buNone/>
                      </a:pPr>
                      <a:endParaRPr sz="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FFCC00"/>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CB8CF"/>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159961"/>
                    </a:solidFill>
                  </a:tcPr>
                </a:tc>
                <a:tc>
                  <a:txBody>
                    <a:bodyPr/>
                    <a:lstStyle/>
                    <a:p>
                      <a:pPr marL="0" marR="0" lvl="0" indent="0" algn="l" rtl="0">
                        <a:spcBef>
                          <a:spcPts val="0"/>
                        </a:spcBef>
                        <a:spcAft>
                          <a:spcPts val="0"/>
                        </a:spcAft>
                        <a:buNone/>
                      </a:pPr>
                      <a:endParaRPr sz="1800"/>
                    </a:p>
                  </a:txBody>
                  <a:tcPr marL="121933" marR="121933"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bl>
          </a:graphicData>
        </a:graphic>
      </p:graphicFrame>
      <p:pic>
        <p:nvPicPr>
          <p:cNvPr id="95" name="Shape 95"/>
          <p:cNvPicPr preferRelativeResize="0"/>
          <p:nvPr/>
        </p:nvPicPr>
        <p:blipFill rotWithShape="1">
          <a:blip r:embed="rId6">
            <a:alphaModFix/>
          </a:blip>
          <a:srcRect/>
          <a:stretch/>
        </p:blipFill>
        <p:spPr>
          <a:xfrm>
            <a:off x="9890603" y="174312"/>
            <a:ext cx="2062048" cy="6624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interregeurope.eu/fileadmin/user_upload/documents/Interreg_Europe_action_plan_template.docx"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30" name="Shape 130"/>
          <p:cNvSpPr txBox="1">
            <a:spLocks noGrp="1"/>
          </p:cNvSpPr>
          <p:nvPr>
            <p:ph type="body" idx="2"/>
          </p:nvPr>
        </p:nvSpPr>
        <p:spPr>
          <a:xfrm>
            <a:off x="2457579" y="5157216"/>
            <a:ext cx="7272337" cy="216000"/>
          </a:xfrm>
          <a:prstGeom prst="rect">
            <a:avLst/>
          </a:prstGeom>
          <a:noFill/>
          <a:ln>
            <a:noFill/>
          </a:ln>
        </p:spPr>
        <p:txBody>
          <a:bodyPr spcFirstLastPara="1" wrap="square" lIns="91425" tIns="0" rIns="91425" bIns="45700" anchor="t" anchorCtr="0">
            <a:noAutofit/>
          </a:bodyPr>
          <a:lstStyle/>
          <a:p>
            <a:pPr marL="0" indent="0">
              <a:spcBef>
                <a:spcPts val="0"/>
              </a:spcBef>
            </a:pPr>
            <a:r>
              <a:rPr lang="en-GB" dirty="0"/>
              <a:t>ICT Association</a:t>
            </a:r>
            <a:r>
              <a:rPr lang="hu-HU" dirty="0"/>
              <a:t> of</a:t>
            </a:r>
            <a:r>
              <a:rPr lang="en-GB" dirty="0"/>
              <a:t> Hungary</a:t>
            </a:r>
          </a:p>
        </p:txBody>
      </p:sp>
      <p:sp>
        <p:nvSpPr>
          <p:cNvPr id="132" name="Shape 132"/>
          <p:cNvSpPr txBox="1">
            <a:spLocks noGrp="1"/>
          </p:cNvSpPr>
          <p:nvPr>
            <p:ph type="ctrTitle"/>
          </p:nvPr>
        </p:nvSpPr>
        <p:spPr>
          <a:xfrm>
            <a:off x="2209800" y="3501009"/>
            <a:ext cx="7772400" cy="794519"/>
          </a:xfrm>
          <a:prstGeom prst="rect">
            <a:avLst/>
          </a:prstGeom>
          <a:noFill/>
          <a:ln>
            <a:noFill/>
          </a:ln>
        </p:spPr>
        <p:txBody>
          <a:bodyPr spcFirstLastPara="1" wrap="square" lIns="91425" tIns="45700" rIns="91425" bIns="45700" anchor="t" anchorCtr="0">
            <a:noAutofit/>
          </a:bodyPr>
          <a:lstStyle/>
          <a:p>
            <a:r>
              <a:rPr lang="en-GB" sz="2800" b="1" dirty="0"/>
              <a:t>Action planning</a:t>
            </a:r>
            <a:r>
              <a:rPr lang="hu-HU" sz="2800" b="1" dirty="0"/>
              <a:t> </a:t>
            </a:r>
            <a:r>
              <a:rPr lang="hu-HU" sz="2800" b="1" dirty="0" err="1"/>
              <a:t>kick-off</a:t>
            </a:r>
            <a:endParaRPr lang="en-GB" sz="2800" b="1" dirty="0"/>
          </a:p>
        </p:txBody>
      </p:sp>
      <p:sp>
        <p:nvSpPr>
          <p:cNvPr id="133" name="Shape 133"/>
          <p:cNvSpPr txBox="1">
            <a:spLocks noGrp="1"/>
          </p:cNvSpPr>
          <p:nvPr>
            <p:ph type="body" idx="4"/>
          </p:nvPr>
        </p:nvSpPr>
        <p:spPr>
          <a:xfrm>
            <a:off x="2457579" y="5733256"/>
            <a:ext cx="7415683" cy="387424"/>
          </a:xfrm>
          <a:prstGeom prst="rect">
            <a:avLst/>
          </a:prstGeom>
          <a:noFill/>
          <a:ln>
            <a:noFill/>
          </a:ln>
        </p:spPr>
        <p:txBody>
          <a:bodyPr spcFirstLastPara="1" wrap="square" lIns="91425" tIns="45700" rIns="91425" bIns="45700" anchor="t" anchorCtr="0">
            <a:noAutofit/>
          </a:bodyPr>
          <a:lstStyle/>
          <a:p>
            <a:pPr marL="0" indent="0" algn="l">
              <a:spcBef>
                <a:spcPts val="0"/>
              </a:spcBef>
            </a:pPr>
            <a:r>
              <a:rPr lang="en-GB" sz="2000" dirty="0">
                <a:solidFill>
                  <a:schemeClr val="dk1"/>
                </a:solidFill>
              </a:rPr>
              <a:t>3</a:t>
            </a:r>
            <a:r>
              <a:rPr lang="en-GB" sz="2000" baseline="30000" dirty="0">
                <a:solidFill>
                  <a:schemeClr val="dk1"/>
                </a:solidFill>
              </a:rPr>
              <a:t>rd</a:t>
            </a:r>
            <a:r>
              <a:rPr lang="hu-HU" sz="2000" dirty="0">
                <a:solidFill>
                  <a:schemeClr val="dk1"/>
                </a:solidFill>
              </a:rPr>
              <a:t> </a:t>
            </a:r>
            <a:r>
              <a:rPr lang="en-GB" sz="2000" dirty="0">
                <a:solidFill>
                  <a:schemeClr val="dk1"/>
                </a:solidFill>
              </a:rPr>
              <a:t> Transnational Thematic Meeting</a:t>
            </a:r>
          </a:p>
          <a:p>
            <a:pPr marL="0" indent="0" algn="l">
              <a:spcBef>
                <a:spcPts val="0"/>
              </a:spcBef>
            </a:pPr>
            <a:endParaRPr lang="en-GB" sz="2000" dirty="0">
              <a:solidFill>
                <a:schemeClr val="dk1"/>
              </a:solidFill>
            </a:endParaRPr>
          </a:p>
          <a:p>
            <a:pPr marL="0" indent="0" algn="l">
              <a:spcBef>
                <a:spcPts val="0"/>
              </a:spcBef>
            </a:pPr>
            <a:r>
              <a:rPr lang="en-GB" sz="2000" dirty="0">
                <a:solidFill>
                  <a:schemeClr val="dk1"/>
                </a:solidFill>
              </a:rPr>
              <a:t>19 November 2019, Lisbon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6707088" cy="562074"/>
          </a:xfrm>
          <a:prstGeom prst="rect">
            <a:avLst/>
          </a:prstGeom>
          <a:noFill/>
          <a:ln>
            <a:noFill/>
          </a:ln>
        </p:spPr>
        <p:txBody>
          <a:bodyPr spcFirstLastPara="1" wrap="square" lIns="91425" tIns="45700" rIns="91425" bIns="45700" anchor="ctr" anchorCtr="0">
            <a:noAutofit/>
          </a:bodyPr>
          <a:lstStyle/>
          <a:p>
            <a:r>
              <a:rPr lang="en-GB" sz="3200" b="1" dirty="0"/>
              <a:t>In INNO PROVEMENT we write 7 action plans</a:t>
            </a:r>
          </a:p>
        </p:txBody>
      </p:sp>
      <p:sp>
        <p:nvSpPr>
          <p:cNvPr id="5" name="Rectangle 3">
            <a:extLst>
              <a:ext uri="{FF2B5EF4-FFF2-40B4-BE49-F238E27FC236}">
                <a16:creationId xmlns:a16="http://schemas.microsoft.com/office/drawing/2014/main" id="{BD156006-0D5D-4E6E-9FB4-32314ECCB916}"/>
              </a:ext>
            </a:extLst>
          </p:cNvPr>
          <p:cNvSpPr txBox="1">
            <a:spLocks/>
          </p:cNvSpPr>
          <p:nvPr/>
        </p:nvSpPr>
        <p:spPr bwMode="auto">
          <a:xfrm>
            <a:off x="2439442" y="1196753"/>
            <a:ext cx="731311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b="1" dirty="0">
                <a:solidFill>
                  <a:srgbClr val="1F497D"/>
                </a:solidFill>
                <a:latin typeface="Arial"/>
                <a:cs typeface="Arial"/>
              </a:rPr>
              <a:t>Policy instruments of partners set in the application form</a:t>
            </a:r>
          </a:p>
        </p:txBody>
      </p:sp>
      <p:graphicFrame>
        <p:nvGraphicFramePr>
          <p:cNvPr id="2" name="Table 1">
            <a:extLst>
              <a:ext uri="{FF2B5EF4-FFF2-40B4-BE49-F238E27FC236}">
                <a16:creationId xmlns:a16="http://schemas.microsoft.com/office/drawing/2014/main" id="{F9B65AC6-0AFB-41EF-949D-C7640AFEBE89}"/>
              </a:ext>
            </a:extLst>
          </p:cNvPr>
          <p:cNvGraphicFramePr>
            <a:graphicFrameLocks noGrp="1"/>
          </p:cNvGraphicFramePr>
          <p:nvPr>
            <p:extLst>
              <p:ext uri="{D42A27DB-BD31-4B8C-83A1-F6EECF244321}">
                <p14:modId xmlns:p14="http://schemas.microsoft.com/office/powerpoint/2010/main" val="4243409479"/>
              </p:ext>
            </p:extLst>
          </p:nvPr>
        </p:nvGraphicFramePr>
        <p:xfrm>
          <a:off x="1847528" y="1657336"/>
          <a:ext cx="8496944" cy="5006292"/>
        </p:xfrm>
        <a:graphic>
          <a:graphicData uri="http://schemas.openxmlformats.org/drawingml/2006/table">
            <a:tbl>
              <a:tblPr firstRow="1" firstCol="1" bandRow="1">
                <a:tableStyleId>{106F7A38-2457-4721-AEC2-E71E057B1861}</a:tableStyleId>
              </a:tblPr>
              <a:tblGrid>
                <a:gridCol w="216023">
                  <a:extLst>
                    <a:ext uri="{9D8B030D-6E8A-4147-A177-3AD203B41FA5}">
                      <a16:colId xmlns:a16="http://schemas.microsoft.com/office/drawing/2014/main" val="894917138"/>
                    </a:ext>
                  </a:extLst>
                </a:gridCol>
                <a:gridCol w="5904656">
                  <a:extLst>
                    <a:ext uri="{9D8B030D-6E8A-4147-A177-3AD203B41FA5}">
                      <a16:colId xmlns:a16="http://schemas.microsoft.com/office/drawing/2014/main" val="1885405429"/>
                    </a:ext>
                  </a:extLst>
                </a:gridCol>
                <a:gridCol w="1296144">
                  <a:extLst>
                    <a:ext uri="{9D8B030D-6E8A-4147-A177-3AD203B41FA5}">
                      <a16:colId xmlns:a16="http://schemas.microsoft.com/office/drawing/2014/main" val="3812212853"/>
                    </a:ext>
                  </a:extLst>
                </a:gridCol>
                <a:gridCol w="1080121">
                  <a:extLst>
                    <a:ext uri="{9D8B030D-6E8A-4147-A177-3AD203B41FA5}">
                      <a16:colId xmlns:a16="http://schemas.microsoft.com/office/drawing/2014/main" val="1115018742"/>
                    </a:ext>
                  </a:extLst>
                </a:gridCol>
              </a:tblGrid>
              <a:tr h="150639">
                <a:tc>
                  <a:txBody>
                    <a:bodyPr/>
                    <a:lstStyle/>
                    <a:p>
                      <a:pPr algn="ctr">
                        <a:lnSpc>
                          <a:spcPct val="107000"/>
                        </a:lnSpc>
                        <a:spcAft>
                          <a:spcPts val="0"/>
                        </a:spcAft>
                      </a:pPr>
                      <a:r>
                        <a:rPr lang="en-GB" sz="1000">
                          <a:effectLst/>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ctr">
                        <a:lnSpc>
                          <a:spcPct val="107000"/>
                        </a:lnSpc>
                        <a:spcAft>
                          <a:spcPts val="0"/>
                        </a:spcAft>
                      </a:pPr>
                      <a:r>
                        <a:rPr lang="en-GB" sz="1000">
                          <a:effectLst/>
                        </a:rPr>
                        <a:t>Policy Instrument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ctr">
                        <a:lnSpc>
                          <a:spcPct val="107000"/>
                        </a:lnSpc>
                        <a:spcAft>
                          <a:spcPts val="0"/>
                        </a:spcAft>
                      </a:pPr>
                      <a:r>
                        <a:rPr lang="en-GB" sz="1000" dirty="0">
                          <a:effectLst/>
                        </a:rPr>
                        <a:t>Project partner</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ctr">
                        <a:lnSpc>
                          <a:spcPct val="107000"/>
                        </a:lnSpc>
                        <a:spcAft>
                          <a:spcPts val="0"/>
                        </a:spcAft>
                      </a:pPr>
                      <a:r>
                        <a:rPr lang="en-GB" sz="1000" dirty="0">
                          <a:effectLst/>
                        </a:rPr>
                        <a:t>Territorial scope (regional/</a:t>
                      </a:r>
                      <a:endParaRPr lang="hu-HU" sz="1000" dirty="0">
                        <a:effectLst/>
                      </a:endParaRPr>
                    </a:p>
                    <a:p>
                      <a:pPr algn="ctr">
                        <a:lnSpc>
                          <a:spcPct val="107000"/>
                        </a:lnSpc>
                        <a:spcAft>
                          <a:spcPts val="0"/>
                        </a:spcAft>
                      </a:pPr>
                      <a:r>
                        <a:rPr lang="en-GB" sz="1000" dirty="0">
                          <a:effectLst/>
                        </a:rPr>
                        <a:t>national)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extLst>
                  <a:ext uri="{0D108BD9-81ED-4DB2-BD59-A6C34878D82A}">
                    <a16:rowId xmlns:a16="http://schemas.microsoft.com/office/drawing/2014/main" val="1129094937"/>
                  </a:ext>
                </a:extLst>
              </a:tr>
              <a:tr h="536784">
                <a:tc>
                  <a:txBody>
                    <a:bodyPr/>
                    <a:lstStyle/>
                    <a:p>
                      <a:pPr algn="just">
                        <a:lnSpc>
                          <a:spcPct val="107000"/>
                        </a:lnSpc>
                        <a:spcAft>
                          <a:spcPts val="0"/>
                        </a:spcAft>
                      </a:pPr>
                      <a:r>
                        <a:rPr lang="en-GB" sz="1000">
                          <a:effectLst/>
                        </a:rPr>
                        <a:t>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Economic Development and Innovation Operational Programme (2014-2020)– ERDF and ESA Fund</a:t>
                      </a:r>
                    </a:p>
                    <a:p>
                      <a:pPr algn="just">
                        <a:lnSpc>
                          <a:spcPct val="107000"/>
                        </a:lnSpc>
                        <a:spcAft>
                          <a:spcPts val="0"/>
                        </a:spcAft>
                      </a:pPr>
                      <a:r>
                        <a:rPr lang="en-GB" sz="1000">
                          <a:effectLst/>
                        </a:rPr>
                        <a:t>Priority Axis 2 “Research, Technology development and Innovation”</a:t>
                      </a:r>
                    </a:p>
                    <a:p>
                      <a:pPr algn="just">
                        <a:lnSpc>
                          <a:spcPct val="107000"/>
                        </a:lnSpc>
                        <a:spcAft>
                          <a:spcPts val="0"/>
                        </a:spcAft>
                      </a:pPr>
                      <a:r>
                        <a:rPr lang="en-GB" sz="1000">
                          <a:effectLst/>
                        </a:rPr>
                        <a:t>Measure 2.1 “Enhancing R&amp;I activity of research and technology intense enterprises”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dirty="0">
                          <a:effectLst/>
                        </a:rPr>
                        <a:t>Ministry of Finance (HU)</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dirty="0">
                          <a:effectLst/>
                        </a:rPr>
                        <a:t>National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extLst>
                  <a:ext uri="{0D108BD9-81ED-4DB2-BD59-A6C34878D82A}">
                    <a16:rowId xmlns:a16="http://schemas.microsoft.com/office/drawing/2014/main" val="2916134969"/>
                  </a:ext>
                </a:extLst>
              </a:tr>
              <a:tr h="459555">
                <a:tc>
                  <a:txBody>
                    <a:bodyPr/>
                    <a:lstStyle/>
                    <a:p>
                      <a:pPr algn="just">
                        <a:lnSpc>
                          <a:spcPct val="107000"/>
                        </a:lnSpc>
                        <a:spcAft>
                          <a:spcPts val="0"/>
                        </a:spcAft>
                      </a:pPr>
                      <a:r>
                        <a:rPr lang="en-GB" sz="1000">
                          <a:effectLst/>
                        </a:rPr>
                        <a:t>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dirty="0">
                          <a:effectLst/>
                        </a:rPr>
                        <a:t>Operational Programme Enterprise and Innovation for Competitiveness 2014 2020 Priority Axis 1 “Promotion of research</a:t>
                      </a:r>
                      <a:r>
                        <a:rPr lang="hu-HU" sz="1000" dirty="0">
                          <a:effectLst/>
                        </a:rPr>
                        <a:t> </a:t>
                      </a:r>
                      <a:r>
                        <a:rPr lang="en-GB" sz="1000" dirty="0">
                          <a:effectLst/>
                        </a:rPr>
                        <a:t>and development for innovation“ Specific Objective 1.1 “Increasing innovation performance of enterprises“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dirty="0">
                          <a:effectLst/>
                        </a:rPr>
                        <a:t>Ministry of Industry and Trade (CZ)</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dirty="0">
                          <a:effectLst/>
                        </a:rPr>
                        <a:t>National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extLst>
                  <a:ext uri="{0D108BD9-81ED-4DB2-BD59-A6C34878D82A}">
                    <a16:rowId xmlns:a16="http://schemas.microsoft.com/office/drawing/2014/main" val="1221627539"/>
                  </a:ext>
                </a:extLst>
              </a:tr>
              <a:tr h="536784">
                <a:tc>
                  <a:txBody>
                    <a:bodyPr/>
                    <a:lstStyle/>
                    <a:p>
                      <a:pPr algn="just">
                        <a:lnSpc>
                          <a:spcPct val="107000"/>
                        </a:lnSpc>
                        <a:spcAft>
                          <a:spcPts val="0"/>
                        </a:spcAft>
                      </a:pPr>
                      <a:r>
                        <a:rPr lang="en-GB" sz="1000">
                          <a:effectLst/>
                        </a:rPr>
                        <a:t>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Regional Operation Programme of Thessaly 2014-2020, Priority Axis 1 “Strengthening the competitiveness and extroversion of enterprises (particularly SMEs), transition to qualitative entrepreneurship, spearheaded with the innovation and growth of Regional Value Added“.</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Region of Thessaly (GR)</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dirty="0">
                          <a:effectLst/>
                        </a:rPr>
                        <a:t>Regional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extLst>
                  <a:ext uri="{0D108BD9-81ED-4DB2-BD59-A6C34878D82A}">
                    <a16:rowId xmlns:a16="http://schemas.microsoft.com/office/drawing/2014/main" val="637866798"/>
                  </a:ext>
                </a:extLst>
              </a:tr>
              <a:tr h="691243">
                <a:tc>
                  <a:txBody>
                    <a:bodyPr/>
                    <a:lstStyle/>
                    <a:p>
                      <a:pPr algn="just">
                        <a:lnSpc>
                          <a:spcPct val="107000"/>
                        </a:lnSpc>
                        <a:spcAft>
                          <a:spcPts val="0"/>
                        </a:spcAft>
                      </a:pPr>
                      <a:r>
                        <a:rPr lang="en-GB" sz="1000">
                          <a:effectLst/>
                        </a:rPr>
                        <a:t>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Regional Operational Programme (ROP) 2014-2020 ERDF</a:t>
                      </a:r>
                    </a:p>
                    <a:p>
                      <a:pPr algn="just">
                        <a:lnSpc>
                          <a:spcPct val="107000"/>
                        </a:lnSpc>
                        <a:spcAft>
                          <a:spcPts val="0"/>
                        </a:spcAft>
                      </a:pPr>
                      <a:r>
                        <a:rPr lang="en-GB" sz="1000">
                          <a:effectLst/>
                        </a:rPr>
                        <a:t>Priority Axis 1: Strengthening Research, Technological development and Innovation. </a:t>
                      </a:r>
                    </a:p>
                    <a:p>
                      <a:pPr algn="just">
                        <a:lnSpc>
                          <a:spcPct val="107000"/>
                        </a:lnSpc>
                        <a:spcAft>
                          <a:spcPts val="0"/>
                        </a:spcAft>
                      </a:pPr>
                      <a:r>
                        <a:rPr lang="en-GB" sz="1000">
                          <a:effectLst/>
                        </a:rPr>
                        <a:t>Specific Objective 1: Enhancement of the innovatory activity of businesses</a:t>
                      </a:r>
                    </a:p>
                    <a:p>
                      <a:pPr algn="just">
                        <a:lnSpc>
                          <a:spcPct val="107000"/>
                        </a:lnSpc>
                        <a:spcAft>
                          <a:spcPts val="0"/>
                        </a:spcAft>
                      </a:pPr>
                      <a:r>
                        <a:rPr lang="en-GB" sz="1000">
                          <a:effectLst/>
                        </a:rPr>
                        <a:t>Action 1.3 Support for the purchase of services for the technological, strategic, organizational and commercial innovation of the companies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Marche Region (IT)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Regional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extLst>
                  <a:ext uri="{0D108BD9-81ED-4DB2-BD59-A6C34878D82A}">
                    <a16:rowId xmlns:a16="http://schemas.microsoft.com/office/drawing/2014/main" val="4077782921"/>
                  </a:ext>
                </a:extLst>
              </a:tr>
              <a:tr h="1154617">
                <a:tc>
                  <a:txBody>
                    <a:bodyPr/>
                    <a:lstStyle/>
                    <a:p>
                      <a:pPr algn="just">
                        <a:lnSpc>
                          <a:spcPct val="107000"/>
                        </a:lnSpc>
                        <a:spcAft>
                          <a:spcPts val="0"/>
                        </a:spcAft>
                      </a:pPr>
                      <a:r>
                        <a:rPr lang="en-GB" sz="1000">
                          <a:effectLst/>
                        </a:rPr>
                        <a:t>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Portuguese Competitiveness and Internationalization Operational Programme – COMPETE 2020 (2014-2020)</a:t>
                      </a:r>
                    </a:p>
                    <a:p>
                      <a:pPr algn="just">
                        <a:lnSpc>
                          <a:spcPct val="107000"/>
                        </a:lnSpc>
                        <a:spcAft>
                          <a:spcPts val="0"/>
                        </a:spcAft>
                      </a:pPr>
                      <a:r>
                        <a:rPr lang="en-GB" sz="1000">
                          <a:effectLst/>
                        </a:rPr>
                        <a:t>Priority Axis 2: “Reinforcement of SME competitiveness and context costs reduction” – ERDF</a:t>
                      </a:r>
                    </a:p>
                    <a:p>
                      <a:pPr algn="just">
                        <a:lnSpc>
                          <a:spcPct val="107000"/>
                        </a:lnSpc>
                        <a:spcAft>
                          <a:spcPts val="0"/>
                        </a:spcAft>
                      </a:pPr>
                      <a:r>
                        <a:rPr lang="en-GB" sz="1000">
                          <a:effectLst/>
                        </a:rPr>
                        <a:t>Thematic Objective 3: “Reinforcement of SME competitiveness”</a:t>
                      </a:r>
                    </a:p>
                    <a:p>
                      <a:pPr algn="just">
                        <a:lnSpc>
                          <a:spcPct val="107000"/>
                        </a:lnSpc>
                        <a:spcAft>
                          <a:spcPts val="0"/>
                        </a:spcAft>
                      </a:pPr>
                      <a:r>
                        <a:rPr lang="en-GB" sz="1000">
                          <a:effectLst/>
                        </a:rPr>
                        <a:t>Investment Priority 3.3: “SME innovation and qualification”</a:t>
                      </a:r>
                    </a:p>
                    <a:p>
                      <a:pPr algn="just">
                        <a:lnSpc>
                          <a:spcPct val="107000"/>
                        </a:lnSpc>
                        <a:spcAft>
                          <a:spcPts val="0"/>
                        </a:spcAft>
                      </a:pPr>
                      <a:r>
                        <a:rPr lang="en-GB" sz="1000">
                          <a:effectLst/>
                        </a:rPr>
                        <a:t>Schemes: Grants with the objective of strengthening SME’s competitiveness through the support of technological (product and process), organisational and marketing innovation projects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COMPETE 2020 Management Authority for the Competitiveness and Internacionality Operational</a:t>
                      </a:r>
                    </a:p>
                    <a:p>
                      <a:pPr algn="just">
                        <a:lnSpc>
                          <a:spcPct val="107000"/>
                        </a:lnSpc>
                        <a:spcAft>
                          <a:spcPts val="0"/>
                        </a:spcAft>
                      </a:pPr>
                      <a:r>
                        <a:rPr lang="en-GB" sz="1000">
                          <a:effectLst/>
                        </a:rPr>
                        <a:t>Programme (PT)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National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extLst>
                  <a:ext uri="{0D108BD9-81ED-4DB2-BD59-A6C34878D82A}">
                    <a16:rowId xmlns:a16="http://schemas.microsoft.com/office/drawing/2014/main" val="1948206781"/>
                  </a:ext>
                </a:extLst>
              </a:tr>
              <a:tr h="691243">
                <a:tc>
                  <a:txBody>
                    <a:bodyPr/>
                    <a:lstStyle/>
                    <a:p>
                      <a:pPr algn="just">
                        <a:lnSpc>
                          <a:spcPct val="107000"/>
                        </a:lnSpc>
                        <a:spcAft>
                          <a:spcPts val="0"/>
                        </a:spcAft>
                      </a:pPr>
                      <a:r>
                        <a:rPr lang="en-GB" sz="1000">
                          <a:effectLst/>
                        </a:rPr>
                        <a:t>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dirty="0">
                          <a:effectLst/>
                        </a:rPr>
                        <a:t>Regional Operational Programme ERDF 2014-2020 </a:t>
                      </a:r>
                      <a:r>
                        <a:rPr lang="en-GB" sz="1000" dirty="0" err="1">
                          <a:effectLst/>
                        </a:rPr>
                        <a:t>Lodzkie</a:t>
                      </a:r>
                      <a:r>
                        <a:rPr lang="en-GB" sz="1000" dirty="0">
                          <a:effectLst/>
                        </a:rPr>
                        <a:t> Region (CCI 2014PL16M2OP005)</a:t>
                      </a:r>
                    </a:p>
                    <a:p>
                      <a:pPr algn="just">
                        <a:lnSpc>
                          <a:spcPct val="107000"/>
                        </a:lnSpc>
                        <a:spcAft>
                          <a:spcPts val="0"/>
                        </a:spcAft>
                      </a:pPr>
                      <a:r>
                        <a:rPr lang="en-GB" sz="1000" dirty="0">
                          <a:effectLst/>
                        </a:rPr>
                        <a:t>Priority Axis II “An Innovative and competitive economy”</a:t>
                      </a:r>
                    </a:p>
                    <a:p>
                      <a:pPr algn="just">
                        <a:lnSpc>
                          <a:spcPct val="107000"/>
                        </a:lnSpc>
                        <a:spcAft>
                          <a:spcPts val="0"/>
                        </a:spcAft>
                      </a:pPr>
                      <a:r>
                        <a:rPr lang="en-GB" sz="1000" dirty="0">
                          <a:effectLst/>
                        </a:rPr>
                        <a:t>Measure II.3 “Increasing the competitiveness of SMEs”</a:t>
                      </a:r>
                    </a:p>
                    <a:p>
                      <a:pPr algn="just">
                        <a:lnSpc>
                          <a:spcPct val="107000"/>
                        </a:lnSpc>
                        <a:spcAft>
                          <a:spcPts val="0"/>
                        </a:spcAft>
                      </a:pPr>
                      <a:r>
                        <a:rPr lang="en-GB" sz="1000" dirty="0">
                          <a:effectLst/>
                        </a:rPr>
                        <a:t>Sub - measure II.3.1 “Innovations in SMEs”</a:t>
                      </a:r>
                      <a:r>
                        <a:rPr lang="hu-HU" sz="1000" dirty="0">
                          <a:effectLst/>
                        </a:rPr>
                        <a:t>, </a:t>
                      </a:r>
                      <a:r>
                        <a:rPr lang="en-GB" sz="1000" dirty="0">
                          <a:effectLst/>
                        </a:rPr>
                        <a:t>Sub - measure II.3.2 “Financial instruments”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Lodzkie Region (PL)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Regional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extLst>
                  <a:ext uri="{0D108BD9-81ED-4DB2-BD59-A6C34878D82A}">
                    <a16:rowId xmlns:a16="http://schemas.microsoft.com/office/drawing/2014/main" val="3594183818"/>
                  </a:ext>
                </a:extLst>
              </a:tr>
              <a:tr h="305097">
                <a:tc>
                  <a:txBody>
                    <a:bodyPr/>
                    <a:lstStyle/>
                    <a:p>
                      <a:pPr algn="just">
                        <a:lnSpc>
                          <a:spcPct val="107000"/>
                        </a:lnSpc>
                        <a:spcAft>
                          <a:spcPts val="0"/>
                        </a:spcAft>
                      </a:pPr>
                      <a:r>
                        <a:rPr lang="en-GB" sz="1000">
                          <a:effectLst/>
                        </a:rPr>
                        <a:t>7</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dirty="0">
                          <a:effectLst/>
                        </a:rPr>
                        <a:t>Sustainable growth and jobs 2014 2020 Finland's structural funds programme', North-East Finland, </a:t>
                      </a:r>
                      <a:r>
                        <a:rPr lang="en-GB" sz="1000" dirty="0" err="1">
                          <a:effectLst/>
                        </a:rPr>
                        <a:t>Kainuu</a:t>
                      </a:r>
                      <a:r>
                        <a:rPr lang="en-GB" sz="1000" dirty="0">
                          <a:effectLst/>
                        </a:rPr>
                        <a:t> (CCI number:</a:t>
                      </a:r>
                      <a:r>
                        <a:rPr lang="hu-HU" sz="1000" dirty="0">
                          <a:effectLst/>
                        </a:rPr>
                        <a:t> </a:t>
                      </a:r>
                      <a:r>
                        <a:rPr lang="en-GB" sz="1000" dirty="0">
                          <a:effectLst/>
                        </a:rPr>
                        <a:t>2014FI16M2OP001).</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a:effectLst/>
                        </a:rPr>
                        <a:t>Regional Council of Kainuu (FI)</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tc>
                  <a:txBody>
                    <a:bodyPr/>
                    <a:lstStyle/>
                    <a:p>
                      <a:pPr algn="just">
                        <a:lnSpc>
                          <a:spcPct val="107000"/>
                        </a:lnSpc>
                        <a:spcAft>
                          <a:spcPts val="0"/>
                        </a:spcAft>
                      </a:pPr>
                      <a:r>
                        <a:rPr lang="en-GB" sz="1000" dirty="0">
                          <a:effectLst/>
                        </a:rPr>
                        <a:t>Regional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2480" marR="32480" marT="0" marB="0"/>
                </a:tc>
                <a:extLst>
                  <a:ext uri="{0D108BD9-81ED-4DB2-BD59-A6C34878D82A}">
                    <a16:rowId xmlns:a16="http://schemas.microsoft.com/office/drawing/2014/main" val="2296359442"/>
                  </a:ext>
                </a:extLst>
              </a:tr>
            </a:tbl>
          </a:graphicData>
        </a:graphic>
      </p:graphicFrame>
    </p:spTree>
    <p:extLst>
      <p:ext uri="{BB962C8B-B14F-4D97-AF65-F5344CB8AC3E}">
        <p14:creationId xmlns:p14="http://schemas.microsoft.com/office/powerpoint/2010/main" val="3371190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6707088" cy="562074"/>
          </a:xfrm>
          <a:prstGeom prst="rect">
            <a:avLst/>
          </a:prstGeom>
          <a:noFill/>
          <a:ln>
            <a:noFill/>
          </a:ln>
        </p:spPr>
        <p:txBody>
          <a:bodyPr spcFirstLastPara="1" wrap="square" lIns="91425" tIns="45700" rIns="91425" bIns="45700" anchor="ctr" anchorCtr="0">
            <a:noAutofit/>
          </a:bodyPr>
          <a:lstStyle/>
          <a:p>
            <a:r>
              <a:rPr lang="en-GB" sz="3200" b="1" dirty="0"/>
              <a:t>Action plan writing is launched now</a:t>
            </a:r>
          </a:p>
        </p:txBody>
      </p:sp>
      <p:sp>
        <p:nvSpPr>
          <p:cNvPr id="5" name="Rectangle 3">
            <a:extLst>
              <a:ext uri="{FF2B5EF4-FFF2-40B4-BE49-F238E27FC236}">
                <a16:creationId xmlns:a16="http://schemas.microsoft.com/office/drawing/2014/main" id="{BD156006-0D5D-4E6E-9FB4-32314ECCB916}"/>
              </a:ext>
            </a:extLst>
          </p:cNvPr>
          <p:cNvSpPr txBox="1">
            <a:spLocks/>
          </p:cNvSpPr>
          <p:nvPr/>
        </p:nvSpPr>
        <p:spPr bwMode="auto">
          <a:xfrm>
            <a:off x="2439442" y="1196753"/>
            <a:ext cx="731311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b="1" dirty="0">
                <a:solidFill>
                  <a:srgbClr val="1F497D"/>
                </a:solidFill>
                <a:latin typeface="Arial"/>
                <a:cs typeface="Arial"/>
              </a:rPr>
              <a:t>Joint Action Planning Methodology for writing the action plans</a:t>
            </a:r>
          </a:p>
        </p:txBody>
      </p:sp>
      <p:sp>
        <p:nvSpPr>
          <p:cNvPr id="6" name="Rectangle 3">
            <a:extLst>
              <a:ext uri="{FF2B5EF4-FFF2-40B4-BE49-F238E27FC236}">
                <a16:creationId xmlns:a16="http://schemas.microsoft.com/office/drawing/2014/main" id="{0EC3F07D-FF8C-41DB-ABE0-9E469150C54C}"/>
              </a:ext>
            </a:extLst>
          </p:cNvPr>
          <p:cNvSpPr txBox="1">
            <a:spLocks/>
          </p:cNvSpPr>
          <p:nvPr/>
        </p:nvSpPr>
        <p:spPr bwMode="auto">
          <a:xfrm>
            <a:off x="2099556" y="2204865"/>
            <a:ext cx="7560840" cy="3568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Bef>
                <a:spcPts val="1200"/>
              </a:spcBef>
              <a:spcAft>
                <a:spcPct val="0"/>
              </a:spcAft>
              <a:buFont typeface="Arial" panose="020B0604020202020204" pitchFamily="34" charset="0"/>
              <a:buChar char="•"/>
            </a:pPr>
            <a:r>
              <a:rPr lang="en-GB" altLang="hu-HU" sz="1600" dirty="0">
                <a:solidFill>
                  <a:srgbClr val="1F497D"/>
                </a:solidFill>
                <a:latin typeface="Arial"/>
                <a:cs typeface="Arial"/>
              </a:rPr>
              <a:t>In the application form we committed to </a:t>
            </a:r>
            <a:r>
              <a:rPr lang="en-GB" altLang="hu-HU" sz="1600" b="1" dirty="0">
                <a:solidFill>
                  <a:srgbClr val="FFC000"/>
                </a:solidFill>
                <a:latin typeface="Arial"/>
                <a:cs typeface="Arial"/>
              </a:rPr>
              <a:t>an extended time period </a:t>
            </a:r>
            <a:r>
              <a:rPr lang="en-GB" altLang="hu-HU" sz="1600" dirty="0">
                <a:solidFill>
                  <a:srgbClr val="1F497D"/>
                </a:solidFill>
                <a:latin typeface="Arial"/>
                <a:cs typeface="Arial"/>
              </a:rPr>
              <a:t>for writing the action plans to avoid last minute bottlenecks </a:t>
            </a:r>
          </a:p>
          <a:p>
            <a:pPr marL="285750" lvl="1" indent="-285750" algn="just" defTabSz="457200" fontAlgn="base">
              <a:spcBef>
                <a:spcPts val="1200"/>
              </a:spcBef>
              <a:spcAft>
                <a:spcPct val="0"/>
              </a:spcAft>
              <a:buFont typeface="Arial" panose="020B0604020202020204" pitchFamily="34" charset="0"/>
              <a:buChar char="•"/>
            </a:pPr>
            <a:r>
              <a:rPr lang="en-GB" altLang="hu-HU" sz="1600" b="1" dirty="0">
                <a:solidFill>
                  <a:srgbClr val="FFC000"/>
                </a:solidFill>
                <a:latin typeface="Arial"/>
                <a:cs typeface="Arial"/>
              </a:rPr>
              <a:t>We set up pairs </a:t>
            </a:r>
            <a:r>
              <a:rPr lang="en-GB" altLang="hu-HU" sz="1600" dirty="0">
                <a:solidFill>
                  <a:srgbClr val="1F497D"/>
                </a:solidFill>
                <a:latin typeface="Arial"/>
                <a:cs typeface="Arial"/>
              </a:rPr>
              <a:t>so that each partner will have a partner as peer during the action plan development that will serve as a built-in validation function for the Action Plans</a:t>
            </a:r>
          </a:p>
          <a:p>
            <a:pPr marL="285750" lvl="1" indent="-285750" algn="just" defTabSz="457200" fontAlgn="base">
              <a:spcBef>
                <a:spcPts val="1200"/>
              </a:spcBef>
              <a:spcAft>
                <a:spcPct val="0"/>
              </a:spcAft>
              <a:buFont typeface="Arial" panose="020B0604020202020204" pitchFamily="34" charset="0"/>
              <a:buChar char="•"/>
            </a:pPr>
            <a:r>
              <a:rPr lang="en-GB" altLang="hu-HU" sz="1600" dirty="0">
                <a:solidFill>
                  <a:srgbClr val="1F497D"/>
                </a:solidFill>
                <a:latin typeface="Arial"/>
                <a:cs typeface="Arial"/>
              </a:rPr>
              <a:t>Practically, it means that </a:t>
            </a:r>
            <a:r>
              <a:rPr lang="en-GB" altLang="hu-HU" sz="1600" b="1" dirty="0">
                <a:solidFill>
                  <a:srgbClr val="FFC000"/>
                </a:solidFill>
                <a:latin typeface="Arial"/>
                <a:cs typeface="Arial"/>
              </a:rPr>
              <a:t>the p</a:t>
            </a:r>
            <a:r>
              <a:rPr lang="hu-HU" altLang="hu-HU" sz="1600" b="1" dirty="0" err="1">
                <a:solidFill>
                  <a:srgbClr val="FFC000"/>
                </a:solidFill>
                <a:latin typeface="Arial"/>
                <a:cs typeface="Arial"/>
              </a:rPr>
              <a:t>eers</a:t>
            </a:r>
            <a:r>
              <a:rPr lang="en-GB" altLang="hu-HU" sz="1600" b="1" dirty="0">
                <a:solidFill>
                  <a:srgbClr val="FFC000"/>
                </a:solidFill>
                <a:latin typeface="Arial"/>
                <a:cs typeface="Arial"/>
              </a:rPr>
              <a:t> will exchange drafts and discuss developments and outstanding issues</a:t>
            </a:r>
            <a:r>
              <a:rPr lang="hu-HU" altLang="hu-HU" sz="1600" b="1" dirty="0">
                <a:solidFill>
                  <a:srgbClr val="FFC000"/>
                </a:solidFill>
                <a:latin typeface="Arial"/>
                <a:cs typeface="Arial"/>
              </a:rPr>
              <a:t> </a:t>
            </a:r>
            <a:r>
              <a:rPr lang="hu-HU" altLang="hu-HU" sz="1600" b="1" dirty="0" err="1">
                <a:solidFill>
                  <a:srgbClr val="FFC000"/>
                </a:solidFill>
                <a:latin typeface="Arial"/>
                <a:cs typeface="Arial"/>
              </a:rPr>
              <a:t>regarding</a:t>
            </a:r>
            <a:r>
              <a:rPr lang="hu-HU" altLang="hu-HU" sz="1600" b="1" dirty="0">
                <a:solidFill>
                  <a:srgbClr val="FFC000"/>
                </a:solidFill>
                <a:latin typeface="Arial"/>
                <a:cs typeface="Arial"/>
              </a:rPr>
              <a:t> </a:t>
            </a:r>
            <a:r>
              <a:rPr lang="hu-HU" altLang="hu-HU" sz="1600" b="1" dirty="0" err="1">
                <a:solidFill>
                  <a:srgbClr val="FFC000"/>
                </a:solidFill>
                <a:latin typeface="Arial"/>
                <a:cs typeface="Arial"/>
              </a:rPr>
              <a:t>their</a:t>
            </a:r>
            <a:r>
              <a:rPr lang="en-GB" altLang="hu-HU" sz="1600" b="1" dirty="0">
                <a:solidFill>
                  <a:srgbClr val="FFC000"/>
                </a:solidFill>
                <a:latin typeface="Arial"/>
                <a:cs typeface="Arial"/>
              </a:rPr>
              <a:t> action plan</a:t>
            </a:r>
            <a:r>
              <a:rPr lang="hu-HU" altLang="hu-HU" sz="1600" b="1" dirty="0">
                <a:solidFill>
                  <a:srgbClr val="FFC000"/>
                </a:solidFill>
                <a:latin typeface="Arial"/>
                <a:cs typeface="Arial"/>
              </a:rPr>
              <a:t>s</a:t>
            </a:r>
            <a:r>
              <a:rPr lang="en-GB" altLang="hu-HU" sz="1600" b="1" dirty="0">
                <a:solidFill>
                  <a:srgbClr val="FFC000"/>
                </a:solidFill>
                <a:latin typeface="Arial"/>
                <a:cs typeface="Arial"/>
              </a:rPr>
              <a:t> regularly </a:t>
            </a:r>
            <a:r>
              <a:rPr lang="en-GB" altLang="hu-HU" sz="1600" dirty="0">
                <a:solidFill>
                  <a:srgbClr val="1F497D"/>
                </a:solidFill>
                <a:latin typeface="Arial"/>
                <a:cs typeface="Arial"/>
              </a:rPr>
              <a:t>(i. e. in between partnership meetings through calls, skype meetings, etc.). </a:t>
            </a:r>
          </a:p>
          <a:p>
            <a:pPr marL="285750" lvl="1" indent="-285750" algn="just" defTabSz="457200" fontAlgn="base">
              <a:spcBef>
                <a:spcPts val="1200"/>
              </a:spcBef>
              <a:spcAft>
                <a:spcPct val="0"/>
              </a:spcAft>
              <a:buFont typeface="Arial" panose="020B0604020202020204" pitchFamily="34" charset="0"/>
              <a:buChar char="•"/>
            </a:pPr>
            <a:r>
              <a:rPr lang="en-GB" altLang="hu-HU" sz="1600" b="1" dirty="0">
                <a:solidFill>
                  <a:srgbClr val="FFC000"/>
                </a:solidFill>
                <a:latin typeface="Arial"/>
                <a:cs typeface="Arial"/>
              </a:rPr>
              <a:t>I</a:t>
            </a:r>
            <a:r>
              <a:rPr lang="hu-HU" altLang="hu-HU" sz="1600" b="1" dirty="0">
                <a:solidFill>
                  <a:srgbClr val="FFC000"/>
                </a:solidFill>
                <a:latin typeface="Arial"/>
                <a:cs typeface="Arial"/>
              </a:rPr>
              <a:t>VSZ</a:t>
            </a:r>
            <a:r>
              <a:rPr lang="en-GB" altLang="hu-HU" sz="1600" dirty="0">
                <a:solidFill>
                  <a:srgbClr val="1F497D"/>
                </a:solidFill>
                <a:latin typeface="Arial"/>
                <a:cs typeface="Arial"/>
              </a:rPr>
              <a:t> as the advisory partner of the project will provide </a:t>
            </a:r>
            <a:r>
              <a:rPr lang="en-GB" altLang="hu-HU" sz="1600" b="1" dirty="0">
                <a:solidFill>
                  <a:srgbClr val="FFC000"/>
                </a:solidFill>
                <a:latin typeface="Arial"/>
                <a:cs typeface="Arial"/>
              </a:rPr>
              <a:t>thematic quality assurance for partners </a:t>
            </a:r>
            <a:r>
              <a:rPr lang="en-GB" altLang="hu-HU" sz="1600" dirty="0">
                <a:solidFill>
                  <a:srgbClr val="1F497D"/>
                </a:solidFill>
                <a:latin typeface="Arial"/>
                <a:cs typeface="Arial"/>
              </a:rPr>
              <a:t>during the development of their action plans and </a:t>
            </a:r>
            <a:r>
              <a:rPr lang="en-GB" altLang="hu-HU" sz="1600" b="1" dirty="0">
                <a:solidFill>
                  <a:srgbClr val="FFC000"/>
                </a:solidFill>
                <a:latin typeface="Arial"/>
                <a:cs typeface="Arial"/>
              </a:rPr>
              <a:t>controls the action plan writing process up </a:t>
            </a:r>
            <a:r>
              <a:rPr lang="en-GB" altLang="hu-HU" sz="1600" dirty="0">
                <a:solidFill>
                  <a:srgbClr val="1F497D"/>
                </a:solidFill>
                <a:latin typeface="Arial"/>
                <a:cs typeface="Arial"/>
              </a:rPr>
              <a:t>until the end of Phase 1.</a:t>
            </a:r>
          </a:p>
        </p:txBody>
      </p:sp>
    </p:spTree>
    <p:extLst>
      <p:ext uri="{BB962C8B-B14F-4D97-AF65-F5344CB8AC3E}">
        <p14:creationId xmlns:p14="http://schemas.microsoft.com/office/powerpoint/2010/main" val="3991203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6707088" cy="562074"/>
          </a:xfrm>
          <a:prstGeom prst="rect">
            <a:avLst/>
          </a:prstGeom>
          <a:noFill/>
          <a:ln>
            <a:noFill/>
          </a:ln>
        </p:spPr>
        <p:txBody>
          <a:bodyPr spcFirstLastPara="1" wrap="square" lIns="91425" tIns="45700" rIns="91425" bIns="45700" anchor="ctr" anchorCtr="0">
            <a:noAutofit/>
          </a:bodyPr>
          <a:lstStyle/>
          <a:p>
            <a:r>
              <a:rPr lang="en-GB" sz="3200" b="1" dirty="0"/>
              <a:t>Our methodology</a:t>
            </a:r>
          </a:p>
        </p:txBody>
      </p:sp>
      <p:sp>
        <p:nvSpPr>
          <p:cNvPr id="5" name="Rectangle 3">
            <a:extLst>
              <a:ext uri="{FF2B5EF4-FFF2-40B4-BE49-F238E27FC236}">
                <a16:creationId xmlns:a16="http://schemas.microsoft.com/office/drawing/2014/main" id="{BFD28DEF-E048-4CE8-ABE8-A8232C30AC14}"/>
              </a:ext>
            </a:extLst>
          </p:cNvPr>
          <p:cNvSpPr txBox="1">
            <a:spLocks/>
          </p:cNvSpPr>
          <p:nvPr/>
        </p:nvSpPr>
        <p:spPr bwMode="auto">
          <a:xfrm>
            <a:off x="2439442" y="1196753"/>
            <a:ext cx="731311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b="1" dirty="0">
                <a:solidFill>
                  <a:srgbClr val="1F497D"/>
                </a:solidFill>
                <a:latin typeface="Arial"/>
                <a:cs typeface="Arial"/>
              </a:rPr>
              <a:t>Joint Action Planning Methodology for writing the action plans</a:t>
            </a:r>
          </a:p>
        </p:txBody>
      </p:sp>
      <p:sp>
        <p:nvSpPr>
          <p:cNvPr id="193" name="Shape 145">
            <a:extLst>
              <a:ext uri="{FF2B5EF4-FFF2-40B4-BE49-F238E27FC236}">
                <a16:creationId xmlns:a16="http://schemas.microsoft.com/office/drawing/2014/main" id="{7BAF2C88-774D-4E5A-8F6F-7A8C889A5996}"/>
              </a:ext>
            </a:extLst>
          </p:cNvPr>
          <p:cNvSpPr txBox="1">
            <a:spLocks/>
          </p:cNvSpPr>
          <p:nvPr/>
        </p:nvSpPr>
        <p:spPr>
          <a:xfrm>
            <a:off x="1631504" y="1628800"/>
            <a:ext cx="7920880" cy="432048"/>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a:lnSpc>
                <a:spcPct val="100000"/>
              </a:lnSpc>
              <a:spcBef>
                <a:spcPts val="480"/>
              </a:spcBef>
              <a:spcAft>
                <a:spcPts val="0"/>
              </a:spcAft>
              <a:buClr>
                <a:schemeClr val="dk2"/>
              </a:buClr>
              <a:buSzPts val="1400"/>
              <a:buFont typeface="Arial"/>
              <a:buNone/>
              <a:defRPr sz="2400" b="1" i="0" u="none" strike="noStrike" cap="none">
                <a:solidFill>
                  <a:schemeClr val="dk2"/>
                </a:solidFill>
                <a:latin typeface="Arial"/>
                <a:ea typeface="Arial"/>
                <a:cs typeface="Arial"/>
                <a:sym typeface="Arial"/>
              </a:defRPr>
            </a:lvl1pPr>
            <a:lvl2pPr marL="914400" marR="0" lvl="1" indent="-381000" algn="l" rtl="0">
              <a:lnSpc>
                <a:spcPct val="100000"/>
              </a:lnSpc>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lnSpc>
                <a:spcPct val="100000"/>
              </a:lnSpc>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lnSpc>
                <a:spcPct val="100000"/>
              </a:lnSpc>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marL="0" indent="0">
              <a:spcBef>
                <a:spcPts val="0"/>
              </a:spcBef>
              <a:buClr>
                <a:srgbClr val="1F497D"/>
              </a:buClr>
            </a:pPr>
            <a:r>
              <a:rPr lang="en-GB" sz="2000" dirty="0">
                <a:solidFill>
                  <a:srgbClr val="1F497D"/>
                </a:solidFill>
              </a:rPr>
              <a:t>Timeline</a:t>
            </a:r>
            <a:endParaRPr lang="en-GB" sz="2000" dirty="0">
              <a:solidFill>
                <a:srgbClr val="595959"/>
              </a:solidFill>
            </a:endParaRPr>
          </a:p>
          <a:p>
            <a:pPr marL="800100" lvl="1" indent="-342900">
              <a:buClr>
                <a:srgbClr val="000000"/>
              </a:buClr>
            </a:pPr>
            <a:endParaRPr lang="en-GB" sz="2000" dirty="0">
              <a:solidFill>
                <a:srgbClr val="595959"/>
              </a:solidFill>
            </a:endParaRPr>
          </a:p>
        </p:txBody>
      </p:sp>
      <p:cxnSp>
        <p:nvCxnSpPr>
          <p:cNvPr id="194" name="Straight Connector 193">
            <a:extLst>
              <a:ext uri="{FF2B5EF4-FFF2-40B4-BE49-F238E27FC236}">
                <a16:creationId xmlns:a16="http://schemas.microsoft.com/office/drawing/2014/main" id="{D4A5B65A-5895-4163-B7C6-E31939F04484}"/>
              </a:ext>
            </a:extLst>
          </p:cNvPr>
          <p:cNvCxnSpPr/>
          <p:nvPr/>
        </p:nvCxnSpPr>
        <p:spPr>
          <a:xfrm>
            <a:off x="1706902" y="1962002"/>
            <a:ext cx="8136000" cy="0"/>
          </a:xfrm>
          <a:prstGeom prst="line">
            <a:avLst/>
          </a:prstGeom>
          <a:ln w="25400">
            <a:solidFill>
              <a:schemeClr val="accent5"/>
            </a:solidFill>
          </a:ln>
        </p:spPr>
        <p:style>
          <a:lnRef idx="1">
            <a:schemeClr val="accent1"/>
          </a:lnRef>
          <a:fillRef idx="0">
            <a:schemeClr val="accent1"/>
          </a:fillRef>
          <a:effectRef idx="0">
            <a:schemeClr val="accent1"/>
          </a:effectRef>
          <a:fontRef idx="minor">
            <a:schemeClr val="tx1"/>
          </a:fontRef>
        </p:style>
      </p:cxnSp>
      <p:sp>
        <p:nvSpPr>
          <p:cNvPr id="195" name="Téglalap 13">
            <a:extLst>
              <a:ext uri="{FF2B5EF4-FFF2-40B4-BE49-F238E27FC236}">
                <a16:creationId xmlns:a16="http://schemas.microsoft.com/office/drawing/2014/main" id="{BA99BCE8-3670-4154-B96D-A560E3C1CCF0}"/>
              </a:ext>
            </a:extLst>
          </p:cNvPr>
          <p:cNvSpPr/>
          <p:nvPr/>
        </p:nvSpPr>
        <p:spPr>
          <a:xfrm>
            <a:off x="1609726" y="2516927"/>
            <a:ext cx="8975725" cy="2397125"/>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196" name="Szövegdoboz 10">
            <a:extLst>
              <a:ext uri="{FF2B5EF4-FFF2-40B4-BE49-F238E27FC236}">
                <a16:creationId xmlns:a16="http://schemas.microsoft.com/office/drawing/2014/main" id="{737518C4-641B-4E6B-B2CE-CD94AAAE390B}"/>
              </a:ext>
            </a:extLst>
          </p:cNvPr>
          <p:cNvSpPr txBox="1">
            <a:spLocks noChangeArrowheads="1"/>
          </p:cNvSpPr>
          <p:nvPr/>
        </p:nvSpPr>
        <p:spPr bwMode="auto">
          <a:xfrm>
            <a:off x="3044825" y="3848840"/>
            <a:ext cx="10112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Kick- off</a:t>
            </a:r>
          </a:p>
          <a:p>
            <a:pPr algn="ctr"/>
            <a:r>
              <a:rPr lang="en-GB" altLang="hu-HU" sz="1000" b="1" dirty="0">
                <a:solidFill>
                  <a:srgbClr val="004A9E"/>
                </a:solidFill>
                <a:latin typeface="Garamond" pitchFamily="18" charset="0"/>
              </a:rPr>
              <a:t>SC</a:t>
            </a:r>
          </a:p>
          <a:p>
            <a:pPr algn="ctr"/>
            <a:r>
              <a:rPr lang="en-GB" altLang="hu-HU" sz="1000" b="1" dirty="0">
                <a:solidFill>
                  <a:srgbClr val="004A9E"/>
                </a:solidFill>
                <a:latin typeface="Garamond" pitchFamily="18" charset="0"/>
              </a:rPr>
              <a:t>WG</a:t>
            </a:r>
          </a:p>
        </p:txBody>
      </p:sp>
      <p:grpSp>
        <p:nvGrpSpPr>
          <p:cNvPr id="197" name="Csoportba foglalás 3">
            <a:extLst>
              <a:ext uri="{FF2B5EF4-FFF2-40B4-BE49-F238E27FC236}">
                <a16:creationId xmlns:a16="http://schemas.microsoft.com/office/drawing/2014/main" id="{C67128A7-7F26-4456-9B42-163B5A48C911}"/>
              </a:ext>
            </a:extLst>
          </p:cNvPr>
          <p:cNvGrpSpPr>
            <a:grpSpLocks/>
          </p:cNvGrpSpPr>
          <p:nvPr/>
        </p:nvGrpSpPr>
        <p:grpSpPr bwMode="auto">
          <a:xfrm>
            <a:off x="1876425" y="2715365"/>
            <a:ext cx="8604250" cy="936625"/>
            <a:chOff x="-197608" y="1610535"/>
            <a:chExt cx="8604000" cy="937539"/>
          </a:xfrm>
        </p:grpSpPr>
        <p:cxnSp>
          <p:nvCxnSpPr>
            <p:cNvPr id="198" name="Egyenes összekötő 64">
              <a:extLst>
                <a:ext uri="{FF2B5EF4-FFF2-40B4-BE49-F238E27FC236}">
                  <a16:creationId xmlns:a16="http://schemas.microsoft.com/office/drawing/2014/main" id="{52EF8266-12F3-4334-BCD3-EA3648D4A929}"/>
                </a:ext>
              </a:extLst>
            </p:cNvPr>
            <p:cNvCxnSpPr>
              <a:cxnSpLocks noChangeShapeType="1"/>
            </p:cNvCxnSpPr>
            <p:nvPr/>
          </p:nvCxnSpPr>
          <p:spPr bwMode="auto">
            <a:xfrm>
              <a:off x="-197608" y="2160403"/>
              <a:ext cx="8604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199" name="Egyenes összekötő 64">
              <a:extLst>
                <a:ext uri="{FF2B5EF4-FFF2-40B4-BE49-F238E27FC236}">
                  <a16:creationId xmlns:a16="http://schemas.microsoft.com/office/drawing/2014/main" id="{239945A6-4A5A-46CD-BB61-B62CCD6EC041}"/>
                </a:ext>
              </a:extLst>
            </p:cNvPr>
            <p:cNvCxnSpPr>
              <a:cxnSpLocks noChangeShapeType="1"/>
            </p:cNvCxnSpPr>
            <p:nvPr/>
          </p:nvCxnSpPr>
          <p:spPr bwMode="auto">
            <a:xfrm rot="5400000">
              <a:off x="116669" y="2141630"/>
              <a:ext cx="756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00" name="Egyenes összekötő 64">
              <a:extLst>
                <a:ext uri="{FF2B5EF4-FFF2-40B4-BE49-F238E27FC236}">
                  <a16:creationId xmlns:a16="http://schemas.microsoft.com/office/drawing/2014/main" id="{598D5F55-7019-4B25-AD90-B6276525F135}"/>
                </a:ext>
              </a:extLst>
            </p:cNvPr>
            <p:cNvCxnSpPr>
              <a:cxnSpLocks noChangeShapeType="1"/>
            </p:cNvCxnSpPr>
            <p:nvPr/>
          </p:nvCxnSpPr>
          <p:spPr bwMode="auto">
            <a:xfrm rot="5400000">
              <a:off x="570341"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01" name="Egyenes összekötő 64">
              <a:extLst>
                <a:ext uri="{FF2B5EF4-FFF2-40B4-BE49-F238E27FC236}">
                  <a16:creationId xmlns:a16="http://schemas.microsoft.com/office/drawing/2014/main" id="{4E2CD286-52D4-49D7-82A9-5FBAD7FABA6D}"/>
                </a:ext>
              </a:extLst>
            </p:cNvPr>
            <p:cNvCxnSpPr>
              <a:cxnSpLocks noChangeShapeType="1"/>
            </p:cNvCxnSpPr>
            <p:nvPr/>
          </p:nvCxnSpPr>
          <p:spPr bwMode="auto">
            <a:xfrm rot="5400000">
              <a:off x="790013"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02" name="Egyenes összekötő 64">
              <a:extLst>
                <a:ext uri="{FF2B5EF4-FFF2-40B4-BE49-F238E27FC236}">
                  <a16:creationId xmlns:a16="http://schemas.microsoft.com/office/drawing/2014/main" id="{AA6E29D3-6FD1-49ED-9756-086C3B819D16}"/>
                </a:ext>
              </a:extLst>
            </p:cNvPr>
            <p:cNvCxnSpPr>
              <a:cxnSpLocks noChangeShapeType="1"/>
            </p:cNvCxnSpPr>
            <p:nvPr/>
          </p:nvCxnSpPr>
          <p:spPr bwMode="auto">
            <a:xfrm rot="5400000">
              <a:off x="1009685"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03" name="Egyenes összekötő 64">
              <a:extLst>
                <a:ext uri="{FF2B5EF4-FFF2-40B4-BE49-F238E27FC236}">
                  <a16:creationId xmlns:a16="http://schemas.microsoft.com/office/drawing/2014/main" id="{F309F7BE-6FAB-4281-9FB3-EAAA62E120A6}"/>
                </a:ext>
              </a:extLst>
            </p:cNvPr>
            <p:cNvCxnSpPr>
              <a:cxnSpLocks noChangeShapeType="1"/>
            </p:cNvCxnSpPr>
            <p:nvPr/>
          </p:nvCxnSpPr>
          <p:spPr bwMode="auto">
            <a:xfrm rot="5400000">
              <a:off x="1229357"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04" name="Egyenes összekötő 64">
              <a:extLst>
                <a:ext uri="{FF2B5EF4-FFF2-40B4-BE49-F238E27FC236}">
                  <a16:creationId xmlns:a16="http://schemas.microsoft.com/office/drawing/2014/main" id="{90639FB6-0BAB-4405-B4AD-1AFC8391E694}"/>
                </a:ext>
              </a:extLst>
            </p:cNvPr>
            <p:cNvCxnSpPr>
              <a:cxnSpLocks noChangeShapeType="1"/>
            </p:cNvCxnSpPr>
            <p:nvPr/>
          </p:nvCxnSpPr>
          <p:spPr bwMode="auto">
            <a:xfrm rot="5400000">
              <a:off x="1449029"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05" name="Egyenes összekötő 64">
              <a:extLst>
                <a:ext uri="{FF2B5EF4-FFF2-40B4-BE49-F238E27FC236}">
                  <a16:creationId xmlns:a16="http://schemas.microsoft.com/office/drawing/2014/main" id="{D2740B88-22AF-44F5-90DB-D82372F58D99}"/>
                </a:ext>
              </a:extLst>
            </p:cNvPr>
            <p:cNvCxnSpPr>
              <a:cxnSpLocks noChangeShapeType="1"/>
            </p:cNvCxnSpPr>
            <p:nvPr/>
          </p:nvCxnSpPr>
          <p:spPr bwMode="auto">
            <a:xfrm rot="5400000">
              <a:off x="1668701"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06" name="Egyenes összekötő 64">
              <a:extLst>
                <a:ext uri="{FF2B5EF4-FFF2-40B4-BE49-F238E27FC236}">
                  <a16:creationId xmlns:a16="http://schemas.microsoft.com/office/drawing/2014/main" id="{C10E0ADD-EC73-4CAD-A971-2B775F88448B}"/>
                </a:ext>
              </a:extLst>
            </p:cNvPr>
            <p:cNvCxnSpPr>
              <a:cxnSpLocks noChangeShapeType="1"/>
            </p:cNvCxnSpPr>
            <p:nvPr/>
          </p:nvCxnSpPr>
          <p:spPr bwMode="auto">
            <a:xfrm rot="5400000">
              <a:off x="1673167" y="2132816"/>
              <a:ext cx="720000" cy="0"/>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07" name="Egyenes összekötő 64">
              <a:extLst>
                <a:ext uri="{FF2B5EF4-FFF2-40B4-BE49-F238E27FC236}">
                  <a16:creationId xmlns:a16="http://schemas.microsoft.com/office/drawing/2014/main" id="{FD32CA96-5210-496E-B3BA-57FF352659A4}"/>
                </a:ext>
              </a:extLst>
            </p:cNvPr>
            <p:cNvCxnSpPr>
              <a:cxnSpLocks noChangeShapeType="1"/>
            </p:cNvCxnSpPr>
            <p:nvPr/>
          </p:nvCxnSpPr>
          <p:spPr bwMode="auto">
            <a:xfrm rot="5400000">
              <a:off x="2108045"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08" name="Egyenes összekötő 64">
              <a:extLst>
                <a:ext uri="{FF2B5EF4-FFF2-40B4-BE49-F238E27FC236}">
                  <a16:creationId xmlns:a16="http://schemas.microsoft.com/office/drawing/2014/main" id="{E02C64AB-EF36-4718-B1F6-69C2BF9BB1BD}"/>
                </a:ext>
              </a:extLst>
            </p:cNvPr>
            <p:cNvCxnSpPr>
              <a:cxnSpLocks noChangeShapeType="1"/>
            </p:cNvCxnSpPr>
            <p:nvPr/>
          </p:nvCxnSpPr>
          <p:spPr bwMode="auto">
            <a:xfrm rot="5400000">
              <a:off x="2327717"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09" name="Egyenes összekötő 64">
              <a:extLst>
                <a:ext uri="{FF2B5EF4-FFF2-40B4-BE49-F238E27FC236}">
                  <a16:creationId xmlns:a16="http://schemas.microsoft.com/office/drawing/2014/main" id="{7416C238-D0D0-4AFF-B822-0B3CA003F027}"/>
                </a:ext>
              </a:extLst>
            </p:cNvPr>
            <p:cNvCxnSpPr>
              <a:cxnSpLocks noChangeShapeType="1"/>
            </p:cNvCxnSpPr>
            <p:nvPr/>
          </p:nvCxnSpPr>
          <p:spPr bwMode="auto">
            <a:xfrm rot="5400000">
              <a:off x="2767061"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10" name="Egyenes összekötő 64">
              <a:extLst>
                <a:ext uri="{FF2B5EF4-FFF2-40B4-BE49-F238E27FC236}">
                  <a16:creationId xmlns:a16="http://schemas.microsoft.com/office/drawing/2014/main" id="{08AF4470-0165-4194-B023-AE78A155F597}"/>
                </a:ext>
              </a:extLst>
            </p:cNvPr>
            <p:cNvCxnSpPr>
              <a:cxnSpLocks noChangeShapeType="1"/>
            </p:cNvCxnSpPr>
            <p:nvPr/>
          </p:nvCxnSpPr>
          <p:spPr bwMode="auto">
            <a:xfrm rot="5400000">
              <a:off x="2547389"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11" name="Egyenes összekötő 64">
              <a:extLst>
                <a:ext uri="{FF2B5EF4-FFF2-40B4-BE49-F238E27FC236}">
                  <a16:creationId xmlns:a16="http://schemas.microsoft.com/office/drawing/2014/main" id="{266565DF-F52B-4247-949F-3FDD47EBCB0F}"/>
                </a:ext>
              </a:extLst>
            </p:cNvPr>
            <p:cNvCxnSpPr>
              <a:cxnSpLocks noChangeShapeType="1"/>
            </p:cNvCxnSpPr>
            <p:nvPr/>
          </p:nvCxnSpPr>
          <p:spPr bwMode="auto">
            <a:xfrm rot="5400000">
              <a:off x="2950735" y="2145607"/>
              <a:ext cx="360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12" name="Egyenes összekötő 64">
              <a:extLst>
                <a:ext uri="{FF2B5EF4-FFF2-40B4-BE49-F238E27FC236}">
                  <a16:creationId xmlns:a16="http://schemas.microsoft.com/office/drawing/2014/main" id="{4CE774B9-99AE-4FA0-80B8-9966B748CB5D}"/>
                </a:ext>
              </a:extLst>
            </p:cNvPr>
            <p:cNvCxnSpPr>
              <a:cxnSpLocks noChangeShapeType="1"/>
            </p:cNvCxnSpPr>
            <p:nvPr/>
          </p:nvCxnSpPr>
          <p:spPr bwMode="auto">
            <a:xfrm rot="5400000">
              <a:off x="3206407"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13" name="Egyenes összekötő 64">
              <a:extLst>
                <a:ext uri="{FF2B5EF4-FFF2-40B4-BE49-F238E27FC236}">
                  <a16:creationId xmlns:a16="http://schemas.microsoft.com/office/drawing/2014/main" id="{71B690A1-5AA5-43B8-AD9E-01B33CFD241E}"/>
                </a:ext>
              </a:extLst>
            </p:cNvPr>
            <p:cNvCxnSpPr>
              <a:cxnSpLocks noChangeShapeType="1"/>
            </p:cNvCxnSpPr>
            <p:nvPr/>
          </p:nvCxnSpPr>
          <p:spPr bwMode="auto">
            <a:xfrm rot="5400000">
              <a:off x="3426079"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14" name="Egyenes összekötő 64">
              <a:extLst>
                <a:ext uri="{FF2B5EF4-FFF2-40B4-BE49-F238E27FC236}">
                  <a16:creationId xmlns:a16="http://schemas.microsoft.com/office/drawing/2014/main" id="{E8E2FC4C-21BA-439E-82ED-E0ADC2EB2948}"/>
                </a:ext>
              </a:extLst>
            </p:cNvPr>
            <p:cNvCxnSpPr>
              <a:cxnSpLocks noChangeShapeType="1"/>
            </p:cNvCxnSpPr>
            <p:nvPr/>
          </p:nvCxnSpPr>
          <p:spPr bwMode="auto">
            <a:xfrm rot="5400000">
              <a:off x="3645751"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15" name="Egyenes összekötő 64">
              <a:extLst>
                <a:ext uri="{FF2B5EF4-FFF2-40B4-BE49-F238E27FC236}">
                  <a16:creationId xmlns:a16="http://schemas.microsoft.com/office/drawing/2014/main" id="{3CACE2B9-F948-4094-AB9A-4D915045427F}"/>
                </a:ext>
              </a:extLst>
            </p:cNvPr>
            <p:cNvCxnSpPr>
              <a:cxnSpLocks noChangeShapeType="1"/>
            </p:cNvCxnSpPr>
            <p:nvPr/>
          </p:nvCxnSpPr>
          <p:spPr bwMode="auto">
            <a:xfrm rot="5400000">
              <a:off x="3865423"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16" name="Egyenes összekötő 64">
              <a:extLst>
                <a:ext uri="{FF2B5EF4-FFF2-40B4-BE49-F238E27FC236}">
                  <a16:creationId xmlns:a16="http://schemas.microsoft.com/office/drawing/2014/main" id="{49991242-A010-4CE5-A30E-AF39A8D4AC9E}"/>
                </a:ext>
              </a:extLst>
            </p:cNvPr>
            <p:cNvCxnSpPr>
              <a:cxnSpLocks noChangeShapeType="1"/>
            </p:cNvCxnSpPr>
            <p:nvPr/>
          </p:nvCxnSpPr>
          <p:spPr bwMode="auto">
            <a:xfrm rot="5400000">
              <a:off x="4085095"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17" name="Egyenes összekötő 64">
              <a:extLst>
                <a:ext uri="{FF2B5EF4-FFF2-40B4-BE49-F238E27FC236}">
                  <a16:creationId xmlns:a16="http://schemas.microsoft.com/office/drawing/2014/main" id="{BA8EC6D5-795E-4CD9-A383-54F2981820E6}"/>
                </a:ext>
              </a:extLst>
            </p:cNvPr>
            <p:cNvCxnSpPr>
              <a:cxnSpLocks noChangeShapeType="1"/>
            </p:cNvCxnSpPr>
            <p:nvPr/>
          </p:nvCxnSpPr>
          <p:spPr bwMode="auto">
            <a:xfrm rot="5400000">
              <a:off x="4304767"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18" name="Egyenes összekötő 64">
              <a:extLst>
                <a:ext uri="{FF2B5EF4-FFF2-40B4-BE49-F238E27FC236}">
                  <a16:creationId xmlns:a16="http://schemas.microsoft.com/office/drawing/2014/main" id="{75043C40-26BB-4CD7-AE97-6FACF9ED876A}"/>
                </a:ext>
              </a:extLst>
            </p:cNvPr>
            <p:cNvCxnSpPr>
              <a:cxnSpLocks noChangeShapeType="1"/>
            </p:cNvCxnSpPr>
            <p:nvPr/>
          </p:nvCxnSpPr>
          <p:spPr bwMode="auto">
            <a:xfrm rot="5400000">
              <a:off x="4290439" y="2169280"/>
              <a:ext cx="756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19" name="Egyenes összekötő 64">
              <a:extLst>
                <a:ext uri="{FF2B5EF4-FFF2-40B4-BE49-F238E27FC236}">
                  <a16:creationId xmlns:a16="http://schemas.microsoft.com/office/drawing/2014/main" id="{71275E20-8574-41E8-AA91-A401630C6142}"/>
                </a:ext>
              </a:extLst>
            </p:cNvPr>
            <p:cNvCxnSpPr>
              <a:cxnSpLocks noChangeShapeType="1"/>
            </p:cNvCxnSpPr>
            <p:nvPr/>
          </p:nvCxnSpPr>
          <p:spPr bwMode="auto">
            <a:xfrm rot="5400000">
              <a:off x="4744111"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20" name="Egyenes összekötő 64">
              <a:extLst>
                <a:ext uri="{FF2B5EF4-FFF2-40B4-BE49-F238E27FC236}">
                  <a16:creationId xmlns:a16="http://schemas.microsoft.com/office/drawing/2014/main" id="{7B18A53E-C0DE-451C-9E48-34BFC41375F5}"/>
                </a:ext>
              </a:extLst>
            </p:cNvPr>
            <p:cNvCxnSpPr>
              <a:cxnSpLocks noChangeShapeType="1"/>
            </p:cNvCxnSpPr>
            <p:nvPr/>
          </p:nvCxnSpPr>
          <p:spPr bwMode="auto">
            <a:xfrm rot="5400000">
              <a:off x="4963783"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21" name="Egyenes összekötő 64">
              <a:extLst>
                <a:ext uri="{FF2B5EF4-FFF2-40B4-BE49-F238E27FC236}">
                  <a16:creationId xmlns:a16="http://schemas.microsoft.com/office/drawing/2014/main" id="{F3B7712D-000C-4336-94FA-2C5572D6C833}"/>
                </a:ext>
              </a:extLst>
            </p:cNvPr>
            <p:cNvCxnSpPr>
              <a:cxnSpLocks noChangeShapeType="1"/>
            </p:cNvCxnSpPr>
            <p:nvPr/>
          </p:nvCxnSpPr>
          <p:spPr bwMode="auto">
            <a:xfrm rot="5400000">
              <a:off x="5183455"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22" name="Egyenes összekötő 64">
              <a:extLst>
                <a:ext uri="{FF2B5EF4-FFF2-40B4-BE49-F238E27FC236}">
                  <a16:creationId xmlns:a16="http://schemas.microsoft.com/office/drawing/2014/main" id="{BD7CCDC2-6114-4583-A554-C9740F27BF19}"/>
                </a:ext>
              </a:extLst>
            </p:cNvPr>
            <p:cNvCxnSpPr>
              <a:cxnSpLocks noChangeShapeType="1"/>
            </p:cNvCxnSpPr>
            <p:nvPr/>
          </p:nvCxnSpPr>
          <p:spPr bwMode="auto">
            <a:xfrm rot="5400000">
              <a:off x="5403127"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23" name="Egyenes összekötő 64">
              <a:extLst>
                <a:ext uri="{FF2B5EF4-FFF2-40B4-BE49-F238E27FC236}">
                  <a16:creationId xmlns:a16="http://schemas.microsoft.com/office/drawing/2014/main" id="{FF685E89-B357-46E0-BE89-1F40FAC38EFA}"/>
                </a:ext>
              </a:extLst>
            </p:cNvPr>
            <p:cNvCxnSpPr>
              <a:cxnSpLocks noChangeShapeType="1"/>
            </p:cNvCxnSpPr>
            <p:nvPr/>
          </p:nvCxnSpPr>
          <p:spPr bwMode="auto">
            <a:xfrm rot="5400000">
              <a:off x="5622801"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24" name="Egyenes összekötő 64">
              <a:extLst>
                <a:ext uri="{FF2B5EF4-FFF2-40B4-BE49-F238E27FC236}">
                  <a16:creationId xmlns:a16="http://schemas.microsoft.com/office/drawing/2014/main" id="{C7BF9E1E-92DC-4B30-AF8F-06060D6C2BF5}"/>
                </a:ext>
              </a:extLst>
            </p:cNvPr>
            <p:cNvCxnSpPr>
              <a:cxnSpLocks noChangeShapeType="1"/>
            </p:cNvCxnSpPr>
            <p:nvPr/>
          </p:nvCxnSpPr>
          <p:spPr bwMode="auto">
            <a:xfrm rot="5400000">
              <a:off x="5842473"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25" name="Egyenes összekötő 64">
              <a:extLst>
                <a:ext uri="{FF2B5EF4-FFF2-40B4-BE49-F238E27FC236}">
                  <a16:creationId xmlns:a16="http://schemas.microsoft.com/office/drawing/2014/main" id="{E938764B-50E5-4F4E-B05F-F389102E389E}"/>
                </a:ext>
              </a:extLst>
            </p:cNvPr>
            <p:cNvCxnSpPr>
              <a:cxnSpLocks noChangeShapeType="1"/>
            </p:cNvCxnSpPr>
            <p:nvPr/>
          </p:nvCxnSpPr>
          <p:spPr bwMode="auto">
            <a:xfrm rot="5400000">
              <a:off x="6281817"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26" name="Egyenes összekötő 64">
              <a:extLst>
                <a:ext uri="{FF2B5EF4-FFF2-40B4-BE49-F238E27FC236}">
                  <a16:creationId xmlns:a16="http://schemas.microsoft.com/office/drawing/2014/main" id="{415203B4-5B01-4B3B-86C0-423D391C9251}"/>
                </a:ext>
              </a:extLst>
            </p:cNvPr>
            <p:cNvCxnSpPr>
              <a:cxnSpLocks noChangeShapeType="1"/>
            </p:cNvCxnSpPr>
            <p:nvPr/>
          </p:nvCxnSpPr>
          <p:spPr bwMode="auto">
            <a:xfrm rot="5400000">
              <a:off x="6721161"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27" name="Egyenes összekötő 64">
              <a:extLst>
                <a:ext uri="{FF2B5EF4-FFF2-40B4-BE49-F238E27FC236}">
                  <a16:creationId xmlns:a16="http://schemas.microsoft.com/office/drawing/2014/main" id="{230D49A2-A92F-4385-88CA-BC9697486DA9}"/>
                </a:ext>
              </a:extLst>
            </p:cNvPr>
            <p:cNvCxnSpPr>
              <a:cxnSpLocks noChangeShapeType="1"/>
            </p:cNvCxnSpPr>
            <p:nvPr/>
          </p:nvCxnSpPr>
          <p:spPr bwMode="auto">
            <a:xfrm rot="5400000">
              <a:off x="6942683" y="2173874"/>
              <a:ext cx="720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28" name="Egyenes összekötő 64">
              <a:extLst>
                <a:ext uri="{FF2B5EF4-FFF2-40B4-BE49-F238E27FC236}">
                  <a16:creationId xmlns:a16="http://schemas.microsoft.com/office/drawing/2014/main" id="{E4253FE7-1ADE-46D4-AF9A-495BDE99E637}"/>
                </a:ext>
              </a:extLst>
            </p:cNvPr>
            <p:cNvCxnSpPr>
              <a:cxnSpLocks noChangeShapeType="1"/>
            </p:cNvCxnSpPr>
            <p:nvPr/>
          </p:nvCxnSpPr>
          <p:spPr bwMode="auto">
            <a:xfrm rot="5400000">
              <a:off x="7599849"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29" name="Egyenes összekötő 64">
              <a:extLst>
                <a:ext uri="{FF2B5EF4-FFF2-40B4-BE49-F238E27FC236}">
                  <a16:creationId xmlns:a16="http://schemas.microsoft.com/office/drawing/2014/main" id="{22DB3271-F176-47A5-9A85-9CAB71B19826}"/>
                </a:ext>
              </a:extLst>
            </p:cNvPr>
            <p:cNvCxnSpPr>
              <a:cxnSpLocks noChangeShapeType="1"/>
            </p:cNvCxnSpPr>
            <p:nvPr/>
          </p:nvCxnSpPr>
          <p:spPr bwMode="auto">
            <a:xfrm rot="5400000">
              <a:off x="8039193"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sp>
          <p:nvSpPr>
            <p:cNvPr id="230" name="Szövegdoboz 10">
              <a:extLst>
                <a:ext uri="{FF2B5EF4-FFF2-40B4-BE49-F238E27FC236}">
                  <a16:creationId xmlns:a16="http://schemas.microsoft.com/office/drawing/2014/main" id="{723BF9FF-A6A4-499C-9227-F384F6449104}"/>
                </a:ext>
              </a:extLst>
            </p:cNvPr>
            <p:cNvSpPr txBox="1">
              <a:spLocks noChangeArrowheads="1"/>
            </p:cNvSpPr>
            <p:nvPr/>
          </p:nvSpPr>
          <p:spPr bwMode="auto">
            <a:xfrm>
              <a:off x="997052" y="1610535"/>
              <a:ext cx="86742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b="1" dirty="0">
                  <a:solidFill>
                    <a:srgbClr val="004A9E"/>
                  </a:solidFill>
                  <a:latin typeface="Garamond" pitchFamily="18" charset="0"/>
                </a:rPr>
                <a:t>2018</a:t>
              </a:r>
            </a:p>
          </p:txBody>
        </p:sp>
        <p:sp>
          <p:nvSpPr>
            <p:cNvPr id="231" name="Szövegdoboz 10">
              <a:extLst>
                <a:ext uri="{FF2B5EF4-FFF2-40B4-BE49-F238E27FC236}">
                  <a16:creationId xmlns:a16="http://schemas.microsoft.com/office/drawing/2014/main" id="{3802CFC0-DBCB-410E-B4F8-159A1CE5018B}"/>
                </a:ext>
              </a:extLst>
            </p:cNvPr>
            <p:cNvSpPr txBox="1">
              <a:spLocks noChangeArrowheads="1"/>
            </p:cNvSpPr>
            <p:nvPr/>
          </p:nvSpPr>
          <p:spPr bwMode="auto">
            <a:xfrm>
              <a:off x="2659326" y="1667523"/>
              <a:ext cx="86742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b="1" dirty="0">
                  <a:solidFill>
                    <a:srgbClr val="004A9E"/>
                  </a:solidFill>
                  <a:latin typeface="Garamond" pitchFamily="18" charset="0"/>
                </a:rPr>
                <a:t>2019</a:t>
              </a:r>
            </a:p>
          </p:txBody>
        </p:sp>
        <p:sp>
          <p:nvSpPr>
            <p:cNvPr id="232" name="Szövegdoboz 10">
              <a:extLst>
                <a:ext uri="{FF2B5EF4-FFF2-40B4-BE49-F238E27FC236}">
                  <a16:creationId xmlns:a16="http://schemas.microsoft.com/office/drawing/2014/main" id="{3A72308C-AAC1-4711-85A6-6F7073B3F4C6}"/>
                </a:ext>
              </a:extLst>
            </p:cNvPr>
            <p:cNvSpPr txBox="1">
              <a:spLocks noChangeArrowheads="1"/>
            </p:cNvSpPr>
            <p:nvPr/>
          </p:nvSpPr>
          <p:spPr bwMode="auto">
            <a:xfrm>
              <a:off x="5417086" y="1649635"/>
              <a:ext cx="86742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b="1" dirty="0">
                  <a:solidFill>
                    <a:srgbClr val="004A9E"/>
                  </a:solidFill>
                  <a:latin typeface="Garamond" pitchFamily="18" charset="0"/>
                </a:rPr>
                <a:t>2020</a:t>
              </a:r>
            </a:p>
          </p:txBody>
        </p:sp>
        <p:cxnSp>
          <p:nvCxnSpPr>
            <p:cNvPr id="233" name="Egyenes összekötő 64">
              <a:extLst>
                <a:ext uri="{FF2B5EF4-FFF2-40B4-BE49-F238E27FC236}">
                  <a16:creationId xmlns:a16="http://schemas.microsoft.com/office/drawing/2014/main" id="{0C136573-2705-46AC-8939-26A979A3393B}"/>
                </a:ext>
              </a:extLst>
            </p:cNvPr>
            <p:cNvCxnSpPr>
              <a:cxnSpLocks noChangeShapeType="1"/>
            </p:cNvCxnSpPr>
            <p:nvPr/>
          </p:nvCxnSpPr>
          <p:spPr bwMode="auto">
            <a:xfrm rot="5400000">
              <a:off x="8024866" y="2141630"/>
              <a:ext cx="756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34" name="Egyenes összekötő 64">
              <a:extLst>
                <a:ext uri="{FF2B5EF4-FFF2-40B4-BE49-F238E27FC236}">
                  <a16:creationId xmlns:a16="http://schemas.microsoft.com/office/drawing/2014/main" id="{AA25FA3E-5FD7-4546-8312-645F86A7DDB2}"/>
                </a:ext>
              </a:extLst>
            </p:cNvPr>
            <p:cNvCxnSpPr>
              <a:cxnSpLocks noChangeShapeType="1"/>
            </p:cNvCxnSpPr>
            <p:nvPr/>
          </p:nvCxnSpPr>
          <p:spPr bwMode="auto">
            <a:xfrm rot="5400000">
              <a:off x="6062145"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35" name="Egyenes összekötő 64">
              <a:extLst>
                <a:ext uri="{FF2B5EF4-FFF2-40B4-BE49-F238E27FC236}">
                  <a16:creationId xmlns:a16="http://schemas.microsoft.com/office/drawing/2014/main" id="{56F958C4-41FF-4360-8BE0-313AA8B5A108}"/>
                </a:ext>
              </a:extLst>
            </p:cNvPr>
            <p:cNvCxnSpPr>
              <a:cxnSpLocks noChangeShapeType="1"/>
            </p:cNvCxnSpPr>
            <p:nvPr/>
          </p:nvCxnSpPr>
          <p:spPr bwMode="auto">
            <a:xfrm rot="5400000">
              <a:off x="6501489"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36" name="Egyenes összekötő 64">
              <a:extLst>
                <a:ext uri="{FF2B5EF4-FFF2-40B4-BE49-F238E27FC236}">
                  <a16:creationId xmlns:a16="http://schemas.microsoft.com/office/drawing/2014/main" id="{5FC5905A-805B-4D25-99B2-C6A3AB1F1342}"/>
                </a:ext>
              </a:extLst>
            </p:cNvPr>
            <p:cNvCxnSpPr>
              <a:cxnSpLocks noChangeShapeType="1"/>
            </p:cNvCxnSpPr>
            <p:nvPr/>
          </p:nvCxnSpPr>
          <p:spPr bwMode="auto">
            <a:xfrm rot="5400000">
              <a:off x="6940833"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37" name="Egyenes összekötő 64">
              <a:extLst>
                <a:ext uri="{FF2B5EF4-FFF2-40B4-BE49-F238E27FC236}">
                  <a16:creationId xmlns:a16="http://schemas.microsoft.com/office/drawing/2014/main" id="{B96471F3-484F-4D90-B51C-D8F69F722749}"/>
                </a:ext>
              </a:extLst>
            </p:cNvPr>
            <p:cNvCxnSpPr>
              <a:cxnSpLocks noChangeShapeType="1"/>
            </p:cNvCxnSpPr>
            <p:nvPr/>
          </p:nvCxnSpPr>
          <p:spPr bwMode="auto">
            <a:xfrm rot="5400000">
              <a:off x="7380177"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cxnSp>
          <p:nvCxnSpPr>
            <p:cNvPr id="238" name="Egyenes összekötő 64">
              <a:extLst>
                <a:ext uri="{FF2B5EF4-FFF2-40B4-BE49-F238E27FC236}">
                  <a16:creationId xmlns:a16="http://schemas.microsoft.com/office/drawing/2014/main" id="{DA66BD0D-AF4F-4ED6-B032-1908216BCA09}"/>
                </a:ext>
              </a:extLst>
            </p:cNvPr>
            <p:cNvCxnSpPr>
              <a:cxnSpLocks noChangeShapeType="1"/>
            </p:cNvCxnSpPr>
            <p:nvPr/>
          </p:nvCxnSpPr>
          <p:spPr bwMode="auto">
            <a:xfrm rot="5400000">
              <a:off x="7819521" y="2132047"/>
              <a:ext cx="288000" cy="1587"/>
            </a:xfrm>
            <a:prstGeom prst="line">
              <a:avLst/>
            </a:prstGeom>
            <a:noFill/>
            <a:ln w="25400" algn="ctr">
              <a:solidFill>
                <a:srgbClr val="004A9E"/>
              </a:solidFill>
              <a:round/>
              <a:headEnd/>
              <a:tailEnd/>
            </a:ln>
            <a:extLst>
              <a:ext uri="{909E8E84-426E-40DD-AFC4-6F175D3DCCD1}">
                <a14:hiddenFill xmlns:a14="http://schemas.microsoft.com/office/drawing/2010/main">
                  <a:noFill/>
                </a14:hiddenFill>
              </a:ext>
            </a:extLst>
          </p:spPr>
        </p:cxnSp>
      </p:grpSp>
      <p:grpSp>
        <p:nvGrpSpPr>
          <p:cNvPr id="239" name="Csoportba foglalás 5">
            <a:extLst>
              <a:ext uri="{FF2B5EF4-FFF2-40B4-BE49-F238E27FC236}">
                <a16:creationId xmlns:a16="http://schemas.microsoft.com/office/drawing/2014/main" id="{ACAC006A-E967-42F6-AAB3-0A2FFB4D5545}"/>
              </a:ext>
            </a:extLst>
          </p:cNvPr>
          <p:cNvGrpSpPr>
            <a:grpSpLocks/>
          </p:cNvGrpSpPr>
          <p:nvPr/>
        </p:nvGrpSpPr>
        <p:grpSpPr bwMode="auto">
          <a:xfrm>
            <a:off x="2493963" y="3278927"/>
            <a:ext cx="8056562" cy="246063"/>
            <a:chOff x="970571" y="2803122"/>
            <a:chExt cx="8056616" cy="246221"/>
          </a:xfrm>
        </p:grpSpPr>
        <p:sp>
          <p:nvSpPr>
            <p:cNvPr id="240" name="Szövegdoboz 10">
              <a:extLst>
                <a:ext uri="{FF2B5EF4-FFF2-40B4-BE49-F238E27FC236}">
                  <a16:creationId xmlns:a16="http://schemas.microsoft.com/office/drawing/2014/main" id="{660E01D7-0156-4F58-9B9D-9F949AD4817F}"/>
                </a:ext>
              </a:extLst>
            </p:cNvPr>
            <p:cNvSpPr txBox="1">
              <a:spLocks noChangeArrowheads="1"/>
            </p:cNvSpPr>
            <p:nvPr/>
          </p:nvSpPr>
          <p:spPr bwMode="auto">
            <a:xfrm>
              <a:off x="970571"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01</a:t>
              </a:r>
            </a:p>
          </p:txBody>
        </p:sp>
        <p:sp>
          <p:nvSpPr>
            <p:cNvPr id="241" name="Szövegdoboz 10">
              <a:extLst>
                <a:ext uri="{FF2B5EF4-FFF2-40B4-BE49-F238E27FC236}">
                  <a16:creationId xmlns:a16="http://schemas.microsoft.com/office/drawing/2014/main" id="{90CC0206-8BD7-4A71-8D43-8945D6D07870}"/>
                </a:ext>
              </a:extLst>
            </p:cNvPr>
            <p:cNvSpPr txBox="1">
              <a:spLocks noChangeArrowheads="1"/>
            </p:cNvSpPr>
            <p:nvPr/>
          </p:nvSpPr>
          <p:spPr bwMode="auto">
            <a:xfrm>
              <a:off x="1190444"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02</a:t>
              </a:r>
            </a:p>
          </p:txBody>
        </p:sp>
        <p:sp>
          <p:nvSpPr>
            <p:cNvPr id="242" name="Szövegdoboz 10">
              <a:extLst>
                <a:ext uri="{FF2B5EF4-FFF2-40B4-BE49-F238E27FC236}">
                  <a16:creationId xmlns:a16="http://schemas.microsoft.com/office/drawing/2014/main" id="{08A08CF3-0EF0-43B0-BB1E-7018133ECCFB}"/>
                </a:ext>
              </a:extLst>
            </p:cNvPr>
            <p:cNvSpPr txBox="1">
              <a:spLocks noChangeArrowheads="1"/>
            </p:cNvSpPr>
            <p:nvPr/>
          </p:nvSpPr>
          <p:spPr bwMode="auto">
            <a:xfrm>
              <a:off x="1410317"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03</a:t>
              </a:r>
            </a:p>
          </p:txBody>
        </p:sp>
        <p:sp>
          <p:nvSpPr>
            <p:cNvPr id="243" name="Szövegdoboz 10">
              <a:extLst>
                <a:ext uri="{FF2B5EF4-FFF2-40B4-BE49-F238E27FC236}">
                  <a16:creationId xmlns:a16="http://schemas.microsoft.com/office/drawing/2014/main" id="{80111FA1-92AB-43AB-B506-114CAFEB27CB}"/>
                </a:ext>
              </a:extLst>
            </p:cNvPr>
            <p:cNvSpPr txBox="1">
              <a:spLocks noChangeArrowheads="1"/>
            </p:cNvSpPr>
            <p:nvPr/>
          </p:nvSpPr>
          <p:spPr bwMode="auto">
            <a:xfrm>
              <a:off x="1630190"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04</a:t>
              </a:r>
            </a:p>
          </p:txBody>
        </p:sp>
        <p:sp>
          <p:nvSpPr>
            <p:cNvPr id="244" name="Szövegdoboz 10">
              <a:extLst>
                <a:ext uri="{FF2B5EF4-FFF2-40B4-BE49-F238E27FC236}">
                  <a16:creationId xmlns:a16="http://schemas.microsoft.com/office/drawing/2014/main" id="{C6116913-C616-432D-BCB6-16E4AD5725D7}"/>
                </a:ext>
              </a:extLst>
            </p:cNvPr>
            <p:cNvSpPr txBox="1">
              <a:spLocks noChangeArrowheads="1"/>
            </p:cNvSpPr>
            <p:nvPr/>
          </p:nvSpPr>
          <p:spPr bwMode="auto">
            <a:xfrm>
              <a:off x="1850063"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05</a:t>
              </a:r>
            </a:p>
          </p:txBody>
        </p:sp>
        <p:sp>
          <p:nvSpPr>
            <p:cNvPr id="245" name="Szövegdoboz 10">
              <a:extLst>
                <a:ext uri="{FF2B5EF4-FFF2-40B4-BE49-F238E27FC236}">
                  <a16:creationId xmlns:a16="http://schemas.microsoft.com/office/drawing/2014/main" id="{C24D531A-9B64-48AA-9CB4-F7396F4EF6A9}"/>
                </a:ext>
              </a:extLst>
            </p:cNvPr>
            <p:cNvSpPr txBox="1">
              <a:spLocks noChangeArrowheads="1"/>
            </p:cNvSpPr>
            <p:nvPr/>
          </p:nvSpPr>
          <p:spPr bwMode="auto">
            <a:xfrm>
              <a:off x="2069936"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06</a:t>
              </a:r>
            </a:p>
          </p:txBody>
        </p:sp>
        <p:sp>
          <p:nvSpPr>
            <p:cNvPr id="246" name="Szövegdoboz 10">
              <a:extLst>
                <a:ext uri="{FF2B5EF4-FFF2-40B4-BE49-F238E27FC236}">
                  <a16:creationId xmlns:a16="http://schemas.microsoft.com/office/drawing/2014/main" id="{A22FE325-344D-4D28-9BE4-D78A2E79E78B}"/>
                </a:ext>
              </a:extLst>
            </p:cNvPr>
            <p:cNvSpPr txBox="1">
              <a:spLocks noChangeArrowheads="1"/>
            </p:cNvSpPr>
            <p:nvPr/>
          </p:nvSpPr>
          <p:spPr bwMode="auto">
            <a:xfrm>
              <a:off x="2289809"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07</a:t>
              </a:r>
            </a:p>
          </p:txBody>
        </p:sp>
        <p:sp>
          <p:nvSpPr>
            <p:cNvPr id="247" name="Szövegdoboz 10">
              <a:extLst>
                <a:ext uri="{FF2B5EF4-FFF2-40B4-BE49-F238E27FC236}">
                  <a16:creationId xmlns:a16="http://schemas.microsoft.com/office/drawing/2014/main" id="{0FE79D67-19CF-4703-B402-1FB3A80E2622}"/>
                </a:ext>
              </a:extLst>
            </p:cNvPr>
            <p:cNvSpPr txBox="1">
              <a:spLocks noChangeArrowheads="1"/>
            </p:cNvSpPr>
            <p:nvPr/>
          </p:nvSpPr>
          <p:spPr bwMode="auto">
            <a:xfrm>
              <a:off x="2509682"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08</a:t>
              </a:r>
            </a:p>
          </p:txBody>
        </p:sp>
        <p:sp>
          <p:nvSpPr>
            <p:cNvPr id="248" name="Szövegdoboz 10">
              <a:extLst>
                <a:ext uri="{FF2B5EF4-FFF2-40B4-BE49-F238E27FC236}">
                  <a16:creationId xmlns:a16="http://schemas.microsoft.com/office/drawing/2014/main" id="{3122EB47-D23A-443B-90DE-FD0AADAC6969}"/>
                </a:ext>
              </a:extLst>
            </p:cNvPr>
            <p:cNvSpPr txBox="1">
              <a:spLocks noChangeArrowheads="1"/>
            </p:cNvSpPr>
            <p:nvPr/>
          </p:nvSpPr>
          <p:spPr bwMode="auto">
            <a:xfrm>
              <a:off x="2729555"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09</a:t>
              </a:r>
            </a:p>
          </p:txBody>
        </p:sp>
        <p:sp>
          <p:nvSpPr>
            <p:cNvPr id="249" name="Szövegdoboz 10">
              <a:extLst>
                <a:ext uri="{FF2B5EF4-FFF2-40B4-BE49-F238E27FC236}">
                  <a16:creationId xmlns:a16="http://schemas.microsoft.com/office/drawing/2014/main" id="{CD3F1648-437D-4D67-A58A-78DAD106E06D}"/>
                </a:ext>
              </a:extLst>
            </p:cNvPr>
            <p:cNvSpPr txBox="1">
              <a:spLocks noChangeArrowheads="1"/>
            </p:cNvSpPr>
            <p:nvPr/>
          </p:nvSpPr>
          <p:spPr bwMode="auto">
            <a:xfrm>
              <a:off x="2949428"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10</a:t>
              </a:r>
            </a:p>
          </p:txBody>
        </p:sp>
        <p:sp>
          <p:nvSpPr>
            <p:cNvPr id="250" name="Szövegdoboz 10">
              <a:extLst>
                <a:ext uri="{FF2B5EF4-FFF2-40B4-BE49-F238E27FC236}">
                  <a16:creationId xmlns:a16="http://schemas.microsoft.com/office/drawing/2014/main" id="{58704361-29FF-42F6-BF8B-42A1112DAF6C}"/>
                </a:ext>
              </a:extLst>
            </p:cNvPr>
            <p:cNvSpPr txBox="1">
              <a:spLocks noChangeArrowheads="1"/>
            </p:cNvSpPr>
            <p:nvPr/>
          </p:nvSpPr>
          <p:spPr bwMode="auto">
            <a:xfrm>
              <a:off x="3169301"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11</a:t>
              </a:r>
            </a:p>
          </p:txBody>
        </p:sp>
        <p:sp>
          <p:nvSpPr>
            <p:cNvPr id="251" name="Szövegdoboz 10">
              <a:extLst>
                <a:ext uri="{FF2B5EF4-FFF2-40B4-BE49-F238E27FC236}">
                  <a16:creationId xmlns:a16="http://schemas.microsoft.com/office/drawing/2014/main" id="{CE08B024-ED2E-4F60-954A-C47E4F3D7FA2}"/>
                </a:ext>
              </a:extLst>
            </p:cNvPr>
            <p:cNvSpPr txBox="1">
              <a:spLocks noChangeArrowheads="1"/>
            </p:cNvSpPr>
            <p:nvPr/>
          </p:nvSpPr>
          <p:spPr bwMode="auto">
            <a:xfrm>
              <a:off x="3389174"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12</a:t>
              </a:r>
            </a:p>
          </p:txBody>
        </p:sp>
        <p:sp>
          <p:nvSpPr>
            <p:cNvPr id="252" name="Szövegdoboz 10">
              <a:extLst>
                <a:ext uri="{FF2B5EF4-FFF2-40B4-BE49-F238E27FC236}">
                  <a16:creationId xmlns:a16="http://schemas.microsoft.com/office/drawing/2014/main" id="{829945DC-BE4A-46D9-94E3-F25D46CBB147}"/>
                </a:ext>
              </a:extLst>
            </p:cNvPr>
            <p:cNvSpPr txBox="1">
              <a:spLocks noChangeArrowheads="1"/>
            </p:cNvSpPr>
            <p:nvPr/>
          </p:nvSpPr>
          <p:spPr bwMode="auto">
            <a:xfrm>
              <a:off x="3609047"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13</a:t>
              </a:r>
            </a:p>
          </p:txBody>
        </p:sp>
        <p:sp>
          <p:nvSpPr>
            <p:cNvPr id="253" name="Szövegdoboz 10">
              <a:extLst>
                <a:ext uri="{FF2B5EF4-FFF2-40B4-BE49-F238E27FC236}">
                  <a16:creationId xmlns:a16="http://schemas.microsoft.com/office/drawing/2014/main" id="{08B597B1-DD64-47B2-A6CC-0548FCEAC683}"/>
                </a:ext>
              </a:extLst>
            </p:cNvPr>
            <p:cNvSpPr txBox="1">
              <a:spLocks noChangeArrowheads="1"/>
            </p:cNvSpPr>
            <p:nvPr/>
          </p:nvSpPr>
          <p:spPr bwMode="auto">
            <a:xfrm>
              <a:off x="3828920"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14</a:t>
              </a:r>
            </a:p>
          </p:txBody>
        </p:sp>
        <p:sp>
          <p:nvSpPr>
            <p:cNvPr id="254" name="Szövegdoboz 10">
              <a:extLst>
                <a:ext uri="{FF2B5EF4-FFF2-40B4-BE49-F238E27FC236}">
                  <a16:creationId xmlns:a16="http://schemas.microsoft.com/office/drawing/2014/main" id="{05F3EFCD-182B-472C-AEB8-66DC7C79298D}"/>
                </a:ext>
              </a:extLst>
            </p:cNvPr>
            <p:cNvSpPr txBox="1">
              <a:spLocks noChangeArrowheads="1"/>
            </p:cNvSpPr>
            <p:nvPr/>
          </p:nvSpPr>
          <p:spPr bwMode="auto">
            <a:xfrm>
              <a:off x="4048793"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15</a:t>
              </a:r>
            </a:p>
          </p:txBody>
        </p:sp>
        <p:sp>
          <p:nvSpPr>
            <p:cNvPr id="255" name="Szövegdoboz 10">
              <a:extLst>
                <a:ext uri="{FF2B5EF4-FFF2-40B4-BE49-F238E27FC236}">
                  <a16:creationId xmlns:a16="http://schemas.microsoft.com/office/drawing/2014/main" id="{0DC01FA8-9C40-43EC-ADA4-B31E9BAA4079}"/>
                </a:ext>
              </a:extLst>
            </p:cNvPr>
            <p:cNvSpPr txBox="1">
              <a:spLocks noChangeArrowheads="1"/>
            </p:cNvSpPr>
            <p:nvPr/>
          </p:nvSpPr>
          <p:spPr bwMode="auto">
            <a:xfrm>
              <a:off x="4268666"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16</a:t>
              </a:r>
            </a:p>
          </p:txBody>
        </p:sp>
        <p:sp>
          <p:nvSpPr>
            <p:cNvPr id="256" name="Szövegdoboz 10">
              <a:extLst>
                <a:ext uri="{FF2B5EF4-FFF2-40B4-BE49-F238E27FC236}">
                  <a16:creationId xmlns:a16="http://schemas.microsoft.com/office/drawing/2014/main" id="{A123C0B2-2D5F-4C9C-9CB8-9AA522186140}"/>
                </a:ext>
              </a:extLst>
            </p:cNvPr>
            <p:cNvSpPr txBox="1">
              <a:spLocks noChangeArrowheads="1"/>
            </p:cNvSpPr>
            <p:nvPr/>
          </p:nvSpPr>
          <p:spPr bwMode="auto">
            <a:xfrm>
              <a:off x="4488539"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17</a:t>
              </a:r>
            </a:p>
          </p:txBody>
        </p:sp>
        <p:sp>
          <p:nvSpPr>
            <p:cNvPr id="257" name="Szövegdoboz 10">
              <a:extLst>
                <a:ext uri="{FF2B5EF4-FFF2-40B4-BE49-F238E27FC236}">
                  <a16:creationId xmlns:a16="http://schemas.microsoft.com/office/drawing/2014/main" id="{43DD6F47-0E63-4FA6-B5DB-FEDE3C6C785E}"/>
                </a:ext>
              </a:extLst>
            </p:cNvPr>
            <p:cNvSpPr txBox="1">
              <a:spLocks noChangeArrowheads="1"/>
            </p:cNvSpPr>
            <p:nvPr/>
          </p:nvSpPr>
          <p:spPr bwMode="auto">
            <a:xfrm>
              <a:off x="4708412"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18</a:t>
              </a:r>
            </a:p>
          </p:txBody>
        </p:sp>
        <p:sp>
          <p:nvSpPr>
            <p:cNvPr id="258" name="Szövegdoboz 10">
              <a:extLst>
                <a:ext uri="{FF2B5EF4-FFF2-40B4-BE49-F238E27FC236}">
                  <a16:creationId xmlns:a16="http://schemas.microsoft.com/office/drawing/2014/main" id="{542CAE81-C746-41D8-A9D8-496A10FD047A}"/>
                </a:ext>
              </a:extLst>
            </p:cNvPr>
            <p:cNvSpPr txBox="1">
              <a:spLocks noChangeArrowheads="1"/>
            </p:cNvSpPr>
            <p:nvPr/>
          </p:nvSpPr>
          <p:spPr bwMode="auto">
            <a:xfrm>
              <a:off x="4928285"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19</a:t>
              </a:r>
            </a:p>
          </p:txBody>
        </p:sp>
        <p:sp>
          <p:nvSpPr>
            <p:cNvPr id="259" name="Szövegdoboz 10">
              <a:extLst>
                <a:ext uri="{FF2B5EF4-FFF2-40B4-BE49-F238E27FC236}">
                  <a16:creationId xmlns:a16="http://schemas.microsoft.com/office/drawing/2014/main" id="{6648BE46-5B61-44BC-AF49-AAF5AA632013}"/>
                </a:ext>
              </a:extLst>
            </p:cNvPr>
            <p:cNvSpPr txBox="1">
              <a:spLocks noChangeArrowheads="1"/>
            </p:cNvSpPr>
            <p:nvPr/>
          </p:nvSpPr>
          <p:spPr bwMode="auto">
            <a:xfrm>
              <a:off x="5148158"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20</a:t>
              </a:r>
            </a:p>
          </p:txBody>
        </p:sp>
        <p:sp>
          <p:nvSpPr>
            <p:cNvPr id="260" name="Szövegdoboz 10">
              <a:extLst>
                <a:ext uri="{FF2B5EF4-FFF2-40B4-BE49-F238E27FC236}">
                  <a16:creationId xmlns:a16="http://schemas.microsoft.com/office/drawing/2014/main" id="{B62D5559-989A-4066-AD82-01D33F6AE0A2}"/>
                </a:ext>
              </a:extLst>
            </p:cNvPr>
            <p:cNvSpPr txBox="1">
              <a:spLocks noChangeArrowheads="1"/>
            </p:cNvSpPr>
            <p:nvPr/>
          </p:nvSpPr>
          <p:spPr bwMode="auto">
            <a:xfrm>
              <a:off x="5368031"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21</a:t>
              </a:r>
            </a:p>
          </p:txBody>
        </p:sp>
        <p:sp>
          <p:nvSpPr>
            <p:cNvPr id="261" name="Szövegdoboz 10">
              <a:extLst>
                <a:ext uri="{FF2B5EF4-FFF2-40B4-BE49-F238E27FC236}">
                  <a16:creationId xmlns:a16="http://schemas.microsoft.com/office/drawing/2014/main" id="{96C710B1-C42F-4195-AE9C-0FC8260ECBBB}"/>
                </a:ext>
              </a:extLst>
            </p:cNvPr>
            <p:cNvSpPr txBox="1">
              <a:spLocks noChangeArrowheads="1"/>
            </p:cNvSpPr>
            <p:nvPr/>
          </p:nvSpPr>
          <p:spPr bwMode="auto">
            <a:xfrm>
              <a:off x="5587904"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22</a:t>
              </a:r>
            </a:p>
          </p:txBody>
        </p:sp>
        <p:sp>
          <p:nvSpPr>
            <p:cNvPr id="262" name="Szövegdoboz 10">
              <a:extLst>
                <a:ext uri="{FF2B5EF4-FFF2-40B4-BE49-F238E27FC236}">
                  <a16:creationId xmlns:a16="http://schemas.microsoft.com/office/drawing/2014/main" id="{B86DFB69-B3C8-4390-9E86-E151F302AD67}"/>
                </a:ext>
              </a:extLst>
            </p:cNvPr>
            <p:cNvSpPr txBox="1">
              <a:spLocks noChangeArrowheads="1"/>
            </p:cNvSpPr>
            <p:nvPr/>
          </p:nvSpPr>
          <p:spPr bwMode="auto">
            <a:xfrm>
              <a:off x="5807777"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23</a:t>
              </a:r>
            </a:p>
          </p:txBody>
        </p:sp>
        <p:sp>
          <p:nvSpPr>
            <p:cNvPr id="263" name="Szövegdoboz 10">
              <a:extLst>
                <a:ext uri="{FF2B5EF4-FFF2-40B4-BE49-F238E27FC236}">
                  <a16:creationId xmlns:a16="http://schemas.microsoft.com/office/drawing/2014/main" id="{E00249C2-706B-4303-9913-B88FA9F08E0C}"/>
                </a:ext>
              </a:extLst>
            </p:cNvPr>
            <p:cNvSpPr txBox="1">
              <a:spLocks noChangeArrowheads="1"/>
            </p:cNvSpPr>
            <p:nvPr/>
          </p:nvSpPr>
          <p:spPr bwMode="auto">
            <a:xfrm>
              <a:off x="6027650"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24</a:t>
              </a:r>
            </a:p>
          </p:txBody>
        </p:sp>
        <p:sp>
          <p:nvSpPr>
            <p:cNvPr id="264" name="Szövegdoboz 10">
              <a:extLst>
                <a:ext uri="{FF2B5EF4-FFF2-40B4-BE49-F238E27FC236}">
                  <a16:creationId xmlns:a16="http://schemas.microsoft.com/office/drawing/2014/main" id="{5DB2ABD1-8286-4EC5-94BB-954EB12A0F06}"/>
                </a:ext>
              </a:extLst>
            </p:cNvPr>
            <p:cNvSpPr txBox="1">
              <a:spLocks noChangeArrowheads="1"/>
            </p:cNvSpPr>
            <p:nvPr/>
          </p:nvSpPr>
          <p:spPr bwMode="auto">
            <a:xfrm>
              <a:off x="6247523"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25</a:t>
              </a:r>
            </a:p>
          </p:txBody>
        </p:sp>
        <p:sp>
          <p:nvSpPr>
            <p:cNvPr id="265" name="Szövegdoboz 10">
              <a:extLst>
                <a:ext uri="{FF2B5EF4-FFF2-40B4-BE49-F238E27FC236}">
                  <a16:creationId xmlns:a16="http://schemas.microsoft.com/office/drawing/2014/main" id="{F83324B7-5E9B-4A01-9A3A-08B307974ECB}"/>
                </a:ext>
              </a:extLst>
            </p:cNvPr>
            <p:cNvSpPr txBox="1">
              <a:spLocks noChangeArrowheads="1"/>
            </p:cNvSpPr>
            <p:nvPr/>
          </p:nvSpPr>
          <p:spPr bwMode="auto">
            <a:xfrm>
              <a:off x="6467396"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26</a:t>
              </a:r>
            </a:p>
          </p:txBody>
        </p:sp>
        <p:sp>
          <p:nvSpPr>
            <p:cNvPr id="266" name="Szövegdoboz 10">
              <a:extLst>
                <a:ext uri="{FF2B5EF4-FFF2-40B4-BE49-F238E27FC236}">
                  <a16:creationId xmlns:a16="http://schemas.microsoft.com/office/drawing/2014/main" id="{3FF619DA-B0A1-4263-AC0E-8C9F280397A6}"/>
                </a:ext>
              </a:extLst>
            </p:cNvPr>
            <p:cNvSpPr txBox="1">
              <a:spLocks noChangeArrowheads="1"/>
            </p:cNvSpPr>
            <p:nvPr/>
          </p:nvSpPr>
          <p:spPr bwMode="auto">
            <a:xfrm>
              <a:off x="6687269"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27</a:t>
              </a:r>
            </a:p>
          </p:txBody>
        </p:sp>
        <p:sp>
          <p:nvSpPr>
            <p:cNvPr id="267" name="Szövegdoboz 10">
              <a:extLst>
                <a:ext uri="{FF2B5EF4-FFF2-40B4-BE49-F238E27FC236}">
                  <a16:creationId xmlns:a16="http://schemas.microsoft.com/office/drawing/2014/main" id="{6743F23B-DB09-431E-90EA-DA8DE9E8F210}"/>
                </a:ext>
              </a:extLst>
            </p:cNvPr>
            <p:cNvSpPr txBox="1">
              <a:spLocks noChangeArrowheads="1"/>
            </p:cNvSpPr>
            <p:nvPr/>
          </p:nvSpPr>
          <p:spPr bwMode="auto">
            <a:xfrm>
              <a:off x="6907142"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28</a:t>
              </a:r>
            </a:p>
          </p:txBody>
        </p:sp>
        <p:sp>
          <p:nvSpPr>
            <p:cNvPr id="268" name="Szövegdoboz 10">
              <a:extLst>
                <a:ext uri="{FF2B5EF4-FFF2-40B4-BE49-F238E27FC236}">
                  <a16:creationId xmlns:a16="http://schemas.microsoft.com/office/drawing/2014/main" id="{78EA1556-345B-4D17-98BD-F6F3174B85C7}"/>
                </a:ext>
              </a:extLst>
            </p:cNvPr>
            <p:cNvSpPr txBox="1">
              <a:spLocks noChangeArrowheads="1"/>
            </p:cNvSpPr>
            <p:nvPr/>
          </p:nvSpPr>
          <p:spPr bwMode="auto">
            <a:xfrm>
              <a:off x="7127015"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29</a:t>
              </a:r>
            </a:p>
          </p:txBody>
        </p:sp>
        <p:sp>
          <p:nvSpPr>
            <p:cNvPr id="269" name="Szövegdoboz 10">
              <a:extLst>
                <a:ext uri="{FF2B5EF4-FFF2-40B4-BE49-F238E27FC236}">
                  <a16:creationId xmlns:a16="http://schemas.microsoft.com/office/drawing/2014/main" id="{1B1A6804-D4C8-49B4-B912-CAF7CDD0F053}"/>
                </a:ext>
              </a:extLst>
            </p:cNvPr>
            <p:cNvSpPr txBox="1">
              <a:spLocks noChangeArrowheads="1"/>
            </p:cNvSpPr>
            <p:nvPr/>
          </p:nvSpPr>
          <p:spPr bwMode="auto">
            <a:xfrm>
              <a:off x="7346888"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30</a:t>
              </a:r>
            </a:p>
          </p:txBody>
        </p:sp>
        <p:sp>
          <p:nvSpPr>
            <p:cNvPr id="270" name="Szövegdoboz 10">
              <a:extLst>
                <a:ext uri="{FF2B5EF4-FFF2-40B4-BE49-F238E27FC236}">
                  <a16:creationId xmlns:a16="http://schemas.microsoft.com/office/drawing/2014/main" id="{5012F452-B7E1-4FDE-A913-D1609273786B}"/>
                </a:ext>
              </a:extLst>
            </p:cNvPr>
            <p:cNvSpPr txBox="1">
              <a:spLocks noChangeArrowheads="1"/>
            </p:cNvSpPr>
            <p:nvPr/>
          </p:nvSpPr>
          <p:spPr bwMode="auto">
            <a:xfrm>
              <a:off x="7566761"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31</a:t>
              </a:r>
            </a:p>
          </p:txBody>
        </p:sp>
        <p:sp>
          <p:nvSpPr>
            <p:cNvPr id="271" name="Szövegdoboz 10">
              <a:extLst>
                <a:ext uri="{FF2B5EF4-FFF2-40B4-BE49-F238E27FC236}">
                  <a16:creationId xmlns:a16="http://schemas.microsoft.com/office/drawing/2014/main" id="{83E4BBE6-1AEC-4DAC-9DA5-FD5CD46809D7}"/>
                </a:ext>
              </a:extLst>
            </p:cNvPr>
            <p:cNvSpPr txBox="1">
              <a:spLocks noChangeArrowheads="1"/>
            </p:cNvSpPr>
            <p:nvPr/>
          </p:nvSpPr>
          <p:spPr bwMode="auto">
            <a:xfrm>
              <a:off x="7786634"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32</a:t>
              </a:r>
            </a:p>
          </p:txBody>
        </p:sp>
        <p:sp>
          <p:nvSpPr>
            <p:cNvPr id="272" name="Szövegdoboz 10">
              <a:extLst>
                <a:ext uri="{FF2B5EF4-FFF2-40B4-BE49-F238E27FC236}">
                  <a16:creationId xmlns:a16="http://schemas.microsoft.com/office/drawing/2014/main" id="{D6DD1174-D7C6-4B3D-8880-41F99FB9F9B8}"/>
                </a:ext>
              </a:extLst>
            </p:cNvPr>
            <p:cNvSpPr txBox="1">
              <a:spLocks noChangeArrowheads="1"/>
            </p:cNvSpPr>
            <p:nvPr/>
          </p:nvSpPr>
          <p:spPr bwMode="auto">
            <a:xfrm>
              <a:off x="8006507"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33</a:t>
              </a:r>
            </a:p>
          </p:txBody>
        </p:sp>
        <p:sp>
          <p:nvSpPr>
            <p:cNvPr id="273" name="Szövegdoboz 10">
              <a:extLst>
                <a:ext uri="{FF2B5EF4-FFF2-40B4-BE49-F238E27FC236}">
                  <a16:creationId xmlns:a16="http://schemas.microsoft.com/office/drawing/2014/main" id="{E4B6ED42-99CF-4259-88AF-48B15761FD9D}"/>
                </a:ext>
              </a:extLst>
            </p:cNvPr>
            <p:cNvSpPr txBox="1">
              <a:spLocks noChangeArrowheads="1"/>
            </p:cNvSpPr>
            <p:nvPr/>
          </p:nvSpPr>
          <p:spPr bwMode="auto">
            <a:xfrm>
              <a:off x="8226380"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34</a:t>
              </a:r>
            </a:p>
          </p:txBody>
        </p:sp>
        <p:sp>
          <p:nvSpPr>
            <p:cNvPr id="274" name="Szövegdoboz 10">
              <a:extLst>
                <a:ext uri="{FF2B5EF4-FFF2-40B4-BE49-F238E27FC236}">
                  <a16:creationId xmlns:a16="http://schemas.microsoft.com/office/drawing/2014/main" id="{8EFF69A9-68BB-4F07-87A4-711B86B29A84}"/>
                </a:ext>
              </a:extLst>
            </p:cNvPr>
            <p:cNvSpPr txBox="1">
              <a:spLocks noChangeArrowheads="1"/>
            </p:cNvSpPr>
            <p:nvPr/>
          </p:nvSpPr>
          <p:spPr bwMode="auto">
            <a:xfrm>
              <a:off x="8446253"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35</a:t>
              </a:r>
            </a:p>
          </p:txBody>
        </p:sp>
        <p:sp>
          <p:nvSpPr>
            <p:cNvPr id="275" name="Szövegdoboz 10">
              <a:extLst>
                <a:ext uri="{FF2B5EF4-FFF2-40B4-BE49-F238E27FC236}">
                  <a16:creationId xmlns:a16="http://schemas.microsoft.com/office/drawing/2014/main" id="{30BC4622-7BB0-497D-8C92-A7DF97272305}"/>
                </a:ext>
              </a:extLst>
            </p:cNvPr>
            <p:cNvSpPr txBox="1">
              <a:spLocks noChangeArrowheads="1"/>
            </p:cNvSpPr>
            <p:nvPr/>
          </p:nvSpPr>
          <p:spPr bwMode="auto">
            <a:xfrm>
              <a:off x="8666118" y="2803122"/>
              <a:ext cx="36106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36</a:t>
              </a:r>
            </a:p>
          </p:txBody>
        </p:sp>
      </p:grpSp>
      <p:sp>
        <p:nvSpPr>
          <p:cNvPr id="276" name="Szövegdoboz 10">
            <a:extLst>
              <a:ext uri="{FF2B5EF4-FFF2-40B4-BE49-F238E27FC236}">
                <a16:creationId xmlns:a16="http://schemas.microsoft.com/office/drawing/2014/main" id="{7CCA5721-3005-4719-B61C-67D8C8EB6006}"/>
              </a:ext>
            </a:extLst>
          </p:cNvPr>
          <p:cNvSpPr txBox="1">
            <a:spLocks noChangeArrowheads="1"/>
          </p:cNvSpPr>
          <p:nvPr/>
        </p:nvSpPr>
        <p:spPr bwMode="auto">
          <a:xfrm>
            <a:off x="2495551" y="3050327"/>
            <a:ext cx="3603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06</a:t>
            </a:r>
          </a:p>
        </p:txBody>
      </p:sp>
      <p:sp>
        <p:nvSpPr>
          <p:cNvPr id="277" name="Szövegdoboz 10">
            <a:extLst>
              <a:ext uri="{FF2B5EF4-FFF2-40B4-BE49-F238E27FC236}">
                <a16:creationId xmlns:a16="http://schemas.microsoft.com/office/drawing/2014/main" id="{7DA4A53C-1417-4850-9DA9-8504601FD63A}"/>
              </a:ext>
            </a:extLst>
          </p:cNvPr>
          <p:cNvSpPr txBox="1">
            <a:spLocks noChangeArrowheads="1"/>
          </p:cNvSpPr>
          <p:nvPr/>
        </p:nvSpPr>
        <p:spPr bwMode="auto">
          <a:xfrm>
            <a:off x="2716213" y="3050327"/>
            <a:ext cx="36036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07</a:t>
            </a:r>
          </a:p>
        </p:txBody>
      </p:sp>
      <p:sp>
        <p:nvSpPr>
          <p:cNvPr id="278" name="Szövegdoboz 10">
            <a:extLst>
              <a:ext uri="{FF2B5EF4-FFF2-40B4-BE49-F238E27FC236}">
                <a16:creationId xmlns:a16="http://schemas.microsoft.com/office/drawing/2014/main" id="{EBB4613B-759C-4255-A9FC-F541ED190DE3}"/>
              </a:ext>
            </a:extLst>
          </p:cNvPr>
          <p:cNvSpPr txBox="1">
            <a:spLocks noChangeArrowheads="1"/>
          </p:cNvSpPr>
          <p:nvPr/>
        </p:nvSpPr>
        <p:spPr bwMode="auto">
          <a:xfrm>
            <a:off x="2935288"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08</a:t>
            </a:r>
          </a:p>
        </p:txBody>
      </p:sp>
      <p:sp>
        <p:nvSpPr>
          <p:cNvPr id="279" name="Szövegdoboz 10">
            <a:extLst>
              <a:ext uri="{FF2B5EF4-FFF2-40B4-BE49-F238E27FC236}">
                <a16:creationId xmlns:a16="http://schemas.microsoft.com/office/drawing/2014/main" id="{881F2800-BE45-4F8A-8D21-D0AAB69C87EA}"/>
              </a:ext>
            </a:extLst>
          </p:cNvPr>
          <p:cNvSpPr txBox="1">
            <a:spLocks noChangeArrowheads="1"/>
          </p:cNvSpPr>
          <p:nvPr/>
        </p:nvSpPr>
        <p:spPr bwMode="auto">
          <a:xfrm>
            <a:off x="3155951" y="3050327"/>
            <a:ext cx="3603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09</a:t>
            </a:r>
          </a:p>
        </p:txBody>
      </p:sp>
      <p:sp>
        <p:nvSpPr>
          <p:cNvPr id="280" name="Szövegdoboz 10">
            <a:extLst>
              <a:ext uri="{FF2B5EF4-FFF2-40B4-BE49-F238E27FC236}">
                <a16:creationId xmlns:a16="http://schemas.microsoft.com/office/drawing/2014/main" id="{C24FECAF-8BC5-4A37-8268-6EF5CB640E7D}"/>
              </a:ext>
            </a:extLst>
          </p:cNvPr>
          <p:cNvSpPr txBox="1">
            <a:spLocks noChangeArrowheads="1"/>
          </p:cNvSpPr>
          <p:nvPr/>
        </p:nvSpPr>
        <p:spPr bwMode="auto">
          <a:xfrm>
            <a:off x="3376613" y="3050327"/>
            <a:ext cx="36036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10</a:t>
            </a:r>
          </a:p>
        </p:txBody>
      </p:sp>
      <p:sp>
        <p:nvSpPr>
          <p:cNvPr id="281" name="Szövegdoboz 10">
            <a:extLst>
              <a:ext uri="{FF2B5EF4-FFF2-40B4-BE49-F238E27FC236}">
                <a16:creationId xmlns:a16="http://schemas.microsoft.com/office/drawing/2014/main" id="{022FF394-837E-4C98-A148-33EEE785A067}"/>
              </a:ext>
            </a:extLst>
          </p:cNvPr>
          <p:cNvSpPr txBox="1">
            <a:spLocks noChangeArrowheads="1"/>
          </p:cNvSpPr>
          <p:nvPr/>
        </p:nvSpPr>
        <p:spPr bwMode="auto">
          <a:xfrm>
            <a:off x="3595688"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11</a:t>
            </a:r>
          </a:p>
        </p:txBody>
      </p:sp>
      <p:sp>
        <p:nvSpPr>
          <p:cNvPr id="282" name="Szövegdoboz 10">
            <a:extLst>
              <a:ext uri="{FF2B5EF4-FFF2-40B4-BE49-F238E27FC236}">
                <a16:creationId xmlns:a16="http://schemas.microsoft.com/office/drawing/2014/main" id="{04E7AC32-7543-4088-93DE-134A8D13928C}"/>
              </a:ext>
            </a:extLst>
          </p:cNvPr>
          <p:cNvSpPr txBox="1">
            <a:spLocks noChangeArrowheads="1"/>
          </p:cNvSpPr>
          <p:nvPr/>
        </p:nvSpPr>
        <p:spPr bwMode="auto">
          <a:xfrm>
            <a:off x="3810001" y="3053502"/>
            <a:ext cx="3603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12</a:t>
            </a:r>
          </a:p>
        </p:txBody>
      </p:sp>
      <p:sp>
        <p:nvSpPr>
          <p:cNvPr id="283" name="Szövegdoboz 10">
            <a:extLst>
              <a:ext uri="{FF2B5EF4-FFF2-40B4-BE49-F238E27FC236}">
                <a16:creationId xmlns:a16="http://schemas.microsoft.com/office/drawing/2014/main" id="{1790002A-733A-4FD3-8E14-302FB1DCC5A7}"/>
              </a:ext>
            </a:extLst>
          </p:cNvPr>
          <p:cNvSpPr txBox="1">
            <a:spLocks noChangeArrowheads="1"/>
          </p:cNvSpPr>
          <p:nvPr/>
        </p:nvSpPr>
        <p:spPr bwMode="auto">
          <a:xfrm>
            <a:off x="4019550"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01</a:t>
            </a:r>
          </a:p>
        </p:txBody>
      </p:sp>
      <p:sp>
        <p:nvSpPr>
          <p:cNvPr id="284" name="Szövegdoboz 10">
            <a:extLst>
              <a:ext uri="{FF2B5EF4-FFF2-40B4-BE49-F238E27FC236}">
                <a16:creationId xmlns:a16="http://schemas.microsoft.com/office/drawing/2014/main" id="{3FBA4211-5826-47F3-9DEA-EAC828F7752B}"/>
              </a:ext>
            </a:extLst>
          </p:cNvPr>
          <p:cNvSpPr txBox="1">
            <a:spLocks noChangeArrowheads="1"/>
          </p:cNvSpPr>
          <p:nvPr/>
        </p:nvSpPr>
        <p:spPr bwMode="auto">
          <a:xfrm>
            <a:off x="4256088"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02</a:t>
            </a:r>
          </a:p>
        </p:txBody>
      </p:sp>
      <p:sp>
        <p:nvSpPr>
          <p:cNvPr id="285" name="Szövegdoboz 10">
            <a:extLst>
              <a:ext uri="{FF2B5EF4-FFF2-40B4-BE49-F238E27FC236}">
                <a16:creationId xmlns:a16="http://schemas.microsoft.com/office/drawing/2014/main" id="{ED39CF4E-1821-4034-9B44-3B841695C647}"/>
              </a:ext>
            </a:extLst>
          </p:cNvPr>
          <p:cNvSpPr txBox="1">
            <a:spLocks noChangeArrowheads="1"/>
          </p:cNvSpPr>
          <p:nvPr/>
        </p:nvSpPr>
        <p:spPr bwMode="auto">
          <a:xfrm>
            <a:off x="4476751" y="3050327"/>
            <a:ext cx="3603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03</a:t>
            </a:r>
          </a:p>
        </p:txBody>
      </p:sp>
      <p:sp>
        <p:nvSpPr>
          <p:cNvPr id="286" name="Szövegdoboz 10">
            <a:extLst>
              <a:ext uri="{FF2B5EF4-FFF2-40B4-BE49-F238E27FC236}">
                <a16:creationId xmlns:a16="http://schemas.microsoft.com/office/drawing/2014/main" id="{9CB1C6FC-3096-4F10-AF5A-06D08A3456DB}"/>
              </a:ext>
            </a:extLst>
          </p:cNvPr>
          <p:cNvSpPr txBox="1">
            <a:spLocks noChangeArrowheads="1"/>
          </p:cNvSpPr>
          <p:nvPr/>
        </p:nvSpPr>
        <p:spPr bwMode="auto">
          <a:xfrm>
            <a:off x="4697413" y="3050327"/>
            <a:ext cx="36036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04</a:t>
            </a:r>
          </a:p>
        </p:txBody>
      </p:sp>
      <p:sp>
        <p:nvSpPr>
          <p:cNvPr id="287" name="Szövegdoboz 10">
            <a:extLst>
              <a:ext uri="{FF2B5EF4-FFF2-40B4-BE49-F238E27FC236}">
                <a16:creationId xmlns:a16="http://schemas.microsoft.com/office/drawing/2014/main" id="{13E6DC19-4997-4FB4-B300-919C49312754}"/>
              </a:ext>
            </a:extLst>
          </p:cNvPr>
          <p:cNvSpPr txBox="1">
            <a:spLocks noChangeArrowheads="1"/>
          </p:cNvSpPr>
          <p:nvPr/>
        </p:nvSpPr>
        <p:spPr bwMode="auto">
          <a:xfrm>
            <a:off x="4916488"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05</a:t>
            </a:r>
          </a:p>
        </p:txBody>
      </p:sp>
      <p:sp>
        <p:nvSpPr>
          <p:cNvPr id="288" name="Szövegdoboz 10">
            <a:extLst>
              <a:ext uri="{FF2B5EF4-FFF2-40B4-BE49-F238E27FC236}">
                <a16:creationId xmlns:a16="http://schemas.microsoft.com/office/drawing/2014/main" id="{17162EDA-7607-4E47-91DD-A4187D051E7C}"/>
              </a:ext>
            </a:extLst>
          </p:cNvPr>
          <p:cNvSpPr txBox="1">
            <a:spLocks noChangeArrowheads="1"/>
          </p:cNvSpPr>
          <p:nvPr/>
        </p:nvSpPr>
        <p:spPr bwMode="auto">
          <a:xfrm>
            <a:off x="5137151" y="3050327"/>
            <a:ext cx="3603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06</a:t>
            </a:r>
          </a:p>
        </p:txBody>
      </p:sp>
      <p:sp>
        <p:nvSpPr>
          <p:cNvPr id="289" name="Szövegdoboz 10">
            <a:extLst>
              <a:ext uri="{FF2B5EF4-FFF2-40B4-BE49-F238E27FC236}">
                <a16:creationId xmlns:a16="http://schemas.microsoft.com/office/drawing/2014/main" id="{EBFBFE70-9A1C-4CBA-90A5-60AF5DFEF076}"/>
              </a:ext>
            </a:extLst>
          </p:cNvPr>
          <p:cNvSpPr txBox="1">
            <a:spLocks noChangeArrowheads="1"/>
          </p:cNvSpPr>
          <p:nvPr/>
        </p:nvSpPr>
        <p:spPr bwMode="auto">
          <a:xfrm>
            <a:off x="5356225"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07</a:t>
            </a:r>
          </a:p>
        </p:txBody>
      </p:sp>
      <p:sp>
        <p:nvSpPr>
          <p:cNvPr id="290" name="Szövegdoboz 10">
            <a:extLst>
              <a:ext uri="{FF2B5EF4-FFF2-40B4-BE49-F238E27FC236}">
                <a16:creationId xmlns:a16="http://schemas.microsoft.com/office/drawing/2014/main" id="{6B71A632-ABFF-4A7B-9DE6-4BC2095E8746}"/>
              </a:ext>
            </a:extLst>
          </p:cNvPr>
          <p:cNvSpPr txBox="1">
            <a:spLocks noChangeArrowheads="1"/>
          </p:cNvSpPr>
          <p:nvPr/>
        </p:nvSpPr>
        <p:spPr bwMode="auto">
          <a:xfrm>
            <a:off x="5576888"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08</a:t>
            </a:r>
          </a:p>
        </p:txBody>
      </p:sp>
      <p:sp>
        <p:nvSpPr>
          <p:cNvPr id="291" name="Szövegdoboz 10">
            <a:extLst>
              <a:ext uri="{FF2B5EF4-FFF2-40B4-BE49-F238E27FC236}">
                <a16:creationId xmlns:a16="http://schemas.microsoft.com/office/drawing/2014/main" id="{FA13A8B4-2358-419F-98A4-F60FF0A98C96}"/>
              </a:ext>
            </a:extLst>
          </p:cNvPr>
          <p:cNvSpPr txBox="1">
            <a:spLocks noChangeArrowheads="1"/>
          </p:cNvSpPr>
          <p:nvPr/>
        </p:nvSpPr>
        <p:spPr bwMode="auto">
          <a:xfrm>
            <a:off x="5797551" y="3050327"/>
            <a:ext cx="3603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09</a:t>
            </a:r>
          </a:p>
        </p:txBody>
      </p:sp>
      <p:sp>
        <p:nvSpPr>
          <p:cNvPr id="292" name="Szövegdoboz 10">
            <a:extLst>
              <a:ext uri="{FF2B5EF4-FFF2-40B4-BE49-F238E27FC236}">
                <a16:creationId xmlns:a16="http://schemas.microsoft.com/office/drawing/2014/main" id="{D7AF1622-AC7F-4963-A95B-2A87249B89B0}"/>
              </a:ext>
            </a:extLst>
          </p:cNvPr>
          <p:cNvSpPr txBox="1">
            <a:spLocks noChangeArrowheads="1"/>
          </p:cNvSpPr>
          <p:nvPr/>
        </p:nvSpPr>
        <p:spPr bwMode="auto">
          <a:xfrm>
            <a:off x="6016625"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10</a:t>
            </a:r>
          </a:p>
        </p:txBody>
      </p:sp>
      <p:sp>
        <p:nvSpPr>
          <p:cNvPr id="293" name="Szövegdoboz 10">
            <a:extLst>
              <a:ext uri="{FF2B5EF4-FFF2-40B4-BE49-F238E27FC236}">
                <a16:creationId xmlns:a16="http://schemas.microsoft.com/office/drawing/2014/main" id="{6859FA3D-B53D-40BD-9E18-4AEEF2D13E39}"/>
              </a:ext>
            </a:extLst>
          </p:cNvPr>
          <p:cNvSpPr txBox="1">
            <a:spLocks noChangeArrowheads="1"/>
          </p:cNvSpPr>
          <p:nvPr/>
        </p:nvSpPr>
        <p:spPr bwMode="auto">
          <a:xfrm>
            <a:off x="6237288"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11</a:t>
            </a:r>
          </a:p>
        </p:txBody>
      </p:sp>
      <p:sp>
        <p:nvSpPr>
          <p:cNvPr id="294" name="Szövegdoboz 10">
            <a:extLst>
              <a:ext uri="{FF2B5EF4-FFF2-40B4-BE49-F238E27FC236}">
                <a16:creationId xmlns:a16="http://schemas.microsoft.com/office/drawing/2014/main" id="{558AFD75-B650-457F-9304-A40B8C35C475}"/>
              </a:ext>
            </a:extLst>
          </p:cNvPr>
          <p:cNvSpPr txBox="1">
            <a:spLocks noChangeArrowheads="1"/>
          </p:cNvSpPr>
          <p:nvPr/>
        </p:nvSpPr>
        <p:spPr bwMode="auto">
          <a:xfrm>
            <a:off x="6445251" y="3045564"/>
            <a:ext cx="360363"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12</a:t>
            </a:r>
          </a:p>
        </p:txBody>
      </p:sp>
      <p:sp>
        <p:nvSpPr>
          <p:cNvPr id="295" name="Szövegdoboz 10">
            <a:extLst>
              <a:ext uri="{FF2B5EF4-FFF2-40B4-BE49-F238E27FC236}">
                <a16:creationId xmlns:a16="http://schemas.microsoft.com/office/drawing/2014/main" id="{D627D8B4-3C13-4AA1-ABF4-2C30D8BD76C7}"/>
              </a:ext>
            </a:extLst>
          </p:cNvPr>
          <p:cNvSpPr txBox="1">
            <a:spLocks noChangeArrowheads="1"/>
          </p:cNvSpPr>
          <p:nvPr/>
        </p:nvSpPr>
        <p:spPr bwMode="auto">
          <a:xfrm>
            <a:off x="6683376" y="3055089"/>
            <a:ext cx="360363"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01</a:t>
            </a:r>
          </a:p>
        </p:txBody>
      </p:sp>
      <p:sp>
        <p:nvSpPr>
          <p:cNvPr id="296" name="Szövegdoboz 10">
            <a:extLst>
              <a:ext uri="{FF2B5EF4-FFF2-40B4-BE49-F238E27FC236}">
                <a16:creationId xmlns:a16="http://schemas.microsoft.com/office/drawing/2014/main" id="{4624E781-FB80-445B-A1FB-E6062B8BE1B0}"/>
              </a:ext>
            </a:extLst>
          </p:cNvPr>
          <p:cNvSpPr txBox="1">
            <a:spLocks noChangeArrowheads="1"/>
          </p:cNvSpPr>
          <p:nvPr/>
        </p:nvSpPr>
        <p:spPr bwMode="auto">
          <a:xfrm>
            <a:off x="6897688"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02</a:t>
            </a:r>
          </a:p>
        </p:txBody>
      </p:sp>
      <p:sp>
        <p:nvSpPr>
          <p:cNvPr id="297" name="Szövegdoboz 10">
            <a:extLst>
              <a:ext uri="{FF2B5EF4-FFF2-40B4-BE49-F238E27FC236}">
                <a16:creationId xmlns:a16="http://schemas.microsoft.com/office/drawing/2014/main" id="{76CA28F3-29AA-429B-8E0D-7756324C5676}"/>
              </a:ext>
            </a:extLst>
          </p:cNvPr>
          <p:cNvSpPr txBox="1">
            <a:spLocks noChangeArrowheads="1"/>
          </p:cNvSpPr>
          <p:nvPr/>
        </p:nvSpPr>
        <p:spPr bwMode="auto">
          <a:xfrm>
            <a:off x="7118351" y="3050327"/>
            <a:ext cx="3603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03</a:t>
            </a:r>
          </a:p>
        </p:txBody>
      </p:sp>
      <p:sp>
        <p:nvSpPr>
          <p:cNvPr id="298" name="Szövegdoboz 10">
            <a:extLst>
              <a:ext uri="{FF2B5EF4-FFF2-40B4-BE49-F238E27FC236}">
                <a16:creationId xmlns:a16="http://schemas.microsoft.com/office/drawing/2014/main" id="{382FFDCA-829E-4B50-B682-81F87E8602DD}"/>
              </a:ext>
            </a:extLst>
          </p:cNvPr>
          <p:cNvSpPr txBox="1">
            <a:spLocks noChangeArrowheads="1"/>
          </p:cNvSpPr>
          <p:nvPr/>
        </p:nvSpPr>
        <p:spPr bwMode="auto">
          <a:xfrm>
            <a:off x="7337425"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04</a:t>
            </a:r>
          </a:p>
        </p:txBody>
      </p:sp>
      <p:sp>
        <p:nvSpPr>
          <p:cNvPr id="299" name="Szövegdoboz 10">
            <a:extLst>
              <a:ext uri="{FF2B5EF4-FFF2-40B4-BE49-F238E27FC236}">
                <a16:creationId xmlns:a16="http://schemas.microsoft.com/office/drawing/2014/main" id="{C8C46014-CA69-4207-8C61-3FC8BFF22A4F}"/>
              </a:ext>
            </a:extLst>
          </p:cNvPr>
          <p:cNvSpPr txBox="1">
            <a:spLocks noChangeArrowheads="1"/>
          </p:cNvSpPr>
          <p:nvPr/>
        </p:nvSpPr>
        <p:spPr bwMode="auto">
          <a:xfrm>
            <a:off x="7558088" y="3050327"/>
            <a:ext cx="36036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05</a:t>
            </a:r>
          </a:p>
        </p:txBody>
      </p:sp>
      <p:sp>
        <p:nvSpPr>
          <p:cNvPr id="300" name="Szövegdoboz 10">
            <a:extLst>
              <a:ext uri="{FF2B5EF4-FFF2-40B4-BE49-F238E27FC236}">
                <a16:creationId xmlns:a16="http://schemas.microsoft.com/office/drawing/2014/main" id="{7B46C150-CBF5-4C69-BC1D-D5293C2784F3}"/>
              </a:ext>
            </a:extLst>
          </p:cNvPr>
          <p:cNvSpPr txBox="1">
            <a:spLocks noChangeArrowheads="1"/>
          </p:cNvSpPr>
          <p:nvPr/>
        </p:nvSpPr>
        <p:spPr bwMode="auto">
          <a:xfrm>
            <a:off x="7778751" y="3050327"/>
            <a:ext cx="3603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06</a:t>
            </a:r>
          </a:p>
        </p:txBody>
      </p:sp>
      <p:sp>
        <p:nvSpPr>
          <p:cNvPr id="301" name="Szövegdoboz 10">
            <a:extLst>
              <a:ext uri="{FF2B5EF4-FFF2-40B4-BE49-F238E27FC236}">
                <a16:creationId xmlns:a16="http://schemas.microsoft.com/office/drawing/2014/main" id="{D41F25F1-2C01-459D-8ED9-62947216AEF8}"/>
              </a:ext>
            </a:extLst>
          </p:cNvPr>
          <p:cNvSpPr txBox="1">
            <a:spLocks noChangeArrowheads="1"/>
          </p:cNvSpPr>
          <p:nvPr/>
        </p:nvSpPr>
        <p:spPr bwMode="auto">
          <a:xfrm>
            <a:off x="7997825"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07</a:t>
            </a:r>
          </a:p>
        </p:txBody>
      </p:sp>
      <p:sp>
        <p:nvSpPr>
          <p:cNvPr id="302" name="Szövegdoboz 10">
            <a:extLst>
              <a:ext uri="{FF2B5EF4-FFF2-40B4-BE49-F238E27FC236}">
                <a16:creationId xmlns:a16="http://schemas.microsoft.com/office/drawing/2014/main" id="{2829D1B8-419F-4754-AE14-5BDCBD41DBE4}"/>
              </a:ext>
            </a:extLst>
          </p:cNvPr>
          <p:cNvSpPr txBox="1">
            <a:spLocks noChangeArrowheads="1"/>
          </p:cNvSpPr>
          <p:nvPr/>
        </p:nvSpPr>
        <p:spPr bwMode="auto">
          <a:xfrm>
            <a:off x="8218488" y="3050327"/>
            <a:ext cx="36036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08</a:t>
            </a:r>
          </a:p>
        </p:txBody>
      </p:sp>
      <p:sp>
        <p:nvSpPr>
          <p:cNvPr id="303" name="Szövegdoboz 10">
            <a:extLst>
              <a:ext uri="{FF2B5EF4-FFF2-40B4-BE49-F238E27FC236}">
                <a16:creationId xmlns:a16="http://schemas.microsoft.com/office/drawing/2014/main" id="{875E45BC-6BF9-4EA6-8001-BC3E135F20FB}"/>
              </a:ext>
            </a:extLst>
          </p:cNvPr>
          <p:cNvSpPr txBox="1">
            <a:spLocks noChangeArrowheads="1"/>
          </p:cNvSpPr>
          <p:nvPr/>
        </p:nvSpPr>
        <p:spPr bwMode="auto">
          <a:xfrm>
            <a:off x="8439151" y="3050327"/>
            <a:ext cx="3603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09</a:t>
            </a:r>
          </a:p>
        </p:txBody>
      </p:sp>
      <p:sp>
        <p:nvSpPr>
          <p:cNvPr id="304" name="Szövegdoboz 10">
            <a:extLst>
              <a:ext uri="{FF2B5EF4-FFF2-40B4-BE49-F238E27FC236}">
                <a16:creationId xmlns:a16="http://schemas.microsoft.com/office/drawing/2014/main" id="{12BFD2CC-7636-4CED-AAFA-03F022F234E0}"/>
              </a:ext>
            </a:extLst>
          </p:cNvPr>
          <p:cNvSpPr txBox="1">
            <a:spLocks noChangeArrowheads="1"/>
          </p:cNvSpPr>
          <p:nvPr/>
        </p:nvSpPr>
        <p:spPr bwMode="auto">
          <a:xfrm>
            <a:off x="8658225"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10</a:t>
            </a:r>
          </a:p>
        </p:txBody>
      </p:sp>
      <p:sp>
        <p:nvSpPr>
          <p:cNvPr id="305" name="Szövegdoboz 10">
            <a:extLst>
              <a:ext uri="{FF2B5EF4-FFF2-40B4-BE49-F238E27FC236}">
                <a16:creationId xmlns:a16="http://schemas.microsoft.com/office/drawing/2014/main" id="{F4B1D97B-4E72-4576-A499-17C0BF2C40AF}"/>
              </a:ext>
            </a:extLst>
          </p:cNvPr>
          <p:cNvSpPr txBox="1">
            <a:spLocks noChangeArrowheads="1"/>
          </p:cNvSpPr>
          <p:nvPr/>
        </p:nvSpPr>
        <p:spPr bwMode="auto">
          <a:xfrm>
            <a:off x="8878888" y="3050327"/>
            <a:ext cx="36036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11</a:t>
            </a:r>
          </a:p>
        </p:txBody>
      </p:sp>
      <p:sp>
        <p:nvSpPr>
          <p:cNvPr id="306" name="Szövegdoboz 10">
            <a:extLst>
              <a:ext uri="{FF2B5EF4-FFF2-40B4-BE49-F238E27FC236}">
                <a16:creationId xmlns:a16="http://schemas.microsoft.com/office/drawing/2014/main" id="{67A084F7-3A7A-4037-BB64-0296969574CC}"/>
              </a:ext>
            </a:extLst>
          </p:cNvPr>
          <p:cNvSpPr txBox="1">
            <a:spLocks noChangeArrowheads="1"/>
          </p:cNvSpPr>
          <p:nvPr/>
        </p:nvSpPr>
        <p:spPr bwMode="auto">
          <a:xfrm>
            <a:off x="9069388" y="3055089"/>
            <a:ext cx="3619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12</a:t>
            </a:r>
          </a:p>
        </p:txBody>
      </p:sp>
      <p:sp>
        <p:nvSpPr>
          <p:cNvPr id="307" name="Szövegdoboz 10">
            <a:extLst>
              <a:ext uri="{FF2B5EF4-FFF2-40B4-BE49-F238E27FC236}">
                <a16:creationId xmlns:a16="http://schemas.microsoft.com/office/drawing/2014/main" id="{1613A949-138A-42CC-BE69-0C5921AA94DB}"/>
              </a:ext>
            </a:extLst>
          </p:cNvPr>
          <p:cNvSpPr txBox="1">
            <a:spLocks noChangeArrowheads="1"/>
          </p:cNvSpPr>
          <p:nvPr/>
        </p:nvSpPr>
        <p:spPr bwMode="auto">
          <a:xfrm>
            <a:off x="9301163" y="3055089"/>
            <a:ext cx="360362"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01</a:t>
            </a:r>
          </a:p>
        </p:txBody>
      </p:sp>
      <p:sp>
        <p:nvSpPr>
          <p:cNvPr id="308" name="Szövegdoboz 10">
            <a:extLst>
              <a:ext uri="{FF2B5EF4-FFF2-40B4-BE49-F238E27FC236}">
                <a16:creationId xmlns:a16="http://schemas.microsoft.com/office/drawing/2014/main" id="{506F45F6-6A94-4034-874C-FD0D476C2A57}"/>
              </a:ext>
            </a:extLst>
          </p:cNvPr>
          <p:cNvSpPr txBox="1">
            <a:spLocks noChangeArrowheads="1"/>
          </p:cNvSpPr>
          <p:nvPr/>
        </p:nvSpPr>
        <p:spPr bwMode="auto">
          <a:xfrm>
            <a:off x="9539288" y="3050327"/>
            <a:ext cx="36036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02</a:t>
            </a:r>
          </a:p>
        </p:txBody>
      </p:sp>
      <p:sp>
        <p:nvSpPr>
          <p:cNvPr id="309" name="Szövegdoboz 10">
            <a:extLst>
              <a:ext uri="{FF2B5EF4-FFF2-40B4-BE49-F238E27FC236}">
                <a16:creationId xmlns:a16="http://schemas.microsoft.com/office/drawing/2014/main" id="{D18945C0-D641-4AD2-B217-216F9AD0CAF4}"/>
              </a:ext>
            </a:extLst>
          </p:cNvPr>
          <p:cNvSpPr txBox="1">
            <a:spLocks noChangeArrowheads="1"/>
          </p:cNvSpPr>
          <p:nvPr/>
        </p:nvSpPr>
        <p:spPr bwMode="auto">
          <a:xfrm>
            <a:off x="9759951" y="3050327"/>
            <a:ext cx="3603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03</a:t>
            </a:r>
          </a:p>
        </p:txBody>
      </p:sp>
      <p:sp>
        <p:nvSpPr>
          <p:cNvPr id="310" name="Szövegdoboz 10">
            <a:extLst>
              <a:ext uri="{FF2B5EF4-FFF2-40B4-BE49-F238E27FC236}">
                <a16:creationId xmlns:a16="http://schemas.microsoft.com/office/drawing/2014/main" id="{A6837599-2BB3-4126-9B6A-4A0E621781EB}"/>
              </a:ext>
            </a:extLst>
          </p:cNvPr>
          <p:cNvSpPr txBox="1">
            <a:spLocks noChangeArrowheads="1"/>
          </p:cNvSpPr>
          <p:nvPr/>
        </p:nvSpPr>
        <p:spPr bwMode="auto">
          <a:xfrm>
            <a:off x="9979025" y="3050327"/>
            <a:ext cx="36195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04</a:t>
            </a:r>
          </a:p>
        </p:txBody>
      </p:sp>
      <p:sp>
        <p:nvSpPr>
          <p:cNvPr id="311" name="Szövegdoboz 10">
            <a:extLst>
              <a:ext uri="{FF2B5EF4-FFF2-40B4-BE49-F238E27FC236}">
                <a16:creationId xmlns:a16="http://schemas.microsoft.com/office/drawing/2014/main" id="{75E7588A-ACF4-4B2F-A08C-CF11C284D7DF}"/>
              </a:ext>
            </a:extLst>
          </p:cNvPr>
          <p:cNvSpPr txBox="1">
            <a:spLocks noChangeArrowheads="1"/>
          </p:cNvSpPr>
          <p:nvPr/>
        </p:nvSpPr>
        <p:spPr bwMode="auto">
          <a:xfrm>
            <a:off x="10199688" y="3050327"/>
            <a:ext cx="36036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05</a:t>
            </a:r>
          </a:p>
        </p:txBody>
      </p:sp>
      <p:sp>
        <p:nvSpPr>
          <p:cNvPr id="312" name="Szövegdoboz 10">
            <a:extLst>
              <a:ext uri="{FF2B5EF4-FFF2-40B4-BE49-F238E27FC236}">
                <a16:creationId xmlns:a16="http://schemas.microsoft.com/office/drawing/2014/main" id="{92D669CE-F178-4A6F-A473-2C1A02213DF1}"/>
              </a:ext>
            </a:extLst>
          </p:cNvPr>
          <p:cNvSpPr txBox="1">
            <a:spLocks noChangeArrowheads="1"/>
          </p:cNvSpPr>
          <p:nvPr/>
        </p:nvSpPr>
        <p:spPr bwMode="auto">
          <a:xfrm>
            <a:off x="1727200" y="2877289"/>
            <a:ext cx="7810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Calendar month</a:t>
            </a:r>
          </a:p>
        </p:txBody>
      </p:sp>
      <p:sp>
        <p:nvSpPr>
          <p:cNvPr id="313" name="Szövegdoboz 10">
            <a:extLst>
              <a:ext uri="{FF2B5EF4-FFF2-40B4-BE49-F238E27FC236}">
                <a16:creationId xmlns:a16="http://schemas.microsoft.com/office/drawing/2014/main" id="{C8F84848-3CA8-4FDF-810A-CCEAD5E56900}"/>
              </a:ext>
            </a:extLst>
          </p:cNvPr>
          <p:cNvSpPr txBox="1">
            <a:spLocks noChangeArrowheads="1"/>
          </p:cNvSpPr>
          <p:nvPr/>
        </p:nvSpPr>
        <p:spPr bwMode="auto">
          <a:xfrm>
            <a:off x="1724025" y="3251939"/>
            <a:ext cx="7810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Project month</a:t>
            </a:r>
          </a:p>
        </p:txBody>
      </p:sp>
      <p:grpSp>
        <p:nvGrpSpPr>
          <p:cNvPr id="314" name="Csoportba foglalás 10">
            <a:extLst>
              <a:ext uri="{FF2B5EF4-FFF2-40B4-BE49-F238E27FC236}">
                <a16:creationId xmlns:a16="http://schemas.microsoft.com/office/drawing/2014/main" id="{96F95496-7F7E-4390-A71F-45699489DDFA}"/>
              </a:ext>
            </a:extLst>
          </p:cNvPr>
          <p:cNvGrpSpPr>
            <a:grpSpLocks/>
          </p:cNvGrpSpPr>
          <p:nvPr/>
        </p:nvGrpSpPr>
        <p:grpSpPr bwMode="auto">
          <a:xfrm>
            <a:off x="2570163" y="2650277"/>
            <a:ext cx="2640012" cy="269875"/>
            <a:chOff x="1046074" y="1546624"/>
            <a:chExt cx="2640420" cy="270207"/>
          </a:xfrm>
        </p:grpSpPr>
        <p:cxnSp>
          <p:nvCxnSpPr>
            <p:cNvPr id="315" name="Egyenes összekötő nyíllal 9">
              <a:extLst>
                <a:ext uri="{FF2B5EF4-FFF2-40B4-BE49-F238E27FC236}">
                  <a16:creationId xmlns:a16="http://schemas.microsoft.com/office/drawing/2014/main" id="{8795F5CF-8E13-489A-B2A3-2AA52CF8813B}"/>
                </a:ext>
              </a:extLst>
            </p:cNvPr>
            <p:cNvCxnSpPr/>
            <p:nvPr/>
          </p:nvCxnSpPr>
          <p:spPr>
            <a:xfrm>
              <a:off x="1046074" y="1586361"/>
              <a:ext cx="12956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6" name="Egyenes összekötő nyíllal 165">
              <a:extLst>
                <a:ext uri="{FF2B5EF4-FFF2-40B4-BE49-F238E27FC236}">
                  <a16:creationId xmlns:a16="http://schemas.microsoft.com/office/drawing/2014/main" id="{03C86027-CD76-48DF-BB4B-1A75219EFAF2}"/>
                </a:ext>
              </a:extLst>
            </p:cNvPr>
            <p:cNvCxnSpPr/>
            <p:nvPr/>
          </p:nvCxnSpPr>
          <p:spPr>
            <a:xfrm>
              <a:off x="2390894" y="1586361"/>
              <a:ext cx="12956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17" name="Szövegdoboz 10">
              <a:extLst>
                <a:ext uri="{FF2B5EF4-FFF2-40B4-BE49-F238E27FC236}">
                  <a16:creationId xmlns:a16="http://schemas.microsoft.com/office/drawing/2014/main" id="{E148CFF9-852A-4DF0-8C45-CB92970EA80A}"/>
                </a:ext>
              </a:extLst>
            </p:cNvPr>
            <p:cNvSpPr txBox="1">
              <a:spLocks noChangeArrowheads="1"/>
            </p:cNvSpPr>
            <p:nvPr/>
          </p:nvSpPr>
          <p:spPr bwMode="auto">
            <a:xfrm>
              <a:off x="1346040" y="1546624"/>
              <a:ext cx="6486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RP1</a:t>
              </a:r>
            </a:p>
          </p:txBody>
        </p:sp>
        <p:sp>
          <p:nvSpPr>
            <p:cNvPr id="318" name="Szövegdoboz 10">
              <a:extLst>
                <a:ext uri="{FF2B5EF4-FFF2-40B4-BE49-F238E27FC236}">
                  <a16:creationId xmlns:a16="http://schemas.microsoft.com/office/drawing/2014/main" id="{8B088A46-3A80-4506-A377-68C2E2A5EBA3}"/>
                </a:ext>
              </a:extLst>
            </p:cNvPr>
            <p:cNvSpPr txBox="1">
              <a:spLocks noChangeArrowheads="1"/>
            </p:cNvSpPr>
            <p:nvPr/>
          </p:nvSpPr>
          <p:spPr bwMode="auto">
            <a:xfrm>
              <a:off x="2687002" y="1570610"/>
              <a:ext cx="6486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RP2</a:t>
              </a:r>
            </a:p>
          </p:txBody>
        </p:sp>
      </p:grpSp>
      <p:grpSp>
        <p:nvGrpSpPr>
          <p:cNvPr id="319" name="Csoportba foglalás 168">
            <a:extLst>
              <a:ext uri="{FF2B5EF4-FFF2-40B4-BE49-F238E27FC236}">
                <a16:creationId xmlns:a16="http://schemas.microsoft.com/office/drawing/2014/main" id="{17D3D26E-2AD9-4916-9E0D-193B7C826D9A}"/>
              </a:ext>
            </a:extLst>
          </p:cNvPr>
          <p:cNvGrpSpPr>
            <a:grpSpLocks/>
          </p:cNvGrpSpPr>
          <p:nvPr/>
        </p:nvGrpSpPr>
        <p:grpSpPr bwMode="auto">
          <a:xfrm>
            <a:off x="5210176" y="2650277"/>
            <a:ext cx="2640013" cy="269875"/>
            <a:chOff x="1046074" y="1546624"/>
            <a:chExt cx="2640420" cy="270207"/>
          </a:xfrm>
        </p:grpSpPr>
        <p:cxnSp>
          <p:nvCxnSpPr>
            <p:cNvPr id="320" name="Egyenes összekötő nyíllal 169">
              <a:extLst>
                <a:ext uri="{FF2B5EF4-FFF2-40B4-BE49-F238E27FC236}">
                  <a16:creationId xmlns:a16="http://schemas.microsoft.com/office/drawing/2014/main" id="{7A476341-917B-4D65-A058-A7746DCDD42E}"/>
                </a:ext>
              </a:extLst>
            </p:cNvPr>
            <p:cNvCxnSpPr/>
            <p:nvPr/>
          </p:nvCxnSpPr>
          <p:spPr>
            <a:xfrm>
              <a:off x="1046074" y="1586361"/>
              <a:ext cx="12956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1" name="Egyenes összekötő nyíllal 170">
              <a:extLst>
                <a:ext uri="{FF2B5EF4-FFF2-40B4-BE49-F238E27FC236}">
                  <a16:creationId xmlns:a16="http://schemas.microsoft.com/office/drawing/2014/main" id="{32416261-529A-4324-B532-DBC7FE194170}"/>
                </a:ext>
              </a:extLst>
            </p:cNvPr>
            <p:cNvCxnSpPr/>
            <p:nvPr/>
          </p:nvCxnSpPr>
          <p:spPr>
            <a:xfrm>
              <a:off x="2390894" y="1586361"/>
              <a:ext cx="12956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22" name="Szövegdoboz 10">
              <a:extLst>
                <a:ext uri="{FF2B5EF4-FFF2-40B4-BE49-F238E27FC236}">
                  <a16:creationId xmlns:a16="http://schemas.microsoft.com/office/drawing/2014/main" id="{CECC172E-21D1-440B-BCBB-302CE83A42EF}"/>
                </a:ext>
              </a:extLst>
            </p:cNvPr>
            <p:cNvSpPr txBox="1">
              <a:spLocks noChangeArrowheads="1"/>
            </p:cNvSpPr>
            <p:nvPr/>
          </p:nvSpPr>
          <p:spPr bwMode="auto">
            <a:xfrm>
              <a:off x="1346040" y="1546624"/>
              <a:ext cx="6486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RP3</a:t>
              </a:r>
            </a:p>
          </p:txBody>
        </p:sp>
        <p:sp>
          <p:nvSpPr>
            <p:cNvPr id="323" name="Szövegdoboz 10">
              <a:extLst>
                <a:ext uri="{FF2B5EF4-FFF2-40B4-BE49-F238E27FC236}">
                  <a16:creationId xmlns:a16="http://schemas.microsoft.com/office/drawing/2014/main" id="{7E727783-0104-4778-BCFB-CEF59A4D8195}"/>
                </a:ext>
              </a:extLst>
            </p:cNvPr>
            <p:cNvSpPr txBox="1">
              <a:spLocks noChangeArrowheads="1"/>
            </p:cNvSpPr>
            <p:nvPr/>
          </p:nvSpPr>
          <p:spPr bwMode="auto">
            <a:xfrm>
              <a:off x="2687002" y="1570610"/>
              <a:ext cx="6486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RP4</a:t>
              </a:r>
            </a:p>
          </p:txBody>
        </p:sp>
      </p:grpSp>
      <p:grpSp>
        <p:nvGrpSpPr>
          <p:cNvPr id="324" name="Csoportba foglalás 173">
            <a:extLst>
              <a:ext uri="{FF2B5EF4-FFF2-40B4-BE49-F238E27FC236}">
                <a16:creationId xmlns:a16="http://schemas.microsoft.com/office/drawing/2014/main" id="{79A86AAA-21BA-45F5-861E-241387580D8D}"/>
              </a:ext>
            </a:extLst>
          </p:cNvPr>
          <p:cNvGrpSpPr>
            <a:grpSpLocks/>
          </p:cNvGrpSpPr>
          <p:nvPr/>
        </p:nvGrpSpPr>
        <p:grpSpPr bwMode="auto">
          <a:xfrm>
            <a:off x="7850188" y="2643927"/>
            <a:ext cx="2640012" cy="269875"/>
            <a:chOff x="1046074" y="1546624"/>
            <a:chExt cx="2640420" cy="270207"/>
          </a:xfrm>
        </p:grpSpPr>
        <p:cxnSp>
          <p:nvCxnSpPr>
            <p:cNvPr id="325" name="Egyenes összekötő nyíllal 174">
              <a:extLst>
                <a:ext uri="{FF2B5EF4-FFF2-40B4-BE49-F238E27FC236}">
                  <a16:creationId xmlns:a16="http://schemas.microsoft.com/office/drawing/2014/main" id="{D3F4CC7E-DCDC-463E-90EF-AEC04E791A27}"/>
                </a:ext>
              </a:extLst>
            </p:cNvPr>
            <p:cNvCxnSpPr/>
            <p:nvPr/>
          </p:nvCxnSpPr>
          <p:spPr>
            <a:xfrm>
              <a:off x="1046074" y="1586361"/>
              <a:ext cx="12956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6" name="Egyenes összekötő nyíllal 175">
              <a:extLst>
                <a:ext uri="{FF2B5EF4-FFF2-40B4-BE49-F238E27FC236}">
                  <a16:creationId xmlns:a16="http://schemas.microsoft.com/office/drawing/2014/main" id="{BA423985-B84A-43BB-8316-F2B260F8EEA9}"/>
                </a:ext>
              </a:extLst>
            </p:cNvPr>
            <p:cNvCxnSpPr/>
            <p:nvPr/>
          </p:nvCxnSpPr>
          <p:spPr>
            <a:xfrm>
              <a:off x="2390894" y="1586361"/>
              <a:ext cx="129560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27" name="Szövegdoboz 10">
              <a:extLst>
                <a:ext uri="{FF2B5EF4-FFF2-40B4-BE49-F238E27FC236}">
                  <a16:creationId xmlns:a16="http://schemas.microsoft.com/office/drawing/2014/main" id="{1B3AB975-1804-4571-88D0-8D8377096EC4}"/>
                </a:ext>
              </a:extLst>
            </p:cNvPr>
            <p:cNvSpPr txBox="1">
              <a:spLocks noChangeArrowheads="1"/>
            </p:cNvSpPr>
            <p:nvPr/>
          </p:nvSpPr>
          <p:spPr bwMode="auto">
            <a:xfrm>
              <a:off x="1346040" y="1546624"/>
              <a:ext cx="6486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RP5</a:t>
              </a:r>
            </a:p>
          </p:txBody>
        </p:sp>
        <p:sp>
          <p:nvSpPr>
            <p:cNvPr id="328" name="Szövegdoboz 10">
              <a:extLst>
                <a:ext uri="{FF2B5EF4-FFF2-40B4-BE49-F238E27FC236}">
                  <a16:creationId xmlns:a16="http://schemas.microsoft.com/office/drawing/2014/main" id="{B338D432-0D4C-4343-B77A-5CD42D11E6B2}"/>
                </a:ext>
              </a:extLst>
            </p:cNvPr>
            <p:cNvSpPr txBox="1">
              <a:spLocks noChangeArrowheads="1"/>
            </p:cNvSpPr>
            <p:nvPr/>
          </p:nvSpPr>
          <p:spPr bwMode="auto">
            <a:xfrm>
              <a:off x="2687002" y="1570610"/>
              <a:ext cx="6486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rPr>
                <a:t>RP6</a:t>
              </a:r>
            </a:p>
          </p:txBody>
        </p:sp>
      </p:grpSp>
      <p:sp>
        <p:nvSpPr>
          <p:cNvPr id="329" name="Szövegdoboz 10">
            <a:extLst>
              <a:ext uri="{FF2B5EF4-FFF2-40B4-BE49-F238E27FC236}">
                <a16:creationId xmlns:a16="http://schemas.microsoft.com/office/drawing/2014/main" id="{41043172-528E-4C39-9BEC-E6F0854AF053}"/>
              </a:ext>
            </a:extLst>
          </p:cNvPr>
          <p:cNvSpPr txBox="1">
            <a:spLocks noChangeArrowheads="1"/>
          </p:cNvSpPr>
          <p:nvPr/>
        </p:nvSpPr>
        <p:spPr bwMode="auto">
          <a:xfrm>
            <a:off x="1609725" y="3802801"/>
            <a:ext cx="100965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b="1" dirty="0">
                <a:solidFill>
                  <a:srgbClr val="004A9E"/>
                </a:solidFill>
                <a:latin typeface="Garamond" pitchFamily="18" charset="0"/>
              </a:rPr>
              <a:t>Event types</a:t>
            </a:r>
          </a:p>
        </p:txBody>
      </p:sp>
      <p:sp>
        <p:nvSpPr>
          <p:cNvPr id="330" name="Lefelé nyíl 11">
            <a:extLst>
              <a:ext uri="{FF2B5EF4-FFF2-40B4-BE49-F238E27FC236}">
                <a16:creationId xmlns:a16="http://schemas.microsoft.com/office/drawing/2014/main" id="{2803F8B9-AAE5-4703-BDE8-A608B8BE26EE}"/>
              </a:ext>
            </a:extLst>
          </p:cNvPr>
          <p:cNvSpPr/>
          <p:nvPr/>
        </p:nvSpPr>
        <p:spPr>
          <a:xfrm>
            <a:off x="3468688" y="3472601"/>
            <a:ext cx="157162" cy="431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31" name="Szövegdoboz 10">
            <a:extLst>
              <a:ext uri="{FF2B5EF4-FFF2-40B4-BE49-F238E27FC236}">
                <a16:creationId xmlns:a16="http://schemas.microsoft.com/office/drawing/2014/main" id="{9AB7E181-B544-4FDF-9C7C-4AF821BA0AB0}"/>
              </a:ext>
            </a:extLst>
          </p:cNvPr>
          <p:cNvSpPr txBox="1">
            <a:spLocks noChangeArrowheads="1"/>
          </p:cNvSpPr>
          <p:nvPr/>
        </p:nvSpPr>
        <p:spPr bwMode="auto">
          <a:xfrm>
            <a:off x="4124326" y="4417164"/>
            <a:ext cx="86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CZ</a:t>
            </a:r>
          </a:p>
          <a:p>
            <a:pPr algn="ctr"/>
            <a:r>
              <a:rPr lang="en-GB" altLang="hu-HU" sz="1000" b="1" dirty="0">
                <a:solidFill>
                  <a:srgbClr val="004A9E"/>
                </a:solidFill>
                <a:latin typeface="Garamond" pitchFamily="18" charset="0"/>
              </a:rPr>
              <a:t>MIT</a:t>
            </a:r>
          </a:p>
        </p:txBody>
      </p:sp>
      <p:sp>
        <p:nvSpPr>
          <p:cNvPr id="332" name="Szövegdoboz 10">
            <a:extLst>
              <a:ext uri="{FF2B5EF4-FFF2-40B4-BE49-F238E27FC236}">
                <a16:creationId xmlns:a16="http://schemas.microsoft.com/office/drawing/2014/main" id="{FC283FFE-1A56-4850-86B4-B99EB3E258AA}"/>
              </a:ext>
            </a:extLst>
          </p:cNvPr>
          <p:cNvSpPr txBox="1">
            <a:spLocks noChangeArrowheads="1"/>
          </p:cNvSpPr>
          <p:nvPr/>
        </p:nvSpPr>
        <p:spPr bwMode="auto">
          <a:xfrm>
            <a:off x="4067805" y="3949306"/>
            <a:ext cx="10112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TTM1</a:t>
            </a:r>
          </a:p>
          <a:p>
            <a:pPr algn="ctr"/>
            <a:r>
              <a:rPr lang="en-GB" altLang="hu-HU" sz="1000" b="1" dirty="0">
                <a:solidFill>
                  <a:srgbClr val="004A9E"/>
                </a:solidFill>
                <a:latin typeface="Garamond" pitchFamily="18" charset="0"/>
              </a:rPr>
              <a:t>SC</a:t>
            </a:r>
          </a:p>
          <a:p>
            <a:pPr algn="ctr"/>
            <a:r>
              <a:rPr lang="en-GB" altLang="hu-HU" sz="1000" b="1" dirty="0">
                <a:solidFill>
                  <a:srgbClr val="004A9E"/>
                </a:solidFill>
                <a:latin typeface="Garamond" pitchFamily="18" charset="0"/>
              </a:rPr>
              <a:t>WG</a:t>
            </a:r>
          </a:p>
        </p:txBody>
      </p:sp>
      <p:sp>
        <p:nvSpPr>
          <p:cNvPr id="333" name="Szövegdoboz 10">
            <a:extLst>
              <a:ext uri="{FF2B5EF4-FFF2-40B4-BE49-F238E27FC236}">
                <a16:creationId xmlns:a16="http://schemas.microsoft.com/office/drawing/2014/main" id="{F09AB233-60FB-4420-BA92-810E78B6CC79}"/>
              </a:ext>
            </a:extLst>
          </p:cNvPr>
          <p:cNvSpPr txBox="1">
            <a:spLocks noChangeArrowheads="1"/>
          </p:cNvSpPr>
          <p:nvPr/>
        </p:nvSpPr>
        <p:spPr bwMode="auto">
          <a:xfrm>
            <a:off x="4581525" y="3925039"/>
            <a:ext cx="10096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TTM2</a:t>
            </a:r>
          </a:p>
          <a:p>
            <a:pPr algn="ctr"/>
            <a:r>
              <a:rPr lang="en-GB" altLang="hu-HU" sz="1000" b="1" dirty="0">
                <a:solidFill>
                  <a:srgbClr val="004A9E"/>
                </a:solidFill>
                <a:latin typeface="Garamond" pitchFamily="18" charset="0"/>
              </a:rPr>
              <a:t>WG</a:t>
            </a:r>
          </a:p>
        </p:txBody>
      </p:sp>
      <p:sp>
        <p:nvSpPr>
          <p:cNvPr id="334" name="Szövegdoboz 10">
            <a:extLst>
              <a:ext uri="{FF2B5EF4-FFF2-40B4-BE49-F238E27FC236}">
                <a16:creationId xmlns:a16="http://schemas.microsoft.com/office/drawing/2014/main" id="{D044EFE1-2C75-4C8A-90ED-DD4D47113981}"/>
              </a:ext>
            </a:extLst>
          </p:cNvPr>
          <p:cNvSpPr txBox="1">
            <a:spLocks noChangeArrowheads="1"/>
          </p:cNvSpPr>
          <p:nvPr/>
        </p:nvSpPr>
        <p:spPr bwMode="auto">
          <a:xfrm>
            <a:off x="8562493" y="3890113"/>
            <a:ext cx="10096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TTM3</a:t>
            </a:r>
          </a:p>
          <a:p>
            <a:pPr algn="ctr"/>
            <a:r>
              <a:rPr lang="en-GB" altLang="hu-HU" sz="1000" b="1" dirty="0">
                <a:solidFill>
                  <a:srgbClr val="004A9E"/>
                </a:solidFill>
                <a:latin typeface="Garamond" pitchFamily="18" charset="0"/>
              </a:rPr>
              <a:t>SC</a:t>
            </a:r>
          </a:p>
          <a:p>
            <a:pPr algn="ctr"/>
            <a:r>
              <a:rPr lang="en-GB" altLang="hu-HU" sz="1000" b="1" dirty="0">
                <a:solidFill>
                  <a:srgbClr val="004A9E"/>
                </a:solidFill>
                <a:latin typeface="Garamond" pitchFamily="18" charset="0"/>
              </a:rPr>
              <a:t>WG</a:t>
            </a:r>
          </a:p>
        </p:txBody>
      </p:sp>
      <p:sp>
        <p:nvSpPr>
          <p:cNvPr id="335" name="Szövegdoboz 10">
            <a:extLst>
              <a:ext uri="{FF2B5EF4-FFF2-40B4-BE49-F238E27FC236}">
                <a16:creationId xmlns:a16="http://schemas.microsoft.com/office/drawing/2014/main" id="{5220CFB5-393C-4AF4-999F-35ACBB30C534}"/>
              </a:ext>
            </a:extLst>
          </p:cNvPr>
          <p:cNvSpPr txBox="1">
            <a:spLocks noChangeArrowheads="1"/>
          </p:cNvSpPr>
          <p:nvPr/>
        </p:nvSpPr>
        <p:spPr bwMode="auto">
          <a:xfrm>
            <a:off x="5899150" y="3848839"/>
            <a:ext cx="10096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TTM3</a:t>
            </a:r>
          </a:p>
          <a:p>
            <a:pPr algn="ctr"/>
            <a:r>
              <a:rPr lang="en-GB" altLang="hu-HU" sz="1000" b="1" dirty="0">
                <a:solidFill>
                  <a:srgbClr val="004A9E"/>
                </a:solidFill>
                <a:latin typeface="Garamond" pitchFamily="18" charset="0"/>
              </a:rPr>
              <a:t>WG</a:t>
            </a:r>
          </a:p>
        </p:txBody>
      </p:sp>
      <p:sp>
        <p:nvSpPr>
          <p:cNvPr id="336" name="Szövegdoboz 10">
            <a:extLst>
              <a:ext uri="{FF2B5EF4-FFF2-40B4-BE49-F238E27FC236}">
                <a16:creationId xmlns:a16="http://schemas.microsoft.com/office/drawing/2014/main" id="{9C927520-487A-45C9-AF5F-6155122CC17B}"/>
              </a:ext>
            </a:extLst>
          </p:cNvPr>
          <p:cNvSpPr txBox="1">
            <a:spLocks noChangeArrowheads="1"/>
          </p:cNvSpPr>
          <p:nvPr/>
        </p:nvSpPr>
        <p:spPr bwMode="auto">
          <a:xfrm>
            <a:off x="6532563" y="3848839"/>
            <a:ext cx="10096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TTM4</a:t>
            </a:r>
          </a:p>
          <a:p>
            <a:pPr algn="ctr"/>
            <a:r>
              <a:rPr lang="en-GB" altLang="hu-HU" sz="1000" b="1" dirty="0">
                <a:solidFill>
                  <a:srgbClr val="004A9E"/>
                </a:solidFill>
                <a:latin typeface="Garamond" pitchFamily="18" charset="0"/>
              </a:rPr>
              <a:t>WG</a:t>
            </a:r>
          </a:p>
        </p:txBody>
      </p:sp>
      <p:sp>
        <p:nvSpPr>
          <p:cNvPr id="337" name="Szövegdoboz 10">
            <a:extLst>
              <a:ext uri="{FF2B5EF4-FFF2-40B4-BE49-F238E27FC236}">
                <a16:creationId xmlns:a16="http://schemas.microsoft.com/office/drawing/2014/main" id="{42A64ABF-7045-45E5-B5DD-9D38B95FE6CB}"/>
              </a:ext>
            </a:extLst>
          </p:cNvPr>
          <p:cNvSpPr txBox="1">
            <a:spLocks noChangeArrowheads="1"/>
          </p:cNvSpPr>
          <p:nvPr/>
        </p:nvSpPr>
        <p:spPr bwMode="auto">
          <a:xfrm>
            <a:off x="7127875" y="3848840"/>
            <a:ext cx="10112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TTM5</a:t>
            </a:r>
          </a:p>
          <a:p>
            <a:pPr algn="ctr"/>
            <a:r>
              <a:rPr lang="en-GB" altLang="hu-HU" sz="1000" b="1" dirty="0">
                <a:solidFill>
                  <a:srgbClr val="004A9E"/>
                </a:solidFill>
                <a:latin typeface="Garamond" pitchFamily="18" charset="0"/>
              </a:rPr>
              <a:t>SC</a:t>
            </a:r>
          </a:p>
          <a:p>
            <a:pPr algn="ctr"/>
            <a:r>
              <a:rPr lang="en-GB" altLang="hu-HU" sz="1000" b="1" dirty="0">
                <a:solidFill>
                  <a:srgbClr val="004A9E"/>
                </a:solidFill>
                <a:latin typeface="Garamond" pitchFamily="18" charset="0"/>
              </a:rPr>
              <a:t>WG</a:t>
            </a:r>
          </a:p>
        </p:txBody>
      </p:sp>
      <p:sp>
        <p:nvSpPr>
          <p:cNvPr id="338" name="Szövegdoboz 10">
            <a:extLst>
              <a:ext uri="{FF2B5EF4-FFF2-40B4-BE49-F238E27FC236}">
                <a16:creationId xmlns:a16="http://schemas.microsoft.com/office/drawing/2014/main" id="{1305E858-C3C1-4037-9766-5DDB6DB36DA2}"/>
              </a:ext>
            </a:extLst>
          </p:cNvPr>
          <p:cNvSpPr txBox="1">
            <a:spLocks noChangeArrowheads="1"/>
          </p:cNvSpPr>
          <p:nvPr/>
        </p:nvSpPr>
        <p:spPr bwMode="auto">
          <a:xfrm>
            <a:off x="8108950" y="3848840"/>
            <a:ext cx="10112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TTM6</a:t>
            </a:r>
          </a:p>
          <a:p>
            <a:pPr algn="ctr"/>
            <a:r>
              <a:rPr lang="en-GB" altLang="hu-HU" sz="1000" b="1" dirty="0">
                <a:solidFill>
                  <a:srgbClr val="004A9E"/>
                </a:solidFill>
                <a:latin typeface="Garamond" pitchFamily="18" charset="0"/>
              </a:rPr>
              <a:t>SC</a:t>
            </a:r>
          </a:p>
          <a:p>
            <a:pPr algn="ctr"/>
            <a:r>
              <a:rPr lang="en-GB" altLang="hu-HU" sz="1000" b="1" dirty="0">
                <a:solidFill>
                  <a:srgbClr val="004A9E"/>
                </a:solidFill>
                <a:latin typeface="Garamond" pitchFamily="18" charset="0"/>
              </a:rPr>
              <a:t>WG</a:t>
            </a:r>
          </a:p>
        </p:txBody>
      </p:sp>
      <p:sp>
        <p:nvSpPr>
          <p:cNvPr id="339" name="Szövegdoboz 10">
            <a:extLst>
              <a:ext uri="{FF2B5EF4-FFF2-40B4-BE49-F238E27FC236}">
                <a16:creationId xmlns:a16="http://schemas.microsoft.com/office/drawing/2014/main" id="{5DF3D81B-94A6-487D-BB7D-000FDAB9DCEA}"/>
              </a:ext>
            </a:extLst>
          </p:cNvPr>
          <p:cNvSpPr txBox="1">
            <a:spLocks noChangeArrowheads="1"/>
          </p:cNvSpPr>
          <p:nvPr/>
        </p:nvSpPr>
        <p:spPr bwMode="auto">
          <a:xfrm>
            <a:off x="9202738" y="3848840"/>
            <a:ext cx="100965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RAPWS</a:t>
            </a:r>
          </a:p>
          <a:p>
            <a:pPr algn="ctr"/>
            <a:r>
              <a:rPr lang="en-GB" altLang="hu-HU" sz="1000" b="1" dirty="0">
                <a:solidFill>
                  <a:srgbClr val="004A9E"/>
                </a:solidFill>
                <a:latin typeface="Garamond" pitchFamily="18" charset="0"/>
              </a:rPr>
              <a:t>SC</a:t>
            </a:r>
          </a:p>
          <a:p>
            <a:pPr algn="ctr"/>
            <a:r>
              <a:rPr lang="en-GB" altLang="hu-HU" sz="1000" b="1" dirty="0">
                <a:solidFill>
                  <a:srgbClr val="004A9E"/>
                </a:solidFill>
                <a:latin typeface="Garamond" pitchFamily="18" charset="0"/>
              </a:rPr>
              <a:t>WG</a:t>
            </a:r>
          </a:p>
        </p:txBody>
      </p:sp>
      <p:sp>
        <p:nvSpPr>
          <p:cNvPr id="340" name="Lefelé nyíl 188">
            <a:extLst>
              <a:ext uri="{FF2B5EF4-FFF2-40B4-BE49-F238E27FC236}">
                <a16:creationId xmlns:a16="http://schemas.microsoft.com/office/drawing/2014/main" id="{80617884-7EF0-442D-827D-47DE1E347FBD}"/>
              </a:ext>
            </a:extLst>
          </p:cNvPr>
          <p:cNvSpPr/>
          <p:nvPr/>
        </p:nvSpPr>
        <p:spPr>
          <a:xfrm>
            <a:off x="4519613" y="3483714"/>
            <a:ext cx="158750" cy="431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1" name="Lefelé nyíl 189">
            <a:extLst>
              <a:ext uri="{FF2B5EF4-FFF2-40B4-BE49-F238E27FC236}">
                <a16:creationId xmlns:a16="http://schemas.microsoft.com/office/drawing/2014/main" id="{71798EA9-5E7D-4630-B092-1AE8B3E0C462}"/>
              </a:ext>
            </a:extLst>
          </p:cNvPr>
          <p:cNvSpPr/>
          <p:nvPr/>
        </p:nvSpPr>
        <p:spPr>
          <a:xfrm>
            <a:off x="5006976" y="3469426"/>
            <a:ext cx="157163" cy="431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2" name="Lefelé nyíl 190">
            <a:extLst>
              <a:ext uri="{FF2B5EF4-FFF2-40B4-BE49-F238E27FC236}">
                <a16:creationId xmlns:a16="http://schemas.microsoft.com/office/drawing/2014/main" id="{F9F8073C-4885-4A30-ABC6-26F07EC90DD3}"/>
              </a:ext>
            </a:extLst>
          </p:cNvPr>
          <p:cNvSpPr/>
          <p:nvPr/>
        </p:nvSpPr>
        <p:spPr>
          <a:xfrm>
            <a:off x="9016518" y="3523402"/>
            <a:ext cx="157162" cy="4333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3" name="Lefelé nyíl 191">
            <a:extLst>
              <a:ext uri="{FF2B5EF4-FFF2-40B4-BE49-F238E27FC236}">
                <a16:creationId xmlns:a16="http://schemas.microsoft.com/office/drawing/2014/main" id="{0122318F-31FF-4B72-A0C6-881A9DA8FCFA}"/>
              </a:ext>
            </a:extLst>
          </p:cNvPr>
          <p:cNvSpPr/>
          <p:nvPr/>
        </p:nvSpPr>
        <p:spPr>
          <a:xfrm>
            <a:off x="6354763" y="3483714"/>
            <a:ext cx="157162" cy="431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4" name="Lefelé nyíl 192">
            <a:extLst>
              <a:ext uri="{FF2B5EF4-FFF2-40B4-BE49-F238E27FC236}">
                <a16:creationId xmlns:a16="http://schemas.microsoft.com/office/drawing/2014/main" id="{CE9A08D2-7C03-43C2-AC7F-8E0D79757C3F}"/>
              </a:ext>
            </a:extLst>
          </p:cNvPr>
          <p:cNvSpPr/>
          <p:nvPr/>
        </p:nvSpPr>
        <p:spPr>
          <a:xfrm>
            <a:off x="7007226" y="3483714"/>
            <a:ext cx="157163" cy="431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5" name="Lefelé nyíl 193">
            <a:extLst>
              <a:ext uri="{FF2B5EF4-FFF2-40B4-BE49-F238E27FC236}">
                <a16:creationId xmlns:a16="http://schemas.microsoft.com/office/drawing/2014/main" id="{766F9A98-65D9-498F-94D0-FA7C9557B9E5}"/>
              </a:ext>
            </a:extLst>
          </p:cNvPr>
          <p:cNvSpPr/>
          <p:nvPr/>
        </p:nvSpPr>
        <p:spPr>
          <a:xfrm>
            <a:off x="7670801" y="3483714"/>
            <a:ext cx="157163" cy="431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6" name="Lefelé nyíl 194">
            <a:extLst>
              <a:ext uri="{FF2B5EF4-FFF2-40B4-BE49-F238E27FC236}">
                <a16:creationId xmlns:a16="http://schemas.microsoft.com/office/drawing/2014/main" id="{CE735867-3732-4FAC-A657-84470718F89A}"/>
              </a:ext>
            </a:extLst>
          </p:cNvPr>
          <p:cNvSpPr/>
          <p:nvPr/>
        </p:nvSpPr>
        <p:spPr>
          <a:xfrm>
            <a:off x="8542338" y="3483714"/>
            <a:ext cx="157162" cy="431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7" name="Lefelé nyíl 195">
            <a:extLst>
              <a:ext uri="{FF2B5EF4-FFF2-40B4-BE49-F238E27FC236}">
                <a16:creationId xmlns:a16="http://schemas.microsoft.com/office/drawing/2014/main" id="{FB5B3949-CA15-436D-9149-EC65D37DC59D}"/>
              </a:ext>
            </a:extLst>
          </p:cNvPr>
          <p:cNvSpPr/>
          <p:nvPr/>
        </p:nvSpPr>
        <p:spPr>
          <a:xfrm>
            <a:off x="9645651" y="3483714"/>
            <a:ext cx="157163" cy="431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48" name="Szövegdoboz 10">
            <a:extLst>
              <a:ext uri="{FF2B5EF4-FFF2-40B4-BE49-F238E27FC236}">
                <a16:creationId xmlns:a16="http://schemas.microsoft.com/office/drawing/2014/main" id="{3AF37794-FB64-4BE1-A4EF-18358F1176CB}"/>
              </a:ext>
            </a:extLst>
          </p:cNvPr>
          <p:cNvSpPr txBox="1">
            <a:spLocks noChangeArrowheads="1"/>
          </p:cNvSpPr>
          <p:nvPr/>
        </p:nvSpPr>
        <p:spPr bwMode="auto">
          <a:xfrm>
            <a:off x="3522663" y="3702789"/>
            <a:ext cx="474662"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LSG</a:t>
            </a:r>
          </a:p>
        </p:txBody>
      </p:sp>
      <p:sp>
        <p:nvSpPr>
          <p:cNvPr id="349" name="Szövegdoboz 10">
            <a:extLst>
              <a:ext uri="{FF2B5EF4-FFF2-40B4-BE49-F238E27FC236}">
                <a16:creationId xmlns:a16="http://schemas.microsoft.com/office/drawing/2014/main" id="{5B9428D7-B267-43B0-AA84-CCD52EB0E9DF}"/>
              </a:ext>
            </a:extLst>
          </p:cNvPr>
          <p:cNvSpPr txBox="1">
            <a:spLocks noChangeArrowheads="1"/>
          </p:cNvSpPr>
          <p:nvPr/>
        </p:nvSpPr>
        <p:spPr bwMode="auto">
          <a:xfrm>
            <a:off x="8688289" y="4388091"/>
            <a:ext cx="741761"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GR</a:t>
            </a:r>
          </a:p>
          <a:p>
            <a:pPr algn="ctr"/>
            <a:r>
              <a:rPr lang="en-GB" altLang="hu-HU" sz="1000" b="1" dirty="0">
                <a:solidFill>
                  <a:srgbClr val="004A9E"/>
                </a:solidFill>
                <a:latin typeface="Garamond" pitchFamily="18" charset="0"/>
              </a:rPr>
              <a:t>ROT</a:t>
            </a:r>
          </a:p>
        </p:txBody>
      </p:sp>
      <p:sp>
        <p:nvSpPr>
          <p:cNvPr id="350" name="Szövegdoboz 10">
            <a:extLst>
              <a:ext uri="{FF2B5EF4-FFF2-40B4-BE49-F238E27FC236}">
                <a16:creationId xmlns:a16="http://schemas.microsoft.com/office/drawing/2014/main" id="{33B024A0-8691-44D4-9203-602D6346A4CC}"/>
              </a:ext>
            </a:extLst>
          </p:cNvPr>
          <p:cNvSpPr txBox="1">
            <a:spLocks noChangeArrowheads="1"/>
          </p:cNvSpPr>
          <p:nvPr/>
        </p:nvSpPr>
        <p:spPr bwMode="auto">
          <a:xfrm>
            <a:off x="5951539" y="4388589"/>
            <a:ext cx="8651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PT</a:t>
            </a:r>
          </a:p>
          <a:p>
            <a:pPr algn="ctr"/>
            <a:r>
              <a:rPr lang="en-GB" altLang="hu-HU" sz="1000" b="1" dirty="0">
                <a:solidFill>
                  <a:srgbClr val="004A9E"/>
                </a:solidFill>
                <a:latin typeface="Garamond" pitchFamily="18" charset="0"/>
              </a:rPr>
              <a:t>COMPETE</a:t>
            </a:r>
          </a:p>
        </p:txBody>
      </p:sp>
      <p:sp>
        <p:nvSpPr>
          <p:cNvPr id="351" name="Szövegdoboz 10">
            <a:extLst>
              <a:ext uri="{FF2B5EF4-FFF2-40B4-BE49-F238E27FC236}">
                <a16:creationId xmlns:a16="http://schemas.microsoft.com/office/drawing/2014/main" id="{3969B27E-E75A-4E16-8C0D-11E9F1DC77B7}"/>
              </a:ext>
            </a:extLst>
          </p:cNvPr>
          <p:cNvSpPr txBox="1">
            <a:spLocks noChangeArrowheads="1"/>
          </p:cNvSpPr>
          <p:nvPr/>
        </p:nvSpPr>
        <p:spPr bwMode="auto">
          <a:xfrm>
            <a:off x="8183564" y="4388589"/>
            <a:ext cx="8651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IT</a:t>
            </a:r>
          </a:p>
          <a:p>
            <a:pPr algn="ctr"/>
            <a:r>
              <a:rPr lang="en-GB" altLang="hu-HU" sz="1000" b="1" dirty="0">
                <a:solidFill>
                  <a:srgbClr val="004A9E"/>
                </a:solidFill>
                <a:latin typeface="Garamond" pitchFamily="18" charset="0"/>
              </a:rPr>
              <a:t>Marche</a:t>
            </a:r>
          </a:p>
        </p:txBody>
      </p:sp>
      <p:sp>
        <p:nvSpPr>
          <p:cNvPr id="352" name="Szövegdoboz 10">
            <a:extLst>
              <a:ext uri="{FF2B5EF4-FFF2-40B4-BE49-F238E27FC236}">
                <a16:creationId xmlns:a16="http://schemas.microsoft.com/office/drawing/2014/main" id="{A951C7FF-C122-41D7-925A-95C31472D14A}"/>
              </a:ext>
            </a:extLst>
          </p:cNvPr>
          <p:cNvSpPr txBox="1">
            <a:spLocks noChangeArrowheads="1"/>
          </p:cNvSpPr>
          <p:nvPr/>
        </p:nvSpPr>
        <p:spPr bwMode="auto">
          <a:xfrm>
            <a:off x="4675188" y="4369539"/>
            <a:ext cx="86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FI</a:t>
            </a:r>
          </a:p>
          <a:p>
            <a:pPr algn="ctr"/>
            <a:r>
              <a:rPr lang="en-GB" altLang="hu-HU" sz="1000" b="1" dirty="0">
                <a:solidFill>
                  <a:srgbClr val="004A9E"/>
                </a:solidFill>
                <a:latin typeface="Garamond" pitchFamily="18" charset="0"/>
              </a:rPr>
              <a:t>RCK</a:t>
            </a:r>
          </a:p>
        </p:txBody>
      </p:sp>
      <p:sp>
        <p:nvSpPr>
          <p:cNvPr id="353" name="Szövegdoboz 10">
            <a:extLst>
              <a:ext uri="{FF2B5EF4-FFF2-40B4-BE49-F238E27FC236}">
                <a16:creationId xmlns:a16="http://schemas.microsoft.com/office/drawing/2014/main" id="{E6C17877-1A98-46BA-85C7-9212B0C6BBC5}"/>
              </a:ext>
            </a:extLst>
          </p:cNvPr>
          <p:cNvSpPr txBox="1">
            <a:spLocks noChangeArrowheads="1"/>
          </p:cNvSpPr>
          <p:nvPr/>
        </p:nvSpPr>
        <p:spPr bwMode="auto">
          <a:xfrm>
            <a:off x="7237413" y="4388589"/>
            <a:ext cx="86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HU</a:t>
            </a:r>
          </a:p>
          <a:p>
            <a:pPr algn="ctr"/>
            <a:r>
              <a:rPr lang="en-GB" altLang="hu-HU" sz="1000" b="1" dirty="0">
                <a:solidFill>
                  <a:srgbClr val="004A9E"/>
                </a:solidFill>
                <a:latin typeface="Garamond" pitchFamily="18" charset="0"/>
              </a:rPr>
              <a:t>MNE</a:t>
            </a:r>
          </a:p>
        </p:txBody>
      </p:sp>
      <p:sp>
        <p:nvSpPr>
          <p:cNvPr id="354" name="Szövegdoboz 10">
            <a:extLst>
              <a:ext uri="{FF2B5EF4-FFF2-40B4-BE49-F238E27FC236}">
                <a16:creationId xmlns:a16="http://schemas.microsoft.com/office/drawing/2014/main" id="{E3358EEE-D266-4DB7-BED8-1877C5335AEA}"/>
              </a:ext>
            </a:extLst>
          </p:cNvPr>
          <p:cNvSpPr txBox="1">
            <a:spLocks noChangeArrowheads="1"/>
          </p:cNvSpPr>
          <p:nvPr/>
        </p:nvSpPr>
        <p:spPr bwMode="auto">
          <a:xfrm>
            <a:off x="6600825" y="4388589"/>
            <a:ext cx="86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PL</a:t>
            </a:r>
          </a:p>
          <a:p>
            <a:pPr algn="ctr"/>
            <a:r>
              <a:rPr lang="en-GB" altLang="hu-HU" sz="1000" b="1" dirty="0" err="1">
                <a:solidFill>
                  <a:srgbClr val="004A9E"/>
                </a:solidFill>
                <a:latin typeface="Garamond" pitchFamily="18" charset="0"/>
              </a:rPr>
              <a:t>Lodzkie</a:t>
            </a:r>
            <a:endParaRPr lang="en-GB" altLang="hu-HU" sz="1000" b="1" dirty="0">
              <a:solidFill>
                <a:srgbClr val="004A9E"/>
              </a:solidFill>
              <a:latin typeface="Garamond" pitchFamily="18" charset="0"/>
            </a:endParaRPr>
          </a:p>
        </p:txBody>
      </p:sp>
      <p:sp>
        <p:nvSpPr>
          <p:cNvPr id="355" name="Szövegdoboz 10">
            <a:extLst>
              <a:ext uri="{FF2B5EF4-FFF2-40B4-BE49-F238E27FC236}">
                <a16:creationId xmlns:a16="http://schemas.microsoft.com/office/drawing/2014/main" id="{528745CF-CA94-4C91-9E10-A272FF6D617B}"/>
              </a:ext>
            </a:extLst>
          </p:cNvPr>
          <p:cNvSpPr txBox="1">
            <a:spLocks noChangeArrowheads="1"/>
          </p:cNvSpPr>
          <p:nvPr/>
        </p:nvSpPr>
        <p:spPr bwMode="auto">
          <a:xfrm>
            <a:off x="1620839" y="4390177"/>
            <a:ext cx="10112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b="1" dirty="0">
                <a:solidFill>
                  <a:srgbClr val="004A9E"/>
                </a:solidFill>
                <a:latin typeface="Garamond" pitchFamily="18" charset="0"/>
              </a:rPr>
              <a:t>Location</a:t>
            </a:r>
          </a:p>
          <a:p>
            <a:pPr algn="ctr"/>
            <a:r>
              <a:rPr lang="en-GB" altLang="hu-HU" b="1" dirty="0">
                <a:solidFill>
                  <a:srgbClr val="004A9E"/>
                </a:solidFill>
                <a:latin typeface="Garamond" pitchFamily="18" charset="0"/>
              </a:rPr>
              <a:t>Host</a:t>
            </a:r>
          </a:p>
        </p:txBody>
      </p:sp>
      <p:sp>
        <p:nvSpPr>
          <p:cNvPr id="356" name="Szövegdoboz 10">
            <a:extLst>
              <a:ext uri="{FF2B5EF4-FFF2-40B4-BE49-F238E27FC236}">
                <a16:creationId xmlns:a16="http://schemas.microsoft.com/office/drawing/2014/main" id="{1700759F-76EE-4287-9503-B684B4DDBE32}"/>
              </a:ext>
            </a:extLst>
          </p:cNvPr>
          <p:cNvSpPr txBox="1">
            <a:spLocks noChangeArrowheads="1"/>
          </p:cNvSpPr>
          <p:nvPr/>
        </p:nvSpPr>
        <p:spPr bwMode="auto">
          <a:xfrm>
            <a:off x="9264650" y="4388589"/>
            <a:ext cx="86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HU</a:t>
            </a:r>
          </a:p>
          <a:p>
            <a:pPr algn="ctr"/>
            <a:r>
              <a:rPr lang="en-GB" altLang="hu-HU" sz="1000" b="1" dirty="0">
                <a:solidFill>
                  <a:srgbClr val="004A9E"/>
                </a:solidFill>
                <a:latin typeface="Garamond" pitchFamily="18" charset="0"/>
              </a:rPr>
              <a:t>ICTH</a:t>
            </a:r>
          </a:p>
        </p:txBody>
      </p:sp>
      <p:sp>
        <p:nvSpPr>
          <p:cNvPr id="357" name="Szövegdoboz 10">
            <a:extLst>
              <a:ext uri="{FF2B5EF4-FFF2-40B4-BE49-F238E27FC236}">
                <a16:creationId xmlns:a16="http://schemas.microsoft.com/office/drawing/2014/main" id="{0FC9D34C-34B8-4552-82DF-D1E11122C195}"/>
              </a:ext>
            </a:extLst>
          </p:cNvPr>
          <p:cNvSpPr txBox="1">
            <a:spLocks noChangeArrowheads="1"/>
          </p:cNvSpPr>
          <p:nvPr/>
        </p:nvSpPr>
        <p:spPr bwMode="auto">
          <a:xfrm>
            <a:off x="1558925" y="2524865"/>
            <a:ext cx="9969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b="1" dirty="0">
                <a:solidFill>
                  <a:srgbClr val="004A9E"/>
                </a:solidFill>
              </a:rPr>
              <a:t>PHASE 1</a:t>
            </a:r>
          </a:p>
        </p:txBody>
      </p:sp>
      <p:sp>
        <p:nvSpPr>
          <p:cNvPr id="358" name="Szövegdoboz 10">
            <a:extLst>
              <a:ext uri="{FF2B5EF4-FFF2-40B4-BE49-F238E27FC236}">
                <a16:creationId xmlns:a16="http://schemas.microsoft.com/office/drawing/2014/main" id="{6B39C638-DF31-4D59-8528-7190F43E5A25}"/>
              </a:ext>
            </a:extLst>
          </p:cNvPr>
          <p:cNvSpPr txBox="1">
            <a:spLocks noChangeArrowheads="1"/>
          </p:cNvSpPr>
          <p:nvPr/>
        </p:nvSpPr>
        <p:spPr bwMode="auto">
          <a:xfrm>
            <a:off x="2898775" y="4388589"/>
            <a:ext cx="86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HU</a:t>
            </a:r>
          </a:p>
          <a:p>
            <a:pPr algn="ctr"/>
            <a:r>
              <a:rPr lang="en-GB" altLang="hu-HU" sz="1000" b="1" dirty="0">
                <a:solidFill>
                  <a:srgbClr val="004A9E"/>
                </a:solidFill>
                <a:latin typeface="Garamond" pitchFamily="18" charset="0"/>
              </a:rPr>
              <a:t>MNE</a:t>
            </a:r>
          </a:p>
        </p:txBody>
      </p:sp>
      <p:sp>
        <p:nvSpPr>
          <p:cNvPr id="359" name="Szövegdoboz 10">
            <a:extLst>
              <a:ext uri="{FF2B5EF4-FFF2-40B4-BE49-F238E27FC236}">
                <a16:creationId xmlns:a16="http://schemas.microsoft.com/office/drawing/2014/main" id="{C8F1D44A-6C19-4FCF-8CDC-0560371D1F1A}"/>
              </a:ext>
            </a:extLst>
          </p:cNvPr>
          <p:cNvSpPr txBox="1">
            <a:spLocks noChangeArrowheads="1"/>
          </p:cNvSpPr>
          <p:nvPr/>
        </p:nvSpPr>
        <p:spPr bwMode="auto">
          <a:xfrm>
            <a:off x="4508501" y="3721839"/>
            <a:ext cx="474663"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LSG</a:t>
            </a:r>
          </a:p>
        </p:txBody>
      </p:sp>
      <p:sp>
        <p:nvSpPr>
          <p:cNvPr id="360" name="Szövegdoboz 10">
            <a:extLst>
              <a:ext uri="{FF2B5EF4-FFF2-40B4-BE49-F238E27FC236}">
                <a16:creationId xmlns:a16="http://schemas.microsoft.com/office/drawing/2014/main" id="{3309C09F-A184-4289-9657-F55DEEAAC039}"/>
              </a:ext>
            </a:extLst>
          </p:cNvPr>
          <p:cNvSpPr txBox="1">
            <a:spLocks noChangeArrowheads="1"/>
          </p:cNvSpPr>
          <p:nvPr/>
        </p:nvSpPr>
        <p:spPr bwMode="auto">
          <a:xfrm>
            <a:off x="5189538" y="3669452"/>
            <a:ext cx="47466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LSG</a:t>
            </a:r>
          </a:p>
        </p:txBody>
      </p:sp>
      <p:sp>
        <p:nvSpPr>
          <p:cNvPr id="361" name="Szövegdoboz 10">
            <a:extLst>
              <a:ext uri="{FF2B5EF4-FFF2-40B4-BE49-F238E27FC236}">
                <a16:creationId xmlns:a16="http://schemas.microsoft.com/office/drawing/2014/main" id="{E493ECB8-0BEB-4373-B8F3-31C91D1ED49E}"/>
              </a:ext>
            </a:extLst>
          </p:cNvPr>
          <p:cNvSpPr txBox="1">
            <a:spLocks noChangeArrowheads="1"/>
          </p:cNvSpPr>
          <p:nvPr/>
        </p:nvSpPr>
        <p:spPr bwMode="auto">
          <a:xfrm>
            <a:off x="6527801" y="3669452"/>
            <a:ext cx="474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LSG</a:t>
            </a:r>
          </a:p>
        </p:txBody>
      </p:sp>
      <p:sp>
        <p:nvSpPr>
          <p:cNvPr id="362" name="Szövegdoboz 10">
            <a:extLst>
              <a:ext uri="{FF2B5EF4-FFF2-40B4-BE49-F238E27FC236}">
                <a16:creationId xmlns:a16="http://schemas.microsoft.com/office/drawing/2014/main" id="{9FB19B17-ED75-49B1-868D-612D616784DD}"/>
              </a:ext>
            </a:extLst>
          </p:cNvPr>
          <p:cNvSpPr txBox="1">
            <a:spLocks noChangeArrowheads="1"/>
          </p:cNvSpPr>
          <p:nvPr/>
        </p:nvSpPr>
        <p:spPr bwMode="auto">
          <a:xfrm>
            <a:off x="7853363" y="3669452"/>
            <a:ext cx="47466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LSG</a:t>
            </a:r>
          </a:p>
        </p:txBody>
      </p:sp>
      <p:sp>
        <p:nvSpPr>
          <p:cNvPr id="363" name="Szövegdoboz 10">
            <a:extLst>
              <a:ext uri="{FF2B5EF4-FFF2-40B4-BE49-F238E27FC236}">
                <a16:creationId xmlns:a16="http://schemas.microsoft.com/office/drawing/2014/main" id="{B6402207-6E9F-4A2D-A19E-5D2749784A17}"/>
              </a:ext>
            </a:extLst>
          </p:cNvPr>
          <p:cNvSpPr txBox="1">
            <a:spLocks noChangeArrowheads="1"/>
          </p:cNvSpPr>
          <p:nvPr/>
        </p:nvSpPr>
        <p:spPr bwMode="auto">
          <a:xfrm>
            <a:off x="9077326" y="3669452"/>
            <a:ext cx="474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sz="1000" b="1" dirty="0">
                <a:solidFill>
                  <a:srgbClr val="004A9E"/>
                </a:solidFill>
                <a:latin typeface="Garamond" pitchFamily="18" charset="0"/>
              </a:rPr>
              <a:t>LSG</a:t>
            </a:r>
          </a:p>
        </p:txBody>
      </p:sp>
      <p:sp>
        <p:nvSpPr>
          <p:cNvPr id="364" name="Lefelé nyíl 278">
            <a:extLst>
              <a:ext uri="{FF2B5EF4-FFF2-40B4-BE49-F238E27FC236}">
                <a16:creationId xmlns:a16="http://schemas.microsoft.com/office/drawing/2014/main" id="{C12EBA76-8A52-4403-9575-D12D641C1100}"/>
              </a:ext>
            </a:extLst>
          </p:cNvPr>
          <p:cNvSpPr/>
          <p:nvPr/>
        </p:nvSpPr>
        <p:spPr>
          <a:xfrm>
            <a:off x="3735389" y="3466251"/>
            <a:ext cx="90487" cy="249238"/>
          </a:xfrm>
          <a:prstGeom prst="downArrow">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65" name="Lefelé nyíl 279">
            <a:extLst>
              <a:ext uri="{FF2B5EF4-FFF2-40B4-BE49-F238E27FC236}">
                <a16:creationId xmlns:a16="http://schemas.microsoft.com/office/drawing/2014/main" id="{B8E35348-5E3F-44BD-BBD6-4184BD39E6FD}"/>
              </a:ext>
            </a:extLst>
          </p:cNvPr>
          <p:cNvSpPr/>
          <p:nvPr/>
        </p:nvSpPr>
        <p:spPr>
          <a:xfrm>
            <a:off x="4697414" y="3472601"/>
            <a:ext cx="90487" cy="249238"/>
          </a:xfrm>
          <a:prstGeom prst="downArrow">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66" name="Lefelé nyíl 280">
            <a:extLst>
              <a:ext uri="{FF2B5EF4-FFF2-40B4-BE49-F238E27FC236}">
                <a16:creationId xmlns:a16="http://schemas.microsoft.com/office/drawing/2014/main" id="{C3C7F29B-EA49-4273-B62C-333DA5350C72}"/>
              </a:ext>
            </a:extLst>
          </p:cNvPr>
          <p:cNvSpPr/>
          <p:nvPr/>
        </p:nvSpPr>
        <p:spPr>
          <a:xfrm>
            <a:off x="5394325" y="3439265"/>
            <a:ext cx="90488" cy="249237"/>
          </a:xfrm>
          <a:prstGeom prst="downArrow">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67" name="Lefelé nyíl 281">
            <a:extLst>
              <a:ext uri="{FF2B5EF4-FFF2-40B4-BE49-F238E27FC236}">
                <a16:creationId xmlns:a16="http://schemas.microsoft.com/office/drawing/2014/main" id="{F44A1C05-3E45-40AA-9533-D89071DD4330}"/>
              </a:ext>
            </a:extLst>
          </p:cNvPr>
          <p:cNvSpPr/>
          <p:nvPr/>
        </p:nvSpPr>
        <p:spPr>
          <a:xfrm>
            <a:off x="6738939" y="3439265"/>
            <a:ext cx="90487" cy="249237"/>
          </a:xfrm>
          <a:prstGeom prst="downArrow">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68" name="Lefelé nyíl 282">
            <a:extLst>
              <a:ext uri="{FF2B5EF4-FFF2-40B4-BE49-F238E27FC236}">
                <a16:creationId xmlns:a16="http://schemas.microsoft.com/office/drawing/2014/main" id="{B8BA591E-4A0C-4C1A-941C-D7232EA6C44F}"/>
              </a:ext>
            </a:extLst>
          </p:cNvPr>
          <p:cNvSpPr/>
          <p:nvPr/>
        </p:nvSpPr>
        <p:spPr>
          <a:xfrm>
            <a:off x="8118475" y="3439265"/>
            <a:ext cx="90488" cy="249237"/>
          </a:xfrm>
          <a:prstGeom prst="downArrow">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69" name="Lefelé nyíl 283">
            <a:extLst>
              <a:ext uri="{FF2B5EF4-FFF2-40B4-BE49-F238E27FC236}">
                <a16:creationId xmlns:a16="http://schemas.microsoft.com/office/drawing/2014/main" id="{C5CC2C57-9E72-40BF-B309-D5EA40E73FAC}"/>
              </a:ext>
            </a:extLst>
          </p:cNvPr>
          <p:cNvSpPr/>
          <p:nvPr/>
        </p:nvSpPr>
        <p:spPr>
          <a:xfrm>
            <a:off x="9256714" y="3439265"/>
            <a:ext cx="92075" cy="249237"/>
          </a:xfrm>
          <a:prstGeom prst="downArrow">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cxnSp>
        <p:nvCxnSpPr>
          <p:cNvPr id="370" name="Egyenes összekötő 64">
            <a:extLst>
              <a:ext uri="{FF2B5EF4-FFF2-40B4-BE49-F238E27FC236}">
                <a16:creationId xmlns:a16="http://schemas.microsoft.com/office/drawing/2014/main" id="{F44D4E25-6E4C-498D-98F3-EB55A4BC518B}"/>
              </a:ext>
            </a:extLst>
          </p:cNvPr>
          <p:cNvCxnSpPr>
            <a:cxnSpLocks noChangeShapeType="1"/>
          </p:cNvCxnSpPr>
          <p:nvPr/>
        </p:nvCxnSpPr>
        <p:spPr bwMode="auto">
          <a:xfrm rot="5400000">
            <a:off x="3294063" y="3280514"/>
            <a:ext cx="1187450" cy="0"/>
          </a:xfrm>
          <a:prstGeom prst="line">
            <a:avLst/>
          </a:prstGeom>
          <a:ln>
            <a:prstDash val="lgDash"/>
            <a:headEnd/>
            <a:tailEnd/>
          </a:ln>
        </p:spPr>
        <p:style>
          <a:lnRef idx="1">
            <a:schemeClr val="accent2"/>
          </a:lnRef>
          <a:fillRef idx="0">
            <a:schemeClr val="accent2"/>
          </a:fillRef>
          <a:effectRef idx="0">
            <a:schemeClr val="accent2"/>
          </a:effectRef>
          <a:fontRef idx="minor">
            <a:schemeClr val="tx1"/>
          </a:fontRef>
        </p:style>
      </p:cxnSp>
      <p:cxnSp>
        <p:nvCxnSpPr>
          <p:cNvPr id="371" name="Egyenes összekötő 64">
            <a:extLst>
              <a:ext uri="{FF2B5EF4-FFF2-40B4-BE49-F238E27FC236}">
                <a16:creationId xmlns:a16="http://schemas.microsoft.com/office/drawing/2014/main" id="{A2BEEC09-FC92-44EC-9746-D3407D9EE3E3}"/>
              </a:ext>
            </a:extLst>
          </p:cNvPr>
          <p:cNvCxnSpPr>
            <a:cxnSpLocks noChangeShapeType="1"/>
          </p:cNvCxnSpPr>
          <p:nvPr/>
        </p:nvCxnSpPr>
        <p:spPr bwMode="auto">
          <a:xfrm rot="5400000">
            <a:off x="4625975" y="3251939"/>
            <a:ext cx="1187450" cy="0"/>
          </a:xfrm>
          <a:prstGeom prst="line">
            <a:avLst/>
          </a:prstGeom>
          <a:ln>
            <a:prstDash val="lgDash"/>
            <a:headEnd/>
            <a:tailEnd/>
          </a:ln>
        </p:spPr>
        <p:style>
          <a:lnRef idx="1">
            <a:schemeClr val="accent2"/>
          </a:lnRef>
          <a:fillRef idx="0">
            <a:schemeClr val="accent2"/>
          </a:fillRef>
          <a:effectRef idx="0">
            <a:schemeClr val="accent2"/>
          </a:effectRef>
          <a:fontRef idx="minor">
            <a:schemeClr val="tx1"/>
          </a:fontRef>
        </p:style>
      </p:cxnSp>
      <p:cxnSp>
        <p:nvCxnSpPr>
          <p:cNvPr id="372" name="Egyenes összekötő 64">
            <a:extLst>
              <a:ext uri="{FF2B5EF4-FFF2-40B4-BE49-F238E27FC236}">
                <a16:creationId xmlns:a16="http://schemas.microsoft.com/office/drawing/2014/main" id="{F185FFE2-BFFC-4019-BB0B-A22A8BCDE4DC}"/>
              </a:ext>
            </a:extLst>
          </p:cNvPr>
          <p:cNvCxnSpPr>
            <a:cxnSpLocks noChangeShapeType="1"/>
          </p:cNvCxnSpPr>
          <p:nvPr/>
        </p:nvCxnSpPr>
        <p:spPr bwMode="auto">
          <a:xfrm rot="5400000">
            <a:off x="5928520" y="3208283"/>
            <a:ext cx="1189037" cy="0"/>
          </a:xfrm>
          <a:prstGeom prst="line">
            <a:avLst/>
          </a:prstGeom>
          <a:ln>
            <a:prstDash val="lgDash"/>
            <a:headEnd/>
            <a:tailEnd/>
          </a:ln>
        </p:spPr>
        <p:style>
          <a:lnRef idx="1">
            <a:schemeClr val="accent2"/>
          </a:lnRef>
          <a:fillRef idx="0">
            <a:schemeClr val="accent2"/>
          </a:fillRef>
          <a:effectRef idx="0">
            <a:schemeClr val="accent2"/>
          </a:effectRef>
          <a:fontRef idx="minor">
            <a:schemeClr val="tx1"/>
          </a:fontRef>
        </p:style>
      </p:cxnSp>
      <p:cxnSp>
        <p:nvCxnSpPr>
          <p:cNvPr id="373" name="Egyenes összekötő 64">
            <a:extLst>
              <a:ext uri="{FF2B5EF4-FFF2-40B4-BE49-F238E27FC236}">
                <a16:creationId xmlns:a16="http://schemas.microsoft.com/office/drawing/2014/main" id="{8E569332-7D28-4D36-ADFB-A680EC01A8A4}"/>
              </a:ext>
            </a:extLst>
          </p:cNvPr>
          <p:cNvCxnSpPr>
            <a:cxnSpLocks noChangeShapeType="1"/>
          </p:cNvCxnSpPr>
          <p:nvPr/>
        </p:nvCxnSpPr>
        <p:spPr bwMode="auto">
          <a:xfrm rot="5400000">
            <a:off x="7259638" y="3224951"/>
            <a:ext cx="1187450" cy="0"/>
          </a:xfrm>
          <a:prstGeom prst="line">
            <a:avLst/>
          </a:prstGeom>
          <a:ln>
            <a:prstDash val="lgDash"/>
            <a:headEnd/>
            <a:tailEnd/>
          </a:ln>
        </p:spPr>
        <p:style>
          <a:lnRef idx="1">
            <a:schemeClr val="accent2"/>
          </a:lnRef>
          <a:fillRef idx="0">
            <a:schemeClr val="accent2"/>
          </a:fillRef>
          <a:effectRef idx="0">
            <a:schemeClr val="accent2"/>
          </a:effectRef>
          <a:fontRef idx="minor">
            <a:schemeClr val="tx1"/>
          </a:fontRef>
        </p:style>
      </p:cxnSp>
      <p:cxnSp>
        <p:nvCxnSpPr>
          <p:cNvPr id="374" name="Egyenes összekötő 64">
            <a:extLst>
              <a:ext uri="{FF2B5EF4-FFF2-40B4-BE49-F238E27FC236}">
                <a16:creationId xmlns:a16="http://schemas.microsoft.com/office/drawing/2014/main" id="{90D96E3B-11CB-45F5-98A5-B6D6551818C1}"/>
              </a:ext>
            </a:extLst>
          </p:cNvPr>
          <p:cNvCxnSpPr>
            <a:cxnSpLocks noChangeShapeType="1"/>
          </p:cNvCxnSpPr>
          <p:nvPr/>
        </p:nvCxnSpPr>
        <p:spPr bwMode="auto">
          <a:xfrm rot="5400000">
            <a:off x="8585200" y="3224951"/>
            <a:ext cx="1187450" cy="0"/>
          </a:xfrm>
          <a:prstGeom prst="line">
            <a:avLst/>
          </a:prstGeom>
          <a:ln>
            <a:prstDash val="lgDash"/>
            <a:headEnd/>
            <a:tailEnd/>
          </a:ln>
        </p:spPr>
        <p:style>
          <a:lnRef idx="1">
            <a:schemeClr val="accent2"/>
          </a:lnRef>
          <a:fillRef idx="0">
            <a:schemeClr val="accent2"/>
          </a:fillRef>
          <a:effectRef idx="0">
            <a:schemeClr val="accent2"/>
          </a:effectRef>
          <a:fontRef idx="minor">
            <a:schemeClr val="tx1"/>
          </a:fontRef>
        </p:style>
      </p:cxnSp>
      <p:sp>
        <p:nvSpPr>
          <p:cNvPr id="375" name="Szövegdoboz 10">
            <a:extLst>
              <a:ext uri="{FF2B5EF4-FFF2-40B4-BE49-F238E27FC236}">
                <a16:creationId xmlns:a16="http://schemas.microsoft.com/office/drawing/2014/main" id="{F1A629C0-33B7-4DE8-A799-75EB4778B8E0}"/>
              </a:ext>
            </a:extLst>
          </p:cNvPr>
          <p:cNvSpPr txBox="1">
            <a:spLocks noChangeArrowheads="1"/>
          </p:cNvSpPr>
          <p:nvPr/>
        </p:nvSpPr>
        <p:spPr bwMode="auto">
          <a:xfrm>
            <a:off x="9428164" y="2809027"/>
            <a:ext cx="8667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1pPr>
            <a:lvl2pPr marL="742950" indent="-28575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2pPr>
            <a:lvl3pPr marL="11430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3pPr>
            <a:lvl4pPr marL="16002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4pPr>
            <a:lvl5pPr marL="2057400" indent="-228600" eaLnBrk="0" hangingPunct="0">
              <a:buClr>
                <a:srgbClr val="000000"/>
              </a:buClr>
              <a:buFont typeface="Arial" pitchFamily="34" charse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buClr>
                <a:srgbClr val="000000"/>
              </a:buClr>
              <a:buFont typeface="Arial" pitchFamily="34" charset="0"/>
              <a:defRPr sz="1400">
                <a:solidFill>
                  <a:srgbClr val="000000"/>
                </a:solidFill>
                <a:latin typeface="Arial" pitchFamily="34" charset="0"/>
                <a:cs typeface="Arial" pitchFamily="34" charset="0"/>
                <a:sym typeface="Arial" pitchFamily="34" charset="0"/>
              </a:defRPr>
            </a:lvl9pPr>
          </a:lstStyle>
          <a:p>
            <a:pPr algn="ctr"/>
            <a:r>
              <a:rPr lang="en-GB" altLang="hu-HU" b="1" dirty="0">
                <a:solidFill>
                  <a:srgbClr val="004A9E"/>
                </a:solidFill>
                <a:latin typeface="Garamond" pitchFamily="18" charset="0"/>
              </a:rPr>
              <a:t>2021</a:t>
            </a:r>
          </a:p>
        </p:txBody>
      </p:sp>
      <p:sp>
        <p:nvSpPr>
          <p:cNvPr id="376" name="Lefelé nyíl 191">
            <a:extLst>
              <a:ext uri="{FF2B5EF4-FFF2-40B4-BE49-F238E27FC236}">
                <a16:creationId xmlns:a16="http://schemas.microsoft.com/office/drawing/2014/main" id="{C533216F-34AF-41FF-8E7E-499490AE54DA}"/>
              </a:ext>
            </a:extLst>
          </p:cNvPr>
          <p:cNvSpPr/>
          <p:nvPr/>
        </p:nvSpPr>
        <p:spPr>
          <a:xfrm>
            <a:off x="6333731" y="2024880"/>
            <a:ext cx="157162" cy="324000"/>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78" name="Lefelé nyíl 191">
            <a:extLst>
              <a:ext uri="{FF2B5EF4-FFF2-40B4-BE49-F238E27FC236}">
                <a16:creationId xmlns:a16="http://schemas.microsoft.com/office/drawing/2014/main" id="{51D71A25-7DF9-471F-AEC5-264D2BFBA3FA}"/>
              </a:ext>
            </a:extLst>
          </p:cNvPr>
          <p:cNvSpPr/>
          <p:nvPr/>
        </p:nvSpPr>
        <p:spPr>
          <a:xfrm rot="16200000">
            <a:off x="8080365" y="614029"/>
            <a:ext cx="157162" cy="3564000"/>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379" name="Shape 145">
            <a:extLst>
              <a:ext uri="{FF2B5EF4-FFF2-40B4-BE49-F238E27FC236}">
                <a16:creationId xmlns:a16="http://schemas.microsoft.com/office/drawing/2014/main" id="{2744F9F0-5388-4C0B-8CFE-DE05C4D1E7C2}"/>
              </a:ext>
            </a:extLst>
          </p:cNvPr>
          <p:cNvSpPr txBox="1">
            <a:spLocks/>
          </p:cNvSpPr>
          <p:nvPr/>
        </p:nvSpPr>
        <p:spPr>
          <a:xfrm>
            <a:off x="6977604" y="1988840"/>
            <a:ext cx="2682792" cy="432048"/>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a:lnSpc>
                <a:spcPct val="100000"/>
              </a:lnSpc>
              <a:spcBef>
                <a:spcPts val="480"/>
              </a:spcBef>
              <a:spcAft>
                <a:spcPts val="0"/>
              </a:spcAft>
              <a:buClr>
                <a:schemeClr val="dk2"/>
              </a:buClr>
              <a:buSzPts val="1400"/>
              <a:buFont typeface="Arial"/>
              <a:buNone/>
              <a:defRPr sz="2400" b="1" i="0" u="none" strike="noStrike" cap="none">
                <a:solidFill>
                  <a:schemeClr val="dk2"/>
                </a:solidFill>
                <a:latin typeface="Arial"/>
                <a:ea typeface="Arial"/>
                <a:cs typeface="Arial"/>
                <a:sym typeface="Arial"/>
              </a:defRPr>
            </a:lvl1pPr>
            <a:lvl2pPr marL="914400" marR="0" lvl="1" indent="-381000" algn="l" rtl="0">
              <a:lnSpc>
                <a:spcPct val="100000"/>
              </a:lnSpc>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lnSpc>
                <a:spcPct val="100000"/>
              </a:lnSpc>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lnSpc>
                <a:spcPct val="100000"/>
              </a:lnSpc>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marL="0" indent="0">
              <a:spcBef>
                <a:spcPts val="0"/>
              </a:spcBef>
              <a:buClr>
                <a:srgbClr val="1F497D"/>
              </a:buClr>
            </a:pPr>
            <a:r>
              <a:rPr lang="en-GB" sz="2000" dirty="0">
                <a:solidFill>
                  <a:srgbClr val="FF0000"/>
                </a:solidFill>
              </a:rPr>
              <a:t>Action planning</a:t>
            </a:r>
          </a:p>
          <a:p>
            <a:pPr marL="800100" lvl="1" indent="-342900">
              <a:buClr>
                <a:srgbClr val="000000"/>
              </a:buClr>
            </a:pPr>
            <a:endParaRPr lang="en-GB" sz="2000" dirty="0">
              <a:solidFill>
                <a:srgbClr val="FF0000"/>
              </a:solidFill>
            </a:endParaRPr>
          </a:p>
        </p:txBody>
      </p:sp>
      <p:sp>
        <p:nvSpPr>
          <p:cNvPr id="380" name="Rectangle 3">
            <a:extLst>
              <a:ext uri="{FF2B5EF4-FFF2-40B4-BE49-F238E27FC236}">
                <a16:creationId xmlns:a16="http://schemas.microsoft.com/office/drawing/2014/main" id="{621614E6-2690-4359-99F4-664E6D8F53F3}"/>
              </a:ext>
            </a:extLst>
          </p:cNvPr>
          <p:cNvSpPr txBox="1">
            <a:spLocks/>
          </p:cNvSpPr>
          <p:nvPr/>
        </p:nvSpPr>
        <p:spPr bwMode="auto">
          <a:xfrm>
            <a:off x="1913174" y="5053752"/>
            <a:ext cx="8575314"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Bef>
                <a:spcPts val="600"/>
              </a:spcBef>
              <a:spcAft>
                <a:spcPct val="0"/>
              </a:spcAft>
              <a:buFont typeface="Arial" panose="020B0604020202020204" pitchFamily="34" charset="0"/>
              <a:buChar char="•"/>
            </a:pPr>
            <a:r>
              <a:rPr lang="en-GB" altLang="hu-HU" dirty="0">
                <a:solidFill>
                  <a:srgbClr val="1F497D"/>
                </a:solidFill>
                <a:latin typeface="Arial"/>
                <a:cs typeface="Arial"/>
              </a:rPr>
              <a:t>Methodological issues to be cleared by Lodz TTM (meeting in PL –  February 2020, project month 21)</a:t>
            </a:r>
          </a:p>
          <a:p>
            <a:pPr marL="285750" lvl="1" indent="-285750" algn="just" defTabSz="457200" fontAlgn="base">
              <a:spcBef>
                <a:spcPts val="600"/>
              </a:spcBef>
              <a:spcAft>
                <a:spcPct val="0"/>
              </a:spcAft>
              <a:buFont typeface="Arial" panose="020B0604020202020204" pitchFamily="34" charset="0"/>
              <a:buChar char="•"/>
            </a:pPr>
            <a:r>
              <a:rPr lang="en-GB" altLang="hu-HU" dirty="0">
                <a:solidFill>
                  <a:srgbClr val="1F497D"/>
                </a:solidFill>
                <a:latin typeface="Arial"/>
                <a:cs typeface="Arial"/>
              </a:rPr>
              <a:t>Drafting of Action plan from February 2020 (project month 21) until February 2021 (project month 33) </a:t>
            </a:r>
          </a:p>
          <a:p>
            <a:pPr marL="285750" lvl="1" indent="-285750" algn="just" defTabSz="457200" fontAlgn="base">
              <a:spcBef>
                <a:spcPts val="600"/>
              </a:spcBef>
              <a:spcAft>
                <a:spcPct val="0"/>
              </a:spcAft>
              <a:buFont typeface="Arial" panose="020B0604020202020204" pitchFamily="34" charset="0"/>
              <a:buChar char="•"/>
            </a:pPr>
            <a:r>
              <a:rPr lang="en-GB" altLang="hu-HU" dirty="0">
                <a:solidFill>
                  <a:srgbClr val="1F497D"/>
                </a:solidFill>
                <a:latin typeface="Arial"/>
                <a:cs typeface="Arial"/>
              </a:rPr>
              <a:t>Final quality check of action plans by I</a:t>
            </a:r>
            <a:r>
              <a:rPr lang="hu-HU" altLang="hu-HU" dirty="0">
                <a:solidFill>
                  <a:srgbClr val="1F497D"/>
                </a:solidFill>
                <a:latin typeface="Arial"/>
                <a:cs typeface="Arial"/>
              </a:rPr>
              <a:t>VSZ</a:t>
            </a:r>
            <a:r>
              <a:rPr lang="en-GB" altLang="hu-HU" dirty="0">
                <a:solidFill>
                  <a:srgbClr val="1F497D"/>
                </a:solidFill>
                <a:latin typeface="Arial"/>
                <a:cs typeface="Arial"/>
              </a:rPr>
              <a:t> in December 2020 – February 2021 (project month 31-33)</a:t>
            </a:r>
          </a:p>
          <a:p>
            <a:pPr marL="285750" lvl="1" indent="-285750" algn="just" defTabSz="457200" fontAlgn="base">
              <a:spcBef>
                <a:spcPts val="600"/>
              </a:spcBef>
              <a:spcAft>
                <a:spcPct val="0"/>
              </a:spcAft>
              <a:buFont typeface="Arial" panose="020B0604020202020204" pitchFamily="34" charset="0"/>
              <a:buChar char="•"/>
            </a:pPr>
            <a:r>
              <a:rPr lang="en-GB" altLang="hu-HU" dirty="0">
                <a:solidFill>
                  <a:srgbClr val="1F497D"/>
                </a:solidFill>
                <a:latin typeface="Arial"/>
                <a:cs typeface="Arial"/>
              </a:rPr>
              <a:t>Our last transnational meeting in Phase 1 is the Regional Action Plan Workshop organised by I</a:t>
            </a:r>
            <a:r>
              <a:rPr lang="hu-HU" altLang="hu-HU" dirty="0">
                <a:solidFill>
                  <a:srgbClr val="1F497D"/>
                </a:solidFill>
                <a:latin typeface="Arial"/>
                <a:cs typeface="Arial"/>
              </a:rPr>
              <a:t>VSZ</a:t>
            </a:r>
            <a:r>
              <a:rPr lang="en-GB" altLang="hu-HU" dirty="0">
                <a:solidFill>
                  <a:srgbClr val="1F497D"/>
                </a:solidFill>
                <a:latin typeface="Arial"/>
                <a:cs typeface="Arial"/>
              </a:rPr>
              <a:t> in HU in February 2021 (project month 33). The meeting will dedicated fully to finalising the action plans</a:t>
            </a:r>
          </a:p>
          <a:p>
            <a:pPr marL="285750" lvl="1" indent="-285750" algn="just" defTabSz="457200" fontAlgn="base">
              <a:spcBef>
                <a:spcPts val="600"/>
              </a:spcBef>
              <a:spcAft>
                <a:spcPct val="0"/>
              </a:spcAft>
              <a:buFont typeface="Arial" panose="020B0604020202020204" pitchFamily="34" charset="0"/>
              <a:buChar char="•"/>
            </a:pPr>
            <a:r>
              <a:rPr lang="en-GB" altLang="hu-HU" dirty="0">
                <a:solidFill>
                  <a:srgbClr val="1F497D"/>
                </a:solidFill>
                <a:latin typeface="Arial"/>
                <a:cs typeface="Arial"/>
              </a:rPr>
              <a:t>Action plans to be completed by March 2021 (project month 34)</a:t>
            </a:r>
          </a:p>
          <a:p>
            <a:pPr lvl="1" algn="just" defTabSz="457200" fontAlgn="base">
              <a:spcAft>
                <a:spcPct val="0"/>
              </a:spcAft>
            </a:pPr>
            <a:endParaRPr lang="en-GB" altLang="hu-HU" dirty="0">
              <a:solidFill>
                <a:srgbClr val="1F497D"/>
              </a:solidFill>
              <a:latin typeface="Arial"/>
              <a:cs typeface="Arial"/>
            </a:endParaRPr>
          </a:p>
          <a:p>
            <a:pPr lvl="1" algn="just" defTabSz="457200" fontAlgn="base">
              <a:spcAft>
                <a:spcPct val="0"/>
              </a:spcAft>
            </a:pPr>
            <a:endParaRPr lang="en-GB" altLang="hu-HU" dirty="0">
              <a:solidFill>
                <a:srgbClr val="1F497D"/>
              </a:solidFill>
              <a:latin typeface="Arial"/>
              <a:cs typeface="Arial"/>
            </a:endParaRPr>
          </a:p>
        </p:txBody>
      </p:sp>
      <p:sp>
        <p:nvSpPr>
          <p:cNvPr id="381" name="Lefelé nyíl 191">
            <a:extLst>
              <a:ext uri="{FF2B5EF4-FFF2-40B4-BE49-F238E27FC236}">
                <a16:creationId xmlns:a16="http://schemas.microsoft.com/office/drawing/2014/main" id="{D945D373-9FF4-4D8F-BBC5-7D6EFFB390CD}"/>
              </a:ext>
            </a:extLst>
          </p:cNvPr>
          <p:cNvSpPr/>
          <p:nvPr/>
        </p:nvSpPr>
        <p:spPr>
          <a:xfrm rot="7847810">
            <a:off x="9997755" y="3654105"/>
            <a:ext cx="157162" cy="431800"/>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Tree>
    <p:extLst>
      <p:ext uri="{BB962C8B-B14F-4D97-AF65-F5344CB8AC3E}">
        <p14:creationId xmlns:p14="http://schemas.microsoft.com/office/powerpoint/2010/main" val="2063266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6707088" cy="562074"/>
          </a:xfrm>
          <a:prstGeom prst="rect">
            <a:avLst/>
          </a:prstGeom>
          <a:noFill/>
          <a:ln>
            <a:noFill/>
          </a:ln>
        </p:spPr>
        <p:txBody>
          <a:bodyPr spcFirstLastPara="1" wrap="square" lIns="91425" tIns="45700" rIns="91425" bIns="45700" anchor="ctr" anchorCtr="0">
            <a:noAutofit/>
          </a:bodyPr>
          <a:lstStyle/>
          <a:p>
            <a:r>
              <a:rPr lang="en-GB" sz="3200" b="1" dirty="0"/>
              <a:t>Current issues</a:t>
            </a:r>
          </a:p>
        </p:txBody>
      </p:sp>
      <p:sp>
        <p:nvSpPr>
          <p:cNvPr id="9" name="Rectangle 3">
            <a:extLst>
              <a:ext uri="{FF2B5EF4-FFF2-40B4-BE49-F238E27FC236}">
                <a16:creationId xmlns:a16="http://schemas.microsoft.com/office/drawing/2014/main" id="{FA833F7B-4C0A-46D6-963F-A21752EDCAEA}"/>
              </a:ext>
            </a:extLst>
          </p:cNvPr>
          <p:cNvSpPr txBox="1">
            <a:spLocks/>
          </p:cNvSpPr>
          <p:nvPr/>
        </p:nvSpPr>
        <p:spPr bwMode="auto">
          <a:xfrm>
            <a:off x="4011158" y="2060849"/>
            <a:ext cx="6549338"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Based on experience from the project so far, </a:t>
            </a:r>
            <a:r>
              <a:rPr lang="en-GB" altLang="hu-HU" sz="1300" b="1" dirty="0">
                <a:solidFill>
                  <a:srgbClr val="1F497D"/>
                </a:solidFill>
                <a:latin typeface="Arial"/>
                <a:cs typeface="Arial"/>
              </a:rPr>
              <a:t>consider thoroughly if you will be able to make the action plan on the policy instrument you named in the application </a:t>
            </a:r>
            <a:r>
              <a:rPr lang="en-GB" altLang="hu-HU" sz="1300" dirty="0">
                <a:solidFill>
                  <a:srgbClr val="1F497D"/>
                </a:solidFill>
                <a:latin typeface="Arial"/>
                <a:cs typeface="Arial"/>
              </a:rPr>
              <a:t>form or you want to change</a:t>
            </a:r>
          </a:p>
          <a:p>
            <a:pPr marL="285750" lvl="1" indent="-285750" algn="just" defTabSz="457200" fontAlgn="base">
              <a:spcAft>
                <a:spcPct val="0"/>
              </a:spcAft>
              <a:buFont typeface="Arial" panose="020B0604020202020204" pitchFamily="34" charset="0"/>
              <a:buChar char="•"/>
            </a:pPr>
            <a:r>
              <a:rPr lang="en-GB" altLang="hu-HU" sz="1300" b="1" dirty="0">
                <a:solidFill>
                  <a:srgbClr val="FF0000"/>
                </a:solidFill>
                <a:latin typeface="Arial"/>
                <a:cs typeface="Arial"/>
              </a:rPr>
              <a:t>If you want to change, notify the LP and I</a:t>
            </a:r>
            <a:r>
              <a:rPr lang="hu-HU" altLang="hu-HU" sz="1300" b="1" dirty="0">
                <a:solidFill>
                  <a:srgbClr val="FF0000"/>
                </a:solidFill>
                <a:latin typeface="Arial"/>
                <a:cs typeface="Arial"/>
              </a:rPr>
              <a:t>VSZ</a:t>
            </a:r>
            <a:r>
              <a:rPr lang="en-GB" altLang="hu-HU" sz="1300" b="1" dirty="0">
                <a:solidFill>
                  <a:srgbClr val="FF0000"/>
                </a:solidFill>
                <a:latin typeface="Arial"/>
                <a:cs typeface="Arial"/>
              </a:rPr>
              <a:t> early </a:t>
            </a:r>
          </a:p>
          <a:p>
            <a:pPr lvl="1" algn="just" defTabSz="457200" fontAlgn="base">
              <a:spcAft>
                <a:spcPct val="0"/>
              </a:spcAft>
            </a:pPr>
            <a:endParaRPr lang="en-GB" altLang="hu-HU" sz="1300" dirty="0">
              <a:solidFill>
                <a:srgbClr val="1F497D"/>
              </a:solidFill>
              <a:latin typeface="Arial"/>
              <a:cs typeface="Arial"/>
            </a:endParaRPr>
          </a:p>
          <a:p>
            <a:pPr lvl="1" algn="just" defTabSz="457200" fontAlgn="base">
              <a:spcAft>
                <a:spcPct val="0"/>
              </a:spcAft>
            </a:pPr>
            <a:endParaRPr lang="en-GB" altLang="hu-HU" sz="1300" dirty="0">
              <a:solidFill>
                <a:srgbClr val="1F497D"/>
              </a:solidFill>
              <a:latin typeface="Arial"/>
              <a:cs typeface="Arial"/>
            </a:endParaRPr>
          </a:p>
          <a:p>
            <a:pPr lvl="1" algn="just" defTabSz="457200" fontAlgn="base">
              <a:spcAft>
                <a:spcPct val="0"/>
              </a:spcAft>
            </a:pPr>
            <a:endParaRPr lang="en-GB" altLang="hu-HU" sz="1300" dirty="0">
              <a:solidFill>
                <a:srgbClr val="1F497D"/>
              </a:solidFill>
              <a:latin typeface="Arial"/>
              <a:cs typeface="Arial"/>
            </a:endParaRPr>
          </a:p>
        </p:txBody>
      </p:sp>
      <p:sp>
        <p:nvSpPr>
          <p:cNvPr id="5" name="Rectangle 3">
            <a:extLst>
              <a:ext uri="{FF2B5EF4-FFF2-40B4-BE49-F238E27FC236}">
                <a16:creationId xmlns:a16="http://schemas.microsoft.com/office/drawing/2014/main" id="{BFD28DEF-E048-4CE8-ABE8-A8232C30AC14}"/>
              </a:ext>
            </a:extLst>
          </p:cNvPr>
          <p:cNvSpPr txBox="1">
            <a:spLocks/>
          </p:cNvSpPr>
          <p:nvPr/>
        </p:nvSpPr>
        <p:spPr bwMode="auto">
          <a:xfrm>
            <a:off x="2439442" y="1196753"/>
            <a:ext cx="731311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b="1" dirty="0">
                <a:solidFill>
                  <a:srgbClr val="1F497D"/>
                </a:solidFill>
                <a:latin typeface="Arial"/>
                <a:cs typeface="Arial"/>
              </a:rPr>
              <a:t>Joint Action Planning Methodology for writing the action plans</a:t>
            </a:r>
          </a:p>
        </p:txBody>
      </p:sp>
      <p:sp>
        <p:nvSpPr>
          <p:cNvPr id="8" name="Shape 145">
            <a:extLst>
              <a:ext uri="{FF2B5EF4-FFF2-40B4-BE49-F238E27FC236}">
                <a16:creationId xmlns:a16="http://schemas.microsoft.com/office/drawing/2014/main" id="{D038AF7F-6842-4220-A59C-35503E693690}"/>
              </a:ext>
            </a:extLst>
          </p:cNvPr>
          <p:cNvSpPr txBox="1">
            <a:spLocks/>
          </p:cNvSpPr>
          <p:nvPr/>
        </p:nvSpPr>
        <p:spPr>
          <a:xfrm>
            <a:off x="1703512" y="1628800"/>
            <a:ext cx="8568952" cy="432048"/>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a:lnSpc>
                <a:spcPct val="100000"/>
              </a:lnSpc>
              <a:spcBef>
                <a:spcPts val="480"/>
              </a:spcBef>
              <a:spcAft>
                <a:spcPts val="0"/>
              </a:spcAft>
              <a:buClr>
                <a:schemeClr val="dk2"/>
              </a:buClr>
              <a:buSzPts val="1400"/>
              <a:buFont typeface="Arial"/>
              <a:buNone/>
              <a:defRPr sz="2400" b="1" i="0" u="none" strike="noStrike" cap="none">
                <a:solidFill>
                  <a:schemeClr val="dk2"/>
                </a:solidFill>
                <a:latin typeface="Arial"/>
                <a:ea typeface="Arial"/>
                <a:cs typeface="Arial"/>
                <a:sym typeface="Arial"/>
              </a:defRPr>
            </a:lvl1pPr>
            <a:lvl2pPr marL="914400" marR="0" lvl="1" indent="-381000" algn="l" rtl="0">
              <a:lnSpc>
                <a:spcPct val="100000"/>
              </a:lnSpc>
              <a:spcBef>
                <a:spcPts val="480"/>
              </a:spcBef>
              <a:spcAft>
                <a:spcPts val="0"/>
              </a:spcAft>
              <a:buClr>
                <a:schemeClr val="dk1"/>
              </a:buClr>
              <a:buSzPts val="2400"/>
              <a:buFont typeface="Noto Sans Symbols"/>
              <a:buChar char="▪"/>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80"/>
              </a:spcBef>
              <a:spcAft>
                <a:spcPts val="0"/>
              </a:spcAft>
              <a:buClr>
                <a:schemeClr val="dk1"/>
              </a:buClr>
              <a:buSzPts val="1400"/>
              <a:buFont typeface="Arial"/>
              <a:buNone/>
              <a:defRPr sz="2400" b="0" i="0" u="none" strike="noStrike" cap="none">
                <a:solidFill>
                  <a:schemeClr val="dk1"/>
                </a:solidFill>
                <a:latin typeface="Arial"/>
                <a:ea typeface="Arial"/>
                <a:cs typeface="Arial"/>
                <a:sym typeface="Arial"/>
              </a:defRPr>
            </a:lvl3pPr>
            <a:lvl4pPr marL="1828800" marR="0" lvl="3" indent="-228600" algn="l" rtl="0">
              <a:lnSpc>
                <a:spcPct val="100000"/>
              </a:lnSpc>
              <a:spcBef>
                <a:spcPts val="400"/>
              </a:spcBef>
              <a:spcAft>
                <a:spcPts val="0"/>
              </a:spcAft>
              <a:buClr>
                <a:srgbClr val="595959"/>
              </a:buClr>
              <a:buSzPts val="1400"/>
              <a:buFont typeface="Arial"/>
              <a:buNone/>
              <a:defRPr sz="2000" b="0" i="0" u="none" strike="noStrike" cap="none">
                <a:solidFill>
                  <a:srgbClr val="595959"/>
                </a:solidFill>
                <a:latin typeface="Arial"/>
                <a:ea typeface="Arial"/>
                <a:cs typeface="Arial"/>
                <a:sym typeface="Arial"/>
              </a:defRPr>
            </a:lvl4pPr>
            <a:lvl5pPr marL="2286000" marR="0" lvl="4" indent="-228600" algn="l" rtl="0">
              <a:lnSpc>
                <a:spcPct val="100000"/>
              </a:lnSpc>
              <a:spcBef>
                <a:spcPts val="400"/>
              </a:spcBef>
              <a:spcAft>
                <a:spcPts val="0"/>
              </a:spcAft>
              <a:buClr>
                <a:schemeClr val="dk1"/>
              </a:buClr>
              <a:buSzPts val="1400"/>
              <a:buFont typeface="Courier New"/>
              <a:buNone/>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marL="0" indent="0">
              <a:spcBef>
                <a:spcPts val="0"/>
              </a:spcBef>
              <a:buClr>
                <a:srgbClr val="1F497D"/>
              </a:buClr>
            </a:pPr>
            <a:r>
              <a:rPr lang="en-GB" sz="2000" dirty="0">
                <a:solidFill>
                  <a:srgbClr val="1F497D"/>
                </a:solidFill>
              </a:rPr>
              <a:t>Current issues – first points to </a:t>
            </a:r>
            <a:r>
              <a:rPr lang="hu-HU" sz="2000" dirty="0" err="1">
                <a:solidFill>
                  <a:srgbClr val="1F497D"/>
                </a:solidFill>
              </a:rPr>
              <a:t>consider</a:t>
            </a:r>
            <a:r>
              <a:rPr lang="en-GB" sz="2000" dirty="0">
                <a:solidFill>
                  <a:srgbClr val="1F497D"/>
                </a:solidFill>
              </a:rPr>
              <a:t> and decide until next TTM</a:t>
            </a:r>
            <a:endParaRPr lang="en-GB" sz="2000" dirty="0">
              <a:solidFill>
                <a:srgbClr val="595959"/>
              </a:solidFill>
            </a:endParaRPr>
          </a:p>
        </p:txBody>
      </p:sp>
      <p:cxnSp>
        <p:nvCxnSpPr>
          <p:cNvPr id="10" name="Straight Connector 9">
            <a:extLst>
              <a:ext uri="{FF2B5EF4-FFF2-40B4-BE49-F238E27FC236}">
                <a16:creationId xmlns:a16="http://schemas.microsoft.com/office/drawing/2014/main" id="{E3671E73-740B-42D0-9AED-D89066681567}"/>
              </a:ext>
            </a:extLst>
          </p:cNvPr>
          <p:cNvCxnSpPr/>
          <p:nvPr/>
        </p:nvCxnSpPr>
        <p:spPr>
          <a:xfrm>
            <a:off x="1778910" y="1962002"/>
            <a:ext cx="8136000" cy="0"/>
          </a:xfrm>
          <a:prstGeom prst="line">
            <a:avLst/>
          </a:prstGeom>
          <a:ln w="25400">
            <a:solidFill>
              <a:schemeClr val="accent5"/>
            </a:solidFill>
          </a:ln>
        </p:spPr>
        <p:style>
          <a:lnRef idx="1">
            <a:schemeClr val="accent1"/>
          </a:lnRef>
          <a:fillRef idx="0">
            <a:schemeClr val="accent1"/>
          </a:fillRef>
          <a:effectRef idx="0">
            <a:schemeClr val="accent1"/>
          </a:effectRef>
          <a:fontRef idx="minor">
            <a:schemeClr val="tx1"/>
          </a:fontRef>
        </p:style>
      </p:cxnSp>
      <p:sp>
        <p:nvSpPr>
          <p:cNvPr id="193" name="CustomShape 2">
            <a:extLst>
              <a:ext uri="{FF2B5EF4-FFF2-40B4-BE49-F238E27FC236}">
                <a16:creationId xmlns:a16="http://schemas.microsoft.com/office/drawing/2014/main" id="{01D664CB-0D77-464A-BEA8-CE7ECF2FADA7}"/>
              </a:ext>
            </a:extLst>
          </p:cNvPr>
          <p:cNvSpPr/>
          <p:nvPr/>
        </p:nvSpPr>
        <p:spPr>
          <a:xfrm>
            <a:off x="1760744" y="2119573"/>
            <a:ext cx="2175016" cy="684000"/>
          </a:xfrm>
          <a:prstGeom prst="rect">
            <a:avLst/>
          </a:prstGeom>
          <a:solidFill>
            <a:schemeClr val="accent2">
              <a:hueOff val="0"/>
              <a:satOff val="0"/>
              <a:lumOff val="0"/>
              <a:alphaOff val="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lIns="53280" tIns="53280" rIns="53280" bIns="53280" anchor="ctr"/>
          <a:lstStyle/>
          <a:p>
            <a:pPr algn="ctr">
              <a:lnSpc>
                <a:spcPct val="90000"/>
              </a:lnSpc>
            </a:pPr>
            <a:r>
              <a:rPr lang="en-GB" sz="1600" b="1" spc="-1" dirty="0">
                <a:solidFill>
                  <a:srgbClr val="FFFFFF"/>
                </a:solidFill>
                <a:uFill>
                  <a:solidFill>
                    <a:srgbClr val="FFFFFF"/>
                  </a:solidFill>
                </a:uFill>
                <a:latin typeface="Arial"/>
                <a:ea typeface="DejaVu Sans"/>
              </a:rPr>
              <a:t>Change of policy instrument?</a:t>
            </a:r>
          </a:p>
        </p:txBody>
      </p:sp>
      <p:sp>
        <p:nvSpPr>
          <p:cNvPr id="194" name="CustomShape 2">
            <a:extLst>
              <a:ext uri="{FF2B5EF4-FFF2-40B4-BE49-F238E27FC236}">
                <a16:creationId xmlns:a16="http://schemas.microsoft.com/office/drawing/2014/main" id="{F833F666-FE7D-455E-945D-0EBE7C0B9F32}"/>
              </a:ext>
            </a:extLst>
          </p:cNvPr>
          <p:cNvSpPr/>
          <p:nvPr/>
        </p:nvSpPr>
        <p:spPr>
          <a:xfrm>
            <a:off x="1760744" y="2996952"/>
            <a:ext cx="2175016" cy="684000"/>
          </a:xfrm>
          <a:prstGeom prst="rect">
            <a:avLst/>
          </a:prstGeom>
          <a:solidFill>
            <a:schemeClr val="accent2">
              <a:hueOff val="0"/>
              <a:satOff val="0"/>
              <a:lumOff val="0"/>
              <a:alphaOff val="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lIns="53280" tIns="53280" rIns="53280" bIns="53280" anchor="ctr"/>
          <a:lstStyle/>
          <a:p>
            <a:pPr algn="ctr">
              <a:lnSpc>
                <a:spcPct val="90000"/>
              </a:lnSpc>
            </a:pPr>
            <a:r>
              <a:rPr lang="en-GB" sz="1600" b="1" spc="-1" dirty="0">
                <a:solidFill>
                  <a:srgbClr val="FFFFFF"/>
                </a:solidFill>
                <a:uFill>
                  <a:solidFill>
                    <a:srgbClr val="FFFFFF"/>
                  </a:solidFill>
                </a:uFill>
                <a:latin typeface="Arial"/>
                <a:ea typeface="DejaVu Sans"/>
              </a:rPr>
              <a:t>Document format</a:t>
            </a:r>
          </a:p>
        </p:txBody>
      </p:sp>
      <p:sp>
        <p:nvSpPr>
          <p:cNvPr id="195" name="CustomShape 2">
            <a:extLst>
              <a:ext uri="{FF2B5EF4-FFF2-40B4-BE49-F238E27FC236}">
                <a16:creationId xmlns:a16="http://schemas.microsoft.com/office/drawing/2014/main" id="{CDD5C2EB-0ED9-406B-A967-7EBE9279874A}"/>
              </a:ext>
            </a:extLst>
          </p:cNvPr>
          <p:cNvSpPr/>
          <p:nvPr/>
        </p:nvSpPr>
        <p:spPr>
          <a:xfrm>
            <a:off x="1760744" y="3861048"/>
            <a:ext cx="2175016" cy="684000"/>
          </a:xfrm>
          <a:prstGeom prst="rect">
            <a:avLst/>
          </a:prstGeom>
          <a:solidFill>
            <a:schemeClr val="accent2">
              <a:hueOff val="0"/>
              <a:satOff val="0"/>
              <a:lumOff val="0"/>
              <a:alphaOff val="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lIns="53280" tIns="53280" rIns="53280" bIns="53280" anchor="ctr"/>
          <a:lstStyle/>
          <a:p>
            <a:pPr algn="ctr">
              <a:lnSpc>
                <a:spcPct val="90000"/>
              </a:lnSpc>
            </a:pPr>
            <a:r>
              <a:rPr lang="en-GB" sz="1600" b="1" spc="-1" dirty="0">
                <a:solidFill>
                  <a:srgbClr val="FFFFFF"/>
                </a:solidFill>
                <a:uFill>
                  <a:solidFill>
                    <a:srgbClr val="FFFFFF"/>
                  </a:solidFill>
                </a:uFill>
                <a:latin typeface="Arial"/>
                <a:ea typeface="DejaVu Sans"/>
              </a:rPr>
              <a:t>Language</a:t>
            </a:r>
          </a:p>
        </p:txBody>
      </p:sp>
      <p:sp>
        <p:nvSpPr>
          <p:cNvPr id="196" name="CustomShape 2">
            <a:extLst>
              <a:ext uri="{FF2B5EF4-FFF2-40B4-BE49-F238E27FC236}">
                <a16:creationId xmlns:a16="http://schemas.microsoft.com/office/drawing/2014/main" id="{0466427A-DA8F-408F-BFBA-558E495A4FFA}"/>
              </a:ext>
            </a:extLst>
          </p:cNvPr>
          <p:cNvSpPr/>
          <p:nvPr/>
        </p:nvSpPr>
        <p:spPr>
          <a:xfrm>
            <a:off x="1760744" y="4653136"/>
            <a:ext cx="2175016" cy="684000"/>
          </a:xfrm>
          <a:prstGeom prst="rect">
            <a:avLst/>
          </a:prstGeom>
          <a:solidFill>
            <a:schemeClr val="accent2">
              <a:hueOff val="0"/>
              <a:satOff val="0"/>
              <a:lumOff val="0"/>
              <a:alphaOff val="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lIns="53280" tIns="53280" rIns="53280" bIns="53280" anchor="ctr"/>
          <a:lstStyle/>
          <a:p>
            <a:pPr algn="ctr">
              <a:lnSpc>
                <a:spcPct val="90000"/>
              </a:lnSpc>
            </a:pPr>
            <a:r>
              <a:rPr lang="en-GB" sz="1600" b="1" spc="-1" dirty="0">
                <a:solidFill>
                  <a:srgbClr val="FFFFFF"/>
                </a:solidFill>
                <a:uFill>
                  <a:solidFill>
                    <a:srgbClr val="FFFFFF"/>
                  </a:solidFill>
                </a:uFill>
                <a:latin typeface="Arial"/>
                <a:ea typeface="DejaVu Sans"/>
              </a:rPr>
              <a:t>Collection of good practices</a:t>
            </a:r>
          </a:p>
        </p:txBody>
      </p:sp>
      <p:sp>
        <p:nvSpPr>
          <p:cNvPr id="197" name="CustomShape 2">
            <a:extLst>
              <a:ext uri="{FF2B5EF4-FFF2-40B4-BE49-F238E27FC236}">
                <a16:creationId xmlns:a16="http://schemas.microsoft.com/office/drawing/2014/main" id="{351A5BC6-6244-4F10-A545-558D1607838C}"/>
              </a:ext>
            </a:extLst>
          </p:cNvPr>
          <p:cNvSpPr/>
          <p:nvPr/>
        </p:nvSpPr>
        <p:spPr>
          <a:xfrm>
            <a:off x="1777772" y="5805264"/>
            <a:ext cx="2175016" cy="684000"/>
          </a:xfrm>
          <a:prstGeom prst="rect">
            <a:avLst/>
          </a:prstGeom>
          <a:solidFill>
            <a:schemeClr val="accent2">
              <a:hueOff val="0"/>
              <a:satOff val="0"/>
              <a:lumOff val="0"/>
              <a:alphaOff val="0"/>
            </a:schemeClr>
          </a:solidFill>
          <a:ln>
            <a:solidFill>
              <a:schemeClr val="lt1">
                <a:hueOff val="0"/>
                <a:satOff val="0"/>
                <a:lumOff val="0"/>
                <a:alphaOff val="0"/>
              </a:schemeClr>
            </a:solidFill>
            <a:round/>
          </a:ln>
        </p:spPr>
        <p:style>
          <a:lnRef idx="2">
            <a:scrgbClr r="0" g="0" b="0"/>
          </a:lnRef>
          <a:fillRef idx="0">
            <a:scrgbClr r="0" g="0" b="0"/>
          </a:fillRef>
          <a:effectRef idx="0">
            <a:scrgbClr r="0" g="0" b="0"/>
          </a:effectRef>
          <a:fontRef idx="minor"/>
        </p:style>
        <p:txBody>
          <a:bodyPr lIns="53280" tIns="53280" rIns="53280" bIns="53280" anchor="ctr"/>
          <a:lstStyle/>
          <a:p>
            <a:pPr algn="ctr">
              <a:lnSpc>
                <a:spcPct val="90000"/>
              </a:lnSpc>
            </a:pPr>
            <a:r>
              <a:rPr lang="en-GB" sz="1600" b="1" spc="-1" dirty="0">
                <a:solidFill>
                  <a:srgbClr val="FFFFFF"/>
                </a:solidFill>
                <a:uFill>
                  <a:solidFill>
                    <a:srgbClr val="FFFFFF"/>
                  </a:solidFill>
                </a:uFill>
                <a:latin typeface="Arial"/>
                <a:ea typeface="DejaVu Sans"/>
              </a:rPr>
              <a:t>Setting up pairs</a:t>
            </a:r>
          </a:p>
        </p:txBody>
      </p:sp>
      <p:sp>
        <p:nvSpPr>
          <p:cNvPr id="198" name="Rectangle 3">
            <a:extLst>
              <a:ext uri="{FF2B5EF4-FFF2-40B4-BE49-F238E27FC236}">
                <a16:creationId xmlns:a16="http://schemas.microsoft.com/office/drawing/2014/main" id="{8C65F13F-FF24-4FFD-B63B-9BB492958F9F}"/>
              </a:ext>
            </a:extLst>
          </p:cNvPr>
          <p:cNvSpPr txBox="1">
            <a:spLocks/>
          </p:cNvSpPr>
          <p:nvPr/>
        </p:nvSpPr>
        <p:spPr bwMode="auto">
          <a:xfrm>
            <a:off x="4011158" y="2999090"/>
            <a:ext cx="6549338"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Consider thoroughly if you want to elaborate an action plan document beyond the Interreg Europe template or you stick to the template</a:t>
            </a:r>
          </a:p>
          <a:p>
            <a:pPr marL="285750" lvl="1"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The filled in Interreg Europe template </a:t>
            </a:r>
            <a:r>
              <a:rPr lang="en-GB" altLang="hu-HU" sz="1300" b="1" dirty="0">
                <a:solidFill>
                  <a:srgbClr val="1F497D"/>
                </a:solidFill>
                <a:latin typeface="Arial"/>
                <a:cs typeface="Arial"/>
              </a:rPr>
              <a:t>size should not exceed 30-40 pages </a:t>
            </a:r>
            <a:r>
              <a:rPr lang="en-GB" altLang="hu-HU" sz="1300" dirty="0">
                <a:solidFill>
                  <a:srgbClr val="1F497D"/>
                </a:solidFill>
                <a:latin typeface="Arial"/>
                <a:cs typeface="Arial"/>
              </a:rPr>
              <a:t>at max depending on the number of actions</a:t>
            </a:r>
          </a:p>
          <a:p>
            <a:pPr lvl="1" algn="just" defTabSz="457200" fontAlgn="base">
              <a:spcAft>
                <a:spcPct val="0"/>
              </a:spcAft>
            </a:pPr>
            <a:endParaRPr lang="en-GB" altLang="hu-HU" sz="1300" dirty="0">
              <a:solidFill>
                <a:srgbClr val="1F497D"/>
              </a:solidFill>
              <a:latin typeface="Arial"/>
              <a:cs typeface="Arial"/>
            </a:endParaRPr>
          </a:p>
          <a:p>
            <a:pPr lvl="1" algn="just" defTabSz="457200" fontAlgn="base">
              <a:spcAft>
                <a:spcPct val="0"/>
              </a:spcAft>
            </a:pPr>
            <a:endParaRPr lang="en-GB" altLang="hu-HU" sz="1300" dirty="0">
              <a:solidFill>
                <a:srgbClr val="1F497D"/>
              </a:solidFill>
              <a:latin typeface="Arial"/>
              <a:cs typeface="Arial"/>
            </a:endParaRPr>
          </a:p>
          <a:p>
            <a:pPr lvl="1" algn="just" defTabSz="457200" fontAlgn="base">
              <a:spcAft>
                <a:spcPct val="0"/>
              </a:spcAft>
            </a:pPr>
            <a:endParaRPr lang="en-GB" altLang="hu-HU" sz="1300" dirty="0">
              <a:solidFill>
                <a:srgbClr val="1F497D"/>
              </a:solidFill>
              <a:latin typeface="Arial"/>
              <a:cs typeface="Arial"/>
            </a:endParaRPr>
          </a:p>
        </p:txBody>
      </p:sp>
      <p:sp>
        <p:nvSpPr>
          <p:cNvPr id="199" name="Rectangle 3">
            <a:extLst>
              <a:ext uri="{FF2B5EF4-FFF2-40B4-BE49-F238E27FC236}">
                <a16:creationId xmlns:a16="http://schemas.microsoft.com/office/drawing/2014/main" id="{1AD26223-2E82-4E45-92BC-0740DAD3C09A}"/>
              </a:ext>
            </a:extLst>
          </p:cNvPr>
          <p:cNvSpPr txBox="1">
            <a:spLocks/>
          </p:cNvSpPr>
          <p:nvPr/>
        </p:nvSpPr>
        <p:spPr bwMode="auto">
          <a:xfrm>
            <a:off x="4011158" y="3933057"/>
            <a:ext cx="6549338"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English AND/OR National language</a:t>
            </a:r>
          </a:p>
          <a:p>
            <a:pPr marL="285750" lvl="1" indent="-285750" algn="just" defTabSz="457200" fontAlgn="base">
              <a:spcAft>
                <a:spcPct val="0"/>
              </a:spcAft>
              <a:buFont typeface="Arial" panose="020B0604020202020204" pitchFamily="34" charset="0"/>
              <a:buChar char="•"/>
            </a:pPr>
            <a:r>
              <a:rPr lang="en-GB" altLang="hu-HU" sz="1300" b="1" dirty="0">
                <a:solidFill>
                  <a:srgbClr val="FF0000"/>
                </a:solidFill>
                <a:latin typeface="Arial"/>
                <a:cs typeface="Arial"/>
              </a:rPr>
              <a:t>Don't forget: there should be one concise English version in the Interreg Europe template</a:t>
            </a:r>
          </a:p>
          <a:p>
            <a:pPr lvl="1" algn="just" defTabSz="457200" fontAlgn="base">
              <a:spcAft>
                <a:spcPct val="0"/>
              </a:spcAft>
            </a:pPr>
            <a:endParaRPr lang="en-GB" altLang="hu-HU" sz="1300" dirty="0">
              <a:solidFill>
                <a:srgbClr val="1F497D"/>
              </a:solidFill>
              <a:latin typeface="Arial"/>
              <a:cs typeface="Arial"/>
            </a:endParaRPr>
          </a:p>
          <a:p>
            <a:pPr lvl="1" algn="just" defTabSz="457200" fontAlgn="base">
              <a:spcAft>
                <a:spcPct val="0"/>
              </a:spcAft>
            </a:pPr>
            <a:endParaRPr lang="en-GB" altLang="hu-HU" sz="1300" dirty="0">
              <a:solidFill>
                <a:srgbClr val="1F497D"/>
              </a:solidFill>
              <a:latin typeface="Arial"/>
              <a:cs typeface="Arial"/>
            </a:endParaRPr>
          </a:p>
          <a:p>
            <a:pPr lvl="1" algn="just" defTabSz="457200" fontAlgn="base">
              <a:spcAft>
                <a:spcPct val="0"/>
              </a:spcAft>
            </a:pPr>
            <a:endParaRPr lang="en-GB" altLang="hu-HU" sz="1300" dirty="0">
              <a:solidFill>
                <a:srgbClr val="1F497D"/>
              </a:solidFill>
              <a:latin typeface="Arial"/>
              <a:cs typeface="Arial"/>
            </a:endParaRPr>
          </a:p>
        </p:txBody>
      </p:sp>
      <p:sp>
        <p:nvSpPr>
          <p:cNvPr id="200" name="Rectangle 3">
            <a:extLst>
              <a:ext uri="{FF2B5EF4-FFF2-40B4-BE49-F238E27FC236}">
                <a16:creationId xmlns:a16="http://schemas.microsoft.com/office/drawing/2014/main" id="{369D8674-459F-48D1-BCE8-7268A34C54A9}"/>
              </a:ext>
            </a:extLst>
          </p:cNvPr>
          <p:cNvSpPr txBox="1">
            <a:spLocks/>
          </p:cNvSpPr>
          <p:nvPr/>
        </p:nvSpPr>
        <p:spPr bwMode="auto">
          <a:xfrm>
            <a:off x="4011158" y="4621704"/>
            <a:ext cx="6549338"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Collection of good practices from thematic issues 1-3 is an urging task:</a:t>
            </a:r>
          </a:p>
          <a:p>
            <a:pPr marL="533400" lvl="2"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Issue 1: The Effectiveness of Public Money Used to Support Industrial Research and Development under the I4.0</a:t>
            </a:r>
          </a:p>
          <a:p>
            <a:pPr marL="533400" lvl="2"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Issue 2: Introducing I4.0 to traditional industries</a:t>
            </a:r>
          </a:p>
          <a:p>
            <a:pPr marL="533400" lvl="2"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Issue 3: Definition of I4.0 public policy initiatives </a:t>
            </a:r>
          </a:p>
          <a:p>
            <a:pPr lvl="1" algn="just" defTabSz="457200" fontAlgn="base">
              <a:spcAft>
                <a:spcPct val="0"/>
              </a:spcAft>
            </a:pPr>
            <a:endParaRPr lang="en-GB" altLang="hu-HU" sz="1300" dirty="0">
              <a:solidFill>
                <a:srgbClr val="1F497D"/>
              </a:solidFill>
              <a:latin typeface="Arial"/>
              <a:cs typeface="Arial"/>
            </a:endParaRPr>
          </a:p>
          <a:p>
            <a:pPr lvl="1" algn="just" defTabSz="457200" fontAlgn="base">
              <a:spcAft>
                <a:spcPct val="0"/>
              </a:spcAft>
            </a:pPr>
            <a:endParaRPr lang="en-GB" altLang="hu-HU" sz="1300" dirty="0">
              <a:solidFill>
                <a:srgbClr val="1F497D"/>
              </a:solidFill>
              <a:latin typeface="Arial"/>
              <a:cs typeface="Arial"/>
            </a:endParaRPr>
          </a:p>
        </p:txBody>
      </p:sp>
      <p:sp>
        <p:nvSpPr>
          <p:cNvPr id="201" name="Rectangle 3">
            <a:extLst>
              <a:ext uri="{FF2B5EF4-FFF2-40B4-BE49-F238E27FC236}">
                <a16:creationId xmlns:a16="http://schemas.microsoft.com/office/drawing/2014/main" id="{EEF7F924-68A6-4D15-B072-5FE2872A2109}"/>
              </a:ext>
            </a:extLst>
          </p:cNvPr>
          <p:cNvSpPr txBox="1">
            <a:spLocks/>
          </p:cNvSpPr>
          <p:nvPr/>
        </p:nvSpPr>
        <p:spPr bwMode="auto">
          <a:xfrm>
            <a:off x="4011158" y="5733257"/>
            <a:ext cx="6549338" cy="97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Proposal (</a:t>
            </a:r>
            <a:r>
              <a:rPr lang="en-GB" altLang="hu-HU" sz="1300" b="1" dirty="0">
                <a:solidFill>
                  <a:srgbClr val="FF0000"/>
                </a:solidFill>
                <a:latin typeface="Arial"/>
                <a:cs typeface="Arial"/>
              </a:rPr>
              <a:t>subject to agreement from all partners</a:t>
            </a:r>
            <a:r>
              <a:rPr lang="en-GB" altLang="hu-HU" sz="1300" dirty="0">
                <a:solidFill>
                  <a:srgbClr val="1F497D"/>
                </a:solidFill>
                <a:latin typeface="Arial"/>
                <a:cs typeface="Arial"/>
              </a:rPr>
              <a:t>):</a:t>
            </a:r>
          </a:p>
          <a:p>
            <a:pPr marL="533400" lvl="2"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Group 1: </a:t>
            </a:r>
            <a:r>
              <a:rPr lang="en-GB" altLang="hu-HU" sz="1300" dirty="0" err="1">
                <a:solidFill>
                  <a:srgbClr val="1F497D"/>
                </a:solidFill>
                <a:latin typeface="Arial"/>
                <a:cs typeface="Arial"/>
              </a:rPr>
              <a:t>Kainuu</a:t>
            </a:r>
            <a:r>
              <a:rPr lang="hu-HU" altLang="hu-HU" sz="1300" dirty="0">
                <a:solidFill>
                  <a:srgbClr val="1F497D"/>
                </a:solidFill>
                <a:latin typeface="Arial"/>
                <a:cs typeface="Arial"/>
              </a:rPr>
              <a:t> (FI)</a:t>
            </a:r>
            <a:r>
              <a:rPr lang="en-GB" altLang="hu-HU" sz="1300" dirty="0">
                <a:solidFill>
                  <a:srgbClr val="1F497D"/>
                </a:solidFill>
                <a:latin typeface="Arial"/>
                <a:cs typeface="Arial"/>
              </a:rPr>
              <a:t> – MIT</a:t>
            </a:r>
            <a:r>
              <a:rPr lang="hu-HU" altLang="hu-HU" sz="1300" dirty="0">
                <a:solidFill>
                  <a:srgbClr val="1F497D"/>
                </a:solidFill>
                <a:latin typeface="Arial"/>
                <a:cs typeface="Arial"/>
              </a:rPr>
              <a:t> (</a:t>
            </a:r>
            <a:r>
              <a:rPr lang="en-GB" altLang="hu-HU" sz="1300" dirty="0">
                <a:solidFill>
                  <a:srgbClr val="1F497D"/>
                </a:solidFill>
                <a:latin typeface="Arial"/>
                <a:cs typeface="Arial"/>
              </a:rPr>
              <a:t>CZ</a:t>
            </a:r>
            <a:r>
              <a:rPr lang="hu-HU" altLang="hu-HU" sz="1300" dirty="0">
                <a:solidFill>
                  <a:srgbClr val="1F497D"/>
                </a:solidFill>
                <a:latin typeface="Arial"/>
                <a:cs typeface="Arial"/>
              </a:rPr>
              <a:t>)</a:t>
            </a:r>
            <a:endParaRPr lang="en-GB" altLang="hu-HU" sz="1300" dirty="0">
              <a:solidFill>
                <a:srgbClr val="1F497D"/>
              </a:solidFill>
              <a:latin typeface="Arial"/>
              <a:cs typeface="Arial"/>
            </a:endParaRPr>
          </a:p>
          <a:p>
            <a:pPr marL="533400" lvl="2"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Group 2: Compete 2020</a:t>
            </a:r>
            <a:r>
              <a:rPr lang="hu-HU" altLang="hu-HU" sz="1300" dirty="0">
                <a:solidFill>
                  <a:srgbClr val="1F497D"/>
                </a:solidFill>
                <a:latin typeface="Arial"/>
                <a:cs typeface="Arial"/>
              </a:rPr>
              <a:t> (PT) –</a:t>
            </a:r>
            <a:r>
              <a:rPr lang="en-GB" altLang="hu-HU" sz="1300" dirty="0">
                <a:solidFill>
                  <a:srgbClr val="1F497D"/>
                </a:solidFill>
                <a:latin typeface="Arial"/>
                <a:cs typeface="Arial"/>
              </a:rPr>
              <a:t> </a:t>
            </a:r>
            <a:r>
              <a:rPr lang="en-GB" altLang="hu-HU" sz="1300" dirty="0" err="1">
                <a:solidFill>
                  <a:srgbClr val="1F497D"/>
                </a:solidFill>
                <a:latin typeface="Arial"/>
                <a:cs typeface="Arial"/>
              </a:rPr>
              <a:t>Lodzkie</a:t>
            </a:r>
            <a:r>
              <a:rPr lang="hu-HU" altLang="hu-HU" sz="1300" dirty="0">
                <a:solidFill>
                  <a:srgbClr val="1F497D"/>
                </a:solidFill>
                <a:latin typeface="Arial"/>
                <a:cs typeface="Arial"/>
              </a:rPr>
              <a:t> (PL)</a:t>
            </a:r>
            <a:endParaRPr lang="en-GB" altLang="hu-HU" sz="1300" dirty="0">
              <a:solidFill>
                <a:srgbClr val="1F497D"/>
              </a:solidFill>
              <a:latin typeface="Arial"/>
              <a:cs typeface="Arial"/>
            </a:endParaRPr>
          </a:p>
          <a:p>
            <a:pPr marL="533400" lvl="2" indent="-285750" algn="just" defTabSz="457200" fontAlgn="base">
              <a:spcAft>
                <a:spcPct val="0"/>
              </a:spcAft>
              <a:buFont typeface="Arial" panose="020B0604020202020204" pitchFamily="34" charset="0"/>
              <a:buChar char="•"/>
            </a:pPr>
            <a:r>
              <a:rPr lang="en-GB" altLang="hu-HU" sz="1300" dirty="0">
                <a:solidFill>
                  <a:srgbClr val="1F497D"/>
                </a:solidFill>
                <a:latin typeface="Arial"/>
                <a:cs typeface="Arial"/>
              </a:rPr>
              <a:t>Group 3: Thessaly</a:t>
            </a:r>
            <a:r>
              <a:rPr lang="hu-HU" altLang="hu-HU" sz="1300" dirty="0">
                <a:solidFill>
                  <a:srgbClr val="1F497D"/>
                </a:solidFill>
                <a:latin typeface="Arial"/>
                <a:cs typeface="Arial"/>
              </a:rPr>
              <a:t> (GR)</a:t>
            </a:r>
            <a:r>
              <a:rPr lang="en-GB" altLang="hu-HU" sz="1300" dirty="0">
                <a:solidFill>
                  <a:srgbClr val="1F497D"/>
                </a:solidFill>
                <a:latin typeface="Arial"/>
                <a:cs typeface="Arial"/>
              </a:rPr>
              <a:t>, Marche</a:t>
            </a:r>
            <a:r>
              <a:rPr lang="hu-HU" altLang="hu-HU" sz="1300" dirty="0">
                <a:solidFill>
                  <a:srgbClr val="1F497D"/>
                </a:solidFill>
                <a:latin typeface="Arial"/>
                <a:cs typeface="Arial"/>
              </a:rPr>
              <a:t> (IT)</a:t>
            </a:r>
            <a:r>
              <a:rPr lang="en-GB" altLang="hu-HU" sz="1300" dirty="0">
                <a:solidFill>
                  <a:srgbClr val="1F497D"/>
                </a:solidFill>
                <a:latin typeface="Arial"/>
                <a:cs typeface="Arial"/>
              </a:rPr>
              <a:t>, </a:t>
            </a:r>
            <a:r>
              <a:rPr lang="en-GB" altLang="hu-HU" sz="1300" dirty="0" err="1">
                <a:solidFill>
                  <a:srgbClr val="1F497D"/>
                </a:solidFill>
                <a:latin typeface="Arial"/>
                <a:cs typeface="Arial"/>
              </a:rPr>
              <a:t>MoF</a:t>
            </a:r>
            <a:r>
              <a:rPr lang="hu-HU" altLang="hu-HU" sz="1300" dirty="0">
                <a:solidFill>
                  <a:srgbClr val="1F497D"/>
                </a:solidFill>
                <a:latin typeface="Arial"/>
                <a:cs typeface="Arial"/>
              </a:rPr>
              <a:t> (</a:t>
            </a:r>
            <a:r>
              <a:rPr lang="en-GB" altLang="hu-HU" sz="1300" dirty="0">
                <a:solidFill>
                  <a:srgbClr val="1F497D"/>
                </a:solidFill>
                <a:latin typeface="Arial"/>
                <a:cs typeface="Arial"/>
              </a:rPr>
              <a:t>HU</a:t>
            </a:r>
            <a:r>
              <a:rPr lang="hu-HU" altLang="hu-HU" sz="1300" dirty="0">
                <a:solidFill>
                  <a:srgbClr val="1F497D"/>
                </a:solidFill>
                <a:latin typeface="Arial"/>
                <a:cs typeface="Arial"/>
              </a:rPr>
              <a:t>)</a:t>
            </a:r>
            <a:endParaRPr lang="en-GB" altLang="hu-HU" sz="1300" dirty="0">
              <a:solidFill>
                <a:srgbClr val="1F497D"/>
              </a:solidFill>
              <a:latin typeface="Arial"/>
              <a:cs typeface="Arial"/>
            </a:endParaRPr>
          </a:p>
          <a:p>
            <a:pPr lvl="1" algn="just" defTabSz="457200" fontAlgn="base">
              <a:spcAft>
                <a:spcPct val="0"/>
              </a:spcAft>
            </a:pPr>
            <a:endParaRPr lang="en-GB" altLang="hu-HU" sz="1300" dirty="0">
              <a:solidFill>
                <a:srgbClr val="1F497D"/>
              </a:solidFill>
              <a:latin typeface="Arial"/>
              <a:cs typeface="Arial"/>
            </a:endParaRPr>
          </a:p>
          <a:p>
            <a:pPr lvl="1" algn="just" defTabSz="457200" fontAlgn="base">
              <a:spcAft>
                <a:spcPct val="0"/>
              </a:spcAft>
            </a:pPr>
            <a:endParaRPr lang="en-GB" altLang="hu-HU" sz="1300" dirty="0">
              <a:solidFill>
                <a:srgbClr val="1F497D"/>
              </a:solidFill>
              <a:latin typeface="Arial"/>
              <a:cs typeface="Arial"/>
            </a:endParaRPr>
          </a:p>
        </p:txBody>
      </p:sp>
    </p:spTree>
    <p:extLst>
      <p:ext uri="{BB962C8B-B14F-4D97-AF65-F5344CB8AC3E}">
        <p14:creationId xmlns:p14="http://schemas.microsoft.com/office/powerpoint/2010/main" val="681956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32" name="Shape 132"/>
          <p:cNvSpPr txBox="1">
            <a:spLocks noGrp="1"/>
          </p:cNvSpPr>
          <p:nvPr>
            <p:ph type="ctrTitle"/>
          </p:nvPr>
        </p:nvSpPr>
        <p:spPr>
          <a:xfrm>
            <a:off x="2209800" y="3501009"/>
            <a:ext cx="7772400" cy="794519"/>
          </a:xfrm>
          <a:prstGeom prst="rect">
            <a:avLst/>
          </a:prstGeom>
          <a:noFill/>
          <a:ln>
            <a:noFill/>
          </a:ln>
        </p:spPr>
        <p:txBody>
          <a:bodyPr spcFirstLastPara="1" wrap="square" lIns="91425" tIns="45700" rIns="91425" bIns="45700" anchor="t" anchorCtr="0">
            <a:noAutofit/>
          </a:bodyPr>
          <a:lstStyle/>
          <a:p>
            <a:pPr lvl="0"/>
            <a:r>
              <a:rPr lang="en-GB" dirty="0"/>
              <a:t>Thank you! </a:t>
            </a:r>
            <a:endParaRPr dirty="0"/>
          </a:p>
        </p:txBody>
      </p:sp>
    </p:spTree>
    <p:extLst>
      <p:ext uri="{BB962C8B-B14F-4D97-AF65-F5344CB8AC3E}">
        <p14:creationId xmlns:p14="http://schemas.microsoft.com/office/powerpoint/2010/main" val="312734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260648"/>
            <a:ext cx="6707088" cy="562074"/>
          </a:xfrm>
          <a:prstGeom prst="rect">
            <a:avLst/>
          </a:prstGeom>
          <a:noFill/>
          <a:ln>
            <a:noFill/>
          </a:ln>
        </p:spPr>
        <p:txBody>
          <a:bodyPr spcFirstLastPara="1" wrap="square" lIns="91425" tIns="45700" rIns="91425" bIns="45700" anchor="ctr" anchorCtr="0">
            <a:noAutofit/>
          </a:bodyPr>
          <a:lstStyle/>
          <a:p>
            <a:pPr lvl="0"/>
            <a:r>
              <a:rPr lang="en-GB" sz="2800" b="1" dirty="0"/>
              <a:t>The action plan is the most important output for each regular project partner</a:t>
            </a:r>
          </a:p>
        </p:txBody>
      </p:sp>
      <p:sp>
        <p:nvSpPr>
          <p:cNvPr id="9" name="Rectangle 3">
            <a:extLst>
              <a:ext uri="{FF2B5EF4-FFF2-40B4-BE49-F238E27FC236}">
                <a16:creationId xmlns:a16="http://schemas.microsoft.com/office/drawing/2014/main" id="{64634253-ED00-478C-88B8-683BB07AEC1D}"/>
              </a:ext>
            </a:extLst>
          </p:cNvPr>
          <p:cNvSpPr txBox="1">
            <a:spLocks/>
          </p:cNvSpPr>
          <p:nvPr/>
        </p:nvSpPr>
        <p:spPr bwMode="auto">
          <a:xfrm>
            <a:off x="1486708" y="6597352"/>
            <a:ext cx="6985557" cy="260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200" dirty="0">
                <a:solidFill>
                  <a:srgbClr val="1F497D"/>
                </a:solidFill>
                <a:latin typeface="Arial"/>
                <a:cs typeface="Arial"/>
              </a:rPr>
              <a:t>Source: Programme Manual (Version 7, 27 March 2019), primarily from page 39</a:t>
            </a:r>
          </a:p>
        </p:txBody>
      </p:sp>
      <p:sp>
        <p:nvSpPr>
          <p:cNvPr id="10" name="Rectangle 3">
            <a:extLst>
              <a:ext uri="{FF2B5EF4-FFF2-40B4-BE49-F238E27FC236}">
                <a16:creationId xmlns:a16="http://schemas.microsoft.com/office/drawing/2014/main" id="{3BAC06ED-1230-4FCE-9467-3DBA287A4163}"/>
              </a:ext>
            </a:extLst>
          </p:cNvPr>
          <p:cNvSpPr txBox="1">
            <a:spLocks/>
          </p:cNvSpPr>
          <p:nvPr/>
        </p:nvSpPr>
        <p:spPr bwMode="auto">
          <a:xfrm>
            <a:off x="2439442" y="1117625"/>
            <a:ext cx="7313116" cy="562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b="1" dirty="0">
                <a:solidFill>
                  <a:srgbClr val="1F497D"/>
                </a:solidFill>
                <a:latin typeface="Arial"/>
                <a:cs typeface="Arial"/>
              </a:rPr>
              <a:t>Programme requirements – basic rules</a:t>
            </a:r>
          </a:p>
        </p:txBody>
      </p:sp>
      <p:sp>
        <p:nvSpPr>
          <p:cNvPr id="11" name="Rectangle 3">
            <a:extLst>
              <a:ext uri="{FF2B5EF4-FFF2-40B4-BE49-F238E27FC236}">
                <a16:creationId xmlns:a16="http://schemas.microsoft.com/office/drawing/2014/main" id="{77293D14-14EB-4071-99C3-889A0A5866DF}"/>
              </a:ext>
            </a:extLst>
          </p:cNvPr>
          <p:cNvSpPr txBox="1">
            <a:spLocks/>
          </p:cNvSpPr>
          <p:nvPr/>
        </p:nvSpPr>
        <p:spPr bwMode="auto">
          <a:xfrm>
            <a:off x="1703512" y="1660116"/>
            <a:ext cx="479283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b="1" dirty="0">
                <a:solidFill>
                  <a:schemeClr val="accent4"/>
                </a:solidFill>
                <a:latin typeface="Arial"/>
                <a:cs typeface="Arial"/>
              </a:rPr>
              <a:t>What is it about?</a:t>
            </a:r>
          </a:p>
        </p:txBody>
      </p:sp>
      <p:sp>
        <p:nvSpPr>
          <p:cNvPr id="12" name="Rectangle 3">
            <a:extLst>
              <a:ext uri="{FF2B5EF4-FFF2-40B4-BE49-F238E27FC236}">
                <a16:creationId xmlns:a16="http://schemas.microsoft.com/office/drawing/2014/main" id="{65410C8C-EDC7-45D5-A1C0-6554CE1E2BB3}"/>
              </a:ext>
            </a:extLst>
          </p:cNvPr>
          <p:cNvSpPr txBox="1">
            <a:spLocks/>
          </p:cNvSpPr>
          <p:nvPr/>
        </p:nvSpPr>
        <p:spPr bwMode="auto">
          <a:xfrm>
            <a:off x="2377407" y="1925598"/>
            <a:ext cx="7823049" cy="78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dirty="0">
                <a:solidFill>
                  <a:srgbClr val="1F497D"/>
                </a:solidFill>
                <a:latin typeface="Arial"/>
                <a:cs typeface="Arial"/>
              </a:rPr>
              <a:t>Each region/country involved in the cooperation project </a:t>
            </a:r>
            <a:r>
              <a:rPr lang="en-GB" altLang="hu-HU" sz="1600" b="1" dirty="0">
                <a:solidFill>
                  <a:srgbClr val="1F497D"/>
                </a:solidFill>
                <a:latin typeface="Arial"/>
                <a:cs typeface="Arial"/>
              </a:rPr>
              <a:t>produces an action plan in Phase 1, specifying what will be done in the region in Phase 2 to ensure that the lessons learnt from the cooperation project are put into action</a:t>
            </a:r>
            <a:r>
              <a:rPr lang="en-GB" altLang="hu-HU" sz="1600" dirty="0">
                <a:solidFill>
                  <a:srgbClr val="1F497D"/>
                </a:solidFill>
                <a:latin typeface="Arial"/>
                <a:cs typeface="Arial"/>
              </a:rPr>
              <a:t>.</a:t>
            </a:r>
          </a:p>
        </p:txBody>
      </p:sp>
      <p:sp>
        <p:nvSpPr>
          <p:cNvPr id="13" name="Rectangle 3">
            <a:extLst>
              <a:ext uri="{FF2B5EF4-FFF2-40B4-BE49-F238E27FC236}">
                <a16:creationId xmlns:a16="http://schemas.microsoft.com/office/drawing/2014/main" id="{42854134-D80D-40B8-B38C-C584DE98D4EE}"/>
              </a:ext>
            </a:extLst>
          </p:cNvPr>
          <p:cNvSpPr txBox="1">
            <a:spLocks/>
          </p:cNvSpPr>
          <p:nvPr/>
        </p:nvSpPr>
        <p:spPr bwMode="auto">
          <a:xfrm>
            <a:off x="1703512" y="2749496"/>
            <a:ext cx="479283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b="1" dirty="0">
                <a:solidFill>
                  <a:schemeClr val="accent4"/>
                </a:solidFill>
                <a:latin typeface="Arial"/>
                <a:cs typeface="Arial"/>
              </a:rPr>
              <a:t>Definition of the action plan</a:t>
            </a:r>
          </a:p>
        </p:txBody>
      </p:sp>
      <p:sp>
        <p:nvSpPr>
          <p:cNvPr id="14" name="Rectangle 3">
            <a:extLst>
              <a:ext uri="{FF2B5EF4-FFF2-40B4-BE49-F238E27FC236}">
                <a16:creationId xmlns:a16="http://schemas.microsoft.com/office/drawing/2014/main" id="{F9DFEA12-FA93-46E1-ABA9-F4AC48DF9304}"/>
              </a:ext>
            </a:extLst>
          </p:cNvPr>
          <p:cNvSpPr txBox="1">
            <a:spLocks/>
          </p:cNvSpPr>
          <p:nvPr/>
        </p:nvSpPr>
        <p:spPr bwMode="auto">
          <a:xfrm>
            <a:off x="2377406" y="2996952"/>
            <a:ext cx="7632848" cy="1080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dirty="0">
                <a:solidFill>
                  <a:srgbClr val="1F497D"/>
                </a:solidFill>
                <a:latin typeface="Arial"/>
                <a:cs typeface="Arial"/>
              </a:rPr>
              <a:t>Action plan is a document providing </a:t>
            </a:r>
            <a:r>
              <a:rPr lang="en-GB" altLang="hu-HU" sz="1600" b="1" dirty="0">
                <a:solidFill>
                  <a:srgbClr val="1F497D"/>
                </a:solidFill>
                <a:latin typeface="Arial"/>
                <a:cs typeface="Arial"/>
              </a:rPr>
              <a:t>details on how the lessons learnt from the cooperation will be implemented in order to improve the policy instrument addressed</a:t>
            </a:r>
            <a:r>
              <a:rPr lang="en-GB" altLang="hu-HU" sz="1600" dirty="0">
                <a:solidFill>
                  <a:srgbClr val="1F497D"/>
                </a:solidFill>
                <a:latin typeface="Arial"/>
                <a:cs typeface="Arial"/>
              </a:rPr>
              <a:t> within the partner’s region. </a:t>
            </a:r>
          </a:p>
          <a:p>
            <a:pPr lvl="1" algn="just" defTabSz="457200" fontAlgn="base">
              <a:spcAft>
                <a:spcPct val="0"/>
              </a:spcAft>
            </a:pPr>
            <a:r>
              <a:rPr lang="en-GB" altLang="hu-HU" sz="1600" dirty="0">
                <a:solidFill>
                  <a:srgbClr val="1F497D"/>
                </a:solidFill>
                <a:latin typeface="Arial"/>
                <a:cs typeface="Arial"/>
              </a:rPr>
              <a:t>Advisory partners do not write action plan (ICT Association Hungary in our project)</a:t>
            </a:r>
          </a:p>
          <a:p>
            <a:pPr lvl="1" algn="just" defTabSz="457200" fontAlgn="base">
              <a:spcAft>
                <a:spcPct val="0"/>
              </a:spcAft>
            </a:pPr>
            <a:endParaRPr lang="en-GB" altLang="hu-HU" sz="1600" dirty="0">
              <a:solidFill>
                <a:srgbClr val="1F497D"/>
              </a:solidFill>
              <a:latin typeface="Arial"/>
              <a:cs typeface="Arial"/>
            </a:endParaRPr>
          </a:p>
        </p:txBody>
      </p:sp>
      <p:sp>
        <p:nvSpPr>
          <p:cNvPr id="15" name="Rectangle 3">
            <a:extLst>
              <a:ext uri="{FF2B5EF4-FFF2-40B4-BE49-F238E27FC236}">
                <a16:creationId xmlns:a16="http://schemas.microsoft.com/office/drawing/2014/main" id="{7D210BBA-AC9C-41EE-A004-7814FD0C4B67}"/>
              </a:ext>
            </a:extLst>
          </p:cNvPr>
          <p:cNvSpPr txBox="1">
            <a:spLocks/>
          </p:cNvSpPr>
          <p:nvPr/>
        </p:nvSpPr>
        <p:spPr bwMode="auto">
          <a:xfrm>
            <a:off x="1703512" y="4058350"/>
            <a:ext cx="479283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b="1" dirty="0">
                <a:solidFill>
                  <a:schemeClr val="accent4"/>
                </a:solidFill>
                <a:latin typeface="Arial"/>
                <a:cs typeface="Arial"/>
              </a:rPr>
              <a:t>Required content</a:t>
            </a:r>
          </a:p>
        </p:txBody>
      </p:sp>
      <p:sp>
        <p:nvSpPr>
          <p:cNvPr id="16" name="Rectangle 3">
            <a:extLst>
              <a:ext uri="{FF2B5EF4-FFF2-40B4-BE49-F238E27FC236}">
                <a16:creationId xmlns:a16="http://schemas.microsoft.com/office/drawing/2014/main" id="{0B94FD6B-51D5-4A64-B81F-BE3ED837765B}"/>
              </a:ext>
            </a:extLst>
          </p:cNvPr>
          <p:cNvSpPr txBox="1">
            <a:spLocks/>
          </p:cNvSpPr>
          <p:nvPr/>
        </p:nvSpPr>
        <p:spPr bwMode="auto">
          <a:xfrm>
            <a:off x="2377406" y="4305806"/>
            <a:ext cx="7313116" cy="1283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600" dirty="0">
                <a:solidFill>
                  <a:srgbClr val="1F497D"/>
                </a:solidFill>
                <a:latin typeface="Arial"/>
                <a:cs typeface="Arial"/>
              </a:rPr>
              <a:t>Nature of the actions to be implemented, </a:t>
            </a:r>
          </a:p>
          <a:p>
            <a:pPr marL="285750" lvl="1" indent="-285750" algn="just" defTabSz="457200" fontAlgn="base">
              <a:spcAft>
                <a:spcPct val="0"/>
              </a:spcAft>
              <a:buFont typeface="Arial" panose="020B0604020202020204" pitchFamily="34" charset="0"/>
              <a:buChar char="•"/>
            </a:pPr>
            <a:r>
              <a:rPr lang="en-GB" altLang="hu-HU" sz="1600" dirty="0">
                <a:solidFill>
                  <a:srgbClr val="1F497D"/>
                </a:solidFill>
                <a:latin typeface="Arial"/>
                <a:cs typeface="Arial"/>
              </a:rPr>
              <a:t>Timeframe of the actions</a:t>
            </a:r>
            <a:r>
              <a:rPr lang="hu-HU" altLang="hu-HU" sz="1600" dirty="0">
                <a:solidFill>
                  <a:srgbClr val="1F497D"/>
                </a:solidFill>
                <a:latin typeface="Arial"/>
                <a:cs typeface="Arial"/>
              </a:rPr>
              <a:t>,</a:t>
            </a:r>
            <a:endParaRPr lang="en-GB" altLang="hu-HU" sz="1600" dirty="0">
              <a:solidFill>
                <a:srgbClr val="1F497D"/>
              </a:solidFill>
              <a:latin typeface="Arial"/>
              <a:cs typeface="Arial"/>
            </a:endParaRPr>
          </a:p>
          <a:p>
            <a:pPr marL="285750" lvl="1" indent="-285750" algn="just" defTabSz="457200" fontAlgn="base">
              <a:spcAft>
                <a:spcPct val="0"/>
              </a:spcAft>
              <a:buFont typeface="Arial" panose="020B0604020202020204" pitchFamily="34" charset="0"/>
              <a:buChar char="•"/>
            </a:pPr>
            <a:r>
              <a:rPr lang="en-GB" altLang="hu-HU" sz="1600" dirty="0">
                <a:solidFill>
                  <a:srgbClr val="1F497D"/>
                </a:solidFill>
                <a:latin typeface="Arial"/>
                <a:cs typeface="Arial"/>
              </a:rPr>
              <a:t>Stakeholders involved, </a:t>
            </a:r>
          </a:p>
          <a:p>
            <a:pPr marL="285750" lvl="1" indent="-285750" algn="just" defTabSz="457200" fontAlgn="base">
              <a:spcAft>
                <a:spcPct val="0"/>
              </a:spcAft>
              <a:buFont typeface="Arial" panose="020B0604020202020204" pitchFamily="34" charset="0"/>
              <a:buChar char="•"/>
            </a:pPr>
            <a:r>
              <a:rPr lang="en-GB" altLang="hu-HU" sz="1600" dirty="0">
                <a:solidFill>
                  <a:srgbClr val="1F497D"/>
                </a:solidFill>
                <a:latin typeface="Arial"/>
                <a:cs typeface="Arial"/>
              </a:rPr>
              <a:t>Costs and funding sources</a:t>
            </a:r>
            <a:r>
              <a:rPr lang="hu-HU" altLang="hu-HU" sz="1600" dirty="0">
                <a:solidFill>
                  <a:srgbClr val="1F497D"/>
                </a:solidFill>
                <a:latin typeface="Arial"/>
                <a:cs typeface="Arial"/>
              </a:rPr>
              <a:t>,</a:t>
            </a:r>
            <a:endParaRPr lang="en-GB" altLang="hu-HU" sz="1600" dirty="0">
              <a:solidFill>
                <a:srgbClr val="1F497D"/>
              </a:solidFill>
              <a:latin typeface="Arial"/>
              <a:cs typeface="Arial"/>
            </a:endParaRPr>
          </a:p>
          <a:p>
            <a:pPr marL="285750" lvl="1" indent="-285750" algn="just" defTabSz="457200" fontAlgn="base">
              <a:spcAft>
                <a:spcPct val="0"/>
              </a:spcAft>
              <a:buFont typeface="Arial" panose="020B0604020202020204" pitchFamily="34" charset="0"/>
              <a:buChar char="•"/>
            </a:pPr>
            <a:r>
              <a:rPr lang="en-GB" altLang="hu-HU" sz="1600" dirty="0">
                <a:solidFill>
                  <a:srgbClr val="1F497D"/>
                </a:solidFill>
                <a:latin typeface="Arial"/>
                <a:cs typeface="Arial"/>
              </a:rPr>
              <a:t>The way the action derives from the project.</a:t>
            </a:r>
          </a:p>
          <a:p>
            <a:pPr lvl="1" algn="just" defTabSz="457200" fontAlgn="base">
              <a:spcAft>
                <a:spcPct val="0"/>
              </a:spcAft>
            </a:pPr>
            <a:endParaRPr lang="en-GB" altLang="hu-HU" sz="1600" dirty="0">
              <a:solidFill>
                <a:srgbClr val="1F497D"/>
              </a:solidFill>
              <a:latin typeface="Arial"/>
              <a:cs typeface="Arial"/>
            </a:endParaRPr>
          </a:p>
        </p:txBody>
      </p:sp>
      <p:sp>
        <p:nvSpPr>
          <p:cNvPr id="17" name="Rectangle 3">
            <a:extLst>
              <a:ext uri="{FF2B5EF4-FFF2-40B4-BE49-F238E27FC236}">
                <a16:creationId xmlns:a16="http://schemas.microsoft.com/office/drawing/2014/main" id="{E3B6BF9F-5688-4904-BA74-B182287151A6}"/>
              </a:ext>
            </a:extLst>
          </p:cNvPr>
          <p:cNvSpPr txBox="1">
            <a:spLocks/>
          </p:cNvSpPr>
          <p:nvPr/>
        </p:nvSpPr>
        <p:spPr bwMode="auto">
          <a:xfrm>
            <a:off x="1711312" y="5661249"/>
            <a:ext cx="5392800"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b="1" dirty="0">
                <a:solidFill>
                  <a:schemeClr val="accent4"/>
                </a:solidFill>
                <a:latin typeface="Arial"/>
                <a:cs typeface="Arial"/>
              </a:rPr>
              <a:t>What is the deadline for writing the Action plan?</a:t>
            </a:r>
          </a:p>
        </p:txBody>
      </p:sp>
      <p:sp>
        <p:nvSpPr>
          <p:cNvPr id="18" name="Rectangle 3">
            <a:extLst>
              <a:ext uri="{FF2B5EF4-FFF2-40B4-BE49-F238E27FC236}">
                <a16:creationId xmlns:a16="http://schemas.microsoft.com/office/drawing/2014/main" id="{98656463-D9F7-45D2-B711-F8A40AE1AB9E}"/>
              </a:ext>
            </a:extLst>
          </p:cNvPr>
          <p:cNvSpPr txBox="1">
            <a:spLocks/>
          </p:cNvSpPr>
          <p:nvPr/>
        </p:nvSpPr>
        <p:spPr bwMode="auto">
          <a:xfrm>
            <a:off x="2362178" y="5949281"/>
            <a:ext cx="731311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dirty="0">
                <a:solidFill>
                  <a:srgbClr val="1F497D"/>
                </a:solidFill>
                <a:latin typeface="Arial"/>
                <a:cs typeface="Arial"/>
              </a:rPr>
              <a:t>The action plans have to be submitted to the programme as soon as available, and in any case </a:t>
            </a:r>
            <a:r>
              <a:rPr lang="en-GB" altLang="hu-HU" sz="1600" b="1" dirty="0">
                <a:solidFill>
                  <a:srgbClr val="1F497D"/>
                </a:solidFill>
                <a:latin typeface="Arial"/>
                <a:cs typeface="Arial"/>
              </a:rPr>
              <a:t>before the end of phase 1. </a:t>
            </a:r>
          </a:p>
        </p:txBody>
      </p:sp>
    </p:spTree>
    <p:extLst>
      <p:ext uri="{BB962C8B-B14F-4D97-AF65-F5344CB8AC3E}">
        <p14:creationId xmlns:p14="http://schemas.microsoft.com/office/powerpoint/2010/main" val="2591109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332656"/>
            <a:ext cx="7067128" cy="562074"/>
          </a:xfrm>
          <a:prstGeom prst="rect">
            <a:avLst/>
          </a:prstGeom>
          <a:noFill/>
          <a:ln>
            <a:noFill/>
          </a:ln>
        </p:spPr>
        <p:txBody>
          <a:bodyPr spcFirstLastPara="1" wrap="square" lIns="91425" tIns="45700" rIns="91425" bIns="45700" anchor="ctr" anchorCtr="0">
            <a:noAutofit/>
          </a:bodyPr>
          <a:lstStyle/>
          <a:p>
            <a:pPr lvl="0"/>
            <a:r>
              <a:rPr lang="en-GB" sz="2800" b="1" dirty="0"/>
              <a:t>Failing to produce the action plan leads to the recovery of ERDF funding</a:t>
            </a:r>
          </a:p>
        </p:txBody>
      </p:sp>
      <p:sp>
        <p:nvSpPr>
          <p:cNvPr id="8" name="Rectangle 3">
            <a:extLst>
              <a:ext uri="{FF2B5EF4-FFF2-40B4-BE49-F238E27FC236}">
                <a16:creationId xmlns:a16="http://schemas.microsoft.com/office/drawing/2014/main" id="{96D1E017-7770-42A4-B881-4C14DDB2A1F7}"/>
              </a:ext>
            </a:extLst>
          </p:cNvPr>
          <p:cNvSpPr txBox="1">
            <a:spLocks/>
          </p:cNvSpPr>
          <p:nvPr/>
        </p:nvSpPr>
        <p:spPr bwMode="auto">
          <a:xfrm>
            <a:off x="2354378" y="3685600"/>
            <a:ext cx="731311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dirty="0">
                <a:solidFill>
                  <a:srgbClr val="1F497D"/>
                </a:solidFill>
                <a:latin typeface="Arial"/>
                <a:cs typeface="Arial"/>
              </a:rPr>
              <a:t>The action plan can be in the national language or in English BUT IN ALL CASES:</a:t>
            </a:r>
          </a:p>
          <a:p>
            <a:pPr marL="285750" lvl="1" indent="-285750" algn="just" defTabSz="457200" fontAlgn="base">
              <a:spcAft>
                <a:spcPct val="0"/>
              </a:spcAft>
              <a:buFont typeface="Arial" panose="020B0604020202020204" pitchFamily="34" charset="0"/>
              <a:buChar char="•"/>
            </a:pPr>
            <a:r>
              <a:rPr lang="en-GB" altLang="hu-HU" sz="1600" dirty="0">
                <a:solidFill>
                  <a:srgbClr val="1F497D"/>
                </a:solidFill>
                <a:latin typeface="Arial"/>
                <a:cs typeface="Arial"/>
              </a:rPr>
              <a:t>In order to facilitate the checks carried out at programme level, a </a:t>
            </a:r>
            <a:r>
              <a:rPr lang="en-GB" altLang="hu-HU" sz="1600" b="1" dirty="0">
                <a:solidFill>
                  <a:srgbClr val="1F497D"/>
                </a:solidFill>
                <a:latin typeface="Arial"/>
                <a:cs typeface="Arial"/>
              </a:rPr>
              <a:t>comprehensive summary in English </a:t>
            </a:r>
            <a:r>
              <a:rPr lang="en-GB" altLang="hu-HU" sz="1600" dirty="0">
                <a:solidFill>
                  <a:srgbClr val="1F497D"/>
                </a:solidFill>
                <a:latin typeface="Arial"/>
                <a:cs typeface="Arial"/>
              </a:rPr>
              <a:t>highlighting the core features of each action (see annex 1 of the Programme manual) should also be made available to the programme. </a:t>
            </a:r>
          </a:p>
          <a:p>
            <a:pPr marL="285750" lvl="1" indent="-285750" algn="just" defTabSz="457200" fontAlgn="base">
              <a:spcAft>
                <a:spcPct val="0"/>
              </a:spcAft>
              <a:buFont typeface="Arial" panose="020B0604020202020204" pitchFamily="34" charset="0"/>
              <a:buChar char="•"/>
            </a:pPr>
            <a:r>
              <a:rPr lang="en-GB" altLang="hu-HU" sz="1600" dirty="0">
                <a:solidFill>
                  <a:srgbClr val="1F497D"/>
                </a:solidFill>
                <a:latin typeface="Arial"/>
                <a:cs typeface="Arial"/>
              </a:rPr>
              <a:t>This is particularly important for lengthy action plans or in case the action plan is written in a national language other than English.</a:t>
            </a:r>
          </a:p>
          <a:p>
            <a:pPr lvl="1" algn="just" defTabSz="457200" fontAlgn="base">
              <a:spcAft>
                <a:spcPct val="0"/>
              </a:spcAft>
            </a:pPr>
            <a:endParaRPr lang="en-GB" altLang="hu-HU" sz="1600" dirty="0">
              <a:solidFill>
                <a:srgbClr val="1F497D"/>
              </a:solidFill>
              <a:latin typeface="Arial"/>
              <a:cs typeface="Arial"/>
            </a:endParaRPr>
          </a:p>
        </p:txBody>
      </p:sp>
      <p:sp>
        <p:nvSpPr>
          <p:cNvPr id="6" name="Rectangle 3">
            <a:extLst>
              <a:ext uri="{FF2B5EF4-FFF2-40B4-BE49-F238E27FC236}">
                <a16:creationId xmlns:a16="http://schemas.microsoft.com/office/drawing/2014/main" id="{8E3AAF6B-9C05-40A6-A878-E7B31959F370}"/>
              </a:ext>
            </a:extLst>
          </p:cNvPr>
          <p:cNvSpPr txBox="1">
            <a:spLocks/>
          </p:cNvSpPr>
          <p:nvPr/>
        </p:nvSpPr>
        <p:spPr bwMode="auto">
          <a:xfrm>
            <a:off x="1486708" y="6597352"/>
            <a:ext cx="6985557" cy="260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200" dirty="0">
                <a:solidFill>
                  <a:srgbClr val="1F497D"/>
                </a:solidFill>
                <a:latin typeface="Arial"/>
                <a:cs typeface="Arial"/>
              </a:rPr>
              <a:t>Source: Programme Manual (Version 7, 27 March 2019), primarily from page 39</a:t>
            </a:r>
          </a:p>
        </p:txBody>
      </p:sp>
      <p:sp>
        <p:nvSpPr>
          <p:cNvPr id="10" name="Rectangle 3">
            <a:extLst>
              <a:ext uri="{FF2B5EF4-FFF2-40B4-BE49-F238E27FC236}">
                <a16:creationId xmlns:a16="http://schemas.microsoft.com/office/drawing/2014/main" id="{9921B326-D0EE-4D21-8B84-0AC65EF08985}"/>
              </a:ext>
            </a:extLst>
          </p:cNvPr>
          <p:cNvSpPr txBox="1">
            <a:spLocks/>
          </p:cNvSpPr>
          <p:nvPr/>
        </p:nvSpPr>
        <p:spPr bwMode="auto">
          <a:xfrm>
            <a:off x="1703512" y="2412510"/>
            <a:ext cx="479283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b="1" dirty="0">
                <a:solidFill>
                  <a:schemeClr val="accent4"/>
                </a:solidFill>
                <a:latin typeface="Arial"/>
                <a:cs typeface="Arial"/>
              </a:rPr>
              <a:t>Dissemination requirement</a:t>
            </a:r>
          </a:p>
        </p:txBody>
      </p:sp>
      <p:sp>
        <p:nvSpPr>
          <p:cNvPr id="11" name="Rectangle 3">
            <a:extLst>
              <a:ext uri="{FF2B5EF4-FFF2-40B4-BE49-F238E27FC236}">
                <a16:creationId xmlns:a16="http://schemas.microsoft.com/office/drawing/2014/main" id="{EEE174B1-F9DA-4B83-8AE1-6A36DA5EADB8}"/>
              </a:ext>
            </a:extLst>
          </p:cNvPr>
          <p:cNvSpPr txBox="1">
            <a:spLocks/>
          </p:cNvSpPr>
          <p:nvPr/>
        </p:nvSpPr>
        <p:spPr bwMode="auto">
          <a:xfrm>
            <a:off x="1703512" y="5701824"/>
            <a:ext cx="5472608"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b="1" dirty="0">
                <a:solidFill>
                  <a:schemeClr val="accent4"/>
                </a:solidFill>
                <a:latin typeface="Arial"/>
                <a:cs typeface="Arial"/>
              </a:rPr>
              <a:t>What if a partner fails to produce an action plan?</a:t>
            </a:r>
          </a:p>
        </p:txBody>
      </p:sp>
      <p:sp>
        <p:nvSpPr>
          <p:cNvPr id="13" name="Rectangle 3">
            <a:extLst>
              <a:ext uri="{FF2B5EF4-FFF2-40B4-BE49-F238E27FC236}">
                <a16:creationId xmlns:a16="http://schemas.microsoft.com/office/drawing/2014/main" id="{1326C1D0-8B4A-4184-8673-B93D2CC197BD}"/>
              </a:ext>
            </a:extLst>
          </p:cNvPr>
          <p:cNvSpPr txBox="1">
            <a:spLocks/>
          </p:cNvSpPr>
          <p:nvPr/>
        </p:nvSpPr>
        <p:spPr bwMode="auto">
          <a:xfrm>
            <a:off x="2354378" y="2782819"/>
            <a:ext cx="7313116" cy="390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600" dirty="0">
                <a:solidFill>
                  <a:srgbClr val="1F497D"/>
                </a:solidFill>
                <a:latin typeface="Arial"/>
                <a:cs typeface="Arial"/>
              </a:rPr>
              <a:t>The final version has to be signed by representative of the policy instrument</a:t>
            </a:r>
          </a:p>
          <a:p>
            <a:pPr marL="285750" lvl="1" indent="-285750" algn="just" defTabSz="457200" fontAlgn="base">
              <a:spcAft>
                <a:spcPct val="0"/>
              </a:spcAft>
              <a:buFont typeface="Arial" panose="020B0604020202020204" pitchFamily="34" charset="0"/>
              <a:buChar char="•"/>
            </a:pPr>
            <a:r>
              <a:rPr lang="en-GB" altLang="hu-HU" sz="1600" dirty="0">
                <a:solidFill>
                  <a:srgbClr val="1F497D"/>
                </a:solidFill>
                <a:latin typeface="Arial"/>
                <a:cs typeface="Arial"/>
              </a:rPr>
              <a:t>The final version has to be published on the project website </a:t>
            </a:r>
          </a:p>
        </p:txBody>
      </p:sp>
      <p:sp>
        <p:nvSpPr>
          <p:cNvPr id="14" name="Rectangle 3">
            <a:extLst>
              <a:ext uri="{FF2B5EF4-FFF2-40B4-BE49-F238E27FC236}">
                <a16:creationId xmlns:a16="http://schemas.microsoft.com/office/drawing/2014/main" id="{965A3353-2B97-4AB3-A732-F6E9CCC73E7D}"/>
              </a:ext>
            </a:extLst>
          </p:cNvPr>
          <p:cNvSpPr txBox="1">
            <a:spLocks/>
          </p:cNvSpPr>
          <p:nvPr/>
        </p:nvSpPr>
        <p:spPr bwMode="auto">
          <a:xfrm>
            <a:off x="1703512" y="3397450"/>
            <a:ext cx="479283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b="1" dirty="0">
                <a:solidFill>
                  <a:schemeClr val="accent4"/>
                </a:solidFill>
                <a:latin typeface="Arial"/>
                <a:cs typeface="Arial"/>
              </a:rPr>
              <a:t>Language requirement</a:t>
            </a:r>
          </a:p>
        </p:txBody>
      </p:sp>
      <p:sp>
        <p:nvSpPr>
          <p:cNvPr id="15" name="Rectangle 3">
            <a:extLst>
              <a:ext uri="{FF2B5EF4-FFF2-40B4-BE49-F238E27FC236}">
                <a16:creationId xmlns:a16="http://schemas.microsoft.com/office/drawing/2014/main" id="{FFEAEF71-9DA8-4E80-928B-A738F8E1F018}"/>
              </a:ext>
            </a:extLst>
          </p:cNvPr>
          <p:cNvSpPr txBox="1">
            <a:spLocks/>
          </p:cNvSpPr>
          <p:nvPr/>
        </p:nvSpPr>
        <p:spPr bwMode="auto">
          <a:xfrm>
            <a:off x="2354378" y="5990534"/>
            <a:ext cx="7313116" cy="390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b="1" dirty="0">
                <a:solidFill>
                  <a:srgbClr val="FF0000"/>
                </a:solidFill>
                <a:latin typeface="Arial"/>
                <a:cs typeface="Arial"/>
              </a:rPr>
              <a:t>Non-production of </a:t>
            </a:r>
            <a:r>
              <a:rPr lang="hu-HU" altLang="hu-HU" sz="1600" b="1" dirty="0" err="1">
                <a:solidFill>
                  <a:srgbClr val="FF0000"/>
                </a:solidFill>
                <a:latin typeface="Arial"/>
                <a:cs typeface="Arial"/>
              </a:rPr>
              <a:t>the</a:t>
            </a:r>
            <a:r>
              <a:rPr lang="en-GB" altLang="hu-HU" sz="1600" b="1" dirty="0">
                <a:solidFill>
                  <a:srgbClr val="FF0000"/>
                </a:solidFill>
                <a:latin typeface="Arial"/>
                <a:cs typeface="Arial"/>
              </a:rPr>
              <a:t> action plan leads to the recovery of ERDF</a:t>
            </a:r>
          </a:p>
          <a:p>
            <a:pPr lvl="1" algn="just" defTabSz="457200" fontAlgn="base">
              <a:spcAft>
                <a:spcPct val="0"/>
              </a:spcAft>
            </a:pPr>
            <a:r>
              <a:rPr lang="en-GB" altLang="hu-HU" sz="1600" b="1" dirty="0">
                <a:solidFill>
                  <a:srgbClr val="FF0000"/>
                </a:solidFill>
                <a:latin typeface="Arial"/>
                <a:cs typeface="Arial"/>
              </a:rPr>
              <a:t>funding from the concerned partner. </a:t>
            </a:r>
          </a:p>
        </p:txBody>
      </p:sp>
      <p:sp>
        <p:nvSpPr>
          <p:cNvPr id="16" name="Rectangle 3">
            <a:extLst>
              <a:ext uri="{FF2B5EF4-FFF2-40B4-BE49-F238E27FC236}">
                <a16:creationId xmlns:a16="http://schemas.microsoft.com/office/drawing/2014/main" id="{21B0264D-25F8-4031-8D57-96A3D554F41A}"/>
              </a:ext>
            </a:extLst>
          </p:cNvPr>
          <p:cNvSpPr txBox="1">
            <a:spLocks/>
          </p:cNvSpPr>
          <p:nvPr/>
        </p:nvSpPr>
        <p:spPr bwMode="auto">
          <a:xfrm>
            <a:off x="2354378" y="1813392"/>
            <a:ext cx="4141970"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600" dirty="0">
                <a:solidFill>
                  <a:srgbClr val="1F497D"/>
                </a:solidFill>
                <a:latin typeface="Arial"/>
                <a:cs typeface="Arial"/>
              </a:rPr>
              <a:t>max 2 years (length of Phase 2)</a:t>
            </a:r>
          </a:p>
          <a:p>
            <a:pPr marL="285750" lvl="1" indent="-285750" algn="just" defTabSz="457200" fontAlgn="base">
              <a:spcAft>
                <a:spcPct val="0"/>
              </a:spcAft>
              <a:buFont typeface="Arial" panose="020B0604020202020204" pitchFamily="34" charset="0"/>
              <a:buChar char="•"/>
            </a:pPr>
            <a:r>
              <a:rPr lang="en-GB" altLang="hu-HU" sz="1600" dirty="0">
                <a:solidFill>
                  <a:srgbClr val="1F497D"/>
                </a:solidFill>
                <a:latin typeface="Arial"/>
                <a:cs typeface="Arial"/>
              </a:rPr>
              <a:t>Recommendation is 0.5 – 1.5 years</a:t>
            </a:r>
          </a:p>
        </p:txBody>
      </p:sp>
      <p:sp>
        <p:nvSpPr>
          <p:cNvPr id="17" name="Rectangle 3">
            <a:extLst>
              <a:ext uri="{FF2B5EF4-FFF2-40B4-BE49-F238E27FC236}">
                <a16:creationId xmlns:a16="http://schemas.microsoft.com/office/drawing/2014/main" id="{0FACA39E-6522-4138-96AB-54ED37AE052B}"/>
              </a:ext>
            </a:extLst>
          </p:cNvPr>
          <p:cNvSpPr txBox="1">
            <a:spLocks/>
          </p:cNvSpPr>
          <p:nvPr/>
        </p:nvSpPr>
        <p:spPr bwMode="auto">
          <a:xfrm>
            <a:off x="1703512" y="1498681"/>
            <a:ext cx="5400600"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b="1" dirty="0">
                <a:solidFill>
                  <a:schemeClr val="accent4"/>
                </a:solidFill>
                <a:latin typeface="Arial"/>
                <a:cs typeface="Arial"/>
              </a:rPr>
              <a:t>What is the timeframe to implement the actions?</a:t>
            </a:r>
          </a:p>
        </p:txBody>
      </p:sp>
      <p:sp>
        <p:nvSpPr>
          <p:cNvPr id="18" name="Rectangle 3">
            <a:extLst>
              <a:ext uri="{FF2B5EF4-FFF2-40B4-BE49-F238E27FC236}">
                <a16:creationId xmlns:a16="http://schemas.microsoft.com/office/drawing/2014/main" id="{6FA9D0AF-2D95-4AC0-99B4-EDBC907DC128}"/>
              </a:ext>
            </a:extLst>
          </p:cNvPr>
          <p:cNvSpPr txBox="1">
            <a:spLocks/>
          </p:cNvSpPr>
          <p:nvPr/>
        </p:nvSpPr>
        <p:spPr bwMode="auto">
          <a:xfrm>
            <a:off x="2439442" y="1117625"/>
            <a:ext cx="7313116" cy="407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b="1" dirty="0">
                <a:solidFill>
                  <a:srgbClr val="1F497D"/>
                </a:solidFill>
                <a:latin typeface="Arial"/>
                <a:cs typeface="Arial"/>
              </a:rPr>
              <a:t>Programme requirements – basic rules continued</a:t>
            </a:r>
          </a:p>
        </p:txBody>
      </p:sp>
    </p:spTree>
    <p:extLst>
      <p:ext uri="{BB962C8B-B14F-4D97-AF65-F5344CB8AC3E}">
        <p14:creationId xmlns:p14="http://schemas.microsoft.com/office/powerpoint/2010/main" val="741147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332656"/>
            <a:ext cx="7067128" cy="562074"/>
          </a:xfrm>
          <a:prstGeom prst="rect">
            <a:avLst/>
          </a:prstGeom>
          <a:noFill/>
          <a:ln>
            <a:noFill/>
          </a:ln>
        </p:spPr>
        <p:txBody>
          <a:bodyPr spcFirstLastPara="1" wrap="square" lIns="91425" tIns="45700" rIns="91425" bIns="45700" anchor="ctr" anchorCtr="0">
            <a:noAutofit/>
          </a:bodyPr>
          <a:lstStyle/>
          <a:p>
            <a:r>
              <a:rPr lang="en-GB" sz="3200" b="1" dirty="0"/>
              <a:t>Actions must clearly derive from</a:t>
            </a:r>
            <a:r>
              <a:rPr lang="hu-HU" sz="3200" b="1" dirty="0"/>
              <a:t> </a:t>
            </a:r>
            <a:r>
              <a:rPr lang="hu-HU" sz="3200" b="1" dirty="0" err="1"/>
              <a:t>the</a:t>
            </a:r>
            <a:r>
              <a:rPr lang="en-GB" sz="3200" b="1" dirty="0"/>
              <a:t> project’s international learning</a:t>
            </a:r>
          </a:p>
        </p:txBody>
      </p:sp>
      <p:sp>
        <p:nvSpPr>
          <p:cNvPr id="8" name="Rectangle 3">
            <a:extLst>
              <a:ext uri="{FF2B5EF4-FFF2-40B4-BE49-F238E27FC236}">
                <a16:creationId xmlns:a16="http://schemas.microsoft.com/office/drawing/2014/main" id="{96D1E017-7770-42A4-B881-4C14DDB2A1F7}"/>
              </a:ext>
            </a:extLst>
          </p:cNvPr>
          <p:cNvSpPr txBox="1">
            <a:spLocks/>
          </p:cNvSpPr>
          <p:nvPr/>
        </p:nvSpPr>
        <p:spPr bwMode="auto">
          <a:xfrm>
            <a:off x="2279576" y="1631273"/>
            <a:ext cx="3960440" cy="535489"/>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dirty="0">
                <a:solidFill>
                  <a:srgbClr val="1F497D"/>
                </a:solidFill>
                <a:latin typeface="Arial"/>
                <a:cs typeface="Arial"/>
              </a:rPr>
              <a:t>The action plan template needs to be adapted to the regions’ needs</a:t>
            </a:r>
          </a:p>
          <a:p>
            <a:pPr lvl="1" algn="just" defTabSz="457200" fontAlgn="base">
              <a:spcAft>
                <a:spcPct val="0"/>
              </a:spcAft>
            </a:pPr>
            <a:endParaRPr lang="en-GB" altLang="hu-HU" sz="1600" dirty="0">
              <a:solidFill>
                <a:srgbClr val="1F497D"/>
              </a:solidFill>
              <a:latin typeface="Arial"/>
              <a:cs typeface="Arial"/>
            </a:endParaRPr>
          </a:p>
          <a:p>
            <a:pPr lvl="1" algn="just" defTabSz="457200" fontAlgn="base">
              <a:spcAft>
                <a:spcPct val="0"/>
              </a:spcAft>
            </a:pPr>
            <a:endParaRPr lang="en-GB" altLang="hu-HU" sz="1600" dirty="0">
              <a:solidFill>
                <a:srgbClr val="1F497D"/>
              </a:solidFill>
              <a:latin typeface="Arial"/>
              <a:cs typeface="Arial"/>
            </a:endParaRPr>
          </a:p>
        </p:txBody>
      </p:sp>
      <p:sp>
        <p:nvSpPr>
          <p:cNvPr id="6" name="Rectangle 3">
            <a:extLst>
              <a:ext uri="{FF2B5EF4-FFF2-40B4-BE49-F238E27FC236}">
                <a16:creationId xmlns:a16="http://schemas.microsoft.com/office/drawing/2014/main" id="{4B56DDC0-C141-465D-A52D-2C83B865FEB5}"/>
              </a:ext>
            </a:extLst>
          </p:cNvPr>
          <p:cNvSpPr txBox="1">
            <a:spLocks/>
          </p:cNvSpPr>
          <p:nvPr/>
        </p:nvSpPr>
        <p:spPr bwMode="auto">
          <a:xfrm>
            <a:off x="2207568" y="5974716"/>
            <a:ext cx="7920880"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dirty="0">
                <a:solidFill>
                  <a:srgbClr val="1F497D"/>
                </a:solidFill>
                <a:latin typeface="Arial"/>
                <a:cs typeface="Arial"/>
              </a:rPr>
              <a:t>Examples of action plans can be found on line under the various Interreg Europe project’s websites (e.g. ERUDITE, OSIRIS, NICHE, </a:t>
            </a:r>
            <a:r>
              <a:rPr lang="en-GB" altLang="hu-HU" sz="1600" dirty="0" err="1">
                <a:solidFill>
                  <a:srgbClr val="1F497D"/>
                </a:solidFill>
                <a:latin typeface="Arial"/>
                <a:cs typeface="Arial"/>
              </a:rPr>
              <a:t>iEER</a:t>
            </a:r>
            <a:r>
              <a:rPr lang="en-GB" altLang="hu-HU" sz="1600" dirty="0">
                <a:solidFill>
                  <a:srgbClr val="1F497D"/>
                </a:solidFill>
                <a:latin typeface="Arial"/>
                <a:cs typeface="Arial"/>
              </a:rPr>
              <a:t> or CLUSTERS3).</a:t>
            </a:r>
          </a:p>
          <a:p>
            <a:pPr lvl="1" algn="ctr" defTabSz="457200" fontAlgn="base">
              <a:spcAft>
                <a:spcPct val="0"/>
              </a:spcAft>
            </a:pPr>
            <a:endParaRPr lang="en-GB" altLang="hu-HU" sz="1600" dirty="0">
              <a:solidFill>
                <a:srgbClr val="1F497D"/>
              </a:solidFill>
              <a:latin typeface="Arial"/>
              <a:cs typeface="Arial"/>
            </a:endParaRPr>
          </a:p>
        </p:txBody>
      </p:sp>
      <p:sp>
        <p:nvSpPr>
          <p:cNvPr id="7" name="Rectangle 3">
            <a:extLst>
              <a:ext uri="{FF2B5EF4-FFF2-40B4-BE49-F238E27FC236}">
                <a16:creationId xmlns:a16="http://schemas.microsoft.com/office/drawing/2014/main" id="{3855E8D6-83FE-4B4A-B6FD-579BF341641F}"/>
              </a:ext>
            </a:extLst>
          </p:cNvPr>
          <p:cNvSpPr txBox="1">
            <a:spLocks/>
          </p:cNvSpPr>
          <p:nvPr/>
        </p:nvSpPr>
        <p:spPr bwMode="auto">
          <a:xfrm>
            <a:off x="2439442" y="1117625"/>
            <a:ext cx="7313116" cy="395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b="1" dirty="0">
                <a:solidFill>
                  <a:srgbClr val="1F497D"/>
                </a:solidFill>
                <a:latin typeface="Arial"/>
                <a:cs typeface="Arial"/>
              </a:rPr>
              <a:t>Programme requirements - Recommendations of the Programme manual</a:t>
            </a:r>
          </a:p>
        </p:txBody>
      </p:sp>
      <p:sp>
        <p:nvSpPr>
          <p:cNvPr id="10" name="Rectangle 3">
            <a:extLst>
              <a:ext uri="{FF2B5EF4-FFF2-40B4-BE49-F238E27FC236}">
                <a16:creationId xmlns:a16="http://schemas.microsoft.com/office/drawing/2014/main" id="{840EED0B-6B40-492E-BAC6-59A349726D82}"/>
              </a:ext>
            </a:extLst>
          </p:cNvPr>
          <p:cNvSpPr txBox="1">
            <a:spLocks/>
          </p:cNvSpPr>
          <p:nvPr/>
        </p:nvSpPr>
        <p:spPr bwMode="auto">
          <a:xfrm>
            <a:off x="1486708" y="6597352"/>
            <a:ext cx="6985557" cy="260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200" dirty="0">
                <a:solidFill>
                  <a:srgbClr val="1F497D"/>
                </a:solidFill>
                <a:latin typeface="Arial"/>
                <a:cs typeface="Arial"/>
              </a:rPr>
              <a:t>Source: Programme Manual (Version 7, 27 March 2019), primarily from page 39</a:t>
            </a:r>
          </a:p>
        </p:txBody>
      </p:sp>
      <p:sp>
        <p:nvSpPr>
          <p:cNvPr id="11" name="Rectangle 3">
            <a:extLst>
              <a:ext uri="{FF2B5EF4-FFF2-40B4-BE49-F238E27FC236}">
                <a16:creationId xmlns:a16="http://schemas.microsoft.com/office/drawing/2014/main" id="{E75A567A-F437-424A-803B-11432E67EA0A}"/>
              </a:ext>
            </a:extLst>
          </p:cNvPr>
          <p:cNvSpPr txBox="1">
            <a:spLocks/>
          </p:cNvSpPr>
          <p:nvPr/>
        </p:nvSpPr>
        <p:spPr bwMode="auto">
          <a:xfrm>
            <a:off x="2279576" y="2493859"/>
            <a:ext cx="3960440" cy="535489"/>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dirty="0">
                <a:solidFill>
                  <a:srgbClr val="1F497D"/>
                </a:solidFill>
                <a:latin typeface="Arial"/>
                <a:cs typeface="Arial"/>
              </a:rPr>
              <a:t>A minimum level of information is required for each action</a:t>
            </a:r>
          </a:p>
          <a:p>
            <a:pPr lvl="1" algn="just" defTabSz="457200" fontAlgn="base">
              <a:spcAft>
                <a:spcPct val="0"/>
              </a:spcAft>
            </a:pPr>
            <a:endParaRPr lang="en-GB" altLang="hu-HU" sz="1600" dirty="0">
              <a:solidFill>
                <a:srgbClr val="1F497D"/>
              </a:solidFill>
              <a:latin typeface="Arial"/>
              <a:cs typeface="Arial"/>
            </a:endParaRPr>
          </a:p>
          <a:p>
            <a:pPr lvl="1" algn="just" defTabSz="457200" fontAlgn="base">
              <a:spcAft>
                <a:spcPct val="0"/>
              </a:spcAft>
            </a:pPr>
            <a:endParaRPr lang="en-GB" altLang="hu-HU" sz="1600" dirty="0">
              <a:solidFill>
                <a:srgbClr val="1F497D"/>
              </a:solidFill>
              <a:latin typeface="Arial"/>
              <a:cs typeface="Arial"/>
            </a:endParaRPr>
          </a:p>
          <a:p>
            <a:pPr lvl="1" algn="just" defTabSz="457200" fontAlgn="base">
              <a:spcAft>
                <a:spcPct val="0"/>
              </a:spcAft>
            </a:pPr>
            <a:endParaRPr lang="en-GB" altLang="hu-HU" sz="1600" dirty="0">
              <a:solidFill>
                <a:srgbClr val="1F497D"/>
              </a:solidFill>
              <a:latin typeface="Arial"/>
              <a:cs typeface="Arial"/>
            </a:endParaRPr>
          </a:p>
        </p:txBody>
      </p:sp>
      <p:sp>
        <p:nvSpPr>
          <p:cNvPr id="12" name="Rectangle 3">
            <a:extLst>
              <a:ext uri="{FF2B5EF4-FFF2-40B4-BE49-F238E27FC236}">
                <a16:creationId xmlns:a16="http://schemas.microsoft.com/office/drawing/2014/main" id="{7C7E0F46-995D-4769-9B5A-0905788AD92B}"/>
              </a:ext>
            </a:extLst>
          </p:cNvPr>
          <p:cNvSpPr txBox="1">
            <a:spLocks/>
          </p:cNvSpPr>
          <p:nvPr/>
        </p:nvSpPr>
        <p:spPr bwMode="auto">
          <a:xfrm>
            <a:off x="2279576" y="4970554"/>
            <a:ext cx="3960440" cy="535489"/>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dirty="0">
                <a:solidFill>
                  <a:srgbClr val="1F497D"/>
                </a:solidFill>
                <a:latin typeface="Arial"/>
                <a:cs typeface="Arial"/>
              </a:rPr>
              <a:t>Each action needs to be precisely defined, going beyond phase 1 activities</a:t>
            </a:r>
          </a:p>
          <a:p>
            <a:pPr lvl="1" algn="just" defTabSz="457200" fontAlgn="base">
              <a:spcAft>
                <a:spcPct val="0"/>
              </a:spcAft>
            </a:pPr>
            <a:endParaRPr lang="en-GB" altLang="hu-HU" sz="1600" dirty="0">
              <a:solidFill>
                <a:srgbClr val="1F497D"/>
              </a:solidFill>
              <a:latin typeface="Arial"/>
              <a:cs typeface="Arial"/>
            </a:endParaRPr>
          </a:p>
        </p:txBody>
      </p:sp>
      <p:sp>
        <p:nvSpPr>
          <p:cNvPr id="13" name="Rectangle 3">
            <a:extLst>
              <a:ext uri="{FF2B5EF4-FFF2-40B4-BE49-F238E27FC236}">
                <a16:creationId xmlns:a16="http://schemas.microsoft.com/office/drawing/2014/main" id="{B92C7F30-4A8C-4252-99F4-D17C19F37603}"/>
              </a:ext>
            </a:extLst>
          </p:cNvPr>
          <p:cNvSpPr txBox="1">
            <a:spLocks/>
          </p:cNvSpPr>
          <p:nvPr/>
        </p:nvSpPr>
        <p:spPr bwMode="auto">
          <a:xfrm>
            <a:off x="2279576" y="3478105"/>
            <a:ext cx="3960440" cy="535489"/>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dirty="0">
                <a:solidFill>
                  <a:srgbClr val="1F497D"/>
                </a:solidFill>
                <a:latin typeface="Arial"/>
                <a:cs typeface="Arial"/>
              </a:rPr>
              <a:t>Each action should be clearly related to the project</a:t>
            </a:r>
          </a:p>
        </p:txBody>
      </p:sp>
      <p:sp>
        <p:nvSpPr>
          <p:cNvPr id="14" name="Rectangle 3">
            <a:extLst>
              <a:ext uri="{FF2B5EF4-FFF2-40B4-BE49-F238E27FC236}">
                <a16:creationId xmlns:a16="http://schemas.microsoft.com/office/drawing/2014/main" id="{6B44624F-0FA5-4AE6-8671-8244C33DCF22}"/>
              </a:ext>
            </a:extLst>
          </p:cNvPr>
          <p:cNvSpPr txBox="1">
            <a:spLocks/>
          </p:cNvSpPr>
          <p:nvPr/>
        </p:nvSpPr>
        <p:spPr bwMode="auto">
          <a:xfrm>
            <a:off x="1671168" y="1631273"/>
            <a:ext cx="536400" cy="535489"/>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dirty="0">
                <a:solidFill>
                  <a:schemeClr val="bg1"/>
                </a:solidFill>
                <a:latin typeface="Arial"/>
                <a:cs typeface="Arial"/>
              </a:rPr>
              <a:t>1</a:t>
            </a:r>
          </a:p>
          <a:p>
            <a:pPr lvl="1" algn="ctr" defTabSz="457200" fontAlgn="base">
              <a:spcAft>
                <a:spcPct val="0"/>
              </a:spcAft>
            </a:pPr>
            <a:endParaRPr lang="en-GB" altLang="hu-HU" sz="1600" dirty="0">
              <a:solidFill>
                <a:schemeClr val="bg1"/>
              </a:solidFill>
              <a:latin typeface="Arial"/>
              <a:cs typeface="Arial"/>
            </a:endParaRPr>
          </a:p>
          <a:p>
            <a:pPr lvl="1" algn="ctr" defTabSz="457200" fontAlgn="base">
              <a:spcAft>
                <a:spcPct val="0"/>
              </a:spcAft>
            </a:pPr>
            <a:endParaRPr lang="en-GB" altLang="hu-HU" sz="1600" dirty="0">
              <a:solidFill>
                <a:schemeClr val="bg1"/>
              </a:solidFill>
              <a:latin typeface="Arial"/>
              <a:cs typeface="Arial"/>
            </a:endParaRPr>
          </a:p>
        </p:txBody>
      </p:sp>
      <p:sp>
        <p:nvSpPr>
          <p:cNvPr id="15" name="Rectangle 3">
            <a:extLst>
              <a:ext uri="{FF2B5EF4-FFF2-40B4-BE49-F238E27FC236}">
                <a16:creationId xmlns:a16="http://schemas.microsoft.com/office/drawing/2014/main" id="{9DC3EAB8-57E6-4B58-AF5C-9775BED7444B}"/>
              </a:ext>
            </a:extLst>
          </p:cNvPr>
          <p:cNvSpPr txBox="1">
            <a:spLocks/>
          </p:cNvSpPr>
          <p:nvPr/>
        </p:nvSpPr>
        <p:spPr bwMode="auto">
          <a:xfrm>
            <a:off x="1671168" y="2493859"/>
            <a:ext cx="536400" cy="535489"/>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dirty="0">
                <a:solidFill>
                  <a:schemeClr val="bg1"/>
                </a:solidFill>
                <a:latin typeface="Arial"/>
                <a:cs typeface="Arial"/>
              </a:rPr>
              <a:t>2</a:t>
            </a:r>
          </a:p>
          <a:p>
            <a:pPr lvl="1" algn="ctr" defTabSz="457200" fontAlgn="base">
              <a:spcAft>
                <a:spcPct val="0"/>
              </a:spcAft>
            </a:pPr>
            <a:endParaRPr lang="en-GB" altLang="hu-HU" sz="1600" dirty="0">
              <a:solidFill>
                <a:schemeClr val="bg1"/>
              </a:solidFill>
              <a:latin typeface="Arial"/>
              <a:cs typeface="Arial"/>
            </a:endParaRPr>
          </a:p>
          <a:p>
            <a:pPr lvl="1" algn="ctr" defTabSz="457200" fontAlgn="base">
              <a:spcAft>
                <a:spcPct val="0"/>
              </a:spcAft>
            </a:pPr>
            <a:endParaRPr lang="en-GB" altLang="hu-HU" sz="1600" dirty="0">
              <a:solidFill>
                <a:schemeClr val="bg1"/>
              </a:solidFill>
              <a:latin typeface="Arial"/>
              <a:cs typeface="Arial"/>
            </a:endParaRPr>
          </a:p>
          <a:p>
            <a:pPr lvl="1" algn="ctr" defTabSz="457200" fontAlgn="base">
              <a:spcAft>
                <a:spcPct val="0"/>
              </a:spcAft>
            </a:pPr>
            <a:endParaRPr lang="en-GB" altLang="hu-HU" sz="1600" dirty="0">
              <a:solidFill>
                <a:schemeClr val="bg1"/>
              </a:solidFill>
              <a:latin typeface="Arial"/>
              <a:cs typeface="Arial"/>
            </a:endParaRPr>
          </a:p>
        </p:txBody>
      </p:sp>
      <p:sp>
        <p:nvSpPr>
          <p:cNvPr id="16" name="Rectangle 3">
            <a:extLst>
              <a:ext uri="{FF2B5EF4-FFF2-40B4-BE49-F238E27FC236}">
                <a16:creationId xmlns:a16="http://schemas.microsoft.com/office/drawing/2014/main" id="{A6C21215-9DBC-41E5-BEC9-FF2064126CEA}"/>
              </a:ext>
            </a:extLst>
          </p:cNvPr>
          <p:cNvSpPr txBox="1">
            <a:spLocks/>
          </p:cNvSpPr>
          <p:nvPr/>
        </p:nvSpPr>
        <p:spPr bwMode="auto">
          <a:xfrm>
            <a:off x="1671168" y="4970554"/>
            <a:ext cx="536400" cy="535489"/>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dirty="0">
                <a:solidFill>
                  <a:schemeClr val="bg1"/>
                </a:solidFill>
                <a:latin typeface="Arial"/>
                <a:cs typeface="Arial"/>
              </a:rPr>
              <a:t>4</a:t>
            </a:r>
          </a:p>
          <a:p>
            <a:pPr lvl="1" algn="ctr" defTabSz="457200" fontAlgn="base">
              <a:spcAft>
                <a:spcPct val="0"/>
              </a:spcAft>
            </a:pPr>
            <a:endParaRPr lang="en-GB" altLang="hu-HU" sz="1600" dirty="0">
              <a:solidFill>
                <a:schemeClr val="bg1"/>
              </a:solidFill>
              <a:latin typeface="Arial"/>
              <a:cs typeface="Arial"/>
            </a:endParaRPr>
          </a:p>
        </p:txBody>
      </p:sp>
      <p:sp>
        <p:nvSpPr>
          <p:cNvPr id="17" name="Rectangle 3">
            <a:extLst>
              <a:ext uri="{FF2B5EF4-FFF2-40B4-BE49-F238E27FC236}">
                <a16:creationId xmlns:a16="http://schemas.microsoft.com/office/drawing/2014/main" id="{7FD9D10D-BFD4-459F-945E-5D0154D496C4}"/>
              </a:ext>
            </a:extLst>
          </p:cNvPr>
          <p:cNvSpPr txBox="1">
            <a:spLocks/>
          </p:cNvSpPr>
          <p:nvPr/>
        </p:nvSpPr>
        <p:spPr bwMode="auto">
          <a:xfrm>
            <a:off x="1671168" y="3478105"/>
            <a:ext cx="536400" cy="535489"/>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dirty="0">
                <a:solidFill>
                  <a:schemeClr val="bg1"/>
                </a:solidFill>
                <a:latin typeface="Arial"/>
                <a:cs typeface="Arial"/>
              </a:rPr>
              <a:t>3</a:t>
            </a:r>
          </a:p>
        </p:txBody>
      </p:sp>
      <p:sp>
        <p:nvSpPr>
          <p:cNvPr id="18" name="Rectangle 3">
            <a:extLst>
              <a:ext uri="{FF2B5EF4-FFF2-40B4-BE49-F238E27FC236}">
                <a16:creationId xmlns:a16="http://schemas.microsoft.com/office/drawing/2014/main" id="{4BBEEC2D-DC43-4287-8854-B5A4039E59E3}"/>
              </a:ext>
            </a:extLst>
          </p:cNvPr>
          <p:cNvSpPr txBox="1">
            <a:spLocks/>
          </p:cNvSpPr>
          <p:nvPr/>
        </p:nvSpPr>
        <p:spPr bwMode="auto">
          <a:xfrm>
            <a:off x="6227664" y="1574898"/>
            <a:ext cx="4332832" cy="726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dirty="0">
                <a:solidFill>
                  <a:srgbClr val="1F497D"/>
                </a:solidFill>
                <a:latin typeface="Arial"/>
                <a:cs typeface="Arial"/>
              </a:rPr>
              <a:t>Design to be adapted</a:t>
            </a:r>
          </a:p>
          <a:p>
            <a:pPr marL="285750" lvl="1" indent="-285750" algn="just" defTabSz="457200" fontAlgn="base">
              <a:spcAft>
                <a:spcPct val="0"/>
              </a:spcAft>
              <a:buFont typeface="Arial" panose="020B0604020202020204" pitchFamily="34" charset="0"/>
              <a:buChar char="•"/>
            </a:pPr>
            <a:r>
              <a:rPr lang="en-GB" altLang="hu-HU" dirty="0">
                <a:solidFill>
                  <a:srgbClr val="1F497D"/>
                </a:solidFill>
                <a:latin typeface="Arial"/>
                <a:cs typeface="Arial"/>
              </a:rPr>
              <a:t>Content to be adapted</a:t>
            </a:r>
          </a:p>
          <a:p>
            <a:pPr marL="285750" lvl="1" indent="-285750" algn="just" defTabSz="457200" fontAlgn="base">
              <a:spcAft>
                <a:spcPct val="0"/>
              </a:spcAft>
              <a:buFont typeface="Arial" panose="020B0604020202020204" pitchFamily="34" charset="0"/>
              <a:buChar char="•"/>
            </a:pPr>
            <a:r>
              <a:rPr lang="en-GB" altLang="hu-HU" dirty="0">
                <a:solidFill>
                  <a:srgbClr val="1F497D"/>
                </a:solidFill>
                <a:latin typeface="Arial"/>
                <a:cs typeface="Arial"/>
              </a:rPr>
              <a:t>But </a:t>
            </a:r>
            <a:r>
              <a:rPr lang="en-GB" altLang="hu-HU" b="1" dirty="0">
                <a:solidFill>
                  <a:srgbClr val="1F497D"/>
                </a:solidFill>
                <a:latin typeface="Arial"/>
                <a:cs typeface="Arial"/>
              </a:rPr>
              <a:t>structure is fixed</a:t>
            </a:r>
          </a:p>
          <a:p>
            <a:pPr lvl="1" algn="just" defTabSz="457200" fontAlgn="base">
              <a:spcAft>
                <a:spcPct val="0"/>
              </a:spcAft>
            </a:pPr>
            <a:endParaRPr lang="en-GB" altLang="hu-HU" dirty="0">
              <a:solidFill>
                <a:srgbClr val="1F497D"/>
              </a:solidFill>
              <a:latin typeface="Arial"/>
              <a:cs typeface="Arial"/>
            </a:endParaRPr>
          </a:p>
        </p:txBody>
      </p:sp>
      <p:sp>
        <p:nvSpPr>
          <p:cNvPr id="19" name="Rectangle 3">
            <a:extLst>
              <a:ext uri="{FF2B5EF4-FFF2-40B4-BE49-F238E27FC236}">
                <a16:creationId xmlns:a16="http://schemas.microsoft.com/office/drawing/2014/main" id="{40AB7C78-4F04-4408-AAAC-B562A977B2E9}"/>
              </a:ext>
            </a:extLst>
          </p:cNvPr>
          <p:cNvSpPr txBox="1">
            <a:spLocks/>
          </p:cNvSpPr>
          <p:nvPr/>
        </p:nvSpPr>
        <p:spPr bwMode="auto">
          <a:xfrm>
            <a:off x="6227664" y="2420888"/>
            <a:ext cx="4332832" cy="726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dirty="0">
                <a:solidFill>
                  <a:srgbClr val="1F497D"/>
                </a:solidFill>
                <a:latin typeface="Arial"/>
                <a:cs typeface="Arial"/>
              </a:rPr>
              <a:t>The Action Plan does not need to be a lengthy document</a:t>
            </a:r>
          </a:p>
          <a:p>
            <a:pPr marL="285750" lvl="1" indent="-285750" algn="just" defTabSz="457200" fontAlgn="base">
              <a:spcAft>
                <a:spcPct val="0"/>
              </a:spcAft>
              <a:buFont typeface="Arial" panose="020B0604020202020204" pitchFamily="34" charset="0"/>
              <a:buChar char="•"/>
            </a:pPr>
            <a:r>
              <a:rPr lang="en-GB" altLang="hu-HU" dirty="0">
                <a:solidFill>
                  <a:srgbClr val="1F497D"/>
                </a:solidFill>
                <a:latin typeface="Arial"/>
                <a:cs typeface="Arial"/>
              </a:rPr>
              <a:t>But </a:t>
            </a:r>
            <a:r>
              <a:rPr lang="en-GB" altLang="hu-HU" b="1" dirty="0">
                <a:solidFill>
                  <a:srgbClr val="1F497D"/>
                </a:solidFill>
                <a:latin typeface="Arial"/>
                <a:cs typeface="Arial"/>
              </a:rPr>
              <a:t>all chapters shall be filled in with relevant information</a:t>
            </a:r>
          </a:p>
          <a:p>
            <a:pPr lvl="1" algn="just" defTabSz="457200" fontAlgn="base">
              <a:spcAft>
                <a:spcPct val="0"/>
              </a:spcAft>
            </a:pPr>
            <a:endParaRPr lang="en-GB" altLang="hu-HU" dirty="0">
              <a:solidFill>
                <a:srgbClr val="1F497D"/>
              </a:solidFill>
              <a:latin typeface="Arial"/>
              <a:cs typeface="Arial"/>
            </a:endParaRPr>
          </a:p>
        </p:txBody>
      </p:sp>
      <p:sp>
        <p:nvSpPr>
          <p:cNvPr id="20" name="Rectangle 3">
            <a:extLst>
              <a:ext uri="{FF2B5EF4-FFF2-40B4-BE49-F238E27FC236}">
                <a16:creationId xmlns:a16="http://schemas.microsoft.com/office/drawing/2014/main" id="{E2E07593-BBC5-47C0-AA29-3EBEB0DA67D8}"/>
              </a:ext>
            </a:extLst>
          </p:cNvPr>
          <p:cNvSpPr txBox="1">
            <a:spLocks/>
          </p:cNvSpPr>
          <p:nvPr/>
        </p:nvSpPr>
        <p:spPr bwMode="auto">
          <a:xfrm>
            <a:off x="6227664" y="3429000"/>
            <a:ext cx="4332832" cy="726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b="1" dirty="0">
                <a:solidFill>
                  <a:srgbClr val="1F497D"/>
                </a:solidFill>
                <a:latin typeface="Arial"/>
                <a:cs typeface="Arial"/>
              </a:rPr>
              <a:t>Actions must clearly derive from the project’s learning </a:t>
            </a:r>
            <a:r>
              <a:rPr lang="en-GB" altLang="hu-HU" dirty="0">
                <a:solidFill>
                  <a:srgbClr val="1F497D"/>
                </a:solidFill>
                <a:latin typeface="Arial"/>
                <a:cs typeface="Arial"/>
              </a:rPr>
              <a:t>and in particular from the interregional exchange of experience</a:t>
            </a:r>
          </a:p>
          <a:p>
            <a:pPr marL="285750" lvl="1" indent="-285750" algn="just" defTabSz="457200" fontAlgn="base">
              <a:spcAft>
                <a:spcPct val="0"/>
              </a:spcAft>
              <a:buFont typeface="Arial" panose="020B0604020202020204" pitchFamily="34" charset="0"/>
              <a:buChar char="•"/>
            </a:pPr>
            <a:r>
              <a:rPr lang="en-GB" altLang="hu-HU" dirty="0">
                <a:solidFill>
                  <a:srgbClr val="1F497D"/>
                </a:solidFill>
                <a:latin typeface="Arial"/>
                <a:cs typeface="Arial"/>
              </a:rPr>
              <a:t>That is: which </a:t>
            </a:r>
            <a:r>
              <a:rPr lang="en-GB" altLang="hu-HU" b="1" dirty="0">
                <a:solidFill>
                  <a:srgbClr val="1F497D"/>
                </a:solidFill>
                <a:latin typeface="Arial"/>
                <a:cs typeface="Arial"/>
              </a:rPr>
              <a:t>good practice from one of the partner regions</a:t>
            </a:r>
            <a:r>
              <a:rPr lang="en-GB" altLang="hu-HU" dirty="0">
                <a:solidFill>
                  <a:srgbClr val="1F497D"/>
                </a:solidFill>
                <a:latin typeface="Arial"/>
                <a:cs typeface="Arial"/>
              </a:rPr>
              <a:t> or which </a:t>
            </a:r>
            <a:r>
              <a:rPr lang="en-GB" altLang="hu-HU" b="1" dirty="0">
                <a:solidFill>
                  <a:srgbClr val="1F497D"/>
                </a:solidFill>
                <a:latin typeface="Arial"/>
                <a:cs typeface="Arial"/>
              </a:rPr>
              <a:t>learning from a project activity </a:t>
            </a:r>
            <a:r>
              <a:rPr lang="en-GB" altLang="hu-HU" dirty="0">
                <a:solidFill>
                  <a:srgbClr val="1F497D"/>
                </a:solidFill>
                <a:latin typeface="Arial"/>
                <a:cs typeface="Arial"/>
              </a:rPr>
              <a:t>inspired the action?</a:t>
            </a:r>
          </a:p>
          <a:p>
            <a:pPr lvl="1" algn="just" defTabSz="457200" fontAlgn="base">
              <a:spcAft>
                <a:spcPct val="0"/>
              </a:spcAft>
            </a:pPr>
            <a:endParaRPr lang="en-GB" altLang="hu-HU" dirty="0">
              <a:solidFill>
                <a:srgbClr val="1F497D"/>
              </a:solidFill>
              <a:latin typeface="Arial"/>
              <a:cs typeface="Arial"/>
            </a:endParaRPr>
          </a:p>
        </p:txBody>
      </p:sp>
      <p:sp>
        <p:nvSpPr>
          <p:cNvPr id="21" name="Rectangle 3">
            <a:extLst>
              <a:ext uri="{FF2B5EF4-FFF2-40B4-BE49-F238E27FC236}">
                <a16:creationId xmlns:a16="http://schemas.microsoft.com/office/drawing/2014/main" id="{6A5459B8-B64C-45F6-8EA3-42093710AA02}"/>
              </a:ext>
            </a:extLst>
          </p:cNvPr>
          <p:cNvSpPr txBox="1">
            <a:spLocks/>
          </p:cNvSpPr>
          <p:nvPr/>
        </p:nvSpPr>
        <p:spPr bwMode="auto">
          <a:xfrm>
            <a:off x="6227664" y="4945891"/>
            <a:ext cx="4332832" cy="726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dirty="0">
                <a:solidFill>
                  <a:srgbClr val="1F497D"/>
                </a:solidFill>
                <a:latin typeface="Arial"/>
                <a:cs typeface="Arial"/>
              </a:rPr>
              <a:t>Continuation of the learning is not possible in Phase 2</a:t>
            </a:r>
          </a:p>
          <a:p>
            <a:pPr marL="285750" lvl="1" indent="-285750" algn="just" defTabSz="457200" fontAlgn="base">
              <a:spcAft>
                <a:spcPct val="0"/>
              </a:spcAft>
              <a:buFont typeface="Arial" panose="020B0604020202020204" pitchFamily="34" charset="0"/>
              <a:buChar char="•"/>
            </a:pPr>
            <a:r>
              <a:rPr lang="en-GB" altLang="hu-HU" dirty="0">
                <a:solidFill>
                  <a:srgbClr val="1F497D"/>
                </a:solidFill>
                <a:latin typeface="Arial"/>
                <a:cs typeface="Arial"/>
              </a:rPr>
              <a:t>The </a:t>
            </a:r>
            <a:r>
              <a:rPr lang="en-GB" altLang="hu-HU" b="1" dirty="0">
                <a:solidFill>
                  <a:srgbClr val="1F497D"/>
                </a:solidFill>
                <a:latin typeface="Arial"/>
                <a:cs typeface="Arial"/>
              </a:rPr>
              <a:t>action plan specifies how the learning from the project will be transformed into actions</a:t>
            </a:r>
          </a:p>
          <a:p>
            <a:pPr lvl="1" algn="just" defTabSz="457200" fontAlgn="base">
              <a:spcAft>
                <a:spcPct val="0"/>
              </a:spcAft>
            </a:pPr>
            <a:endParaRPr lang="en-GB" altLang="hu-HU" dirty="0">
              <a:solidFill>
                <a:srgbClr val="1F497D"/>
              </a:solidFill>
              <a:latin typeface="Arial"/>
              <a:cs typeface="Arial"/>
            </a:endParaRPr>
          </a:p>
        </p:txBody>
      </p:sp>
    </p:spTree>
    <p:extLst>
      <p:ext uri="{BB962C8B-B14F-4D97-AF65-F5344CB8AC3E}">
        <p14:creationId xmlns:p14="http://schemas.microsoft.com/office/powerpoint/2010/main" val="3558158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6707088" cy="562074"/>
          </a:xfrm>
          <a:prstGeom prst="rect">
            <a:avLst/>
          </a:prstGeom>
          <a:noFill/>
          <a:ln>
            <a:noFill/>
          </a:ln>
        </p:spPr>
        <p:txBody>
          <a:bodyPr spcFirstLastPara="1" wrap="square" lIns="91425" tIns="45700" rIns="91425" bIns="45700" anchor="ctr" anchorCtr="0">
            <a:noAutofit/>
          </a:bodyPr>
          <a:lstStyle/>
          <a:p>
            <a:r>
              <a:rPr lang="en-GB" sz="3200" b="1" dirty="0"/>
              <a:t>3 types of actions introduced in the Programme manual</a:t>
            </a:r>
          </a:p>
        </p:txBody>
      </p:sp>
      <p:sp>
        <p:nvSpPr>
          <p:cNvPr id="11" name="Rectangle 3">
            <a:extLst>
              <a:ext uri="{FF2B5EF4-FFF2-40B4-BE49-F238E27FC236}">
                <a16:creationId xmlns:a16="http://schemas.microsoft.com/office/drawing/2014/main" id="{916351CE-2A61-44D5-9356-BC4F2A4D4E2C}"/>
              </a:ext>
            </a:extLst>
          </p:cNvPr>
          <p:cNvSpPr txBox="1">
            <a:spLocks/>
          </p:cNvSpPr>
          <p:nvPr/>
        </p:nvSpPr>
        <p:spPr bwMode="auto">
          <a:xfrm>
            <a:off x="2583458" y="1165320"/>
            <a:ext cx="7025084" cy="32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b="1" dirty="0">
                <a:solidFill>
                  <a:srgbClr val="1F497D"/>
                </a:solidFill>
                <a:latin typeface="Arial"/>
                <a:cs typeface="Arial"/>
              </a:rPr>
              <a:t>Programme requirements - Nature of actions</a:t>
            </a:r>
          </a:p>
        </p:txBody>
      </p:sp>
      <p:sp>
        <p:nvSpPr>
          <p:cNvPr id="12" name="Rectangle 3">
            <a:extLst>
              <a:ext uri="{FF2B5EF4-FFF2-40B4-BE49-F238E27FC236}">
                <a16:creationId xmlns:a16="http://schemas.microsoft.com/office/drawing/2014/main" id="{2218EAC0-C401-49C3-B6A4-8BE17DFD0658}"/>
              </a:ext>
            </a:extLst>
          </p:cNvPr>
          <p:cNvSpPr txBox="1">
            <a:spLocks/>
          </p:cNvSpPr>
          <p:nvPr/>
        </p:nvSpPr>
        <p:spPr bwMode="auto">
          <a:xfrm>
            <a:off x="2711624" y="1631273"/>
            <a:ext cx="4068000" cy="357118"/>
          </a:xfrm>
          <a:prstGeom prst="rect">
            <a:avLst/>
          </a:prstGeom>
          <a:ln/>
        </p:spPr>
        <p:style>
          <a:lnRef idx="3">
            <a:schemeClr val="lt1"/>
          </a:lnRef>
          <a:fillRef idx="1">
            <a:schemeClr val="accent4"/>
          </a:fillRef>
          <a:effectRef idx="1">
            <a:schemeClr val="accent4"/>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dirty="0">
                <a:solidFill>
                  <a:schemeClr val="bg1"/>
                </a:solidFill>
                <a:latin typeface="Arial"/>
                <a:cs typeface="Arial"/>
              </a:rPr>
              <a:t>Implementation of </a:t>
            </a:r>
            <a:r>
              <a:rPr lang="en-GB" altLang="hu-HU" sz="1600" b="1" dirty="0">
                <a:solidFill>
                  <a:schemeClr val="bg1"/>
                </a:solidFill>
                <a:latin typeface="Arial"/>
                <a:cs typeface="Arial"/>
              </a:rPr>
              <a:t>new projects</a:t>
            </a:r>
          </a:p>
          <a:p>
            <a:pPr lvl="1" algn="just" defTabSz="457200" fontAlgn="base">
              <a:spcAft>
                <a:spcPct val="0"/>
              </a:spcAft>
            </a:pPr>
            <a:endParaRPr lang="en-GB" altLang="hu-HU" sz="1600" dirty="0">
              <a:solidFill>
                <a:schemeClr val="bg1"/>
              </a:solidFill>
              <a:latin typeface="Arial"/>
              <a:cs typeface="Arial"/>
            </a:endParaRPr>
          </a:p>
        </p:txBody>
      </p:sp>
      <p:sp>
        <p:nvSpPr>
          <p:cNvPr id="13" name="Rectangle 3">
            <a:extLst>
              <a:ext uri="{FF2B5EF4-FFF2-40B4-BE49-F238E27FC236}">
                <a16:creationId xmlns:a16="http://schemas.microsoft.com/office/drawing/2014/main" id="{7F85C9BE-8FCD-480B-90BE-90DC91BB1144}"/>
              </a:ext>
            </a:extLst>
          </p:cNvPr>
          <p:cNvSpPr txBox="1">
            <a:spLocks/>
          </p:cNvSpPr>
          <p:nvPr/>
        </p:nvSpPr>
        <p:spPr bwMode="auto">
          <a:xfrm>
            <a:off x="4223792" y="3232813"/>
            <a:ext cx="5220128" cy="535489"/>
          </a:xfrm>
          <a:prstGeom prst="rect">
            <a:avLst/>
          </a:prstGeom>
          <a:ln/>
        </p:spPr>
        <p:style>
          <a:lnRef idx="3">
            <a:schemeClr val="lt1"/>
          </a:lnRef>
          <a:fillRef idx="1">
            <a:schemeClr val="accent4"/>
          </a:fillRef>
          <a:effectRef idx="1">
            <a:schemeClr val="accent4"/>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dirty="0">
                <a:solidFill>
                  <a:schemeClr val="bg1"/>
                </a:solidFill>
                <a:latin typeface="Arial"/>
                <a:cs typeface="Arial"/>
              </a:rPr>
              <a:t>Change in the management of the policy instrument </a:t>
            </a:r>
            <a:r>
              <a:rPr lang="en-GB" altLang="hu-HU" sz="1600" b="1" dirty="0">
                <a:solidFill>
                  <a:schemeClr val="bg1"/>
                </a:solidFill>
                <a:latin typeface="Arial"/>
                <a:cs typeface="Arial"/>
              </a:rPr>
              <a:t>(improved governance</a:t>
            </a:r>
            <a:r>
              <a:rPr lang="en-GB" altLang="hu-HU" sz="1600" dirty="0">
                <a:solidFill>
                  <a:schemeClr val="bg1"/>
                </a:solidFill>
                <a:latin typeface="Arial"/>
                <a:cs typeface="Arial"/>
              </a:rPr>
              <a:t>)</a:t>
            </a:r>
          </a:p>
          <a:p>
            <a:pPr lvl="1" algn="just" defTabSz="457200" fontAlgn="base">
              <a:spcAft>
                <a:spcPct val="0"/>
              </a:spcAft>
            </a:pPr>
            <a:endParaRPr lang="en-GB" altLang="hu-HU" sz="1600" dirty="0">
              <a:solidFill>
                <a:schemeClr val="bg1"/>
              </a:solidFill>
              <a:latin typeface="Arial"/>
              <a:cs typeface="Arial"/>
            </a:endParaRPr>
          </a:p>
          <a:p>
            <a:pPr lvl="1" algn="just" defTabSz="457200" fontAlgn="base">
              <a:spcAft>
                <a:spcPct val="0"/>
              </a:spcAft>
            </a:pPr>
            <a:endParaRPr lang="en-GB" altLang="hu-HU" sz="1600" dirty="0">
              <a:solidFill>
                <a:schemeClr val="bg1"/>
              </a:solidFill>
              <a:latin typeface="Arial"/>
              <a:cs typeface="Arial"/>
            </a:endParaRPr>
          </a:p>
        </p:txBody>
      </p:sp>
      <p:sp>
        <p:nvSpPr>
          <p:cNvPr id="14" name="Rectangle 3">
            <a:extLst>
              <a:ext uri="{FF2B5EF4-FFF2-40B4-BE49-F238E27FC236}">
                <a16:creationId xmlns:a16="http://schemas.microsoft.com/office/drawing/2014/main" id="{61B3E659-0DAF-44EE-B773-57DE6B523792}"/>
              </a:ext>
            </a:extLst>
          </p:cNvPr>
          <p:cNvSpPr txBox="1">
            <a:spLocks/>
          </p:cNvSpPr>
          <p:nvPr/>
        </p:nvSpPr>
        <p:spPr bwMode="auto">
          <a:xfrm>
            <a:off x="5587402" y="5177596"/>
            <a:ext cx="4901086" cy="535489"/>
          </a:xfrm>
          <a:prstGeom prst="rect">
            <a:avLst/>
          </a:prstGeom>
          <a:ln/>
        </p:spPr>
        <p:style>
          <a:lnRef idx="3">
            <a:schemeClr val="lt1"/>
          </a:lnRef>
          <a:fillRef idx="1">
            <a:schemeClr val="accent4"/>
          </a:fillRef>
          <a:effectRef idx="1">
            <a:schemeClr val="accent4"/>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600" dirty="0">
                <a:solidFill>
                  <a:schemeClr val="bg1"/>
                </a:solidFill>
                <a:latin typeface="Arial"/>
                <a:cs typeface="Arial"/>
              </a:rPr>
              <a:t>Change in the strategic focus of the policy instrument </a:t>
            </a:r>
            <a:r>
              <a:rPr lang="en-GB" altLang="hu-HU" sz="1600" b="1" dirty="0">
                <a:solidFill>
                  <a:schemeClr val="bg1"/>
                </a:solidFill>
                <a:latin typeface="Arial"/>
                <a:cs typeface="Arial"/>
              </a:rPr>
              <a:t>(structural change)</a:t>
            </a:r>
          </a:p>
        </p:txBody>
      </p:sp>
      <p:sp>
        <p:nvSpPr>
          <p:cNvPr id="15" name="Rectangle 3">
            <a:extLst>
              <a:ext uri="{FF2B5EF4-FFF2-40B4-BE49-F238E27FC236}">
                <a16:creationId xmlns:a16="http://schemas.microsoft.com/office/drawing/2014/main" id="{F3E95CFC-D2D6-46A4-BF05-9F0284E1FCF2}"/>
              </a:ext>
            </a:extLst>
          </p:cNvPr>
          <p:cNvSpPr txBox="1">
            <a:spLocks/>
          </p:cNvSpPr>
          <p:nvPr/>
        </p:nvSpPr>
        <p:spPr bwMode="auto">
          <a:xfrm>
            <a:off x="1671168" y="1631273"/>
            <a:ext cx="936000" cy="325914"/>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dirty="0">
                <a:solidFill>
                  <a:schemeClr val="bg1"/>
                </a:solidFill>
                <a:latin typeface="Arial"/>
                <a:cs typeface="Arial"/>
              </a:rPr>
              <a:t>Type 1</a:t>
            </a:r>
          </a:p>
          <a:p>
            <a:pPr lvl="1" algn="ctr" defTabSz="457200" fontAlgn="base">
              <a:spcAft>
                <a:spcPct val="0"/>
              </a:spcAft>
            </a:pPr>
            <a:endParaRPr lang="en-GB" altLang="hu-HU" sz="1600" dirty="0">
              <a:solidFill>
                <a:schemeClr val="bg1"/>
              </a:solidFill>
              <a:latin typeface="Arial"/>
              <a:cs typeface="Arial"/>
            </a:endParaRPr>
          </a:p>
          <a:p>
            <a:pPr lvl="1" algn="ctr" defTabSz="457200" fontAlgn="base">
              <a:spcAft>
                <a:spcPct val="0"/>
              </a:spcAft>
            </a:pPr>
            <a:endParaRPr lang="en-GB" altLang="hu-HU" sz="1600" dirty="0">
              <a:solidFill>
                <a:schemeClr val="bg1"/>
              </a:solidFill>
              <a:latin typeface="Arial"/>
              <a:cs typeface="Arial"/>
            </a:endParaRPr>
          </a:p>
        </p:txBody>
      </p:sp>
      <p:sp>
        <p:nvSpPr>
          <p:cNvPr id="16" name="Rectangle 3">
            <a:extLst>
              <a:ext uri="{FF2B5EF4-FFF2-40B4-BE49-F238E27FC236}">
                <a16:creationId xmlns:a16="http://schemas.microsoft.com/office/drawing/2014/main" id="{DC2B4EFF-E13B-433F-82D7-56E94D6E6B58}"/>
              </a:ext>
            </a:extLst>
          </p:cNvPr>
          <p:cNvSpPr txBox="1">
            <a:spLocks/>
          </p:cNvSpPr>
          <p:nvPr/>
        </p:nvSpPr>
        <p:spPr bwMode="auto">
          <a:xfrm>
            <a:off x="3143672" y="3232814"/>
            <a:ext cx="936000" cy="535489"/>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dirty="0">
                <a:solidFill>
                  <a:schemeClr val="bg1"/>
                </a:solidFill>
                <a:latin typeface="Arial"/>
                <a:cs typeface="Arial"/>
              </a:rPr>
              <a:t>Type 2</a:t>
            </a:r>
          </a:p>
          <a:p>
            <a:pPr lvl="1" algn="ctr" defTabSz="457200" fontAlgn="base">
              <a:spcAft>
                <a:spcPct val="0"/>
              </a:spcAft>
            </a:pPr>
            <a:endParaRPr lang="en-GB" altLang="hu-HU" sz="1600" dirty="0">
              <a:solidFill>
                <a:schemeClr val="bg1"/>
              </a:solidFill>
              <a:latin typeface="Arial"/>
              <a:cs typeface="Arial"/>
            </a:endParaRPr>
          </a:p>
          <a:p>
            <a:pPr lvl="1" algn="ctr" defTabSz="457200" fontAlgn="base">
              <a:spcAft>
                <a:spcPct val="0"/>
              </a:spcAft>
            </a:pPr>
            <a:endParaRPr lang="en-GB" altLang="hu-HU" sz="1600" dirty="0">
              <a:solidFill>
                <a:schemeClr val="bg1"/>
              </a:solidFill>
              <a:latin typeface="Arial"/>
              <a:cs typeface="Arial"/>
            </a:endParaRPr>
          </a:p>
          <a:p>
            <a:pPr lvl="1" algn="ctr" defTabSz="457200" fontAlgn="base">
              <a:spcAft>
                <a:spcPct val="0"/>
              </a:spcAft>
            </a:pPr>
            <a:endParaRPr lang="en-GB" altLang="hu-HU" sz="1600" dirty="0">
              <a:solidFill>
                <a:schemeClr val="bg1"/>
              </a:solidFill>
              <a:latin typeface="Arial"/>
              <a:cs typeface="Arial"/>
            </a:endParaRPr>
          </a:p>
        </p:txBody>
      </p:sp>
      <p:sp>
        <p:nvSpPr>
          <p:cNvPr id="17" name="Rectangle 3">
            <a:extLst>
              <a:ext uri="{FF2B5EF4-FFF2-40B4-BE49-F238E27FC236}">
                <a16:creationId xmlns:a16="http://schemas.microsoft.com/office/drawing/2014/main" id="{8B7A22F6-E416-46FA-B55F-D484223791A4}"/>
              </a:ext>
            </a:extLst>
          </p:cNvPr>
          <p:cNvSpPr txBox="1">
            <a:spLocks/>
          </p:cNvSpPr>
          <p:nvPr/>
        </p:nvSpPr>
        <p:spPr bwMode="auto">
          <a:xfrm>
            <a:off x="4511485" y="5169920"/>
            <a:ext cx="936000" cy="535489"/>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dirty="0">
                <a:solidFill>
                  <a:schemeClr val="bg1"/>
                </a:solidFill>
                <a:latin typeface="Arial"/>
                <a:cs typeface="Arial"/>
              </a:rPr>
              <a:t>Type 3</a:t>
            </a:r>
          </a:p>
        </p:txBody>
      </p:sp>
      <p:sp>
        <p:nvSpPr>
          <p:cNvPr id="18" name="Rectangle 3">
            <a:extLst>
              <a:ext uri="{FF2B5EF4-FFF2-40B4-BE49-F238E27FC236}">
                <a16:creationId xmlns:a16="http://schemas.microsoft.com/office/drawing/2014/main" id="{765CB705-7402-4464-B0EE-06C42D8AD868}"/>
              </a:ext>
            </a:extLst>
          </p:cNvPr>
          <p:cNvSpPr txBox="1">
            <a:spLocks/>
          </p:cNvSpPr>
          <p:nvPr/>
        </p:nvSpPr>
        <p:spPr bwMode="auto">
          <a:xfrm>
            <a:off x="1887910" y="1999186"/>
            <a:ext cx="6807274" cy="726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Thanks to interregional cooperation, MAs and other relevant bodies can </a:t>
            </a:r>
            <a:r>
              <a:rPr lang="en-GB" altLang="hu-HU" sz="1500" b="1" dirty="0">
                <a:solidFill>
                  <a:srgbClr val="1F497D"/>
                </a:solidFill>
                <a:latin typeface="Arial"/>
                <a:cs typeface="Arial"/>
              </a:rPr>
              <a:t>find inspiration in other regions and import new projects to be financed within their programmes. </a:t>
            </a:r>
          </a:p>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Launch of </a:t>
            </a:r>
            <a:r>
              <a:rPr lang="en-GB" altLang="hu-HU" sz="1500" b="1" dirty="0">
                <a:solidFill>
                  <a:srgbClr val="1F497D"/>
                </a:solidFill>
                <a:latin typeface="Arial"/>
                <a:cs typeface="Arial"/>
              </a:rPr>
              <a:t>new calls and modification of existing ones </a:t>
            </a:r>
            <a:r>
              <a:rPr lang="en-GB" altLang="hu-HU" sz="1500" dirty="0">
                <a:solidFill>
                  <a:srgbClr val="1F497D"/>
                </a:solidFill>
                <a:latin typeface="Arial"/>
                <a:cs typeface="Arial"/>
              </a:rPr>
              <a:t>belong here, too</a:t>
            </a:r>
          </a:p>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This type of impact requires the availability of funding in the programme.</a:t>
            </a:r>
          </a:p>
        </p:txBody>
      </p:sp>
      <p:sp>
        <p:nvSpPr>
          <p:cNvPr id="19" name="Rectangle 3">
            <a:extLst>
              <a:ext uri="{FF2B5EF4-FFF2-40B4-BE49-F238E27FC236}">
                <a16:creationId xmlns:a16="http://schemas.microsoft.com/office/drawing/2014/main" id="{79F58AFF-8795-4430-97BE-222F84150E02}"/>
              </a:ext>
            </a:extLst>
          </p:cNvPr>
          <p:cNvSpPr txBox="1">
            <a:spLocks/>
          </p:cNvSpPr>
          <p:nvPr/>
        </p:nvSpPr>
        <p:spPr bwMode="auto">
          <a:xfrm>
            <a:off x="3359696" y="3765191"/>
            <a:ext cx="6480720" cy="726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A </a:t>
            </a:r>
            <a:r>
              <a:rPr lang="en-GB" altLang="hu-HU" sz="1500" b="1" dirty="0">
                <a:solidFill>
                  <a:srgbClr val="1F497D"/>
                </a:solidFill>
                <a:latin typeface="Arial"/>
                <a:cs typeface="Arial"/>
              </a:rPr>
              <a:t>new methodology for monitoring or evaluating </a:t>
            </a:r>
            <a:r>
              <a:rPr lang="en-GB" altLang="hu-HU" sz="1500" dirty="0">
                <a:solidFill>
                  <a:srgbClr val="1F497D"/>
                </a:solidFill>
                <a:latin typeface="Arial"/>
                <a:cs typeface="Arial"/>
              </a:rPr>
              <a:t>a measure can be developed within the policy instrument</a:t>
            </a:r>
          </a:p>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A managing authority or any other relevant body can also </a:t>
            </a:r>
            <a:r>
              <a:rPr lang="en-GB" altLang="hu-HU" sz="1500" b="1" dirty="0">
                <a:solidFill>
                  <a:srgbClr val="1F497D"/>
                </a:solidFill>
                <a:latin typeface="Arial"/>
                <a:cs typeface="Arial"/>
              </a:rPr>
              <a:t>improve the way thematic calls are organised or the way projects are selected</a:t>
            </a:r>
          </a:p>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It may also refer to </a:t>
            </a:r>
            <a:r>
              <a:rPr lang="en-GB" altLang="hu-HU" sz="1500" b="1" dirty="0">
                <a:solidFill>
                  <a:srgbClr val="1F497D"/>
                </a:solidFill>
                <a:latin typeface="Arial"/>
                <a:cs typeface="Arial"/>
              </a:rPr>
              <a:t>the way environmental issues are integrated </a:t>
            </a:r>
            <a:r>
              <a:rPr lang="en-GB" altLang="hu-HU" sz="1500" dirty="0">
                <a:solidFill>
                  <a:srgbClr val="1F497D"/>
                </a:solidFill>
                <a:latin typeface="Arial"/>
                <a:cs typeface="Arial"/>
              </a:rPr>
              <a:t>into the different measures of the operational programmes</a:t>
            </a:r>
          </a:p>
        </p:txBody>
      </p:sp>
      <p:sp>
        <p:nvSpPr>
          <p:cNvPr id="20" name="Rectangle 3">
            <a:extLst>
              <a:ext uri="{FF2B5EF4-FFF2-40B4-BE49-F238E27FC236}">
                <a16:creationId xmlns:a16="http://schemas.microsoft.com/office/drawing/2014/main" id="{0D9FFF12-BC55-4DFC-9EC8-487F69054FB8}"/>
              </a:ext>
            </a:extLst>
          </p:cNvPr>
          <p:cNvSpPr txBox="1">
            <a:spLocks/>
          </p:cNvSpPr>
          <p:nvPr/>
        </p:nvSpPr>
        <p:spPr bwMode="auto">
          <a:xfrm>
            <a:off x="4943872" y="5749568"/>
            <a:ext cx="5616624" cy="726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It requires a </a:t>
            </a:r>
            <a:r>
              <a:rPr lang="en-GB" altLang="hu-HU" sz="1500" b="1" dirty="0">
                <a:solidFill>
                  <a:srgbClr val="1F497D"/>
                </a:solidFill>
                <a:latin typeface="Arial"/>
                <a:cs typeface="Arial"/>
              </a:rPr>
              <a:t>change in the operational programme</a:t>
            </a:r>
          </a:p>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Some managing authorities can </a:t>
            </a:r>
            <a:r>
              <a:rPr lang="en-GB" altLang="hu-HU" sz="1500" b="1" dirty="0">
                <a:solidFill>
                  <a:srgbClr val="1F497D"/>
                </a:solidFill>
                <a:latin typeface="Arial"/>
                <a:cs typeface="Arial"/>
              </a:rPr>
              <a:t>modify existing measures or even create new measures </a:t>
            </a:r>
            <a:r>
              <a:rPr lang="en-GB" altLang="hu-HU" sz="1500" dirty="0">
                <a:solidFill>
                  <a:srgbClr val="1F497D"/>
                </a:solidFill>
                <a:latin typeface="Arial"/>
                <a:cs typeface="Arial"/>
              </a:rPr>
              <a:t>in their programme</a:t>
            </a:r>
          </a:p>
        </p:txBody>
      </p:sp>
      <p:sp>
        <p:nvSpPr>
          <p:cNvPr id="21" name="Rectangle 3">
            <a:extLst>
              <a:ext uri="{FF2B5EF4-FFF2-40B4-BE49-F238E27FC236}">
                <a16:creationId xmlns:a16="http://schemas.microsoft.com/office/drawing/2014/main" id="{5D1EAF61-B287-4E90-8485-63A179B79D9D}"/>
              </a:ext>
            </a:extLst>
          </p:cNvPr>
          <p:cNvSpPr txBox="1">
            <a:spLocks/>
          </p:cNvSpPr>
          <p:nvPr/>
        </p:nvSpPr>
        <p:spPr bwMode="auto">
          <a:xfrm>
            <a:off x="1486708" y="6597352"/>
            <a:ext cx="6985557" cy="260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200" dirty="0">
                <a:solidFill>
                  <a:srgbClr val="1F497D"/>
                </a:solidFill>
                <a:latin typeface="Arial"/>
                <a:cs typeface="Arial"/>
              </a:rPr>
              <a:t>Source: Programme Manual (Version 7, 27 March 2019), page 54</a:t>
            </a:r>
          </a:p>
        </p:txBody>
      </p:sp>
    </p:spTree>
    <p:extLst>
      <p:ext uri="{BB962C8B-B14F-4D97-AF65-F5344CB8AC3E}">
        <p14:creationId xmlns:p14="http://schemas.microsoft.com/office/powerpoint/2010/main" val="3623861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6707088" cy="562074"/>
          </a:xfrm>
          <a:prstGeom prst="rect">
            <a:avLst/>
          </a:prstGeom>
          <a:noFill/>
          <a:ln>
            <a:noFill/>
          </a:ln>
        </p:spPr>
        <p:txBody>
          <a:bodyPr spcFirstLastPara="1" wrap="square" lIns="91425" tIns="45700" rIns="91425" bIns="45700" anchor="ctr" anchorCtr="0">
            <a:noAutofit/>
          </a:bodyPr>
          <a:lstStyle/>
          <a:p>
            <a:r>
              <a:rPr lang="en-GB" sz="3200" b="1" dirty="0"/>
              <a:t>Action plans are implemented in Phase 2</a:t>
            </a:r>
          </a:p>
        </p:txBody>
      </p:sp>
      <p:sp>
        <p:nvSpPr>
          <p:cNvPr id="10" name="Rectangle 3">
            <a:extLst>
              <a:ext uri="{FF2B5EF4-FFF2-40B4-BE49-F238E27FC236}">
                <a16:creationId xmlns:a16="http://schemas.microsoft.com/office/drawing/2014/main" id="{89222A14-FF90-49B0-BAB6-EC7D68607C6D}"/>
              </a:ext>
            </a:extLst>
          </p:cNvPr>
          <p:cNvSpPr txBox="1">
            <a:spLocks/>
          </p:cNvSpPr>
          <p:nvPr/>
        </p:nvSpPr>
        <p:spPr bwMode="auto">
          <a:xfrm>
            <a:off x="2439442" y="1196753"/>
            <a:ext cx="731311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b="1" dirty="0">
                <a:solidFill>
                  <a:srgbClr val="1F497D"/>
                </a:solidFill>
                <a:latin typeface="Arial"/>
                <a:cs typeface="Arial"/>
              </a:rPr>
              <a:t>Programme requirements -  implementation of the action plan</a:t>
            </a:r>
          </a:p>
        </p:txBody>
      </p:sp>
      <p:sp>
        <p:nvSpPr>
          <p:cNvPr id="11" name="Rectangle 3">
            <a:extLst>
              <a:ext uri="{FF2B5EF4-FFF2-40B4-BE49-F238E27FC236}">
                <a16:creationId xmlns:a16="http://schemas.microsoft.com/office/drawing/2014/main" id="{38A65496-6FF0-4F00-BB4B-07E8EFBAA8B9}"/>
              </a:ext>
            </a:extLst>
          </p:cNvPr>
          <p:cNvSpPr txBox="1">
            <a:spLocks/>
          </p:cNvSpPr>
          <p:nvPr/>
        </p:nvSpPr>
        <p:spPr bwMode="auto">
          <a:xfrm>
            <a:off x="1956738" y="1618156"/>
            <a:ext cx="7313116" cy="3816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The implementation of the action plan falls under the </a:t>
            </a:r>
            <a:r>
              <a:rPr lang="en-GB" altLang="hu-HU" sz="1500" b="1" dirty="0">
                <a:solidFill>
                  <a:srgbClr val="1F497D"/>
                </a:solidFill>
                <a:latin typeface="Arial"/>
                <a:cs typeface="Arial"/>
              </a:rPr>
              <a:t>responsibility of each partner dealing with the policy instrument</a:t>
            </a:r>
          </a:p>
          <a:p>
            <a:pPr marL="285750" lvl="1" indent="-285750" algn="just" defTabSz="457200" fontAlgn="base">
              <a:spcAft>
                <a:spcPct val="0"/>
              </a:spcAft>
              <a:buFont typeface="Arial" panose="020B0604020202020204" pitchFamily="34" charset="0"/>
              <a:buChar char="•"/>
            </a:pPr>
            <a:endParaRPr lang="en-GB" altLang="hu-HU" sz="1500" b="1" dirty="0">
              <a:solidFill>
                <a:srgbClr val="1F497D"/>
              </a:solidFill>
              <a:latin typeface="Arial"/>
              <a:cs typeface="Arial"/>
            </a:endParaRPr>
          </a:p>
          <a:p>
            <a:pPr marL="285750" lvl="1" indent="-285750" algn="just" defTabSz="457200" fontAlgn="base">
              <a:spcAft>
                <a:spcPct val="0"/>
              </a:spcAft>
              <a:buFont typeface="Arial" panose="020B0604020202020204" pitchFamily="34" charset="0"/>
              <a:buChar char="•"/>
            </a:pPr>
            <a:r>
              <a:rPr lang="en-GB" altLang="hu-HU" sz="1500" b="1" dirty="0">
                <a:solidFill>
                  <a:srgbClr val="1F497D"/>
                </a:solidFill>
                <a:latin typeface="Arial"/>
                <a:cs typeface="Arial"/>
              </a:rPr>
              <a:t>Costs incurred in relation to the implementation of the action cannot be covered </a:t>
            </a:r>
            <a:r>
              <a:rPr lang="en-GB" altLang="hu-HU" sz="1500" dirty="0">
                <a:solidFill>
                  <a:srgbClr val="1F497D"/>
                </a:solidFill>
                <a:latin typeface="Arial"/>
                <a:cs typeface="Arial"/>
              </a:rPr>
              <a:t>from Phase 2 costs – but costs shall be covered from local, regional or national sources</a:t>
            </a:r>
          </a:p>
          <a:p>
            <a:pPr marL="285750" lvl="1" indent="-285750" algn="just" defTabSz="457200" fontAlgn="base">
              <a:spcAft>
                <a:spcPct val="0"/>
              </a:spcAft>
              <a:buFont typeface="Arial" panose="020B0604020202020204" pitchFamily="34" charset="0"/>
              <a:buChar char="•"/>
            </a:pPr>
            <a:endParaRPr lang="en-GB" altLang="hu-HU" sz="1500" dirty="0">
              <a:solidFill>
                <a:srgbClr val="1F497D"/>
              </a:solidFill>
              <a:latin typeface="Arial"/>
              <a:cs typeface="Arial"/>
            </a:endParaRPr>
          </a:p>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Only </a:t>
            </a:r>
            <a:r>
              <a:rPr lang="en-GB" altLang="hu-HU" sz="1500" b="1" dirty="0">
                <a:solidFill>
                  <a:srgbClr val="1F497D"/>
                </a:solidFill>
                <a:latin typeface="Arial"/>
                <a:cs typeface="Arial"/>
              </a:rPr>
              <a:t>the monitoring of the implementation of the action plan is eligible </a:t>
            </a:r>
            <a:r>
              <a:rPr lang="en-GB" altLang="hu-HU" sz="1500" dirty="0">
                <a:solidFill>
                  <a:srgbClr val="1F497D"/>
                </a:solidFill>
                <a:latin typeface="Arial"/>
                <a:cs typeface="Arial"/>
              </a:rPr>
              <a:t>in Phase 2</a:t>
            </a:r>
          </a:p>
          <a:p>
            <a:pPr marL="285750" lvl="1" indent="-285750" algn="just" defTabSz="457200" fontAlgn="base">
              <a:spcAft>
                <a:spcPct val="0"/>
              </a:spcAft>
              <a:buFont typeface="Arial" panose="020B0604020202020204" pitchFamily="34" charset="0"/>
              <a:buChar char="•"/>
            </a:pPr>
            <a:endParaRPr lang="en-GB" altLang="hu-HU" sz="1500" dirty="0">
              <a:solidFill>
                <a:srgbClr val="1F497D"/>
              </a:solidFill>
              <a:latin typeface="Arial"/>
              <a:cs typeface="Arial"/>
            </a:endParaRPr>
          </a:p>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The action plan is typically not implemented alone by the project partner or it can be that the project partner is not effectively taking part in the action plan implementation (in our project that is not the case – only MAs/IBs in the partnership)</a:t>
            </a:r>
          </a:p>
          <a:p>
            <a:pPr marL="285750" lvl="1" indent="-285750" algn="just" defTabSz="457200" fontAlgn="base">
              <a:spcAft>
                <a:spcPct val="0"/>
              </a:spcAft>
              <a:buFont typeface="Arial" panose="020B0604020202020204" pitchFamily="34" charset="0"/>
              <a:buChar char="•"/>
            </a:pPr>
            <a:endParaRPr lang="en-GB" altLang="hu-HU" sz="1500" dirty="0">
              <a:solidFill>
                <a:srgbClr val="1F497D"/>
              </a:solidFill>
              <a:latin typeface="Arial"/>
              <a:cs typeface="Arial"/>
            </a:endParaRPr>
          </a:p>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The </a:t>
            </a:r>
            <a:r>
              <a:rPr lang="en-GB" altLang="hu-HU" sz="1500" b="1" dirty="0">
                <a:solidFill>
                  <a:srgbClr val="1F497D"/>
                </a:solidFill>
                <a:latin typeface="Arial"/>
                <a:cs typeface="Arial"/>
              </a:rPr>
              <a:t>progress made in implementing the action plan is reported </a:t>
            </a:r>
            <a:r>
              <a:rPr lang="en-GB" altLang="hu-HU" sz="1500" dirty="0">
                <a:solidFill>
                  <a:srgbClr val="1F497D"/>
                </a:solidFill>
                <a:latin typeface="Arial"/>
                <a:cs typeface="Arial"/>
              </a:rPr>
              <a:t>to the programme under phase 2 of the project (via the lead partner) with any </a:t>
            </a:r>
            <a:r>
              <a:rPr lang="en-GB" altLang="hu-HU" sz="1500" b="1" dirty="0">
                <a:solidFill>
                  <a:srgbClr val="1F497D"/>
                </a:solidFill>
                <a:latin typeface="Arial"/>
                <a:cs typeface="Arial"/>
              </a:rPr>
              <a:t>necessary explanations if the action plan cannot be partly or fully implemented</a:t>
            </a:r>
            <a:r>
              <a:rPr lang="en-GB" altLang="hu-HU" sz="1500" dirty="0">
                <a:solidFill>
                  <a:srgbClr val="1F497D"/>
                </a:solidFill>
                <a:latin typeface="Arial"/>
                <a:cs typeface="Arial"/>
              </a:rPr>
              <a:t>. </a:t>
            </a:r>
          </a:p>
          <a:p>
            <a:pPr marL="285750" lvl="1" indent="-285750" algn="just" defTabSz="457200" fontAlgn="base">
              <a:spcAft>
                <a:spcPct val="0"/>
              </a:spcAft>
              <a:buFont typeface="Arial" panose="020B0604020202020204" pitchFamily="34" charset="0"/>
              <a:buChar char="•"/>
            </a:pPr>
            <a:endParaRPr lang="en-GB" altLang="hu-HU" sz="1500" dirty="0">
              <a:solidFill>
                <a:srgbClr val="1F497D"/>
              </a:solidFill>
              <a:latin typeface="Arial"/>
              <a:cs typeface="Arial"/>
            </a:endParaRPr>
          </a:p>
          <a:p>
            <a:pPr marL="285750" lvl="1" indent="-285750" algn="just" defTabSz="457200" fontAlgn="base">
              <a:spcAft>
                <a:spcPct val="0"/>
              </a:spcAft>
              <a:buFont typeface="Arial" panose="020B0604020202020204" pitchFamily="34" charset="0"/>
              <a:buChar char="•"/>
            </a:pPr>
            <a:r>
              <a:rPr lang="en-GB" altLang="hu-HU" sz="1500" dirty="0">
                <a:solidFill>
                  <a:srgbClr val="1F497D"/>
                </a:solidFill>
                <a:latin typeface="Arial"/>
                <a:cs typeface="Arial"/>
              </a:rPr>
              <a:t>But the </a:t>
            </a:r>
            <a:r>
              <a:rPr lang="en-GB" altLang="hu-HU" sz="1500" b="1" dirty="0">
                <a:solidFill>
                  <a:srgbClr val="1F497D"/>
                </a:solidFill>
                <a:latin typeface="Arial"/>
                <a:cs typeface="Arial"/>
              </a:rPr>
              <a:t>non-implementation of an action plan will not call into question the eligibility of costs related to Interreg Europe</a:t>
            </a:r>
            <a:endParaRPr lang="en-GB" altLang="hu-HU" sz="1500" dirty="0">
              <a:solidFill>
                <a:srgbClr val="1F497D"/>
              </a:solidFill>
              <a:latin typeface="Arial"/>
              <a:cs typeface="Arial"/>
            </a:endParaRPr>
          </a:p>
          <a:p>
            <a:pPr lvl="1" algn="just" defTabSz="457200" fontAlgn="base">
              <a:spcAft>
                <a:spcPct val="0"/>
              </a:spcAft>
            </a:pPr>
            <a:endParaRPr lang="en-GB" altLang="hu-HU" sz="1500" dirty="0">
              <a:solidFill>
                <a:srgbClr val="1F497D"/>
              </a:solidFill>
              <a:latin typeface="Arial"/>
              <a:cs typeface="Arial"/>
            </a:endParaRPr>
          </a:p>
          <a:p>
            <a:pPr lvl="1" algn="just" defTabSz="457200" fontAlgn="base">
              <a:spcAft>
                <a:spcPct val="0"/>
              </a:spcAft>
            </a:pPr>
            <a:endParaRPr lang="en-GB" altLang="hu-HU" sz="1500" dirty="0">
              <a:solidFill>
                <a:srgbClr val="1F497D"/>
              </a:solidFill>
              <a:latin typeface="Arial"/>
              <a:cs typeface="Arial"/>
            </a:endParaRPr>
          </a:p>
        </p:txBody>
      </p:sp>
    </p:spTree>
    <p:extLst>
      <p:ext uri="{BB962C8B-B14F-4D97-AF65-F5344CB8AC3E}">
        <p14:creationId xmlns:p14="http://schemas.microsoft.com/office/powerpoint/2010/main" val="1873542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6707088" cy="562074"/>
          </a:xfrm>
          <a:prstGeom prst="rect">
            <a:avLst/>
          </a:prstGeom>
          <a:noFill/>
          <a:ln>
            <a:noFill/>
          </a:ln>
        </p:spPr>
        <p:txBody>
          <a:bodyPr spcFirstLastPara="1" wrap="square" lIns="91425" tIns="45700" rIns="91425" bIns="45700" anchor="ctr" anchorCtr="0">
            <a:noAutofit/>
          </a:bodyPr>
          <a:lstStyle/>
          <a:p>
            <a:r>
              <a:rPr lang="en-GB" sz="3200" b="1" dirty="0"/>
              <a:t>Structure of the action plan template shall be followed</a:t>
            </a:r>
          </a:p>
        </p:txBody>
      </p:sp>
      <p:sp>
        <p:nvSpPr>
          <p:cNvPr id="5" name="Rectangle 3">
            <a:extLst>
              <a:ext uri="{FF2B5EF4-FFF2-40B4-BE49-F238E27FC236}">
                <a16:creationId xmlns:a16="http://schemas.microsoft.com/office/drawing/2014/main" id="{E8741643-E8BE-4D11-A97A-3B6F49F6C93E}"/>
              </a:ext>
            </a:extLst>
          </p:cNvPr>
          <p:cNvSpPr txBox="1">
            <a:spLocks/>
          </p:cNvSpPr>
          <p:nvPr/>
        </p:nvSpPr>
        <p:spPr bwMode="auto">
          <a:xfrm>
            <a:off x="6782726" y="1934467"/>
            <a:ext cx="3705762"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Link of the Action plan template: </a:t>
            </a:r>
          </a:p>
          <a:p>
            <a:pPr lvl="1" algn="just" defTabSz="457200" fontAlgn="base">
              <a:spcBef>
                <a:spcPts val="600"/>
              </a:spcBef>
              <a:spcAft>
                <a:spcPct val="0"/>
              </a:spcAft>
            </a:pPr>
            <a:r>
              <a:rPr lang="en-GB" altLang="hu-HU" sz="1600" dirty="0">
                <a:solidFill>
                  <a:srgbClr val="1F497D"/>
                </a:solidFill>
                <a:latin typeface="Arial"/>
                <a:cs typeface="Arial"/>
                <a:hlinkClick r:id="rId3"/>
              </a:rPr>
              <a:t>https://www.interregeurope.eu/fileadmin/user_upload/documents/Interreg_Europe_action_plan_template.docx</a:t>
            </a:r>
            <a:endParaRPr lang="en-GB" altLang="hu-HU" sz="1600" dirty="0">
              <a:solidFill>
                <a:srgbClr val="1F497D"/>
              </a:solidFill>
              <a:latin typeface="Arial"/>
              <a:cs typeface="Arial"/>
            </a:endParaRP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5-page-long English template</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Structure:</a:t>
            </a:r>
          </a:p>
          <a:p>
            <a:pPr marL="806450" lvl="2" indent="-296863"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Part I – General information</a:t>
            </a:r>
          </a:p>
          <a:p>
            <a:pPr marL="806450" lvl="2" indent="-296863"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Part II – Policy context</a:t>
            </a:r>
          </a:p>
          <a:p>
            <a:pPr marL="806450" lvl="2" indent="-296863"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Part III – Details of actions </a:t>
            </a:r>
            <a:r>
              <a:rPr lang="en-GB" altLang="hu-HU" sz="1600" dirty="0" err="1">
                <a:solidFill>
                  <a:srgbClr val="1F497D"/>
                </a:solidFill>
                <a:latin typeface="Arial"/>
                <a:cs typeface="Arial"/>
              </a:rPr>
              <a:t>envisa</a:t>
            </a:r>
            <a:r>
              <a:rPr lang="hu-HU" altLang="hu-HU" sz="1600" dirty="0">
                <a:solidFill>
                  <a:srgbClr val="1F497D"/>
                </a:solidFill>
                <a:latin typeface="Arial"/>
                <a:cs typeface="Arial"/>
              </a:rPr>
              <a:t>g</a:t>
            </a:r>
            <a:r>
              <a:rPr lang="en-GB" altLang="hu-HU" sz="1600" dirty="0">
                <a:solidFill>
                  <a:srgbClr val="1F497D"/>
                </a:solidFill>
                <a:latin typeface="Arial"/>
                <a:cs typeface="Arial"/>
              </a:rPr>
              <a:t>ed</a:t>
            </a:r>
          </a:p>
          <a:p>
            <a:pPr marL="1263650" lvl="3" indent="-296863"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Action 1</a:t>
            </a:r>
          </a:p>
          <a:p>
            <a:pPr marL="1263650" lvl="3" indent="-296863"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Action 2</a:t>
            </a:r>
          </a:p>
          <a:p>
            <a:pPr marL="1263650" lvl="3" indent="-296863"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Action n</a:t>
            </a:r>
          </a:p>
          <a:p>
            <a:pPr marL="806450" lvl="2" indent="-296863"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Signature</a:t>
            </a:r>
          </a:p>
          <a:p>
            <a:pPr lvl="1" algn="just" defTabSz="457200" fontAlgn="base">
              <a:spcBef>
                <a:spcPts val="600"/>
              </a:spcBef>
              <a:spcAft>
                <a:spcPct val="0"/>
              </a:spcAft>
            </a:pPr>
            <a:endParaRPr lang="en-GB" altLang="hu-HU" sz="1600" dirty="0">
              <a:solidFill>
                <a:srgbClr val="1F497D"/>
              </a:solidFill>
              <a:latin typeface="Arial"/>
              <a:cs typeface="Arial"/>
            </a:endParaRPr>
          </a:p>
        </p:txBody>
      </p:sp>
      <p:pic>
        <p:nvPicPr>
          <p:cNvPr id="3" name="Picture 2">
            <a:extLst>
              <a:ext uri="{FF2B5EF4-FFF2-40B4-BE49-F238E27FC236}">
                <a16:creationId xmlns:a16="http://schemas.microsoft.com/office/drawing/2014/main" id="{D7B3168B-2172-4EE5-93C0-C83F9ED5BD02}"/>
              </a:ext>
            </a:extLst>
          </p:cNvPr>
          <p:cNvPicPr>
            <a:picLocks noChangeAspect="1"/>
          </p:cNvPicPr>
          <p:nvPr/>
        </p:nvPicPr>
        <p:blipFill>
          <a:blip r:embed="rId4"/>
          <a:stretch>
            <a:fillRect/>
          </a:stretch>
        </p:blipFill>
        <p:spPr>
          <a:xfrm>
            <a:off x="2207568" y="1800200"/>
            <a:ext cx="3201708" cy="4509120"/>
          </a:xfrm>
          <a:prstGeom prst="rect">
            <a:avLst/>
          </a:prstGeom>
        </p:spPr>
      </p:pic>
      <p:sp>
        <p:nvSpPr>
          <p:cNvPr id="7" name="Rectangle 3">
            <a:extLst>
              <a:ext uri="{FF2B5EF4-FFF2-40B4-BE49-F238E27FC236}">
                <a16:creationId xmlns:a16="http://schemas.microsoft.com/office/drawing/2014/main" id="{648F17D8-BB35-4115-8285-CB4C9014994E}"/>
              </a:ext>
            </a:extLst>
          </p:cNvPr>
          <p:cNvSpPr txBox="1">
            <a:spLocks/>
          </p:cNvSpPr>
          <p:nvPr/>
        </p:nvSpPr>
        <p:spPr bwMode="auto">
          <a:xfrm>
            <a:off x="1486708" y="6597352"/>
            <a:ext cx="6985557" cy="260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Aft>
                <a:spcPct val="0"/>
              </a:spcAft>
            </a:pPr>
            <a:r>
              <a:rPr lang="en-GB" altLang="hu-HU" sz="1200" dirty="0">
                <a:solidFill>
                  <a:srgbClr val="1F497D"/>
                </a:solidFill>
                <a:latin typeface="Arial"/>
                <a:cs typeface="Arial"/>
              </a:rPr>
              <a:t>Source: Programme Manual (Version 7, 27 March 2019), Annex I</a:t>
            </a:r>
          </a:p>
        </p:txBody>
      </p:sp>
      <p:sp>
        <p:nvSpPr>
          <p:cNvPr id="8" name="Rectangle 3">
            <a:extLst>
              <a:ext uri="{FF2B5EF4-FFF2-40B4-BE49-F238E27FC236}">
                <a16:creationId xmlns:a16="http://schemas.microsoft.com/office/drawing/2014/main" id="{233253CF-42BE-4338-949D-56FAA56DB770}"/>
              </a:ext>
            </a:extLst>
          </p:cNvPr>
          <p:cNvSpPr txBox="1">
            <a:spLocks/>
          </p:cNvSpPr>
          <p:nvPr/>
        </p:nvSpPr>
        <p:spPr bwMode="auto">
          <a:xfrm>
            <a:off x="2439442" y="1196753"/>
            <a:ext cx="7313116" cy="535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ctr" defTabSz="457200" fontAlgn="base">
              <a:spcAft>
                <a:spcPct val="0"/>
              </a:spcAft>
            </a:pPr>
            <a:r>
              <a:rPr lang="en-GB" altLang="hu-HU" sz="1600" b="1" dirty="0">
                <a:solidFill>
                  <a:srgbClr val="1F497D"/>
                </a:solidFill>
                <a:latin typeface="Arial"/>
                <a:cs typeface="Arial"/>
              </a:rPr>
              <a:t>Programme requirements -  action plan template</a:t>
            </a:r>
          </a:p>
        </p:txBody>
      </p:sp>
    </p:spTree>
    <p:extLst>
      <p:ext uri="{BB962C8B-B14F-4D97-AF65-F5344CB8AC3E}">
        <p14:creationId xmlns:p14="http://schemas.microsoft.com/office/powerpoint/2010/main" val="2819271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6707088" cy="562074"/>
          </a:xfrm>
          <a:prstGeom prst="rect">
            <a:avLst/>
          </a:prstGeom>
          <a:noFill/>
          <a:ln>
            <a:noFill/>
          </a:ln>
        </p:spPr>
        <p:txBody>
          <a:bodyPr spcFirstLastPara="1" wrap="square" lIns="91425" tIns="45700" rIns="91425" bIns="45700" anchor="ctr" anchorCtr="0">
            <a:noAutofit/>
          </a:bodyPr>
          <a:lstStyle/>
          <a:p>
            <a:r>
              <a:rPr lang="en-GB" sz="3200" b="1" dirty="0"/>
              <a:t>A concrete example</a:t>
            </a:r>
          </a:p>
        </p:txBody>
      </p:sp>
      <p:pic>
        <p:nvPicPr>
          <p:cNvPr id="7" name="Picture 6">
            <a:extLst>
              <a:ext uri="{FF2B5EF4-FFF2-40B4-BE49-F238E27FC236}">
                <a16:creationId xmlns:a16="http://schemas.microsoft.com/office/drawing/2014/main" id="{429616A1-45C7-4C08-A04A-94BEE6091EA2}"/>
              </a:ext>
            </a:extLst>
          </p:cNvPr>
          <p:cNvPicPr>
            <a:picLocks noChangeAspect="1"/>
          </p:cNvPicPr>
          <p:nvPr/>
        </p:nvPicPr>
        <p:blipFill>
          <a:blip r:embed="rId3"/>
          <a:stretch>
            <a:fillRect/>
          </a:stretch>
        </p:blipFill>
        <p:spPr>
          <a:xfrm>
            <a:off x="1961835" y="1412776"/>
            <a:ext cx="3505219" cy="4941168"/>
          </a:xfrm>
          <a:prstGeom prst="rect">
            <a:avLst/>
          </a:prstGeom>
        </p:spPr>
      </p:pic>
      <p:sp>
        <p:nvSpPr>
          <p:cNvPr id="9" name="Rectangle 3">
            <a:extLst>
              <a:ext uri="{FF2B5EF4-FFF2-40B4-BE49-F238E27FC236}">
                <a16:creationId xmlns:a16="http://schemas.microsoft.com/office/drawing/2014/main" id="{FA833F7B-4C0A-46D6-963F-A21752EDCAEA}"/>
              </a:ext>
            </a:extLst>
          </p:cNvPr>
          <p:cNvSpPr txBox="1">
            <a:spLocks/>
          </p:cNvSpPr>
          <p:nvPr/>
        </p:nvSpPr>
        <p:spPr bwMode="auto">
          <a:xfrm>
            <a:off x="6096000" y="1268760"/>
            <a:ext cx="4392488" cy="475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lvl="1" algn="just" defTabSz="457200" fontAlgn="base">
              <a:spcBef>
                <a:spcPts val="600"/>
              </a:spcBef>
              <a:spcAft>
                <a:spcPct val="0"/>
              </a:spcAft>
            </a:pPr>
            <a:endParaRPr lang="en-GB" altLang="hu-HU" sz="1600" dirty="0">
              <a:solidFill>
                <a:srgbClr val="1F497D"/>
              </a:solidFill>
              <a:latin typeface="Arial"/>
              <a:cs typeface="Arial"/>
            </a:endParaRP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Ministry of Finance, Hungary is a project partner in the ATM for SMEs Interreg Europe project</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Phase 1 finished in April 2019, the project is now</a:t>
            </a:r>
            <a:r>
              <a:rPr lang="hu-HU" altLang="hu-HU" sz="1600" dirty="0">
                <a:solidFill>
                  <a:srgbClr val="1F497D"/>
                </a:solidFill>
                <a:latin typeface="Arial"/>
                <a:cs typeface="Arial"/>
              </a:rPr>
              <a:t> in</a:t>
            </a:r>
            <a:r>
              <a:rPr lang="en-GB" altLang="hu-HU" sz="1600" dirty="0">
                <a:solidFill>
                  <a:srgbClr val="1F497D"/>
                </a:solidFill>
                <a:latin typeface="Arial"/>
                <a:cs typeface="Arial"/>
              </a:rPr>
              <a:t> Phase 2</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The action plan of the Ministry of Finance, Hungary was approved in March 2019</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28 page document</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Includes 4 actions</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Approved by the JS without clarifications</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No Hungarian version</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Detailed enough for Phase 2 monitoring</a:t>
            </a:r>
          </a:p>
          <a:p>
            <a:pPr lvl="1" algn="just" defTabSz="457200" fontAlgn="base">
              <a:spcBef>
                <a:spcPts val="600"/>
              </a:spcBef>
              <a:spcAft>
                <a:spcPct val="0"/>
              </a:spcAft>
            </a:pPr>
            <a:endParaRPr lang="en-GB" altLang="hu-HU" sz="1600" dirty="0">
              <a:solidFill>
                <a:srgbClr val="1F497D"/>
              </a:solidFill>
              <a:latin typeface="Arial"/>
              <a:cs typeface="Arial"/>
            </a:endParaRPr>
          </a:p>
        </p:txBody>
      </p:sp>
    </p:spTree>
    <p:extLst>
      <p:ext uri="{BB962C8B-B14F-4D97-AF65-F5344CB8AC3E}">
        <p14:creationId xmlns:p14="http://schemas.microsoft.com/office/powerpoint/2010/main" val="4267693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1981200" y="432000"/>
            <a:ext cx="6707088" cy="562074"/>
          </a:xfrm>
          <a:prstGeom prst="rect">
            <a:avLst/>
          </a:prstGeom>
          <a:noFill/>
          <a:ln>
            <a:noFill/>
          </a:ln>
        </p:spPr>
        <p:txBody>
          <a:bodyPr spcFirstLastPara="1" wrap="square" lIns="91425" tIns="45700" rIns="91425" bIns="45700" anchor="ctr" anchorCtr="0">
            <a:noAutofit/>
          </a:bodyPr>
          <a:lstStyle/>
          <a:p>
            <a:r>
              <a:rPr lang="en-GB" sz="3200" b="1" dirty="0"/>
              <a:t>Tips for action planning</a:t>
            </a:r>
          </a:p>
        </p:txBody>
      </p:sp>
      <p:sp>
        <p:nvSpPr>
          <p:cNvPr id="9" name="Rectangle 3">
            <a:extLst>
              <a:ext uri="{FF2B5EF4-FFF2-40B4-BE49-F238E27FC236}">
                <a16:creationId xmlns:a16="http://schemas.microsoft.com/office/drawing/2014/main" id="{FA833F7B-4C0A-46D6-963F-A21752EDCAEA}"/>
              </a:ext>
            </a:extLst>
          </p:cNvPr>
          <p:cNvSpPr txBox="1">
            <a:spLocks/>
          </p:cNvSpPr>
          <p:nvPr/>
        </p:nvSpPr>
        <p:spPr bwMode="auto">
          <a:xfrm>
            <a:off x="2315580" y="1268760"/>
            <a:ext cx="7560840"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marL="285750" lvl="1" indent="-285750" algn="just" defTabSz="457200" fontAlgn="base">
              <a:spcBef>
                <a:spcPts val="600"/>
              </a:spcBef>
              <a:spcAft>
                <a:spcPct val="0"/>
              </a:spcAft>
              <a:buFont typeface="Arial" panose="020B0604020202020204" pitchFamily="34" charset="0"/>
              <a:buChar char="•"/>
            </a:pPr>
            <a:r>
              <a:rPr lang="en-GB" altLang="hu-HU" sz="1600" b="1" dirty="0">
                <a:solidFill>
                  <a:srgbClr val="1F497D"/>
                </a:solidFill>
                <a:latin typeface="Arial"/>
                <a:cs typeface="Arial"/>
              </a:rPr>
              <a:t>Number of actions </a:t>
            </a:r>
            <a:r>
              <a:rPr lang="en-GB" altLang="hu-HU" sz="1600" dirty="0">
                <a:solidFill>
                  <a:srgbClr val="1F497D"/>
                </a:solidFill>
                <a:latin typeface="Arial"/>
                <a:cs typeface="Arial"/>
              </a:rPr>
              <a:t>minimum 1 maximum 4. Our recommendation 1-2 feasible actions</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a:t>
            </a:r>
            <a:r>
              <a:rPr lang="en-GB" altLang="hu-HU" sz="1600" b="1" dirty="0">
                <a:solidFill>
                  <a:srgbClr val="1F497D"/>
                </a:solidFill>
                <a:latin typeface="Arial"/>
                <a:cs typeface="Arial"/>
              </a:rPr>
              <a:t>Type 1</a:t>
            </a:r>
            <a:r>
              <a:rPr lang="en-GB" altLang="hu-HU" sz="1600" dirty="0">
                <a:solidFill>
                  <a:srgbClr val="1F497D"/>
                </a:solidFill>
                <a:latin typeface="Arial"/>
                <a:cs typeface="Arial"/>
              </a:rPr>
              <a:t> - Implementation of new projects” or „</a:t>
            </a:r>
            <a:r>
              <a:rPr lang="en-GB" altLang="hu-HU" sz="1600" b="1" dirty="0">
                <a:solidFill>
                  <a:srgbClr val="1F497D"/>
                </a:solidFill>
                <a:latin typeface="Arial"/>
                <a:cs typeface="Arial"/>
              </a:rPr>
              <a:t>Type 2</a:t>
            </a:r>
            <a:r>
              <a:rPr lang="en-GB" altLang="hu-HU" sz="1600" dirty="0">
                <a:solidFill>
                  <a:srgbClr val="1F497D"/>
                </a:solidFill>
                <a:latin typeface="Arial"/>
                <a:cs typeface="Arial"/>
              </a:rPr>
              <a:t> - Change in the management of the policy instrument (improved governance)”  </a:t>
            </a:r>
            <a:r>
              <a:rPr lang="en-GB" altLang="hu-HU" sz="1600" b="1" dirty="0">
                <a:solidFill>
                  <a:srgbClr val="1F497D"/>
                </a:solidFill>
                <a:latin typeface="Arial"/>
                <a:cs typeface="Arial"/>
              </a:rPr>
              <a:t>actions are proposed</a:t>
            </a:r>
          </a:p>
          <a:p>
            <a:pPr marL="285750" lvl="1" indent="-285750" algn="just" defTabSz="457200" fontAlgn="base">
              <a:spcBef>
                <a:spcPts val="600"/>
              </a:spcBef>
              <a:spcAft>
                <a:spcPct val="0"/>
              </a:spcAft>
              <a:buFont typeface="Arial" panose="020B0604020202020204" pitchFamily="34" charset="0"/>
              <a:buChar char="•"/>
            </a:pPr>
            <a:r>
              <a:rPr lang="en-GB" altLang="hu-HU" sz="1600" b="1" dirty="0">
                <a:solidFill>
                  <a:srgbClr val="1F497D"/>
                </a:solidFill>
                <a:latin typeface="Arial"/>
                <a:cs typeface="Arial"/>
              </a:rPr>
              <a:t>Try keeping the policy instrument defined in the application form </a:t>
            </a:r>
            <a:r>
              <a:rPr lang="en-GB" altLang="hu-HU" sz="1600" dirty="0">
                <a:solidFill>
                  <a:srgbClr val="1F497D"/>
                </a:solidFill>
                <a:latin typeface="Arial"/>
                <a:cs typeface="Arial"/>
              </a:rPr>
              <a:t>– if that is not possible</a:t>
            </a:r>
            <a:r>
              <a:rPr lang="hu-HU" altLang="hu-HU" sz="1600" dirty="0">
                <a:solidFill>
                  <a:srgbClr val="1F497D"/>
                </a:solidFill>
                <a:latin typeface="Arial"/>
                <a:cs typeface="Arial"/>
              </a:rPr>
              <a:t>, </a:t>
            </a:r>
            <a:r>
              <a:rPr lang="hu-HU" altLang="hu-HU" sz="1600" dirty="0" err="1">
                <a:solidFill>
                  <a:srgbClr val="1F497D"/>
                </a:solidFill>
                <a:latin typeface="Arial"/>
                <a:cs typeface="Arial"/>
              </a:rPr>
              <a:t>it</a:t>
            </a:r>
            <a:r>
              <a:rPr lang="hu-HU" altLang="hu-HU" sz="1600" dirty="0">
                <a:solidFill>
                  <a:srgbClr val="1F497D"/>
                </a:solidFill>
                <a:latin typeface="Arial"/>
                <a:cs typeface="Arial"/>
              </a:rPr>
              <a:t> is </a:t>
            </a:r>
            <a:r>
              <a:rPr lang="hu-HU" altLang="hu-HU" sz="1600" dirty="0" err="1">
                <a:solidFill>
                  <a:srgbClr val="1F497D"/>
                </a:solidFill>
                <a:latin typeface="Arial"/>
                <a:cs typeface="Arial"/>
              </a:rPr>
              <a:t>allowed</a:t>
            </a:r>
            <a:r>
              <a:rPr lang="hu-HU" altLang="hu-HU" sz="1600" dirty="0">
                <a:solidFill>
                  <a:srgbClr val="1F497D"/>
                </a:solidFill>
                <a:latin typeface="Arial"/>
                <a:cs typeface="Arial"/>
              </a:rPr>
              <a:t> </a:t>
            </a:r>
            <a:r>
              <a:rPr lang="hu-HU" altLang="hu-HU" sz="1600" dirty="0" err="1">
                <a:solidFill>
                  <a:srgbClr val="1F497D"/>
                </a:solidFill>
                <a:latin typeface="Arial"/>
                <a:cs typeface="Arial"/>
              </a:rPr>
              <a:t>to</a:t>
            </a:r>
            <a:r>
              <a:rPr lang="en-GB" altLang="hu-HU" sz="1600" dirty="0">
                <a:solidFill>
                  <a:srgbClr val="1F497D"/>
                </a:solidFill>
                <a:latin typeface="Arial"/>
                <a:cs typeface="Arial"/>
              </a:rPr>
              <a:t> change the policy instrument</a:t>
            </a:r>
            <a:r>
              <a:rPr lang="hu-HU" altLang="hu-HU" sz="1600" dirty="0">
                <a:solidFill>
                  <a:srgbClr val="1F497D"/>
                </a:solidFill>
                <a:latin typeface="Arial"/>
                <a:cs typeface="Arial"/>
              </a:rPr>
              <a:t>.</a:t>
            </a:r>
            <a:r>
              <a:rPr lang="en-GB" altLang="hu-HU" sz="1600" dirty="0">
                <a:solidFill>
                  <a:srgbClr val="1F497D"/>
                </a:solidFill>
                <a:latin typeface="Arial"/>
                <a:cs typeface="Arial"/>
              </a:rPr>
              <a:t> B</a:t>
            </a:r>
            <a:r>
              <a:rPr lang="hu-HU" altLang="hu-HU" sz="1600" dirty="0">
                <a:solidFill>
                  <a:srgbClr val="1F497D"/>
                </a:solidFill>
                <a:latin typeface="Arial"/>
                <a:cs typeface="Arial"/>
              </a:rPr>
              <a:t>UT</a:t>
            </a:r>
            <a:r>
              <a:rPr lang="en-GB" altLang="hu-HU" sz="1600" dirty="0">
                <a:solidFill>
                  <a:srgbClr val="1F497D"/>
                </a:solidFill>
                <a:latin typeface="Arial"/>
                <a:cs typeface="Arial"/>
              </a:rPr>
              <a:t> change it in time! – consult the lead partner and I</a:t>
            </a:r>
            <a:r>
              <a:rPr lang="hu-HU" altLang="hu-HU" sz="1600" dirty="0">
                <a:solidFill>
                  <a:srgbClr val="1F497D"/>
                </a:solidFill>
                <a:latin typeface="Arial"/>
                <a:cs typeface="Arial"/>
              </a:rPr>
              <a:t>VSZ</a:t>
            </a:r>
            <a:r>
              <a:rPr lang="en-GB" altLang="hu-HU" sz="1600" dirty="0">
                <a:solidFill>
                  <a:srgbClr val="1F497D"/>
                </a:solidFill>
                <a:latin typeface="Arial"/>
                <a:cs typeface="Arial"/>
              </a:rPr>
              <a:t> first</a:t>
            </a:r>
          </a:p>
          <a:p>
            <a:pPr marL="285750" lvl="1" indent="-285750" algn="just" defTabSz="457200" fontAlgn="base">
              <a:spcBef>
                <a:spcPts val="600"/>
              </a:spcBef>
              <a:spcAft>
                <a:spcPct val="0"/>
              </a:spcAft>
              <a:buFont typeface="Arial" panose="020B0604020202020204" pitchFamily="34" charset="0"/>
              <a:buChar char="•"/>
            </a:pPr>
            <a:r>
              <a:rPr lang="en-GB" altLang="hu-HU" sz="1600" b="1" dirty="0">
                <a:solidFill>
                  <a:srgbClr val="1F497D"/>
                </a:solidFill>
                <a:latin typeface="Arial"/>
                <a:cs typeface="Arial"/>
              </a:rPr>
              <a:t>There can be various actions do not require free OP allocations </a:t>
            </a:r>
            <a:r>
              <a:rPr lang="en-GB" altLang="hu-HU" sz="1600" dirty="0">
                <a:solidFill>
                  <a:srgbClr val="1F497D"/>
                </a:solidFill>
                <a:latin typeface="Arial"/>
                <a:cs typeface="Arial"/>
              </a:rPr>
              <a:t>(see Type 2 actions)</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In all cases </a:t>
            </a:r>
            <a:r>
              <a:rPr lang="en-GB" altLang="hu-HU" sz="1600" b="1" dirty="0">
                <a:solidFill>
                  <a:srgbClr val="1F497D"/>
                </a:solidFill>
                <a:latin typeface="Arial"/>
                <a:cs typeface="Arial"/>
              </a:rPr>
              <a:t>clear and explicit description and reference shall be made to the good practice that inspired the action</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English vs national language – depends on local circumstances</a:t>
            </a:r>
          </a:p>
          <a:p>
            <a:pPr marL="285750" lvl="1" indent="-285750" algn="just" defTabSz="457200" fontAlgn="base">
              <a:spcBef>
                <a:spcPts val="600"/>
              </a:spcBef>
              <a:spcAft>
                <a:spcPct val="0"/>
              </a:spcAft>
              <a:buFont typeface="Arial" panose="020B0604020202020204" pitchFamily="34" charset="0"/>
              <a:buChar char="•"/>
            </a:pPr>
            <a:r>
              <a:rPr lang="en-GB" altLang="hu-HU" sz="1600" dirty="0">
                <a:solidFill>
                  <a:srgbClr val="1F497D"/>
                </a:solidFill>
                <a:latin typeface="Arial"/>
                <a:cs typeface="Arial"/>
              </a:rPr>
              <a:t>Accelerated action plan writing is possible but the learning from the project has to be clearly demonstrated</a:t>
            </a:r>
          </a:p>
          <a:p>
            <a:pPr marL="285750" lvl="1" indent="-285750" algn="just" defTabSz="457200" fontAlgn="base">
              <a:spcBef>
                <a:spcPts val="600"/>
              </a:spcBef>
              <a:spcAft>
                <a:spcPct val="0"/>
              </a:spcAft>
              <a:buFont typeface="Arial" panose="020B0604020202020204" pitchFamily="34" charset="0"/>
              <a:buChar char="•"/>
            </a:pPr>
            <a:r>
              <a:rPr lang="en-GB" altLang="hu-HU" sz="1600" b="1" dirty="0">
                <a:solidFill>
                  <a:srgbClr val="1F497D"/>
                </a:solidFill>
                <a:latin typeface="Arial"/>
                <a:cs typeface="Arial"/>
              </a:rPr>
              <a:t>Phase 1 final payment will not be transferred by the JS until each action plan in the project is approved by the JS</a:t>
            </a:r>
          </a:p>
        </p:txBody>
      </p:sp>
    </p:spTree>
    <p:extLst>
      <p:ext uri="{BB962C8B-B14F-4D97-AF65-F5344CB8AC3E}">
        <p14:creationId xmlns:p14="http://schemas.microsoft.com/office/powerpoint/2010/main" val="3158159159"/>
      </p:ext>
    </p:extLst>
  </p:cSld>
  <p:clrMapOvr>
    <a:masterClrMapping/>
  </p:clrMapOvr>
</p:sld>
</file>

<file path=ppt/theme/theme1.xml><?xml version="1.0" encoding="utf-8"?>
<a:theme xmlns:a="http://schemas.openxmlformats.org/drawingml/2006/main" name="BASIC">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 page">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IMAGE">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BLOCK page ">
  <a:themeElements>
    <a:clrScheme name="Interreg Europe">
      <a:dk1>
        <a:srgbClr val="000000"/>
      </a:dk1>
      <a:lt1>
        <a:srgbClr val="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um" ma:contentTypeID="0x0101008315543DBA77AD4DB797904970DCDD4C" ma:contentTypeVersion="11" ma:contentTypeDescription="Új dokumentum létrehozása." ma:contentTypeScope="" ma:versionID="0256d24e041902eccb87f040b9475b9d">
  <xsd:schema xmlns:xsd="http://www.w3.org/2001/XMLSchema" xmlns:xs="http://www.w3.org/2001/XMLSchema" xmlns:p="http://schemas.microsoft.com/office/2006/metadata/properties" xmlns:ns3="eca7a123-27c4-4a46-bfcf-f9949ea2f4a7" xmlns:ns4="ad2f67bf-4b42-49c9-83f7-41acedd3370e" targetNamespace="http://schemas.microsoft.com/office/2006/metadata/properties" ma:root="true" ma:fieldsID="9c9ce2521c293760f3f433cd4b7c0f3d" ns3:_="" ns4:_="">
    <xsd:import namespace="eca7a123-27c4-4a46-bfcf-f9949ea2f4a7"/>
    <xsd:import namespace="ad2f67bf-4b42-49c9-83f7-41acedd3370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a7a123-27c4-4a46-bfcf-f9949ea2f4a7" elementFormDefault="qualified">
    <xsd:import namespace="http://schemas.microsoft.com/office/2006/documentManagement/types"/>
    <xsd:import namespace="http://schemas.microsoft.com/office/infopath/2007/PartnerControls"/>
    <xsd:element name="SharedWithUsers" ma:index="8" nillable="true" ma:displayName="Résztvevők"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Megosztva részletekkel" ma:description="" ma:internalName="SharedWithDetails" ma:readOnly="true">
      <xsd:simpleType>
        <xsd:restriction base="dms:Note">
          <xsd:maxLength value="255"/>
        </xsd:restriction>
      </xsd:simpleType>
    </xsd:element>
    <xsd:element name="SharingHintHash" ma:index="10" nillable="true" ma:displayName="Megosztási tipp kivonata"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d2f67bf-4b42-49c9-83f7-41acedd3370e"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artalomtípus"/>
        <xsd:element ref="dc:title" minOccurs="0" maxOccurs="1" ma:index="4" ma:displayName="Cím"/>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F35C6F3-D7E2-4D1A-98D0-98F6470DE9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a7a123-27c4-4a46-bfcf-f9949ea2f4a7"/>
    <ds:schemaRef ds:uri="ad2f67bf-4b42-49c9-83f7-41acedd337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20DA472-BE6D-42AE-92E4-AEF05630A2D7}">
  <ds:schemaRefs>
    <ds:schemaRef ds:uri="http://schemas.microsoft.com/office/infopath/2007/PartnerControls"/>
    <ds:schemaRef ds:uri="http://purl.org/dc/dcmitype/"/>
    <ds:schemaRef ds:uri="http://www.w3.org/XML/1998/namespace"/>
    <ds:schemaRef ds:uri="http://schemas.microsoft.com/office/2006/documentManagement/types"/>
    <ds:schemaRef ds:uri="http://purl.org/dc/terms/"/>
    <ds:schemaRef ds:uri="eca7a123-27c4-4a46-bfcf-f9949ea2f4a7"/>
    <ds:schemaRef ds:uri="ad2f67bf-4b42-49c9-83f7-41acedd3370e"/>
    <ds:schemaRef ds:uri="http://schemas.openxmlformats.org/package/2006/metadata/core-properties"/>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0857DD52-A474-4122-8D60-9F2CD7ED562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2222</TotalTime>
  <Words>2412</Words>
  <Application>Microsoft Office PowerPoint</Application>
  <PresentationFormat>Ecrã Panorâmico</PresentationFormat>
  <Paragraphs>349</Paragraphs>
  <Slides>14</Slides>
  <Notes>14</Notes>
  <HiddenSlides>0</HiddenSlides>
  <MMClips>0</MMClips>
  <ScaleCrop>false</ScaleCrop>
  <HeadingPairs>
    <vt:vector size="6" baseType="variant">
      <vt:variant>
        <vt:lpstr>Tipos de letra usados</vt:lpstr>
      </vt:variant>
      <vt:variant>
        <vt:i4>5</vt:i4>
      </vt:variant>
      <vt:variant>
        <vt:lpstr>Tema</vt:lpstr>
      </vt:variant>
      <vt:variant>
        <vt:i4>4</vt:i4>
      </vt:variant>
      <vt:variant>
        <vt:lpstr>Títulos dos diapositivos</vt:lpstr>
      </vt:variant>
      <vt:variant>
        <vt:i4>14</vt:i4>
      </vt:variant>
    </vt:vector>
  </HeadingPairs>
  <TitlesOfParts>
    <vt:vector size="23" baseType="lpstr">
      <vt:lpstr>Arial</vt:lpstr>
      <vt:lpstr>Calibri</vt:lpstr>
      <vt:lpstr>Courier New</vt:lpstr>
      <vt:lpstr>Garamond</vt:lpstr>
      <vt:lpstr>Noto Sans Symbols</vt:lpstr>
      <vt:lpstr>BASIC</vt:lpstr>
      <vt:lpstr>CONTENT page</vt:lpstr>
      <vt:lpstr>IMAGE</vt:lpstr>
      <vt:lpstr>BLOCK page </vt:lpstr>
      <vt:lpstr>Action planning kick-off</vt:lpstr>
      <vt:lpstr>The action plan is the most important output for each regular project partner</vt:lpstr>
      <vt:lpstr>Failing to produce the action plan leads to the recovery of ERDF funding</vt:lpstr>
      <vt:lpstr>Actions must clearly derive from the project’s international learning</vt:lpstr>
      <vt:lpstr>3 types of actions introduced in the Programme manual</vt:lpstr>
      <vt:lpstr>Action plans are implemented in Phase 2</vt:lpstr>
      <vt:lpstr>Structure of the action plan template shall be followed</vt:lpstr>
      <vt:lpstr>A concrete example</vt:lpstr>
      <vt:lpstr>Tips for action planning</vt:lpstr>
      <vt:lpstr>In INNO PROVEMENT we write 7 action plans</vt:lpstr>
      <vt:lpstr>Action plan writing is launched now</vt:lpstr>
      <vt:lpstr>Our methodology</vt:lpstr>
      <vt:lpstr>Current issues</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Ministry of Finance</dc:creator>
  <cp:lastModifiedBy>Célia Pinto</cp:lastModifiedBy>
  <cp:revision>74</cp:revision>
  <dcterms:modified xsi:type="dcterms:W3CDTF">2019-11-19T08:39:14Z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0x0101008315543DBA77AD4DB797904970DCDD4C</vt:lpwstr>
  </property>
</Properties>
</file>