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1" r:id="rId1"/>
    <p:sldMasterId id="2147483672" r:id="rId2"/>
    <p:sldMasterId id="2147483673" r:id="rId3"/>
    <p:sldMasterId id="2147483674" r:id="rId4"/>
  </p:sldMasterIdLst>
  <p:notesMasterIdLst>
    <p:notesMasterId r:id="rId14"/>
  </p:notesMasterIdLst>
  <p:sldIdLst>
    <p:sldId id="257" r:id="rId5"/>
    <p:sldId id="258" r:id="rId6"/>
    <p:sldId id="266" r:id="rId7"/>
    <p:sldId id="271" r:id="rId8"/>
    <p:sldId id="268" r:id="rId9"/>
    <p:sldId id="273" r:id="rId10"/>
    <p:sldId id="272" r:id="rId11"/>
    <p:sldId id="265" r:id="rId12"/>
    <p:sldId id="264" r:id="rId13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6F7A38-2457-4721-AEC2-E71E057B1861}">
  <a:tblStyle styleId="{106F7A38-2457-4721-AEC2-E71E057B186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5E6"/>
          </a:solidFill>
        </a:fill>
      </a:tcStyle>
    </a:wholeTbl>
    <a:band1H>
      <a:tcTxStyle/>
      <a:tcStyle>
        <a:tcBdr/>
        <a:fill>
          <a:solidFill>
            <a:srgbClr val="FEE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EE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0796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389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642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2505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2870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1395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533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32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page + name">
  <p:cSld name="BASIC title page + nam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244772" y="4725144"/>
            <a:ext cx="9696449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1244772" y="5157216"/>
            <a:ext cx="9696449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3"/>
          </p:nvPr>
        </p:nvSpPr>
        <p:spPr>
          <a:xfrm>
            <a:off x="1244772" y="5589264"/>
            <a:ext cx="9696449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914400" y="3501009"/>
            <a:ext cx="10363200" cy="79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4"/>
          </p:nvPr>
        </p:nvSpPr>
        <p:spPr>
          <a:xfrm>
            <a:off x="1295468" y="6309320"/>
            <a:ext cx="9887577" cy="38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421268"/>
            <a:ext cx="4487821" cy="30797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Dark Green origami">
  <p:cSld name="CONTENTpage Dark Green origami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640970" y="1093028"/>
            <a:ext cx="8204911" cy="564833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09601" y="1196752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09601" y="2492897"/>
            <a:ext cx="4011084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766733" y="1205803"/>
            <a:ext cx="6815667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Image square + legend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full width title upon">
  <p:cSld name="IMAGE full width title up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pic" idx="2"/>
          </p:nvPr>
        </p:nvSpPr>
        <p:spPr>
          <a:xfrm>
            <a:off x="1" y="1"/>
            <a:ext cx="12192001" cy="6813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719403" y="465313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full width title top">
  <p:cSld name="IMAGE full width title top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1" y="1340769"/>
            <a:ext cx="12192001" cy="547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719403" y="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K page Yellow">
  <p:cSld name="BLOCK page Yellow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1556792"/>
            <a:ext cx="12192000" cy="525658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007434" y="1844824"/>
            <a:ext cx="1036915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007435" y="2852936"/>
            <a:ext cx="10369152" cy="302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609600" y="432000"/>
            <a:ext cx="109728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edit title style</a:t>
            </a:r>
            <a:endParaRPr sz="4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9648395" y="6528636"/>
            <a:ext cx="2400300" cy="2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t>‹nº›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OCK page Blue">
  <p:cSld name="1_BLOCK page Blu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0" y="1556792"/>
            <a:ext cx="12192000" cy="5256584"/>
          </a:xfrm>
          <a:prstGeom prst="rect">
            <a:avLst/>
          </a:prstGeom>
          <a:solidFill>
            <a:srgbClr val="1CB8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007434" y="1844824"/>
            <a:ext cx="1036915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007435" y="2852936"/>
            <a:ext cx="10369152" cy="302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609600" y="432000"/>
            <a:ext cx="109728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edit title style</a:t>
            </a:r>
            <a:endParaRPr sz="4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9648395" y="6528636"/>
            <a:ext cx="2400300" cy="2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t>‹nº›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K page Light grren">
  <p:cSld name="BLOCK page Light grre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0" y="1556792"/>
            <a:ext cx="12192000" cy="5256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007434" y="1844824"/>
            <a:ext cx="1036915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007435" y="2852936"/>
            <a:ext cx="10369152" cy="302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609600" y="432000"/>
            <a:ext cx="109728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edit title style</a:t>
            </a:r>
            <a:endParaRPr sz="4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9648395" y="6528636"/>
            <a:ext cx="2400300" cy="2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t>‹nº›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K page Dark grren">
  <p:cSld name="BLOCK page Dark grre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0" y="1556792"/>
            <a:ext cx="12192000" cy="5256584"/>
          </a:xfrm>
          <a:prstGeom prst="rect">
            <a:avLst/>
          </a:prstGeom>
          <a:solidFill>
            <a:srgbClr val="1599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007434" y="1844824"/>
            <a:ext cx="1036915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007435" y="2852936"/>
            <a:ext cx="10369152" cy="302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609600" y="432000"/>
            <a:ext cx="109728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Click to edit title style</a:t>
            </a:r>
            <a:endParaRPr sz="4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9648395" y="6528636"/>
            <a:ext cx="2400300" cy="2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t>‹nº›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ogo only page">
  <p:cSld name="BASIC logo only p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page">
  <p:cSld name="BASIC title pag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914400" y="3501009"/>
            <a:ext cx="10363200" cy="79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" name="Kép 1">
            <a:extLst>
              <a:ext uri="{FF2B5EF4-FFF2-40B4-BE49-F238E27FC236}">
                <a16:creationId xmlns:a16="http://schemas.microsoft.com/office/drawing/2014/main" id="{6EE884A4-3926-49D0-B24B-7AC640593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421268"/>
            <a:ext cx="4487821" cy="30797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ext page ok">
  <p:cSld name="CONTENT text page o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09600" y="432000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09601" y="1368000"/>
            <a:ext cx="10943167" cy="51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able page">
  <p:cSld name="CONTENT Table pag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23392" y="432000"/>
            <a:ext cx="10972800" cy="6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/>
          <p:nvPr/>
        </p:nvSpPr>
        <p:spPr>
          <a:xfrm>
            <a:off x="719403" y="1340768"/>
            <a:ext cx="108492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23392" y="5157788"/>
            <a:ext cx="10944192" cy="122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+ legend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09601" y="1196752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766733" y="1205803"/>
            <a:ext cx="6815667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609601" y="2492897"/>
            <a:ext cx="4011084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Light Green origami">
  <p:cSld name="CONTENTpage Light Green origami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640971" y="1093028"/>
            <a:ext cx="8204912" cy="564834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09601" y="1196752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09601" y="2492897"/>
            <a:ext cx="4011084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766733" y="1205803"/>
            <a:ext cx="6815667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Yellow origami">
  <p:cSld name="CONTENTpage Yellow origami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640971" y="1093029"/>
            <a:ext cx="8204912" cy="564833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09601" y="1196752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09601" y="2492897"/>
            <a:ext cx="4011084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766733" y="1205803"/>
            <a:ext cx="6815667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Blue origami">
  <p:cSld name="CONTENTpage Blue origami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640970" y="1093029"/>
            <a:ext cx="8204911" cy="564833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609601" y="1196752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09601" y="2492897"/>
            <a:ext cx="4011084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766733" y="1205803"/>
            <a:ext cx="6815667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hape 10"/>
          <p:cNvGraphicFramePr/>
          <p:nvPr/>
        </p:nvGraphicFramePr>
        <p:xfrm>
          <a:off x="0" y="6807656"/>
          <a:ext cx="12192000" cy="365770"/>
        </p:xfrm>
        <a:graphic>
          <a:graphicData uri="http://schemas.openxmlformats.org/drawingml/2006/table">
            <a:tbl>
              <a:tblPr firstRow="1" bandRow="1">
                <a:noFill/>
                <a:tableStyleId>{106F7A38-2457-4721-AEC2-E71E057B1861}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Shape 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640971" y="1093029"/>
            <a:ext cx="8204912" cy="56483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09600" y="13680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aphicFrame>
        <p:nvGraphicFramePr>
          <p:cNvPr id="32" name="Shape 32"/>
          <p:cNvGraphicFramePr/>
          <p:nvPr/>
        </p:nvGraphicFramePr>
        <p:xfrm>
          <a:off x="0" y="6807656"/>
          <a:ext cx="12192000" cy="365770"/>
        </p:xfrm>
        <a:graphic>
          <a:graphicData uri="http://schemas.openxmlformats.org/drawingml/2006/table">
            <a:tbl>
              <a:tblPr firstRow="1" bandRow="1">
                <a:noFill/>
                <a:tableStyleId>{106F7A38-2457-4721-AEC2-E71E057B1861}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24000" y="432000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/>
          <p:nvPr/>
        </p:nvSpPr>
        <p:spPr>
          <a:xfrm>
            <a:off x="9648395" y="6528636"/>
            <a:ext cx="2400300" cy="2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t>‹nº›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118136"/>
            <a:ext cx="1632215" cy="86259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9648395" y="6528636"/>
            <a:ext cx="2400300" cy="2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t>‹nº›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6" name="Shape 86"/>
          <p:cNvGraphicFramePr/>
          <p:nvPr/>
        </p:nvGraphicFramePr>
        <p:xfrm>
          <a:off x="0" y="6807656"/>
          <a:ext cx="12192000" cy="365770"/>
        </p:xfrm>
        <a:graphic>
          <a:graphicData uri="http://schemas.openxmlformats.org/drawingml/2006/table">
            <a:tbl>
              <a:tblPr firstRow="1" bandRow="1">
                <a:noFill/>
                <a:tableStyleId>{106F7A38-2457-4721-AEC2-E71E057B1861}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Shape 94"/>
          <p:cNvGraphicFramePr/>
          <p:nvPr/>
        </p:nvGraphicFramePr>
        <p:xfrm>
          <a:off x="0" y="6807656"/>
          <a:ext cx="12192000" cy="365770"/>
        </p:xfrm>
        <a:graphic>
          <a:graphicData uri="http://schemas.openxmlformats.org/drawingml/2006/table">
            <a:tbl>
              <a:tblPr firstRow="1" bandRow="1">
                <a:noFill/>
                <a:tableStyleId>{106F7A38-2457-4721-AEC2-E71E057B1861}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121933" marR="121933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5" name="Shape 9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90603" y="174312"/>
            <a:ext cx="2062048" cy="662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2495601" y="4365104"/>
            <a:ext cx="7272337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„Definition of I4.0 public policy initiatives” </a:t>
            </a:r>
            <a:endParaRPr dirty="0"/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2457579" y="5157216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Ministry of Industry and Trade CR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2209800" y="3501009"/>
            <a:ext cx="7772400" cy="79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3200" dirty="0"/>
              <a:t>Regional Overview and Good Practices</a:t>
            </a:r>
            <a:endParaRPr sz="3200" dirty="0"/>
          </a:p>
        </p:txBody>
      </p:sp>
      <p:sp>
        <p:nvSpPr>
          <p:cNvPr id="133" name="Shape 133"/>
          <p:cNvSpPr txBox="1">
            <a:spLocks noGrp="1"/>
          </p:cNvSpPr>
          <p:nvPr>
            <p:ph type="body" idx="4"/>
          </p:nvPr>
        </p:nvSpPr>
        <p:spPr>
          <a:xfrm>
            <a:off x="2495601" y="6309320"/>
            <a:ext cx="7415683" cy="38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dirty="0"/>
              <a:t>19 November, 2019 3rd Transnational Thematic Meeting, </a:t>
            </a:r>
            <a:r>
              <a:rPr lang="en-GB" dirty="0" err="1"/>
              <a:t>Lisboa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981200" y="404664"/>
            <a:ext cx="822960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algn="ctr"/>
            <a:br>
              <a:rPr lang="cs-CZ" b="0" i="0" u="none" strike="noStrike" cap="none" dirty="0">
                <a:solidFill>
                  <a:schemeClr val="dk2"/>
                </a:solidFill>
                <a:sym typeface="Arial"/>
              </a:rPr>
            </a:br>
            <a:br>
              <a:rPr lang="cs-CZ" dirty="0"/>
            </a:br>
            <a:r>
              <a:rPr lang="pt-PT" sz="2800" dirty="0"/>
              <a:t>Regional I.4.0 Public Policy Initiative</a:t>
            </a:r>
            <a:r>
              <a:rPr lang="cs-CZ" sz="2800" dirty="0"/>
              <a:t>:     – </a:t>
            </a:r>
            <a:br>
              <a:rPr lang="cs-CZ" sz="2800" dirty="0"/>
            </a:br>
            <a:r>
              <a:rPr lang="cs-CZ" sz="3600" b="1" dirty="0">
                <a:solidFill>
                  <a:srgbClr val="0070C0"/>
                </a:solidFill>
              </a:rPr>
              <a:t>Digital Czech Republic</a:t>
            </a:r>
            <a:br>
              <a:rPr lang="cs-CZ" sz="3600" dirty="0">
                <a:solidFill>
                  <a:srgbClr val="0070C0"/>
                </a:solidFill>
              </a:rPr>
            </a:br>
            <a:br>
              <a:rPr lang="cs-CZ" sz="3600" dirty="0"/>
            </a:br>
            <a:endParaRPr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2019375" y="1741060"/>
            <a:ext cx="8207375" cy="4778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57300" lvl="2" indent="-190500">
              <a:buSzPts val="2400"/>
            </a:pPr>
            <a:endParaRPr lang="cs-CZ" dirty="0"/>
          </a:p>
          <a:p>
            <a:pPr marL="1257300" lvl="2" indent="-190500">
              <a:buSzPts val="2400"/>
            </a:pPr>
            <a:endParaRPr lang="cs-CZ" dirty="0"/>
          </a:p>
          <a:p>
            <a:pPr marL="1257300" lvl="2" indent="-190500">
              <a:buSzPts val="2400"/>
            </a:pPr>
            <a:endParaRPr lang="cs-CZ" dirty="0"/>
          </a:p>
          <a:p>
            <a:pPr marL="1257300" lvl="2" indent="-190500">
              <a:buSzPts val="2400"/>
            </a:pP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996" y="1898961"/>
            <a:ext cx="6629400" cy="32385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625" y="5263607"/>
            <a:ext cx="5157663" cy="64013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9812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cs-CZ" sz="3600" b="1">
                <a:solidFill>
                  <a:srgbClr val="0070C0"/>
                </a:solidFill>
              </a:rPr>
              <a:t>Digital Czech Republic</a:t>
            </a:r>
            <a:endParaRPr dirty="0"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981201" y="1368001"/>
            <a:ext cx="8207375" cy="51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09700" lvl="2" indent="-342900">
              <a:buSzPts val="2400"/>
              <a:buFont typeface="Arial" panose="020B0604020202020204" pitchFamily="34" charset="0"/>
              <a:buChar char="•"/>
            </a:pPr>
            <a:endParaRPr lang="cs-CZ" dirty="0"/>
          </a:p>
          <a:p>
            <a:pPr marL="715963" lvl="2" indent="-342900">
              <a:spcBef>
                <a:spcPts val="1200"/>
              </a:spcBef>
              <a:spcAft>
                <a:spcPts val="1200"/>
              </a:spcAft>
              <a:buSzPts val="2400"/>
              <a:buFont typeface="Arial" panose="020B0604020202020204" pitchFamily="34" charset="0"/>
              <a:buChar char="•"/>
            </a:pPr>
            <a:r>
              <a:rPr lang="cs-CZ" dirty="0" err="1"/>
              <a:t>Cross-sectional</a:t>
            </a:r>
            <a:r>
              <a:rPr lang="cs-CZ" dirty="0"/>
              <a:t> </a:t>
            </a:r>
            <a:r>
              <a:rPr lang="cs-CZ" dirty="0" err="1"/>
              <a:t>strategic</a:t>
            </a:r>
            <a:r>
              <a:rPr lang="cs-CZ" dirty="0"/>
              <a:t> </a:t>
            </a:r>
            <a:r>
              <a:rPr lang="cs-CZ" dirty="0" err="1"/>
              <a:t>document</a:t>
            </a:r>
            <a:endParaRPr lang="cs-CZ" dirty="0"/>
          </a:p>
          <a:p>
            <a:pPr marL="715963" lvl="2" indent="-342900">
              <a:spcBef>
                <a:spcPts val="1200"/>
              </a:spcBef>
              <a:spcAft>
                <a:spcPts val="1200"/>
              </a:spcAft>
              <a:buSzPts val="2400"/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en-US" dirty="0" err="1"/>
              <a:t>trategy</a:t>
            </a:r>
            <a:r>
              <a:rPr lang="en-US" dirty="0"/>
              <a:t> of Coordinated and Comprehensive Digitization of the Czech Republic 2018+</a:t>
            </a:r>
            <a:endParaRPr lang="cs-CZ" dirty="0"/>
          </a:p>
          <a:p>
            <a:pPr marL="715963" lvl="2" indent="-342900">
              <a:spcBef>
                <a:spcPts val="1200"/>
              </a:spcBef>
              <a:spcAft>
                <a:spcPts val="1200"/>
              </a:spcAft>
              <a:buSzPts val="2400"/>
              <a:buFont typeface="Arial" panose="020B0604020202020204" pitchFamily="34" charset="0"/>
              <a:buChar char="•"/>
            </a:pPr>
            <a:r>
              <a:rPr lang="cs-CZ" dirty="0"/>
              <a:t>E</a:t>
            </a:r>
            <a:r>
              <a:rPr lang="en-US" dirty="0" err="1"/>
              <a:t>ffects</a:t>
            </a:r>
            <a:r>
              <a:rPr lang="en-US" dirty="0"/>
              <a:t> of digitization on the economy and society</a:t>
            </a:r>
            <a:endParaRPr lang="cs-CZ" dirty="0"/>
          </a:p>
          <a:p>
            <a:pPr marL="715963" lvl="2" indent="-342900">
              <a:spcBef>
                <a:spcPts val="1200"/>
              </a:spcBef>
              <a:spcAft>
                <a:spcPts val="1200"/>
              </a:spcAft>
              <a:buSzPts val="2400"/>
              <a:buFont typeface="Arial" panose="020B0604020202020204" pitchFamily="34" charset="0"/>
              <a:buChar char="•"/>
            </a:pPr>
            <a:r>
              <a:rPr lang="cs-CZ" b="1" dirty="0"/>
              <a:t>Management: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Government Council for the Information Society</a:t>
            </a:r>
            <a:endParaRPr lang="cs-CZ" b="1" dirty="0"/>
          </a:p>
          <a:p>
            <a:pPr marL="715963" lvl="2" indent="-342900">
              <a:spcBef>
                <a:spcPts val="1200"/>
              </a:spcBef>
              <a:spcAft>
                <a:spcPts val="1200"/>
              </a:spcAft>
              <a:buSzPts val="2400"/>
              <a:buFont typeface="Arial" panose="020B0604020202020204" pitchFamily="34" charset="0"/>
              <a:buChar char="•"/>
            </a:pPr>
            <a:r>
              <a:rPr lang="cs-CZ" b="1" dirty="0" err="1"/>
              <a:t>Implementation</a:t>
            </a:r>
            <a:r>
              <a:rPr lang="cs-CZ" b="1" dirty="0"/>
              <a:t>:</a:t>
            </a:r>
            <a:r>
              <a:rPr lang="cs-CZ" dirty="0"/>
              <a:t> </a:t>
            </a:r>
            <a:r>
              <a:rPr lang="cs-CZ" dirty="0" err="1"/>
              <a:t>ministries</a:t>
            </a:r>
            <a:r>
              <a:rPr lang="cs-CZ" dirty="0"/>
              <a:t> and </a:t>
            </a:r>
            <a:r>
              <a:rPr lang="cs-CZ" dirty="0" err="1"/>
              <a:t>offices</a:t>
            </a:r>
            <a:endParaRPr lang="cs-CZ" dirty="0"/>
          </a:p>
          <a:p>
            <a:pPr marL="1066800" lvl="2" indent="0">
              <a:buSzPts val="24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329521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</a:t>
            </a:r>
            <a:r>
              <a:rPr lang="cs-CZ" dirty="0" err="1"/>
              <a:t>pillars</a:t>
            </a:r>
            <a:r>
              <a:rPr lang="cs-CZ" dirty="0"/>
              <a:t>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296" y="993452"/>
            <a:ext cx="8100392" cy="541253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108710" y="1787443"/>
            <a:ext cx="3168352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Czech </a:t>
            </a:r>
            <a:r>
              <a:rPr lang="cs-CZ" b="1" dirty="0">
                <a:solidFill>
                  <a:schemeClr val="tx1"/>
                </a:solidFill>
              </a:rPr>
              <a:t>R</a:t>
            </a:r>
            <a:r>
              <a:rPr lang="en-US" b="1" dirty="0" err="1">
                <a:solidFill>
                  <a:schemeClr val="tx1"/>
                </a:solidFill>
              </a:rPr>
              <a:t>epublic</a:t>
            </a:r>
            <a:r>
              <a:rPr lang="en-US" b="1" dirty="0">
                <a:solidFill>
                  <a:schemeClr val="tx1"/>
                </a:solidFill>
              </a:rPr>
              <a:t> in Digital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Europe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015880" y="5445225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287688" y="5445225"/>
            <a:ext cx="3816424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Information Strategy of the Czech Republic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535392" y="1909006"/>
            <a:ext cx="2664296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Digital </a:t>
            </a:r>
            <a:r>
              <a:rPr lang="cs-CZ" b="1" dirty="0" err="1"/>
              <a:t>Economy</a:t>
            </a:r>
            <a:r>
              <a:rPr lang="cs-CZ" b="1" dirty="0"/>
              <a:t> and Society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81317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9812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PT" sz="2800" dirty="0" err="1"/>
              <a:t>Good</a:t>
            </a:r>
            <a:r>
              <a:rPr lang="pt-PT" sz="2800" dirty="0"/>
              <a:t> </a:t>
            </a:r>
            <a:r>
              <a:rPr lang="pt-PT" sz="2800" dirty="0" err="1"/>
              <a:t>Practice</a:t>
            </a:r>
            <a:r>
              <a:rPr lang="pt-PT" sz="2800" dirty="0"/>
              <a:t> ESIF</a:t>
            </a:r>
            <a:endParaRPr sz="2800" dirty="0"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981201" y="1368001"/>
            <a:ext cx="8207375" cy="51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57300" lvl="2" indent="-190500">
              <a:buSzPts val="2400"/>
            </a:pPr>
            <a:r>
              <a:rPr lang="cs-CZ" dirty="0"/>
              <a:t>A</a:t>
            </a:r>
            <a:r>
              <a:rPr lang="en-GB" dirty="0"/>
              <a:t>id programme </a:t>
            </a:r>
            <a:r>
              <a:rPr lang="en-GB" b="1" dirty="0"/>
              <a:t>Technology</a:t>
            </a:r>
            <a:r>
              <a:rPr lang="cs-CZ" b="1" dirty="0"/>
              <a:t> </a:t>
            </a:r>
            <a:endParaRPr lang="pt-PT" dirty="0"/>
          </a:p>
          <a:p>
            <a:pPr marL="271463" lvl="2" indent="-190500">
              <a:buSzPts val="2400"/>
            </a:pPr>
            <a:endParaRPr lang="cs-CZ" sz="1800" dirty="0"/>
          </a:p>
          <a:p>
            <a:pPr marL="366713" lvl="2" indent="-285750" algn="just">
              <a:buSzPts val="2400"/>
              <a:buFont typeface="Arial" panose="020B0604020202020204" pitchFamily="34" charset="0"/>
              <a:buChar char="•"/>
            </a:pPr>
            <a:r>
              <a:rPr lang="en-GB" sz="1800" dirty="0"/>
              <a:t>Priority Axis 2 Development of SMEs’ entrepreneurship and competitiveness</a:t>
            </a:r>
            <a:r>
              <a:rPr lang="cs-CZ" sz="1800" dirty="0"/>
              <a:t> </a:t>
            </a:r>
            <a:r>
              <a:rPr lang="en-GB" sz="1800" dirty="0"/>
              <a:t>Operational Programme Enterprise and Innovations for </a:t>
            </a:r>
            <a:r>
              <a:rPr lang="en-GB" sz="1800" dirty="0" err="1"/>
              <a:t>Competitivenes</a:t>
            </a:r>
            <a:r>
              <a:rPr lang="cs-CZ" sz="1800" dirty="0"/>
              <a:t>s, ERDF</a:t>
            </a:r>
          </a:p>
          <a:p>
            <a:pPr marL="80963" lvl="2" indent="0" algn="just">
              <a:buSzPts val="2400"/>
            </a:pPr>
            <a:endParaRPr lang="cs-CZ" sz="1800" dirty="0"/>
          </a:p>
          <a:p>
            <a:pPr marL="366713" lvl="2" indent="-285750" algn="just">
              <a:buSzPts val="2400"/>
              <a:buFont typeface="Arial" panose="020B0604020202020204" pitchFamily="34" charset="0"/>
              <a:buChar char="•"/>
            </a:pPr>
            <a:r>
              <a:rPr lang="cs-CZ" sz="1800" dirty="0"/>
              <a:t>S</a:t>
            </a:r>
            <a:r>
              <a:rPr lang="en-GB" sz="1800" dirty="0" err="1"/>
              <a:t>upport</a:t>
            </a:r>
            <a:r>
              <a:rPr lang="en-GB" sz="1800" dirty="0"/>
              <a:t> of the projects that have a strategy for further development in the field of digital transformation of the company through the acquisition of new technological equipment</a:t>
            </a:r>
            <a:endParaRPr lang="cs-CZ" sz="1800" dirty="0"/>
          </a:p>
          <a:p>
            <a:pPr marL="80963" lvl="2" indent="0" algn="just">
              <a:buSzPts val="2400"/>
            </a:pPr>
            <a:endParaRPr lang="cs-CZ" sz="1800" dirty="0"/>
          </a:p>
          <a:p>
            <a:pPr marL="366713" lvl="2" indent="-285750" algn="just">
              <a:buSzPts val="2400"/>
              <a:buFont typeface="Arial" panose="020B0604020202020204" pitchFamily="34" charset="0"/>
              <a:buChar char="•"/>
            </a:pPr>
            <a:r>
              <a:rPr lang="cs-CZ" sz="1800" dirty="0"/>
              <a:t>D</a:t>
            </a:r>
            <a:r>
              <a:rPr lang="en-GB" sz="1800" dirty="0" err="1"/>
              <a:t>igital</a:t>
            </a:r>
            <a:r>
              <a:rPr lang="en-GB" sz="1800" dirty="0"/>
              <a:t> transformation level after a realisation of the project - progress in digital transformation is evaluated</a:t>
            </a:r>
            <a:endParaRPr lang="cs-CZ" sz="1800" dirty="0"/>
          </a:p>
          <a:p>
            <a:pPr marL="366713" lvl="2" indent="-285750" algn="just">
              <a:buSzPts val="2400"/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366713" lvl="2" indent="-285750" algn="just">
              <a:buSzPts val="2400"/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366713" lvl="2" indent="-285750" algn="just">
              <a:buSzPts val="2400"/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90488" lvl="2" indent="-9525" algn="just">
              <a:buSzPts val="2400"/>
            </a:pPr>
            <a:endParaRPr lang="cs-CZ" sz="1800" dirty="0"/>
          </a:p>
          <a:p>
            <a:pPr marL="271463" lvl="2" indent="-190500">
              <a:buSzPts val="2400"/>
            </a:pPr>
            <a:endParaRPr lang="cs-CZ" sz="1800" dirty="0"/>
          </a:p>
          <a:p>
            <a:pPr marL="715963" lvl="2" indent="-342900">
              <a:buSzPts val="2400"/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830231"/>
            <a:ext cx="1310552" cy="13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115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9812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PT" sz="2800" dirty="0" err="1"/>
              <a:t>Good</a:t>
            </a:r>
            <a:r>
              <a:rPr lang="pt-PT" sz="2800" dirty="0"/>
              <a:t> </a:t>
            </a:r>
            <a:r>
              <a:rPr lang="pt-PT" sz="2800" dirty="0" err="1"/>
              <a:t>Practice</a:t>
            </a:r>
            <a:r>
              <a:rPr lang="pt-PT" sz="2800" dirty="0"/>
              <a:t> ESIF</a:t>
            </a:r>
            <a:endParaRPr sz="2800" dirty="0"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981201" y="1368001"/>
            <a:ext cx="8207375" cy="51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57300" lvl="2" indent="-190500">
              <a:buSzPts val="2400"/>
            </a:pPr>
            <a:r>
              <a:rPr lang="cs-CZ" dirty="0"/>
              <a:t>A</a:t>
            </a:r>
            <a:r>
              <a:rPr lang="en-GB" dirty="0"/>
              <a:t>id programme </a:t>
            </a:r>
            <a:r>
              <a:rPr lang="cs-CZ" b="1" dirty="0" err="1"/>
              <a:t>Consulting</a:t>
            </a:r>
            <a:r>
              <a:rPr lang="cs-CZ" b="1" dirty="0"/>
              <a:t> </a:t>
            </a:r>
            <a:endParaRPr lang="pt-PT" dirty="0"/>
          </a:p>
          <a:p>
            <a:pPr marL="271463" lvl="2" indent="-190500">
              <a:buSzPts val="2400"/>
            </a:pPr>
            <a:endParaRPr lang="cs-CZ" sz="1800" dirty="0"/>
          </a:p>
          <a:p>
            <a:pPr marL="366713" lvl="2" indent="-285750" algn="just">
              <a:buSzPts val="2400"/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366713" lvl="2" indent="-285750" algn="just">
              <a:buSzPts val="2400"/>
              <a:buFont typeface="Arial" panose="020B0604020202020204" pitchFamily="34" charset="0"/>
              <a:buChar char="•"/>
            </a:pPr>
            <a:r>
              <a:rPr lang="en-GB" sz="1800" dirty="0"/>
              <a:t>Priority Axis 2 Development of SMEs’ entrepreneurship and competitiveness</a:t>
            </a:r>
            <a:r>
              <a:rPr lang="cs-CZ" sz="1800" dirty="0"/>
              <a:t> </a:t>
            </a:r>
            <a:r>
              <a:rPr lang="en-GB" sz="1800" dirty="0"/>
              <a:t>Operational Programme Enterprise and Innovations for </a:t>
            </a:r>
            <a:r>
              <a:rPr lang="en-GB" sz="1800" dirty="0" err="1"/>
              <a:t>Competitivenes</a:t>
            </a:r>
            <a:r>
              <a:rPr lang="cs-CZ" sz="1800" dirty="0"/>
              <a:t>s, ERDF</a:t>
            </a:r>
          </a:p>
          <a:p>
            <a:pPr marL="80963" lvl="2" indent="0" algn="just">
              <a:buSzPts val="2400"/>
            </a:pPr>
            <a:endParaRPr lang="cs-CZ" sz="1800" dirty="0"/>
          </a:p>
          <a:p>
            <a:pPr marL="366713" lvl="2" indent="-285750" algn="just">
              <a:buSzPts val="2400"/>
              <a:buFont typeface="Arial" panose="020B0604020202020204" pitchFamily="34" charset="0"/>
              <a:buChar char="•"/>
            </a:pPr>
            <a:r>
              <a:rPr lang="cs-CZ" sz="1800" dirty="0"/>
              <a:t>P</a:t>
            </a:r>
            <a:r>
              <a:rPr lang="en-US" sz="1800" dirty="0" err="1"/>
              <a:t>rovision</a:t>
            </a:r>
            <a:r>
              <a:rPr lang="en-US" sz="1800" dirty="0"/>
              <a:t> of consultancy services</a:t>
            </a:r>
            <a:r>
              <a:rPr lang="cs-CZ" sz="1800" dirty="0"/>
              <a:t> </a:t>
            </a:r>
            <a:r>
              <a:rPr lang="en-US" sz="1800" dirty="0"/>
              <a:t>for start-ups and development SME</a:t>
            </a:r>
            <a:endParaRPr lang="cs-CZ" sz="1800" dirty="0"/>
          </a:p>
          <a:p>
            <a:pPr marL="366713" lvl="2" indent="-285750" algn="just">
              <a:buSzPts val="2400"/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366713" lvl="2" indent="-285750" algn="just">
              <a:buSzPts val="2400"/>
              <a:buFont typeface="Arial" panose="020B0604020202020204" pitchFamily="34" charset="0"/>
              <a:buChar char="•"/>
            </a:pPr>
            <a:r>
              <a:rPr lang="en-US" sz="1800" dirty="0"/>
              <a:t>Purchase of consultancy services for SMEs aimed at obtaining new certificates needed for business and industry (certification of products, processes, management systems, etc.)  </a:t>
            </a:r>
            <a:endParaRPr lang="cs-CZ" sz="1800" dirty="0"/>
          </a:p>
          <a:p>
            <a:pPr marL="366713" lvl="2" indent="-285750" algn="just">
              <a:buSzPts val="2400"/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366713" lvl="2" indent="-285750" algn="just">
              <a:buSzPts val="2400"/>
              <a:buFont typeface="Arial" panose="020B0604020202020204" pitchFamily="34" charset="0"/>
              <a:buChar char="•"/>
            </a:pPr>
            <a:r>
              <a:rPr lang="en-US" sz="1800" dirty="0"/>
              <a:t>Purchase of consultancy services for SMEs aimed at developing a digital transformation plan for part or the whole of the applicant's company</a:t>
            </a:r>
            <a:endParaRPr lang="cs-CZ" sz="1800" dirty="0"/>
          </a:p>
          <a:p>
            <a:pPr marL="366713" lvl="2" indent="-285750" algn="just">
              <a:buSzPts val="2400"/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366713" lvl="2" indent="-285750" algn="just">
              <a:buSzPts val="2400"/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90488" lvl="2" indent="-9525" algn="just">
              <a:buSzPts val="2400"/>
            </a:pPr>
            <a:endParaRPr lang="cs-CZ" sz="1800" dirty="0"/>
          </a:p>
          <a:p>
            <a:pPr marL="271463" lvl="2" indent="-190500">
              <a:buSzPts val="2400"/>
            </a:pPr>
            <a:endParaRPr lang="cs-CZ" sz="1800" dirty="0"/>
          </a:p>
          <a:p>
            <a:pPr marL="715963" lvl="2" indent="-342900">
              <a:buSzPts val="2400"/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2" name="AutoShape 2" descr="Image result for program poradenství api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Image result for program poradenství api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3" y="908721"/>
            <a:ext cx="1322075" cy="132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323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9812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PT" sz="2800" dirty="0" err="1"/>
              <a:t>Good</a:t>
            </a:r>
            <a:r>
              <a:rPr lang="pt-PT" sz="2800" dirty="0"/>
              <a:t> </a:t>
            </a:r>
            <a:r>
              <a:rPr lang="pt-PT" sz="2800" dirty="0" err="1"/>
              <a:t>Practice</a:t>
            </a:r>
            <a:r>
              <a:rPr lang="pt-PT" sz="2800" dirty="0"/>
              <a:t> ESIF</a:t>
            </a:r>
            <a:endParaRPr sz="2800" dirty="0"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981201" y="1368001"/>
            <a:ext cx="8207375" cy="51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73063" lvl="2" indent="0">
              <a:buSzPts val="2400"/>
            </a:pPr>
            <a:r>
              <a:rPr lang="en-US" b="1" dirty="0"/>
              <a:t>Good practice example</a:t>
            </a:r>
            <a:r>
              <a:rPr lang="cs-CZ" b="1" dirty="0"/>
              <a:t>: </a:t>
            </a:r>
          </a:p>
          <a:p>
            <a:pPr marL="373063" lvl="2" indent="0">
              <a:buSzPts val="2400"/>
            </a:pPr>
            <a:r>
              <a:rPr lang="en-US" sz="2000" dirty="0"/>
              <a:t>The company KRUZIK s. r. o.</a:t>
            </a:r>
          </a:p>
          <a:p>
            <a:pPr marL="373063" lvl="2" indent="0">
              <a:buSzPts val="2400"/>
            </a:pPr>
            <a:r>
              <a:rPr lang="cs-CZ" sz="1600" i="1" dirty="0"/>
              <a:t>(</a:t>
            </a:r>
            <a:r>
              <a:rPr lang="en-US" sz="1600" i="1" dirty="0"/>
              <a:t>traditional manufacturer of sectional residential and industrial doors, gates and entrance doors</a:t>
            </a:r>
            <a:r>
              <a:rPr lang="cs-CZ" sz="1600" i="1" dirty="0"/>
              <a:t>)</a:t>
            </a:r>
          </a:p>
          <a:p>
            <a:pPr marL="0" indent="0" algn="just">
              <a:spcAft>
                <a:spcPts val="1800"/>
              </a:spcAft>
              <a:buClr>
                <a:srgbClr val="1F497D"/>
              </a:buClr>
            </a:pPr>
            <a:endParaRPr lang="cs-CZ" sz="1600" u="sng" dirty="0">
              <a:solidFill>
                <a:schemeClr val="tx1"/>
              </a:solidFill>
            </a:endParaRPr>
          </a:p>
          <a:p>
            <a:pPr marL="0" indent="0" algn="just">
              <a:spcAft>
                <a:spcPts val="1800"/>
              </a:spcAft>
              <a:buClr>
                <a:srgbClr val="1F497D"/>
              </a:buClr>
            </a:pPr>
            <a:r>
              <a:rPr lang="en-US" sz="1800" u="sng" dirty="0">
                <a:solidFill>
                  <a:schemeClr val="tx1"/>
                </a:solidFill>
              </a:rPr>
              <a:t>Introducing I4.0:</a:t>
            </a:r>
          </a:p>
          <a:p>
            <a:pPr marL="285750" indent="-285750" algn="just">
              <a:spcAft>
                <a:spcPts val="1800"/>
              </a:spcAft>
              <a:buClr>
                <a:srgbClr val="1F497D"/>
              </a:buClr>
              <a:buFont typeface="Wingdings" panose="05000000000000000000" pitchFamily="2" charset="2"/>
              <a:buChar char="v"/>
            </a:pPr>
            <a:r>
              <a:rPr lang="en-US" sz="1800" b="0" dirty="0">
                <a:solidFill>
                  <a:schemeClr val="tx1"/>
                </a:solidFill>
              </a:rPr>
              <a:t>Using computer numerical control (CNC) machine for pre-drilling holes for hinges (previously doing manually)</a:t>
            </a:r>
            <a:endParaRPr lang="cs-CZ" sz="1800" b="0" dirty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1800"/>
              </a:spcAft>
              <a:buClr>
                <a:srgbClr val="1F497D"/>
              </a:buClr>
              <a:buFont typeface="Wingdings" panose="05000000000000000000" pitchFamily="2" charset="2"/>
              <a:buChar char="v"/>
            </a:pPr>
            <a:r>
              <a:rPr lang="en-US" sz="1800" b="0" dirty="0">
                <a:solidFill>
                  <a:schemeClr val="tx1"/>
                </a:solidFill>
              </a:rPr>
              <a:t>The CNC machine communicate with the company‘s  information system by QR codes.</a:t>
            </a:r>
          </a:p>
          <a:p>
            <a:pPr marL="285750" indent="-285750" algn="just">
              <a:spcAft>
                <a:spcPts val="1800"/>
              </a:spcAft>
              <a:buClr>
                <a:srgbClr val="1F497D"/>
              </a:buClr>
              <a:buFont typeface="Wingdings" panose="05000000000000000000" pitchFamily="2" charset="2"/>
              <a:buChar char="v"/>
            </a:pPr>
            <a:r>
              <a:rPr lang="en-US" sz="1800" b="0" dirty="0">
                <a:solidFill>
                  <a:schemeClr val="tx1"/>
                </a:solidFill>
              </a:rPr>
              <a:t>Using a number of robots to reduce the workload on employees (automatic autonomous loading system plugged to the internal network)</a:t>
            </a:r>
          </a:p>
          <a:p>
            <a:pPr marL="715963" lvl="2" indent="-342900">
              <a:buSzPts val="2400"/>
              <a:buFont typeface="Arial" panose="020B0604020202020204" pitchFamily="34" charset="0"/>
              <a:buChar char="•"/>
            </a:pPr>
            <a:endParaRPr lang="en-US" dirty="0"/>
          </a:p>
          <a:p>
            <a:pPr marL="715963" lvl="2" indent="-342900">
              <a:buSzPts val="24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96174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9812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PT" sz="2800" dirty="0"/>
              <a:t>Good Practice General Policy</a:t>
            </a:r>
            <a:br>
              <a:rPr lang="cs-CZ" sz="2800" dirty="0"/>
            </a:br>
            <a:endParaRPr sz="2800" dirty="0"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981201" y="1368001"/>
            <a:ext cx="8207375" cy="51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2" indent="-190500" algn="ctr">
              <a:buSzPts val="2400"/>
            </a:pPr>
            <a:r>
              <a:rPr lang="cs-CZ" b="1" dirty="0"/>
              <a:t>Memorandum </a:t>
            </a:r>
            <a:r>
              <a:rPr lang="cs-CZ" b="1" dirty="0" err="1"/>
              <a:t>of</a:t>
            </a:r>
            <a:r>
              <a:rPr lang="cs-CZ" b="1" dirty="0"/>
              <a:t> </a:t>
            </a:r>
            <a:r>
              <a:rPr lang="cs-CZ" b="1" dirty="0" err="1"/>
              <a:t>Cooperation</a:t>
            </a:r>
            <a:r>
              <a:rPr lang="cs-CZ" b="1" dirty="0"/>
              <a:t> </a:t>
            </a:r>
            <a:r>
              <a:rPr lang="cs-CZ" b="1" dirty="0" err="1"/>
              <a:t>between</a:t>
            </a:r>
            <a:r>
              <a:rPr lang="cs-CZ" b="1" dirty="0"/>
              <a:t> </a:t>
            </a:r>
            <a:r>
              <a:rPr lang="cs-CZ" b="1" dirty="0" err="1"/>
              <a:t>Platform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AI, </a:t>
            </a:r>
            <a:r>
              <a:rPr lang="en-US" b="1" dirty="0"/>
              <a:t> Government Commissioner for Information</a:t>
            </a:r>
            <a:r>
              <a:rPr lang="cs-CZ" b="1" dirty="0"/>
              <a:t> </a:t>
            </a:r>
            <a:r>
              <a:rPr lang="en-US" b="1" dirty="0"/>
              <a:t>technology and digitization</a:t>
            </a:r>
            <a:r>
              <a:rPr lang="cs-CZ" b="1" dirty="0"/>
              <a:t>, </a:t>
            </a:r>
            <a:r>
              <a:rPr lang="en-US" b="1" dirty="0"/>
              <a:t>Office of the</a:t>
            </a:r>
            <a:r>
              <a:rPr lang="cs-CZ" b="1" dirty="0"/>
              <a:t> </a:t>
            </a:r>
            <a:r>
              <a:rPr lang="en-US" b="1" dirty="0"/>
              <a:t>Government of the </a:t>
            </a:r>
            <a:r>
              <a:rPr lang="cs-CZ" b="1" dirty="0"/>
              <a:t>CR and Ministry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Industry</a:t>
            </a:r>
            <a:r>
              <a:rPr lang="cs-CZ" b="1" dirty="0"/>
              <a:t> and </a:t>
            </a:r>
            <a:r>
              <a:rPr lang="cs-CZ" b="1" dirty="0" err="1"/>
              <a:t>Trade</a:t>
            </a:r>
            <a:endParaRPr lang="en-US" dirty="0"/>
          </a:p>
          <a:p>
            <a:pPr marL="1257300" lvl="2" indent="-190500">
              <a:buSzPts val="2400"/>
            </a:pPr>
            <a:endParaRPr lang="cs-CZ" dirty="0"/>
          </a:p>
          <a:p>
            <a:pPr marL="715963" lvl="2" indent="-342900">
              <a:buSzPts val="2400"/>
              <a:buFont typeface="Arial" panose="020B0604020202020204" pitchFamily="34" charset="0"/>
              <a:buChar char="•"/>
            </a:pPr>
            <a:r>
              <a:rPr lang="cs-CZ" sz="2000" b="1" dirty="0" err="1"/>
              <a:t>Platform</a:t>
            </a:r>
            <a:r>
              <a:rPr lang="cs-CZ" sz="2000" b="1" dirty="0"/>
              <a:t> </a:t>
            </a:r>
            <a:r>
              <a:rPr lang="cs-CZ" sz="2000" b="1" dirty="0" err="1"/>
              <a:t>for</a:t>
            </a:r>
            <a:r>
              <a:rPr lang="cs-CZ" sz="2000" b="1" dirty="0"/>
              <a:t> AI: </a:t>
            </a:r>
            <a:r>
              <a:rPr lang="en-US" sz="2000" dirty="0"/>
              <a:t>representatives of business, academia and government</a:t>
            </a:r>
            <a:r>
              <a:rPr lang="cs-CZ" sz="2000" dirty="0"/>
              <a:t> </a:t>
            </a:r>
            <a:r>
              <a:rPr lang="cs-CZ" sz="2000" dirty="0" err="1"/>
              <a:t>administrative</a:t>
            </a:r>
            <a:endParaRPr lang="cs-CZ" sz="2000" dirty="0"/>
          </a:p>
          <a:p>
            <a:pPr marL="373063" lvl="2" indent="0">
              <a:buSzPts val="2400"/>
            </a:pPr>
            <a:endParaRPr lang="cs-CZ" sz="2000" dirty="0"/>
          </a:p>
          <a:p>
            <a:pPr marL="715963" lvl="2" indent="-342900">
              <a:buSzPts val="2400"/>
              <a:buFont typeface="Arial" panose="020B0604020202020204" pitchFamily="34" charset="0"/>
              <a:buChar char="•"/>
            </a:pPr>
            <a:r>
              <a:rPr lang="cs-CZ" sz="2000" b="1" dirty="0"/>
              <a:t>Output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common</a:t>
            </a:r>
            <a:r>
              <a:rPr lang="cs-CZ" sz="2000" b="1" dirty="0"/>
              <a:t> </a:t>
            </a:r>
            <a:r>
              <a:rPr lang="cs-CZ" sz="2000" b="1" dirty="0" err="1"/>
              <a:t>effort</a:t>
            </a:r>
            <a:r>
              <a:rPr lang="cs-CZ" sz="2000" b="1" dirty="0"/>
              <a:t>: </a:t>
            </a:r>
          </a:p>
          <a:p>
            <a:pPr marL="373063" lvl="2" indent="0">
              <a:buSzPts val="2400"/>
            </a:pPr>
            <a:r>
              <a:rPr lang="en-US" sz="2000" b="1" dirty="0"/>
              <a:t>National Strategy of Artificial Intelligence in the Czech Republic</a:t>
            </a:r>
            <a:r>
              <a:rPr lang="cs-CZ" sz="2000" b="1" dirty="0"/>
              <a:t> </a:t>
            </a:r>
          </a:p>
          <a:p>
            <a:pPr marL="373063" lvl="2" indent="0">
              <a:buSzPts val="2400"/>
            </a:pPr>
            <a:r>
              <a:rPr lang="cs-CZ" sz="2000" dirty="0" err="1"/>
              <a:t>approved</a:t>
            </a:r>
            <a:r>
              <a:rPr lang="cs-CZ" sz="2000" dirty="0"/>
              <a:t> by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government</a:t>
            </a:r>
            <a:r>
              <a:rPr lang="cs-CZ" sz="2000" dirty="0"/>
              <a:t> in May 2019</a:t>
            </a:r>
          </a:p>
          <a:p>
            <a:pPr marL="715963" lvl="2" indent="-342900">
              <a:buSzPts val="2400"/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830263" lvl="3" indent="0">
              <a:buSzPts val="2400"/>
            </a:pPr>
            <a:endParaRPr lang="cs-CZ" b="1" dirty="0"/>
          </a:p>
          <a:p>
            <a:pPr marL="715963" lvl="2" indent="-342900">
              <a:buSzPts val="2400"/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715963" lvl="2" indent="-342900">
              <a:buSzPts val="2400"/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99141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2209800" y="3501009"/>
            <a:ext cx="7772400" cy="79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dirty="0"/>
              <a:t>Thank you! </a:t>
            </a:r>
            <a:endParaRPr dirty="0"/>
          </a:p>
        </p:txBody>
      </p:sp>
      <p:sp>
        <p:nvSpPr>
          <p:cNvPr id="12" name="CustomShape 2"/>
          <p:cNvSpPr/>
          <p:nvPr/>
        </p:nvSpPr>
        <p:spPr>
          <a:xfrm>
            <a:off x="1991640" y="6165360"/>
            <a:ext cx="4102560" cy="4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1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Questions</a:t>
            </a:r>
            <a:r>
              <a:rPr lang="es-ES" sz="1600" b="1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es-ES" sz="1600" b="1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welcome</a:t>
            </a:r>
            <a:endParaRPr lang="es-ES" sz="180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734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C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page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MAGE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OCK page 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349</Words>
  <Application>Microsoft Office PowerPoint</Application>
  <PresentationFormat>Ecrã Panorâmico</PresentationFormat>
  <Paragraphs>65</Paragraphs>
  <Slides>9</Slides>
  <Notes>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dos diapositivos</vt:lpstr>
      </vt:variant>
      <vt:variant>
        <vt:i4>9</vt:i4>
      </vt:variant>
    </vt:vector>
  </HeadingPairs>
  <TitlesOfParts>
    <vt:vector size="18" baseType="lpstr">
      <vt:lpstr>Arial</vt:lpstr>
      <vt:lpstr>Calibri</vt:lpstr>
      <vt:lpstr>Courier New</vt:lpstr>
      <vt:lpstr>Noto Sans Symbols</vt:lpstr>
      <vt:lpstr>Wingdings</vt:lpstr>
      <vt:lpstr>BASIC</vt:lpstr>
      <vt:lpstr>CONTENT page</vt:lpstr>
      <vt:lpstr>IMAGE</vt:lpstr>
      <vt:lpstr>BLOCK page </vt:lpstr>
      <vt:lpstr>Regional Overview and Good Practices</vt:lpstr>
      <vt:lpstr>  Regional I.4.0 Public Policy Initiative:     –  Digital Czech Republic  </vt:lpstr>
      <vt:lpstr>Digital Czech Republic</vt:lpstr>
      <vt:lpstr>3 pillars:</vt:lpstr>
      <vt:lpstr>Good Practice ESIF</vt:lpstr>
      <vt:lpstr>Good Practice ESIF</vt:lpstr>
      <vt:lpstr>Good Practice ESIF</vt:lpstr>
      <vt:lpstr>Good Practice General Policy 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Ricardo Banha</dc:creator>
  <cp:lastModifiedBy>Célia Pinto</cp:lastModifiedBy>
  <cp:revision>48</cp:revision>
  <cp:lastPrinted>2019-11-15T14:28:02Z</cp:lastPrinted>
  <dcterms:modified xsi:type="dcterms:W3CDTF">2019-11-18T18:06:45Z</dcterms:modified>
</cp:coreProperties>
</file>