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71" r:id="rId1"/>
    <p:sldMasterId id="2147483672" r:id="rId2"/>
  </p:sldMasterIdLst>
  <p:notesMasterIdLst>
    <p:notesMasterId r:id="rId12"/>
  </p:notesMasterIdLst>
  <p:sldIdLst>
    <p:sldId id="257" r:id="rId3"/>
    <p:sldId id="267" r:id="rId4"/>
    <p:sldId id="268" r:id="rId5"/>
    <p:sldId id="272" r:id="rId6"/>
    <p:sldId id="270" r:id="rId7"/>
    <p:sldId id="266" r:id="rId8"/>
    <p:sldId id="265" r:id="rId9"/>
    <p:sldId id="273" r:id="rId10"/>
    <p:sldId id="264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06F7A38-2457-4721-AEC2-E71E057B1861}">
  <a:tblStyle styleId="{106F7A38-2457-4721-AEC2-E71E057B1861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5E6"/>
          </a:solidFill>
        </a:fill>
      </a:tcStyle>
    </a:wholeTbl>
    <a:band1H>
      <a:tcTxStyle/>
      <a:tcStyle>
        <a:tcBdr/>
        <a:fill>
          <a:solidFill>
            <a:srgbClr val="FEEA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EEA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1607965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7577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33772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5905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727180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SIC title page + name">
  <p:cSld name="BASIC title page + nam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1244772" y="4725144"/>
            <a:ext cx="9696449" cy="2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2"/>
          </p:nvPr>
        </p:nvSpPr>
        <p:spPr>
          <a:xfrm>
            <a:off x="1244772" y="5157216"/>
            <a:ext cx="9696449" cy="2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3"/>
          </p:nvPr>
        </p:nvSpPr>
        <p:spPr>
          <a:xfrm>
            <a:off x="1244772" y="5589264"/>
            <a:ext cx="9696449" cy="2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ctrTitle"/>
          </p:nvPr>
        </p:nvSpPr>
        <p:spPr>
          <a:xfrm>
            <a:off x="914400" y="3501009"/>
            <a:ext cx="10363200" cy="794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4"/>
          </p:nvPr>
        </p:nvSpPr>
        <p:spPr>
          <a:xfrm>
            <a:off x="1295468" y="6309320"/>
            <a:ext cx="9887577" cy="387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r" rtl="0">
              <a:spcBef>
                <a:spcPts val="36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2" name="Kép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120" y="421268"/>
            <a:ext cx="4631837" cy="30797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page Yellow origami">
  <p:cSld name="CONTENTpage Yellow origami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Shape 6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2640971" y="1093029"/>
            <a:ext cx="8204912" cy="5648339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609601" y="1196752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09601" y="2492897"/>
            <a:ext cx="4011084" cy="3057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2"/>
          </p:nvPr>
        </p:nvSpPr>
        <p:spPr>
          <a:xfrm>
            <a:off x="4766733" y="1205803"/>
            <a:ext cx="6815667" cy="492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page Blue origami">
  <p:cSld name="CONTENTpage Blue origami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Shape 7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2640970" y="1093029"/>
            <a:ext cx="8204911" cy="5648339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609601" y="1196752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09601" y="2492897"/>
            <a:ext cx="4011084" cy="3057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2"/>
          </p:nvPr>
        </p:nvSpPr>
        <p:spPr>
          <a:xfrm>
            <a:off x="4766733" y="1205803"/>
            <a:ext cx="6815667" cy="492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page Dark Green origami">
  <p:cSld name="CONTENTpage Dark Green origami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Shape 7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2640970" y="1093028"/>
            <a:ext cx="8204911" cy="5648338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609601" y="1196752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09601" y="2492897"/>
            <a:ext cx="4011084" cy="3057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body" idx="2"/>
          </p:nvPr>
        </p:nvSpPr>
        <p:spPr>
          <a:xfrm>
            <a:off x="4766733" y="1205803"/>
            <a:ext cx="6815667" cy="492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page Image square + legend" type="picTx">
  <p:cSld name="PICTURE_WITH_CAPTION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1" name="Shape 81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SIC logo only page">
  <p:cSld name="BASIC logo only pag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SIC title page">
  <p:cSld name="BASIC title pag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ctrTitle"/>
          </p:nvPr>
        </p:nvSpPr>
        <p:spPr>
          <a:xfrm>
            <a:off x="914400" y="3501009"/>
            <a:ext cx="10363200" cy="794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5" name="Kép 1">
            <a:extLst>
              <a:ext uri="{FF2B5EF4-FFF2-40B4-BE49-F238E27FC236}">
                <a16:creationId xmlns:a16="http://schemas.microsoft.com/office/drawing/2014/main" id="{8DE69C99-4DB0-4BCD-8A45-C1308430BC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120" y="421268"/>
            <a:ext cx="4631837" cy="30797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text page ok">
  <p:cSld name="CONTENT text page ok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09600" y="432000"/>
            <a:ext cx="10972800" cy="5620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09601" y="1368000"/>
            <a:ext cx="10943167" cy="518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title page" type="title">
  <p:cSld name="TITLE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Noto Sans Symbols"/>
              <a:buNone/>
              <a:defRPr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ourier New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624000" y="432000"/>
            <a:ext cx="10972800" cy="5620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Table page">
  <p:cSld name="CONTENT Table page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623392" y="432000"/>
            <a:ext cx="10972800" cy="634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3" name="Shape 53"/>
          <p:cNvSpPr txBox="1"/>
          <p:nvPr/>
        </p:nvSpPr>
        <p:spPr>
          <a:xfrm>
            <a:off x="719403" y="1340768"/>
            <a:ext cx="1084920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623392" y="5157788"/>
            <a:ext cx="10944192" cy="1223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page + legend" type="objTx">
  <p:cSld name="OBJECT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title"/>
          </p:nvPr>
        </p:nvSpPr>
        <p:spPr>
          <a:xfrm>
            <a:off x="609601" y="1196752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4766733" y="1205803"/>
            <a:ext cx="6815667" cy="492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2"/>
          </p:nvPr>
        </p:nvSpPr>
        <p:spPr>
          <a:xfrm>
            <a:off x="609601" y="2492897"/>
            <a:ext cx="4011084" cy="3057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page Light Green origami">
  <p:cSld name="CONTENTpage Light Green origami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Shape 6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2640971" y="1093028"/>
            <a:ext cx="8204912" cy="564834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609601" y="1196752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09601" y="2492897"/>
            <a:ext cx="4011084" cy="3057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2"/>
          </p:nvPr>
        </p:nvSpPr>
        <p:spPr>
          <a:xfrm>
            <a:off x="4766733" y="1205803"/>
            <a:ext cx="6815667" cy="492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image" Target="../media/image3.jp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Shape 10"/>
          <p:cNvGraphicFramePr/>
          <p:nvPr/>
        </p:nvGraphicFramePr>
        <p:xfrm>
          <a:off x="0" y="6807656"/>
          <a:ext cx="12192000" cy="365770"/>
        </p:xfrm>
        <a:graphic>
          <a:graphicData uri="http://schemas.openxmlformats.org/drawingml/2006/table">
            <a:tbl>
              <a:tblPr firstRow="1" bandRow="1">
                <a:noFill/>
                <a:tableStyleId>{106F7A38-2457-4721-AEC2-E71E057B1861}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48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121933" marR="121933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121933" marR="121933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CB8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121933" marR="121933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599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121933" marR="121933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1" name="Shape 1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2640971" y="1093029"/>
            <a:ext cx="8204912" cy="5648339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609600" y="13680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graphicFrame>
        <p:nvGraphicFramePr>
          <p:cNvPr id="32" name="Shape 32"/>
          <p:cNvGraphicFramePr/>
          <p:nvPr/>
        </p:nvGraphicFramePr>
        <p:xfrm>
          <a:off x="0" y="6807656"/>
          <a:ext cx="12192000" cy="365770"/>
        </p:xfrm>
        <a:graphic>
          <a:graphicData uri="http://schemas.openxmlformats.org/drawingml/2006/table">
            <a:tbl>
              <a:tblPr firstRow="1" bandRow="1">
                <a:noFill/>
                <a:tableStyleId>{106F7A38-2457-4721-AEC2-E71E057B1861}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48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121933" marR="121933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121933" marR="121933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CB8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121933" marR="121933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599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121933" marR="121933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624000" y="432000"/>
            <a:ext cx="10972800" cy="5620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4" name="Shape 34"/>
          <p:cNvSpPr txBox="1"/>
          <p:nvPr/>
        </p:nvSpPr>
        <p:spPr>
          <a:xfrm>
            <a:off x="9648395" y="6528636"/>
            <a:ext cx="2400300" cy="284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t>‹nº›</a:t>
            </a:fld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Kép 1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488" y="118136"/>
            <a:ext cx="1560207" cy="862592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nsiglio.marche.it/banche_dati_e_documentazione/leggirm/leggi/visualizza/vig/2025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ne.marche.it/Regione-Utile/Attivit%C3%A0-Produttive/Ricerca-e-innovazione#Impresa-e-Lavoro-4.0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ne.marche.it/Regione-Utile/Attivit%C3%A0-Produttive/Ricerca-e-innovazione#Piattaforme-collaborativ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2495601" y="4365104"/>
            <a:ext cx="7272337" cy="36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en-US" dirty="0"/>
              <a:t>„Definition of I4.0 public policy initiatives” </a:t>
            </a:r>
            <a:endParaRPr dirty="0"/>
          </a:p>
        </p:txBody>
      </p:sp>
      <p:sp>
        <p:nvSpPr>
          <p:cNvPr id="130" name="Shape 130"/>
          <p:cNvSpPr txBox="1">
            <a:spLocks noGrp="1"/>
          </p:cNvSpPr>
          <p:nvPr>
            <p:ph type="body" idx="2"/>
          </p:nvPr>
        </p:nvSpPr>
        <p:spPr>
          <a:xfrm>
            <a:off x="2457579" y="5157216"/>
            <a:ext cx="7272337" cy="2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en-GB" i="1" dirty="0"/>
              <a:t>Marche Region</a:t>
            </a:r>
            <a:endParaRPr i="1" dirty="0"/>
          </a:p>
        </p:txBody>
      </p:sp>
      <p:sp>
        <p:nvSpPr>
          <p:cNvPr id="132" name="Shape 132"/>
          <p:cNvSpPr txBox="1">
            <a:spLocks noGrp="1"/>
          </p:cNvSpPr>
          <p:nvPr>
            <p:ph type="ctrTitle"/>
          </p:nvPr>
        </p:nvSpPr>
        <p:spPr>
          <a:xfrm>
            <a:off x="2209800" y="3501009"/>
            <a:ext cx="7772400" cy="794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GB" sz="3200" dirty="0"/>
              <a:t>Regional Overview and Good Practices</a:t>
            </a:r>
            <a:endParaRPr sz="3200" dirty="0"/>
          </a:p>
        </p:txBody>
      </p:sp>
      <p:sp>
        <p:nvSpPr>
          <p:cNvPr id="133" name="Shape 133"/>
          <p:cNvSpPr txBox="1">
            <a:spLocks noGrp="1"/>
          </p:cNvSpPr>
          <p:nvPr>
            <p:ph type="body" idx="4"/>
          </p:nvPr>
        </p:nvSpPr>
        <p:spPr>
          <a:xfrm>
            <a:off x="2495601" y="6309320"/>
            <a:ext cx="7415683" cy="387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en-GB" dirty="0"/>
              <a:t>19 November, 2019 3rd Transnational Thematic Meeting, </a:t>
            </a:r>
            <a:r>
              <a:rPr lang="en-GB" dirty="0" err="1"/>
              <a:t>Lisboa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4BEA82-7285-4613-AD74-45246D4E3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9536" y="432000"/>
            <a:ext cx="8291264" cy="980776"/>
          </a:xfrm>
        </p:spPr>
        <p:txBody>
          <a:bodyPr/>
          <a:lstStyle/>
          <a:p>
            <a:r>
              <a:rPr lang="pt-PT" dirty="0"/>
              <a:t>Regional I.4.0 Public Policy Initiatives: </a:t>
            </a:r>
            <a:r>
              <a:rPr lang="pt-PT" sz="2200" b="1" dirty="0">
                <a:solidFill>
                  <a:schemeClr val="bg2"/>
                </a:solidFill>
              </a:rPr>
              <a:t>General overview of I.4.0 regional public policy </a:t>
            </a:r>
            <a:endParaRPr lang="it-IT" sz="2200" b="1" dirty="0">
              <a:solidFill>
                <a:schemeClr val="bg2"/>
              </a:solidFill>
            </a:endParaRPr>
          </a:p>
        </p:txBody>
      </p:sp>
      <p:sp>
        <p:nvSpPr>
          <p:cNvPr id="9" name="Segnaposto testo 4">
            <a:extLst>
              <a:ext uri="{FF2B5EF4-FFF2-40B4-BE49-F238E27FC236}">
                <a16:creationId xmlns:a16="http://schemas.microsoft.com/office/drawing/2014/main" id="{732BA81B-07CE-4C13-909E-2A956D952075}"/>
              </a:ext>
            </a:extLst>
          </p:cNvPr>
          <p:cNvSpPr txBox="1">
            <a:spLocks/>
          </p:cNvSpPr>
          <p:nvPr/>
        </p:nvSpPr>
        <p:spPr>
          <a:xfrm>
            <a:off x="6240017" y="1844824"/>
            <a:ext cx="3785591" cy="4752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dirty="0"/>
              <a:t> </a:t>
            </a:r>
            <a:r>
              <a:rPr lang="it-IT" sz="2000" dirty="0">
                <a:solidFill>
                  <a:srgbClr val="002060"/>
                </a:solidFill>
              </a:rPr>
              <a:t>L.R. n. 25 of 17/07/2018</a:t>
            </a:r>
          </a:p>
          <a:p>
            <a:pPr algn="ctr"/>
            <a:r>
              <a:rPr lang="it-IT" sz="2000" dirty="0">
                <a:solidFill>
                  <a:srgbClr val="002060"/>
                </a:solidFill>
              </a:rPr>
              <a:t> </a:t>
            </a:r>
          </a:p>
          <a:p>
            <a:pPr algn="ctr"/>
            <a:r>
              <a:rPr lang="it-IT" sz="2000" dirty="0">
                <a:solidFill>
                  <a:srgbClr val="002060"/>
                </a:solidFill>
              </a:rPr>
              <a:t>Enterprise 4.0: Innovation, </a:t>
            </a:r>
            <a:r>
              <a:rPr lang="it-IT" sz="2000" dirty="0" err="1">
                <a:solidFill>
                  <a:srgbClr val="002060"/>
                </a:solidFill>
              </a:rPr>
              <a:t>Research</a:t>
            </a:r>
            <a:r>
              <a:rPr lang="it-IT" sz="2000" dirty="0">
                <a:solidFill>
                  <a:srgbClr val="002060"/>
                </a:solidFill>
              </a:rPr>
              <a:t> &amp; Training</a:t>
            </a:r>
          </a:p>
          <a:p>
            <a:pPr algn="ctr"/>
            <a:endParaRPr lang="it-IT" sz="2000" dirty="0">
              <a:solidFill>
                <a:srgbClr val="002060"/>
              </a:solidFill>
            </a:endParaRPr>
          </a:p>
          <a:p>
            <a:pPr algn="ctr"/>
            <a:r>
              <a:rPr lang="it-IT" sz="2000" dirty="0" err="1">
                <a:solidFill>
                  <a:srgbClr val="002060"/>
                </a:solidFill>
              </a:rPr>
              <a:t>Aim</a:t>
            </a:r>
            <a:r>
              <a:rPr lang="it-IT" sz="2000" b="0" dirty="0">
                <a:solidFill>
                  <a:srgbClr val="002060"/>
                </a:solidFill>
                <a:sym typeface="Wingdings" panose="05000000000000000000" pitchFamily="2" charset="2"/>
              </a:rPr>
              <a:t></a:t>
            </a:r>
            <a:r>
              <a:rPr lang="it-IT" sz="2000" b="0" dirty="0">
                <a:solidFill>
                  <a:srgbClr val="002060"/>
                </a:solidFill>
              </a:rPr>
              <a:t> create a </a:t>
            </a:r>
            <a:r>
              <a:rPr lang="it-IT" sz="2000" b="0" dirty="0" err="1">
                <a:solidFill>
                  <a:srgbClr val="002060"/>
                </a:solidFill>
              </a:rPr>
              <a:t>well</a:t>
            </a:r>
            <a:r>
              <a:rPr lang="it-IT" sz="2000" b="0" dirty="0">
                <a:solidFill>
                  <a:srgbClr val="002060"/>
                </a:solidFill>
              </a:rPr>
              <a:t> </a:t>
            </a:r>
            <a:r>
              <a:rPr lang="it-IT" sz="2000" b="0" dirty="0" err="1">
                <a:solidFill>
                  <a:srgbClr val="002060"/>
                </a:solidFill>
              </a:rPr>
              <a:t>defined</a:t>
            </a:r>
            <a:r>
              <a:rPr lang="it-IT" sz="2000" b="0" dirty="0">
                <a:solidFill>
                  <a:srgbClr val="002060"/>
                </a:solidFill>
              </a:rPr>
              <a:t> and </a:t>
            </a:r>
            <a:r>
              <a:rPr lang="it-IT" sz="2000" b="0" dirty="0" err="1">
                <a:solidFill>
                  <a:srgbClr val="002060"/>
                </a:solidFill>
              </a:rPr>
              <a:t>structured</a:t>
            </a:r>
            <a:r>
              <a:rPr lang="it-IT" sz="2000" b="0" dirty="0">
                <a:solidFill>
                  <a:srgbClr val="002060"/>
                </a:solidFill>
              </a:rPr>
              <a:t> </a:t>
            </a:r>
            <a:r>
              <a:rPr lang="it-IT" sz="2000" b="0" dirty="0" err="1">
                <a:solidFill>
                  <a:srgbClr val="002060"/>
                </a:solidFill>
              </a:rPr>
              <a:t>ecosystem</a:t>
            </a:r>
            <a:r>
              <a:rPr lang="it-IT" sz="2000" b="0" dirty="0">
                <a:solidFill>
                  <a:srgbClr val="002060"/>
                </a:solidFill>
              </a:rPr>
              <a:t>, with a governance </a:t>
            </a:r>
          </a:p>
          <a:p>
            <a:pPr algn="ctr"/>
            <a:endParaRPr lang="it-IT" sz="2000" b="0" dirty="0">
              <a:solidFill>
                <a:srgbClr val="002060"/>
              </a:solidFill>
            </a:endParaRPr>
          </a:p>
          <a:p>
            <a:pPr algn="ctr"/>
            <a:r>
              <a:rPr lang="it-IT" sz="2000" dirty="0">
                <a:solidFill>
                  <a:schemeClr val="bg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https://www.consiglio.marche.it/banche_dati_e_documentazione/leggirm/leggi/visualizza/vig/2025</a:t>
            </a:r>
            <a:endParaRPr lang="it-IT" sz="2000" b="0" dirty="0">
              <a:solidFill>
                <a:schemeClr val="bg2"/>
              </a:solidFill>
            </a:endParaRPr>
          </a:p>
        </p:txBody>
      </p:sp>
      <p:sp>
        <p:nvSpPr>
          <p:cNvPr id="4" name="Segnaposto testo 4">
            <a:extLst>
              <a:ext uri="{FF2B5EF4-FFF2-40B4-BE49-F238E27FC236}">
                <a16:creationId xmlns:a16="http://schemas.microsoft.com/office/drawing/2014/main" id="{3ECA6AA2-E481-4ED3-92D6-F6BDAF257140}"/>
              </a:ext>
            </a:extLst>
          </p:cNvPr>
          <p:cNvSpPr txBox="1">
            <a:spLocks/>
          </p:cNvSpPr>
          <p:nvPr/>
        </p:nvSpPr>
        <p:spPr>
          <a:xfrm>
            <a:off x="2302499" y="1844824"/>
            <a:ext cx="3785591" cy="4752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2000" b="0" dirty="0" err="1">
                <a:solidFill>
                  <a:schemeClr val="bg2"/>
                </a:solidFill>
              </a:rPr>
              <a:t>European</a:t>
            </a:r>
            <a:r>
              <a:rPr lang="it-IT" sz="2000" b="0" dirty="0">
                <a:solidFill>
                  <a:schemeClr val="bg2"/>
                </a:solidFill>
              </a:rPr>
              <a:t> Level</a:t>
            </a:r>
            <a:r>
              <a:rPr lang="it-IT" sz="2000" b="0" dirty="0">
                <a:solidFill>
                  <a:schemeClr val="bg2"/>
                </a:solidFill>
                <a:sym typeface="Wingdings" panose="05000000000000000000" pitchFamily="2" charset="2"/>
              </a:rPr>
              <a:t> 4° industrial </a:t>
            </a:r>
            <a:r>
              <a:rPr lang="it-IT" sz="2000" b="0" dirty="0" err="1">
                <a:solidFill>
                  <a:schemeClr val="bg2"/>
                </a:solidFill>
                <a:sym typeface="Wingdings" panose="05000000000000000000" pitchFamily="2" charset="2"/>
              </a:rPr>
              <a:t>revolution</a:t>
            </a:r>
            <a:r>
              <a:rPr lang="it-IT" sz="2000" b="0" dirty="0">
                <a:solidFill>
                  <a:schemeClr val="bg2"/>
                </a:solidFill>
                <a:sym typeface="Wingdings" panose="05000000000000000000" pitchFamily="2" charset="2"/>
              </a:rPr>
              <a:t> </a:t>
            </a:r>
          </a:p>
          <a:p>
            <a:pPr algn="ctr"/>
            <a:r>
              <a:rPr lang="it-IT" sz="2000" b="0" dirty="0">
                <a:solidFill>
                  <a:schemeClr val="bg2"/>
                </a:solidFill>
                <a:sym typeface="Wingdings" panose="05000000000000000000" pitchFamily="2" charset="2"/>
              </a:rPr>
              <a:t>Europe vs China/ USA</a:t>
            </a:r>
          </a:p>
          <a:p>
            <a:pPr algn="ctr"/>
            <a:endParaRPr lang="it-IT" sz="2000" b="0" dirty="0">
              <a:solidFill>
                <a:schemeClr val="bg2"/>
              </a:solidFill>
              <a:sym typeface="Wingdings" panose="05000000000000000000" pitchFamily="2" charset="2"/>
            </a:endParaRPr>
          </a:p>
          <a:p>
            <a:pPr algn="ctr"/>
            <a:r>
              <a:rPr lang="it-IT" sz="2000" b="0" dirty="0" err="1">
                <a:solidFill>
                  <a:schemeClr val="bg2"/>
                </a:solidFill>
                <a:sym typeface="Wingdings" panose="05000000000000000000" pitchFamily="2" charset="2"/>
              </a:rPr>
              <a:t>Italy</a:t>
            </a:r>
            <a:r>
              <a:rPr lang="it-IT" sz="2000" b="0" dirty="0">
                <a:solidFill>
                  <a:schemeClr val="bg2"/>
                </a:solidFill>
                <a:sym typeface="Wingdings" panose="05000000000000000000" pitchFamily="2" charset="2"/>
              </a:rPr>
              <a:t> National Plan Calenda Industry 4.0</a:t>
            </a:r>
          </a:p>
          <a:p>
            <a:pPr algn="ctr"/>
            <a:endParaRPr lang="it-IT" sz="2000" b="0" dirty="0">
              <a:solidFill>
                <a:schemeClr val="bg2"/>
              </a:solidFill>
              <a:sym typeface="Wingdings" panose="05000000000000000000" pitchFamily="2" charset="2"/>
            </a:endParaRPr>
          </a:p>
          <a:p>
            <a:pPr algn="ctr"/>
            <a:r>
              <a:rPr lang="it-IT" sz="2000" b="0" dirty="0">
                <a:solidFill>
                  <a:schemeClr val="bg2"/>
                </a:solidFill>
                <a:sym typeface="Wingdings" panose="05000000000000000000" pitchFamily="2" charset="2"/>
              </a:rPr>
              <a:t>Marche </a:t>
            </a:r>
            <a:r>
              <a:rPr lang="it-IT" sz="2000" b="0" dirty="0" err="1">
                <a:solidFill>
                  <a:schemeClr val="bg2"/>
                </a:solidFill>
                <a:sym typeface="Wingdings" panose="05000000000000000000" pitchFamily="2" charset="2"/>
              </a:rPr>
              <a:t>Region</a:t>
            </a:r>
            <a:r>
              <a:rPr lang="it-IT" sz="2000" b="0" dirty="0">
                <a:solidFill>
                  <a:schemeClr val="bg2"/>
                </a:solidFill>
                <a:sym typeface="Wingdings" panose="05000000000000000000" pitchFamily="2" charset="2"/>
              </a:rPr>
              <a:t> </a:t>
            </a:r>
            <a:r>
              <a:rPr lang="it-IT" sz="2000" dirty="0"/>
              <a:t> </a:t>
            </a:r>
            <a:r>
              <a:rPr lang="it-IT" sz="2000" dirty="0">
                <a:solidFill>
                  <a:srgbClr val="002060"/>
                </a:solidFill>
              </a:rPr>
              <a:t>L.R. n. 25 of 17/07/2018</a:t>
            </a:r>
          </a:p>
          <a:p>
            <a:pPr algn="ctr"/>
            <a:endParaRPr lang="it-IT" sz="2000" b="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655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2019941" y="1216259"/>
            <a:ext cx="8229600" cy="1480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br>
              <a:rPr lang="it-IT" sz="1600" dirty="0"/>
            </a:br>
            <a:br>
              <a:rPr lang="it-IT" sz="1600" dirty="0"/>
            </a:br>
            <a:r>
              <a:rPr lang="it-IT" sz="1600" b="1" dirty="0"/>
              <a:t>L.R. n. 25 of 17/07/2018</a:t>
            </a:r>
            <a:br>
              <a:rPr lang="it-IT" sz="1600" b="1" dirty="0"/>
            </a:br>
            <a:br>
              <a:rPr lang="it-IT" sz="1600" b="1" dirty="0"/>
            </a:br>
            <a:r>
              <a:rPr lang="en-US" sz="1600" b="1" dirty="0"/>
              <a:t>ENTERPRISES 4.0: INNOVATION, RESEARCH AND TRAINING</a:t>
            </a:r>
            <a:br>
              <a:rPr lang="en-US" sz="1600" b="1" dirty="0"/>
            </a:br>
            <a:br>
              <a:rPr lang="it-IT" sz="1600" b="1" dirty="0"/>
            </a:br>
            <a:br>
              <a:rPr lang="it-IT" sz="1600" b="1" dirty="0"/>
            </a:br>
            <a:endParaRPr sz="1600" b="1" dirty="0"/>
          </a:p>
        </p:txBody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1864700" y="2492897"/>
            <a:ext cx="8363272" cy="5472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it-IT" sz="1800" dirty="0">
                <a:solidFill>
                  <a:srgbClr val="00B0F0"/>
                </a:solidFill>
              </a:rPr>
              <a:t>Art. 7</a:t>
            </a:r>
          </a:p>
          <a:p>
            <a:pPr algn="ctr"/>
            <a:r>
              <a:rPr lang="it-IT" sz="1800" i="1" u="sng" dirty="0">
                <a:solidFill>
                  <a:srgbClr val="00B0F0"/>
                </a:solidFill>
              </a:rPr>
              <a:t>(Digital Culture and Training)</a:t>
            </a:r>
            <a:endParaRPr lang="it-IT" sz="1800" u="sng" dirty="0">
              <a:solidFill>
                <a:srgbClr val="00B0F0"/>
              </a:solidFill>
            </a:endParaRPr>
          </a:p>
          <a:p>
            <a:pPr algn="ctr"/>
            <a:r>
              <a:rPr lang="it-IT" sz="1800" b="0" dirty="0">
                <a:solidFill>
                  <a:srgbClr val="C00000"/>
                </a:solidFill>
              </a:rPr>
              <a:t> </a:t>
            </a:r>
          </a:p>
          <a:p>
            <a:r>
              <a:rPr lang="it-IT" sz="2000" b="0" dirty="0" err="1">
                <a:solidFill>
                  <a:schemeClr val="bg2"/>
                </a:solidFill>
              </a:rPr>
              <a:t>Aim</a:t>
            </a:r>
            <a:r>
              <a:rPr lang="it-IT" sz="2000" b="0" dirty="0">
                <a:solidFill>
                  <a:schemeClr val="bg2"/>
                </a:solidFill>
                <a:sym typeface="Wingdings" panose="05000000000000000000" pitchFamily="2" charset="2"/>
              </a:rPr>
              <a:t> </a:t>
            </a:r>
            <a:r>
              <a:rPr lang="it-IT" sz="2000" dirty="0">
                <a:solidFill>
                  <a:schemeClr val="bg2"/>
                </a:solidFill>
                <a:sym typeface="Wingdings" panose="05000000000000000000" pitchFamily="2" charset="2"/>
              </a:rPr>
              <a:t>s</a:t>
            </a:r>
            <a:r>
              <a:rPr lang="it-IT" sz="2000" dirty="0">
                <a:solidFill>
                  <a:schemeClr val="bg2"/>
                </a:solidFill>
              </a:rPr>
              <a:t>pread </a:t>
            </a:r>
            <a:r>
              <a:rPr lang="it-IT" sz="2000" dirty="0" err="1">
                <a:solidFill>
                  <a:schemeClr val="bg2"/>
                </a:solidFill>
              </a:rPr>
              <a:t>digital</a:t>
            </a:r>
            <a:r>
              <a:rPr lang="it-IT" sz="2000" dirty="0">
                <a:solidFill>
                  <a:schemeClr val="bg2"/>
                </a:solidFill>
              </a:rPr>
              <a:t> culture </a:t>
            </a:r>
            <a:r>
              <a:rPr lang="it-IT" sz="2000" b="0" dirty="0" err="1">
                <a:solidFill>
                  <a:schemeClr val="bg2"/>
                </a:solidFill>
              </a:rPr>
              <a:t>through</a:t>
            </a:r>
            <a:r>
              <a:rPr lang="it-IT" sz="2000" b="0" dirty="0">
                <a:solidFill>
                  <a:schemeClr val="bg2"/>
                </a:solidFill>
              </a:rPr>
              <a:t>:  </a:t>
            </a:r>
          </a:p>
          <a:p>
            <a:pPr marL="571500" indent="-342900" algn="just">
              <a:buFont typeface="Arial" panose="020B0604020202020204" pitchFamily="34" charset="0"/>
              <a:buChar char="•"/>
            </a:pPr>
            <a:r>
              <a:rPr lang="it-IT" sz="2000" dirty="0" err="1">
                <a:solidFill>
                  <a:schemeClr val="bg2"/>
                </a:solidFill>
              </a:rPr>
              <a:t>Permanent</a:t>
            </a:r>
            <a:r>
              <a:rPr lang="it-IT" sz="2000" dirty="0">
                <a:solidFill>
                  <a:schemeClr val="bg2"/>
                </a:solidFill>
              </a:rPr>
              <a:t> training</a:t>
            </a:r>
            <a:r>
              <a:rPr lang="it-IT" sz="2000" b="0" dirty="0">
                <a:solidFill>
                  <a:schemeClr val="bg2"/>
                </a:solidFill>
              </a:rPr>
              <a:t> on new 4.0 </a:t>
            </a:r>
            <a:r>
              <a:rPr lang="it-IT" sz="2000" b="0" dirty="0" err="1">
                <a:solidFill>
                  <a:schemeClr val="bg2"/>
                </a:solidFill>
              </a:rPr>
              <a:t>enabling</a:t>
            </a:r>
            <a:r>
              <a:rPr lang="it-IT" sz="2000" b="0" dirty="0">
                <a:solidFill>
                  <a:schemeClr val="bg2"/>
                </a:solidFill>
              </a:rPr>
              <a:t> </a:t>
            </a:r>
            <a:r>
              <a:rPr lang="it-IT" sz="2000" b="0" dirty="0" err="1">
                <a:solidFill>
                  <a:schemeClr val="bg2"/>
                </a:solidFill>
              </a:rPr>
              <a:t>technologies</a:t>
            </a:r>
            <a:r>
              <a:rPr lang="it-IT" sz="2000" b="0" dirty="0">
                <a:solidFill>
                  <a:schemeClr val="bg2"/>
                </a:solidFill>
              </a:rPr>
              <a:t> and </a:t>
            </a:r>
            <a:r>
              <a:rPr lang="it-IT" sz="2000" b="0" dirty="0" err="1">
                <a:solidFill>
                  <a:schemeClr val="bg2"/>
                </a:solidFill>
              </a:rPr>
              <a:t>their</a:t>
            </a:r>
            <a:r>
              <a:rPr lang="it-IT" sz="2000" b="0" dirty="0">
                <a:solidFill>
                  <a:schemeClr val="bg2"/>
                </a:solidFill>
              </a:rPr>
              <a:t> </a:t>
            </a:r>
            <a:r>
              <a:rPr lang="it-IT" sz="2000" b="0" dirty="0" err="1">
                <a:solidFill>
                  <a:schemeClr val="bg2"/>
                </a:solidFill>
              </a:rPr>
              <a:t>application</a:t>
            </a:r>
            <a:r>
              <a:rPr lang="it-IT" sz="2000" b="0" dirty="0">
                <a:solidFill>
                  <a:schemeClr val="bg2"/>
                </a:solidFill>
              </a:rPr>
              <a:t> in the manufacturing field to </a:t>
            </a:r>
            <a:r>
              <a:rPr lang="it-IT" sz="2000" dirty="0" err="1">
                <a:solidFill>
                  <a:schemeClr val="bg2"/>
                </a:solidFill>
              </a:rPr>
              <a:t>adapt</a:t>
            </a:r>
            <a:r>
              <a:rPr lang="it-IT" sz="2000" dirty="0">
                <a:solidFill>
                  <a:schemeClr val="bg2"/>
                </a:solidFill>
              </a:rPr>
              <a:t> the </a:t>
            </a:r>
            <a:r>
              <a:rPr lang="it-IT" sz="2000" dirty="0" err="1">
                <a:solidFill>
                  <a:schemeClr val="bg2"/>
                </a:solidFill>
              </a:rPr>
              <a:t>professional</a:t>
            </a:r>
            <a:r>
              <a:rPr lang="it-IT" sz="2000" dirty="0">
                <a:solidFill>
                  <a:schemeClr val="bg2"/>
                </a:solidFill>
              </a:rPr>
              <a:t> </a:t>
            </a:r>
            <a:r>
              <a:rPr lang="it-IT" sz="2000" dirty="0" err="1">
                <a:solidFill>
                  <a:schemeClr val="bg2"/>
                </a:solidFill>
              </a:rPr>
              <a:t>profiles</a:t>
            </a:r>
            <a:r>
              <a:rPr lang="it-IT" sz="2000" dirty="0">
                <a:solidFill>
                  <a:schemeClr val="bg2"/>
                </a:solidFill>
              </a:rPr>
              <a:t> </a:t>
            </a:r>
            <a:r>
              <a:rPr lang="it-IT" sz="2000" b="0" dirty="0">
                <a:solidFill>
                  <a:schemeClr val="bg2"/>
                </a:solidFill>
              </a:rPr>
              <a:t>of </a:t>
            </a:r>
            <a:r>
              <a:rPr lang="it-IT" sz="2000" b="0" dirty="0" err="1">
                <a:solidFill>
                  <a:schemeClr val="bg2"/>
                </a:solidFill>
              </a:rPr>
              <a:t>technicians</a:t>
            </a:r>
            <a:r>
              <a:rPr lang="it-IT" sz="2000" b="0" dirty="0">
                <a:solidFill>
                  <a:schemeClr val="bg2"/>
                </a:solidFill>
              </a:rPr>
              <a:t> and workers and </a:t>
            </a:r>
            <a:r>
              <a:rPr lang="it-IT" sz="2000" b="0" dirty="0" err="1">
                <a:solidFill>
                  <a:schemeClr val="bg2"/>
                </a:solidFill>
              </a:rPr>
              <a:t>develop</a:t>
            </a:r>
            <a:r>
              <a:rPr lang="it-IT" sz="2000" b="0" dirty="0">
                <a:solidFill>
                  <a:schemeClr val="bg2"/>
                </a:solidFill>
              </a:rPr>
              <a:t> </a:t>
            </a:r>
            <a:r>
              <a:rPr lang="it-IT" sz="2000" dirty="0">
                <a:solidFill>
                  <a:schemeClr val="bg2"/>
                </a:solidFill>
              </a:rPr>
              <a:t>new </a:t>
            </a:r>
            <a:r>
              <a:rPr lang="it-IT" sz="2000" dirty="0" err="1">
                <a:solidFill>
                  <a:schemeClr val="bg2"/>
                </a:solidFill>
              </a:rPr>
              <a:t>professional</a:t>
            </a:r>
            <a:r>
              <a:rPr lang="it-IT" sz="2000" dirty="0">
                <a:solidFill>
                  <a:schemeClr val="bg2"/>
                </a:solidFill>
              </a:rPr>
              <a:t> </a:t>
            </a:r>
            <a:r>
              <a:rPr lang="it-IT" sz="2000" dirty="0" err="1">
                <a:solidFill>
                  <a:schemeClr val="bg2"/>
                </a:solidFill>
              </a:rPr>
              <a:t>profiles</a:t>
            </a:r>
            <a:r>
              <a:rPr lang="it-IT" sz="2000" dirty="0">
                <a:solidFill>
                  <a:schemeClr val="bg2"/>
                </a:solidFill>
              </a:rPr>
              <a:t>;</a:t>
            </a:r>
            <a:endParaRPr lang="it-IT" sz="2000" b="0" dirty="0">
              <a:solidFill>
                <a:schemeClr val="bg2"/>
              </a:solidFill>
            </a:endParaRPr>
          </a:p>
          <a:p>
            <a:pPr marL="571500" indent="-342900" algn="just">
              <a:buFont typeface="Arial" panose="020B0604020202020204" pitchFamily="34" charset="0"/>
              <a:buChar char="•"/>
            </a:pPr>
            <a:endParaRPr lang="it-IT" sz="2000" b="0" dirty="0">
              <a:solidFill>
                <a:schemeClr val="bg2"/>
              </a:solidFill>
            </a:endParaRPr>
          </a:p>
          <a:p>
            <a:pPr marL="571500" indent="-342900" algn="just">
              <a:buFont typeface="Arial" panose="020B0604020202020204" pitchFamily="34" charset="0"/>
              <a:buChar char="•"/>
            </a:pPr>
            <a:r>
              <a:rPr lang="it-IT" sz="2000" b="0" dirty="0">
                <a:solidFill>
                  <a:schemeClr val="bg2"/>
                </a:solidFill>
              </a:rPr>
              <a:t>The </a:t>
            </a:r>
            <a:r>
              <a:rPr lang="it-IT" sz="2000" b="0" dirty="0" err="1">
                <a:solidFill>
                  <a:schemeClr val="bg2"/>
                </a:solidFill>
              </a:rPr>
              <a:t>creation</a:t>
            </a:r>
            <a:r>
              <a:rPr lang="it-IT" sz="2000" b="0" dirty="0">
                <a:solidFill>
                  <a:schemeClr val="bg2"/>
                </a:solidFill>
              </a:rPr>
              <a:t> of </a:t>
            </a:r>
            <a:r>
              <a:rPr lang="it-IT" sz="2000" dirty="0">
                <a:solidFill>
                  <a:schemeClr val="bg2"/>
                </a:solidFill>
              </a:rPr>
              <a:t>training </a:t>
            </a:r>
            <a:r>
              <a:rPr lang="it-IT" sz="2000" dirty="0" err="1">
                <a:solidFill>
                  <a:schemeClr val="bg2"/>
                </a:solidFill>
              </a:rPr>
              <a:t>courses</a:t>
            </a:r>
            <a:r>
              <a:rPr lang="it-IT" sz="2000" dirty="0">
                <a:solidFill>
                  <a:schemeClr val="bg2"/>
                </a:solidFill>
              </a:rPr>
              <a:t> and </a:t>
            </a:r>
            <a:r>
              <a:rPr lang="it-IT" sz="2000" dirty="0" err="1">
                <a:solidFill>
                  <a:schemeClr val="bg2"/>
                </a:solidFill>
              </a:rPr>
              <a:t>PhDs</a:t>
            </a:r>
            <a:r>
              <a:rPr lang="it-IT" sz="2000" dirty="0">
                <a:solidFill>
                  <a:schemeClr val="bg2"/>
                </a:solidFill>
              </a:rPr>
              <a:t> </a:t>
            </a:r>
            <a:r>
              <a:rPr lang="it-IT" sz="2000" b="0" dirty="0" err="1">
                <a:solidFill>
                  <a:schemeClr val="bg2"/>
                </a:solidFill>
              </a:rPr>
              <a:t>focused</a:t>
            </a:r>
            <a:r>
              <a:rPr lang="it-IT" sz="2000" b="0" dirty="0">
                <a:solidFill>
                  <a:schemeClr val="bg2"/>
                </a:solidFill>
              </a:rPr>
              <a:t> on business </a:t>
            </a:r>
            <a:r>
              <a:rPr lang="it-IT" sz="2000" b="0" dirty="0" err="1">
                <a:solidFill>
                  <a:schemeClr val="bg2"/>
                </a:solidFill>
              </a:rPr>
              <a:t>innovation</a:t>
            </a:r>
            <a:r>
              <a:rPr lang="it-IT" sz="2000" b="0" dirty="0">
                <a:solidFill>
                  <a:schemeClr val="bg2"/>
                </a:solidFill>
              </a:rPr>
              <a:t> 4.0, </a:t>
            </a:r>
            <a:r>
              <a:rPr lang="it-IT" sz="2000" b="0" dirty="0" err="1">
                <a:solidFill>
                  <a:schemeClr val="bg2"/>
                </a:solidFill>
              </a:rPr>
              <a:t>linked</a:t>
            </a:r>
            <a:r>
              <a:rPr lang="it-IT" sz="2000" b="0" dirty="0">
                <a:solidFill>
                  <a:schemeClr val="bg2"/>
                </a:solidFill>
              </a:rPr>
              <a:t> to </a:t>
            </a:r>
            <a:r>
              <a:rPr lang="it-IT" sz="2000" dirty="0">
                <a:solidFill>
                  <a:schemeClr val="bg2"/>
                </a:solidFill>
              </a:rPr>
              <a:t>information security </a:t>
            </a:r>
            <a:r>
              <a:rPr lang="it-IT" sz="2000" b="0" dirty="0" err="1">
                <a:solidFill>
                  <a:schemeClr val="bg2"/>
                </a:solidFill>
              </a:rPr>
              <a:t>issues</a:t>
            </a:r>
            <a:r>
              <a:rPr lang="it-IT" sz="2000" b="0" dirty="0">
                <a:solidFill>
                  <a:schemeClr val="bg2"/>
                </a:solidFill>
              </a:rPr>
              <a:t>;</a:t>
            </a:r>
          </a:p>
          <a:p>
            <a:pPr marL="571500" indent="-342900" algn="just">
              <a:buFont typeface="Arial" panose="020B0604020202020204" pitchFamily="34" charset="0"/>
              <a:buChar char="•"/>
            </a:pPr>
            <a:endParaRPr lang="it-IT" sz="2000" b="0" dirty="0">
              <a:solidFill>
                <a:schemeClr val="bg2"/>
              </a:solidFill>
            </a:endParaRPr>
          </a:p>
        </p:txBody>
      </p:sp>
      <p:sp>
        <p:nvSpPr>
          <p:cNvPr id="5" name="Shape 138">
            <a:extLst>
              <a:ext uri="{FF2B5EF4-FFF2-40B4-BE49-F238E27FC236}">
                <a16:creationId xmlns:a16="http://schemas.microsoft.com/office/drawing/2014/main" id="{875BCAF3-EDE3-4CEA-A2CA-4949D8747EE9}"/>
              </a:ext>
            </a:extLst>
          </p:cNvPr>
          <p:cNvSpPr txBox="1">
            <a:spLocks/>
          </p:cNvSpPr>
          <p:nvPr/>
        </p:nvSpPr>
        <p:spPr>
          <a:xfrm>
            <a:off x="1847528" y="451749"/>
            <a:ext cx="8380444" cy="8890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pt-PT" sz="3000" dirty="0"/>
              <a:t>Regional Industry 4.0 Public Policy</a:t>
            </a:r>
          </a:p>
          <a:p>
            <a:r>
              <a:rPr lang="pt-PT" sz="3000" dirty="0"/>
              <a:t>Initiatives 1/3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1964028" y="1182149"/>
            <a:ext cx="8229600" cy="1480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br>
              <a:rPr lang="it-IT" sz="1600" dirty="0"/>
            </a:br>
            <a:br>
              <a:rPr lang="it-IT" sz="1600" dirty="0"/>
            </a:br>
            <a:r>
              <a:rPr lang="it-IT" sz="1600" b="1" dirty="0"/>
              <a:t>L.R. n. 25 of 17/07/2018</a:t>
            </a:r>
            <a:br>
              <a:rPr lang="it-IT" sz="1600" b="1" dirty="0"/>
            </a:br>
            <a:br>
              <a:rPr lang="it-IT" sz="1600" b="1" dirty="0"/>
            </a:br>
            <a:r>
              <a:rPr lang="en-US" sz="1600" b="1" dirty="0"/>
              <a:t>ENTERPRISES 4.0: INNOVATION, RESEARCH AND TRAINING</a:t>
            </a:r>
            <a:br>
              <a:rPr lang="en-US" sz="1600" b="1" dirty="0"/>
            </a:br>
            <a:br>
              <a:rPr lang="it-IT" sz="1600" b="1" dirty="0"/>
            </a:br>
            <a:br>
              <a:rPr lang="it-IT" sz="1600" b="1" dirty="0"/>
            </a:br>
            <a:endParaRPr sz="1600" b="1" dirty="0"/>
          </a:p>
        </p:txBody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1914364" y="2348881"/>
            <a:ext cx="8363272" cy="5472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it-IT" sz="1800" dirty="0">
                <a:solidFill>
                  <a:srgbClr val="00B0F0"/>
                </a:solidFill>
              </a:rPr>
              <a:t>Art. 7</a:t>
            </a:r>
          </a:p>
          <a:p>
            <a:pPr algn="ctr"/>
            <a:r>
              <a:rPr lang="it-IT" sz="1800" i="1" u="sng" dirty="0">
                <a:solidFill>
                  <a:srgbClr val="00B0F0"/>
                </a:solidFill>
              </a:rPr>
              <a:t>(Digital Culture and training)</a:t>
            </a:r>
            <a:endParaRPr lang="it-IT" sz="1800" u="sng" dirty="0">
              <a:solidFill>
                <a:srgbClr val="00B0F0"/>
              </a:solidFill>
            </a:endParaRPr>
          </a:p>
          <a:p>
            <a:pPr algn="ctr"/>
            <a:r>
              <a:rPr lang="it-IT" sz="1800" b="0" dirty="0">
                <a:solidFill>
                  <a:srgbClr val="C00000"/>
                </a:solidFill>
              </a:rPr>
              <a:t> 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it-IT" sz="2000" dirty="0" err="1">
                <a:solidFill>
                  <a:schemeClr val="bg2"/>
                </a:solidFill>
              </a:rPr>
              <a:t>Seminars</a:t>
            </a:r>
            <a:r>
              <a:rPr lang="it-IT" sz="2000" dirty="0">
                <a:solidFill>
                  <a:schemeClr val="bg2"/>
                </a:solidFill>
              </a:rPr>
              <a:t> or conventions</a:t>
            </a:r>
            <a:r>
              <a:rPr lang="it-IT" sz="2000" b="0" dirty="0">
                <a:solidFill>
                  <a:schemeClr val="bg2"/>
                </a:solidFill>
              </a:rPr>
              <a:t> targeting micro, small and medium </a:t>
            </a:r>
            <a:r>
              <a:rPr lang="it-IT" sz="2000" b="0" dirty="0" err="1">
                <a:solidFill>
                  <a:schemeClr val="bg2"/>
                </a:solidFill>
              </a:rPr>
              <a:t>enterprise</a:t>
            </a:r>
            <a:r>
              <a:rPr lang="it-IT" sz="2000" b="0" dirty="0">
                <a:solidFill>
                  <a:schemeClr val="bg2"/>
                </a:solidFill>
              </a:rPr>
              <a:t>;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endParaRPr lang="it-IT" sz="2000" dirty="0">
              <a:solidFill>
                <a:schemeClr val="bg2"/>
              </a:solidFill>
            </a:endParaRP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it-IT" sz="2000" dirty="0" err="1">
                <a:solidFill>
                  <a:schemeClr val="bg2"/>
                </a:solidFill>
              </a:rPr>
              <a:t>Scholarhips</a:t>
            </a:r>
            <a:r>
              <a:rPr lang="it-IT" sz="2000" dirty="0">
                <a:solidFill>
                  <a:schemeClr val="bg2"/>
                </a:solidFill>
              </a:rPr>
              <a:t> and internships</a:t>
            </a:r>
            <a:r>
              <a:rPr lang="it-IT" sz="2000" b="0" dirty="0">
                <a:solidFill>
                  <a:schemeClr val="bg2"/>
                </a:solidFill>
              </a:rPr>
              <a:t> for </a:t>
            </a:r>
            <a:r>
              <a:rPr lang="it-IT" sz="2000" b="0" dirty="0" err="1">
                <a:solidFill>
                  <a:schemeClr val="bg2"/>
                </a:solidFill>
              </a:rPr>
              <a:t>young</a:t>
            </a:r>
            <a:r>
              <a:rPr lang="it-IT" sz="2000" b="0" dirty="0">
                <a:solidFill>
                  <a:schemeClr val="bg2"/>
                </a:solidFill>
              </a:rPr>
              <a:t> </a:t>
            </a:r>
            <a:r>
              <a:rPr lang="it-IT" sz="2000" b="0" dirty="0" err="1">
                <a:solidFill>
                  <a:schemeClr val="bg2"/>
                </a:solidFill>
              </a:rPr>
              <a:t>graduates</a:t>
            </a:r>
            <a:r>
              <a:rPr lang="it-IT" sz="2000" b="0" dirty="0">
                <a:solidFill>
                  <a:schemeClr val="bg2"/>
                </a:solidFill>
              </a:rPr>
              <a:t>, </a:t>
            </a:r>
            <a:r>
              <a:rPr lang="it-IT" sz="2000" b="0" dirty="0" err="1">
                <a:solidFill>
                  <a:schemeClr val="bg2"/>
                </a:solidFill>
              </a:rPr>
              <a:t>undergraduates</a:t>
            </a:r>
            <a:r>
              <a:rPr lang="it-IT" sz="2000" b="0" dirty="0">
                <a:solidFill>
                  <a:schemeClr val="bg2"/>
                </a:solidFill>
              </a:rPr>
              <a:t> and </a:t>
            </a:r>
            <a:r>
              <a:rPr lang="it-IT" sz="2000" b="0" dirty="0" err="1">
                <a:solidFill>
                  <a:schemeClr val="bg2"/>
                </a:solidFill>
              </a:rPr>
              <a:t>graduates</a:t>
            </a:r>
            <a:r>
              <a:rPr lang="it-IT" sz="2000" b="0" dirty="0">
                <a:solidFill>
                  <a:schemeClr val="bg2"/>
                </a:solidFill>
              </a:rPr>
              <a:t> to </a:t>
            </a:r>
            <a:r>
              <a:rPr lang="it-IT" sz="2000" b="0" dirty="0" err="1">
                <a:solidFill>
                  <a:schemeClr val="bg2"/>
                </a:solidFill>
              </a:rPr>
              <a:t>attend</a:t>
            </a:r>
            <a:r>
              <a:rPr lang="it-IT" sz="2000" b="0" dirty="0">
                <a:solidFill>
                  <a:schemeClr val="bg2"/>
                </a:solidFill>
              </a:rPr>
              <a:t> </a:t>
            </a:r>
            <a:r>
              <a:rPr lang="it-IT" sz="2000" b="0" dirty="0" err="1">
                <a:solidFill>
                  <a:schemeClr val="bg2"/>
                </a:solidFill>
              </a:rPr>
              <a:t>digital</a:t>
            </a:r>
            <a:r>
              <a:rPr lang="it-IT" sz="2000" b="0" dirty="0">
                <a:solidFill>
                  <a:schemeClr val="bg2"/>
                </a:solidFill>
              </a:rPr>
              <a:t> training </a:t>
            </a:r>
            <a:r>
              <a:rPr lang="it-IT" sz="2000" b="0" dirty="0" err="1">
                <a:solidFill>
                  <a:schemeClr val="bg2"/>
                </a:solidFill>
              </a:rPr>
              <a:t>courses</a:t>
            </a:r>
            <a:r>
              <a:rPr lang="it-IT" sz="2000" b="0" dirty="0">
                <a:solidFill>
                  <a:schemeClr val="bg2"/>
                </a:solidFill>
              </a:rPr>
              <a:t>, by </a:t>
            </a:r>
            <a:r>
              <a:rPr lang="it-IT" sz="2000" b="0" dirty="0" err="1">
                <a:solidFill>
                  <a:schemeClr val="bg2"/>
                </a:solidFill>
              </a:rPr>
              <a:t>working</a:t>
            </a:r>
            <a:r>
              <a:rPr lang="it-IT" sz="2000" b="0" dirty="0">
                <a:solidFill>
                  <a:schemeClr val="bg2"/>
                </a:solidFill>
              </a:rPr>
              <a:t> </a:t>
            </a:r>
            <a:r>
              <a:rPr lang="it-IT" sz="2000" b="0" dirty="0" err="1">
                <a:solidFill>
                  <a:schemeClr val="bg2"/>
                </a:solidFill>
              </a:rPr>
              <a:t>closely</a:t>
            </a:r>
            <a:r>
              <a:rPr lang="it-IT" sz="2000" b="0" dirty="0">
                <a:solidFill>
                  <a:schemeClr val="bg2"/>
                </a:solidFill>
              </a:rPr>
              <a:t> with </a:t>
            </a:r>
            <a:r>
              <a:rPr lang="it-IT" sz="2000" b="0" dirty="0" err="1">
                <a:solidFill>
                  <a:schemeClr val="bg2"/>
                </a:solidFill>
              </a:rPr>
              <a:t>local</a:t>
            </a:r>
            <a:r>
              <a:rPr lang="it-IT" sz="2000" b="0" dirty="0">
                <a:solidFill>
                  <a:schemeClr val="bg2"/>
                </a:solidFill>
              </a:rPr>
              <a:t> companies;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endParaRPr lang="it-IT" sz="2000" b="0" dirty="0">
              <a:solidFill>
                <a:schemeClr val="bg2"/>
              </a:solidFill>
            </a:endParaRPr>
          </a:p>
          <a:p>
            <a:pPr marL="571500" indent="-342900" algn="just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2"/>
                </a:solidFill>
              </a:rPr>
              <a:t>Hoc training actions </a:t>
            </a:r>
            <a:r>
              <a:rPr lang="en-US" sz="2000" b="0" dirty="0">
                <a:solidFill>
                  <a:schemeClr val="bg2"/>
                </a:solidFill>
              </a:rPr>
              <a:t>on innovative manufacturing and digital artisan work to re-qualify workers.</a:t>
            </a:r>
            <a:endParaRPr lang="en-US" sz="1600" b="0" dirty="0">
              <a:solidFill>
                <a:schemeClr val="dk1"/>
              </a:solidFill>
            </a:endParaRPr>
          </a:p>
        </p:txBody>
      </p:sp>
      <p:sp>
        <p:nvSpPr>
          <p:cNvPr id="6" name="Shape 138">
            <a:extLst>
              <a:ext uri="{FF2B5EF4-FFF2-40B4-BE49-F238E27FC236}">
                <a16:creationId xmlns:a16="http://schemas.microsoft.com/office/drawing/2014/main" id="{6209DCD8-20CC-48EF-8100-15BCCA10F642}"/>
              </a:ext>
            </a:extLst>
          </p:cNvPr>
          <p:cNvSpPr txBox="1">
            <a:spLocks/>
          </p:cNvSpPr>
          <p:nvPr/>
        </p:nvSpPr>
        <p:spPr>
          <a:xfrm>
            <a:off x="1847528" y="451749"/>
            <a:ext cx="8380444" cy="8890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pt-PT" sz="3000" dirty="0"/>
              <a:t>Regional Industry 4.0 Public Policy</a:t>
            </a:r>
          </a:p>
          <a:p>
            <a:r>
              <a:rPr lang="pt-PT" sz="3000" dirty="0"/>
              <a:t>Initiatives 2/3</a:t>
            </a:r>
          </a:p>
        </p:txBody>
      </p:sp>
    </p:spTree>
    <p:extLst>
      <p:ext uri="{BB962C8B-B14F-4D97-AF65-F5344CB8AC3E}">
        <p14:creationId xmlns:p14="http://schemas.microsoft.com/office/powerpoint/2010/main" val="2892633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1950368" y="1039373"/>
            <a:ext cx="8291264" cy="1340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br>
              <a:rPr lang="it-IT" sz="1600" dirty="0"/>
            </a:br>
            <a:br>
              <a:rPr lang="it-IT" sz="1600" dirty="0"/>
            </a:br>
            <a:r>
              <a:rPr lang="it-IT" sz="1600" b="1" dirty="0"/>
              <a:t>L.R. n. 25 of 17/07/2018</a:t>
            </a:r>
            <a:br>
              <a:rPr lang="it-IT" sz="1600" b="1" dirty="0"/>
            </a:br>
            <a:br>
              <a:rPr lang="it-IT" sz="1600" b="1" dirty="0"/>
            </a:br>
            <a:r>
              <a:rPr lang="en-US" sz="1600" b="1" dirty="0"/>
              <a:t>ENTERPRISES 4.0: INNOVATION, RESEARCH AND TRAINING</a:t>
            </a:r>
            <a:br>
              <a:rPr lang="it-IT" sz="1600" b="1" dirty="0"/>
            </a:br>
            <a:endParaRPr sz="1600" b="1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F41FBD8-14BC-4917-93F5-A875FF0827F6}"/>
              </a:ext>
            </a:extLst>
          </p:cNvPr>
          <p:cNvSpPr txBox="1"/>
          <p:nvPr/>
        </p:nvSpPr>
        <p:spPr>
          <a:xfrm>
            <a:off x="1557536" y="2309079"/>
            <a:ext cx="88569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800" b="1" dirty="0">
                <a:solidFill>
                  <a:srgbClr val="00B0F0"/>
                </a:solidFill>
              </a:rPr>
              <a:t>Art. 13</a:t>
            </a:r>
            <a:br>
              <a:rPr lang="it-IT" b="1" i="1" dirty="0">
                <a:solidFill>
                  <a:srgbClr val="00B0F0"/>
                </a:solidFill>
              </a:rPr>
            </a:br>
            <a:r>
              <a:rPr lang="it-IT" b="1" i="1" u="sng" dirty="0">
                <a:solidFill>
                  <a:srgbClr val="00B0F0"/>
                </a:solidFill>
              </a:rPr>
              <a:t>(</a:t>
            </a:r>
            <a:r>
              <a:rPr lang="it-IT" sz="1800" b="1" i="1" u="sng" dirty="0" err="1">
                <a:solidFill>
                  <a:srgbClr val="00B0F0"/>
                </a:solidFill>
              </a:rPr>
              <a:t>Permanent</a:t>
            </a:r>
            <a:r>
              <a:rPr lang="it-IT" sz="1800" b="1" i="1" u="sng" dirty="0">
                <a:solidFill>
                  <a:srgbClr val="00B0F0"/>
                </a:solidFill>
              </a:rPr>
              <a:t> </a:t>
            </a:r>
            <a:r>
              <a:rPr lang="it-IT" sz="1800" b="1" i="1" u="sng" dirty="0" err="1">
                <a:solidFill>
                  <a:srgbClr val="00B0F0"/>
                </a:solidFill>
              </a:rPr>
              <a:t>coordination</a:t>
            </a:r>
            <a:r>
              <a:rPr lang="it-IT" sz="1800" b="1" i="1" u="sng" dirty="0">
                <a:solidFill>
                  <a:srgbClr val="00B0F0"/>
                </a:solidFill>
              </a:rPr>
              <a:t> </a:t>
            </a:r>
            <a:r>
              <a:rPr lang="it-IT" sz="1800" b="1" i="1" u="sng" dirty="0" err="1">
                <a:solidFill>
                  <a:srgbClr val="00B0F0"/>
                </a:solidFill>
              </a:rPr>
              <a:t>table</a:t>
            </a:r>
            <a:r>
              <a:rPr lang="it-IT" sz="1800" b="1" i="1" u="sng" dirty="0">
                <a:solidFill>
                  <a:srgbClr val="00B0F0"/>
                </a:solidFill>
              </a:rPr>
              <a:t> Industry 4.0)</a:t>
            </a:r>
            <a:br>
              <a:rPr lang="it-IT" sz="1800" b="1" i="1" u="sng" dirty="0">
                <a:solidFill>
                  <a:srgbClr val="00B0F0"/>
                </a:solidFill>
              </a:rPr>
            </a:br>
            <a:endParaRPr lang="it-IT" sz="1800" b="1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BC44105-DB8F-4A95-B52C-34863FCC90D2}"/>
              </a:ext>
            </a:extLst>
          </p:cNvPr>
          <p:cNvSpPr/>
          <p:nvPr/>
        </p:nvSpPr>
        <p:spPr>
          <a:xfrm>
            <a:off x="2207568" y="3098798"/>
            <a:ext cx="7992888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dirty="0" err="1">
                <a:solidFill>
                  <a:schemeClr val="bg2"/>
                </a:solidFill>
              </a:rPr>
              <a:t>Aim</a:t>
            </a:r>
            <a:r>
              <a:rPr lang="it-IT" sz="1600" dirty="0">
                <a:solidFill>
                  <a:schemeClr val="bg2"/>
                </a:solidFill>
                <a:sym typeface="Wingdings" panose="05000000000000000000" pitchFamily="2" charset="2"/>
              </a:rPr>
              <a:t> </a:t>
            </a:r>
            <a:r>
              <a:rPr lang="it-IT" sz="1600" dirty="0" err="1">
                <a:solidFill>
                  <a:schemeClr val="bg2"/>
                </a:solidFill>
              </a:rPr>
              <a:t>ensure</a:t>
            </a:r>
            <a:r>
              <a:rPr lang="it-IT" sz="1600" dirty="0">
                <a:solidFill>
                  <a:schemeClr val="bg2"/>
                </a:solidFill>
              </a:rPr>
              <a:t> a </a:t>
            </a:r>
            <a:r>
              <a:rPr lang="it-IT" sz="1600" dirty="0" err="1">
                <a:solidFill>
                  <a:schemeClr val="bg2"/>
                </a:solidFill>
              </a:rPr>
              <a:t>shared</a:t>
            </a:r>
            <a:r>
              <a:rPr lang="it-IT" sz="1600" dirty="0">
                <a:solidFill>
                  <a:schemeClr val="bg2"/>
                </a:solidFill>
              </a:rPr>
              <a:t> governance </a:t>
            </a:r>
            <a:r>
              <a:rPr lang="it-IT" sz="1600" dirty="0" err="1">
                <a:solidFill>
                  <a:schemeClr val="bg2"/>
                </a:solidFill>
              </a:rPr>
              <a:t>concerning</a:t>
            </a:r>
            <a:r>
              <a:rPr lang="it-IT" sz="1600" dirty="0">
                <a:solidFill>
                  <a:schemeClr val="bg2"/>
                </a:solidFill>
              </a:rPr>
              <a:t> the </a:t>
            </a:r>
            <a:r>
              <a:rPr lang="it-IT" sz="1600" dirty="0" err="1">
                <a:solidFill>
                  <a:schemeClr val="bg2"/>
                </a:solidFill>
              </a:rPr>
              <a:t>regional</a:t>
            </a:r>
            <a:r>
              <a:rPr lang="it-IT" sz="1600" dirty="0">
                <a:solidFill>
                  <a:schemeClr val="bg2"/>
                </a:solidFill>
              </a:rPr>
              <a:t> </a:t>
            </a:r>
            <a:r>
              <a:rPr lang="it-IT" sz="1600" dirty="0" err="1">
                <a:solidFill>
                  <a:schemeClr val="bg2"/>
                </a:solidFill>
              </a:rPr>
              <a:t>instruments</a:t>
            </a:r>
            <a:r>
              <a:rPr lang="it-IT" sz="1600" dirty="0">
                <a:solidFill>
                  <a:schemeClr val="bg2"/>
                </a:solidFill>
              </a:rPr>
              <a:t> and the </a:t>
            </a:r>
            <a:r>
              <a:rPr lang="it-IT" sz="1600" dirty="0" err="1">
                <a:solidFill>
                  <a:schemeClr val="bg2"/>
                </a:solidFill>
              </a:rPr>
              <a:t>measures</a:t>
            </a:r>
            <a:r>
              <a:rPr lang="it-IT" sz="1600" dirty="0">
                <a:solidFill>
                  <a:schemeClr val="bg2"/>
                </a:solidFill>
              </a:rPr>
              <a:t> </a:t>
            </a:r>
            <a:r>
              <a:rPr lang="it-IT" sz="1600" dirty="0" err="1">
                <a:solidFill>
                  <a:schemeClr val="bg2"/>
                </a:solidFill>
              </a:rPr>
              <a:t>envisages</a:t>
            </a:r>
            <a:r>
              <a:rPr lang="it-IT" sz="1600" dirty="0">
                <a:solidFill>
                  <a:schemeClr val="bg2"/>
                </a:solidFill>
              </a:rPr>
              <a:t> by the National Industry 4.0 Plan </a:t>
            </a:r>
            <a:r>
              <a:rPr lang="it-IT" sz="1600" dirty="0" err="1">
                <a:solidFill>
                  <a:schemeClr val="bg2"/>
                </a:solidFill>
              </a:rPr>
              <a:t>which</a:t>
            </a:r>
            <a:r>
              <a:rPr lang="it-IT" sz="1600" dirty="0">
                <a:solidFill>
                  <a:schemeClr val="bg2"/>
                </a:solidFill>
              </a:rPr>
              <a:t> </a:t>
            </a:r>
            <a:r>
              <a:rPr lang="it-IT" sz="1600" dirty="0" err="1">
                <a:solidFill>
                  <a:schemeClr val="bg2"/>
                </a:solidFill>
              </a:rPr>
              <a:t>have</a:t>
            </a:r>
            <a:r>
              <a:rPr lang="it-IT" sz="1600" dirty="0">
                <a:solidFill>
                  <a:schemeClr val="bg2"/>
                </a:solidFill>
              </a:rPr>
              <a:t> impacts on the </a:t>
            </a:r>
            <a:r>
              <a:rPr lang="it-IT" sz="1600" dirty="0" err="1">
                <a:solidFill>
                  <a:schemeClr val="bg2"/>
                </a:solidFill>
              </a:rPr>
              <a:t>whole</a:t>
            </a:r>
            <a:r>
              <a:rPr lang="it-IT" sz="1600" dirty="0">
                <a:solidFill>
                  <a:schemeClr val="bg2"/>
                </a:solidFill>
              </a:rPr>
              <a:t> </a:t>
            </a:r>
            <a:r>
              <a:rPr lang="it-IT" sz="1600" dirty="0" err="1">
                <a:solidFill>
                  <a:schemeClr val="bg2"/>
                </a:solidFill>
              </a:rPr>
              <a:t>regional</a:t>
            </a:r>
            <a:r>
              <a:rPr lang="it-IT" sz="1600" dirty="0">
                <a:solidFill>
                  <a:schemeClr val="bg2"/>
                </a:solidFill>
              </a:rPr>
              <a:t> </a:t>
            </a:r>
            <a:r>
              <a:rPr lang="it-IT" sz="1600" dirty="0" err="1">
                <a:solidFill>
                  <a:schemeClr val="bg2"/>
                </a:solidFill>
              </a:rPr>
              <a:t>territory</a:t>
            </a:r>
            <a:endParaRPr lang="it-IT" sz="1600" dirty="0">
              <a:solidFill>
                <a:schemeClr val="bg2"/>
              </a:solidFill>
            </a:endParaRPr>
          </a:p>
          <a:p>
            <a:endParaRPr lang="it-IT" sz="1600" dirty="0">
              <a:solidFill>
                <a:schemeClr val="bg2"/>
              </a:solidFill>
            </a:endParaRPr>
          </a:p>
          <a:p>
            <a:r>
              <a:rPr lang="it-IT" sz="1600" dirty="0">
                <a:solidFill>
                  <a:schemeClr val="bg2"/>
                </a:solidFill>
              </a:rPr>
              <a:t>Instruments:</a:t>
            </a:r>
          </a:p>
          <a:p>
            <a:pPr marL="571500" indent="-342900" algn="just">
              <a:buFont typeface="Arial" panose="020B0604020202020204" pitchFamily="34" charset="0"/>
              <a:buChar char="•"/>
            </a:pPr>
            <a:r>
              <a:rPr lang="it-IT" sz="1600" b="1" dirty="0" err="1">
                <a:solidFill>
                  <a:schemeClr val="bg2"/>
                </a:solidFill>
              </a:rPr>
              <a:t>Osservatory</a:t>
            </a:r>
            <a:r>
              <a:rPr lang="it-IT" sz="1600" b="1" dirty="0">
                <a:solidFill>
                  <a:schemeClr val="bg2"/>
                </a:solidFill>
              </a:rPr>
              <a:t> for Industry 4.0</a:t>
            </a:r>
            <a:r>
              <a:rPr lang="it-IT" sz="1600" dirty="0">
                <a:solidFill>
                  <a:schemeClr val="bg2"/>
                </a:solidFill>
              </a:rPr>
              <a:t>: governance of policy for I4.0 for the </a:t>
            </a:r>
            <a:r>
              <a:rPr lang="it-IT" sz="1600" dirty="0" err="1">
                <a:solidFill>
                  <a:schemeClr val="bg2"/>
                </a:solidFill>
              </a:rPr>
              <a:t>next</a:t>
            </a:r>
            <a:r>
              <a:rPr lang="it-IT" sz="1600" dirty="0">
                <a:solidFill>
                  <a:schemeClr val="bg2"/>
                </a:solidFill>
              </a:rPr>
              <a:t> programming </a:t>
            </a:r>
            <a:r>
              <a:rPr lang="it-IT" sz="1600" dirty="0" err="1">
                <a:solidFill>
                  <a:schemeClr val="bg2"/>
                </a:solidFill>
              </a:rPr>
              <a:t>period</a:t>
            </a:r>
            <a:r>
              <a:rPr lang="it-IT" sz="1600" dirty="0">
                <a:solidFill>
                  <a:schemeClr val="bg2"/>
                </a:solidFill>
              </a:rPr>
              <a:t> 2021- 2027; </a:t>
            </a:r>
            <a:r>
              <a:rPr lang="it-IT" sz="1600" dirty="0" err="1">
                <a:solidFill>
                  <a:schemeClr val="bg2"/>
                </a:solidFill>
              </a:rPr>
              <a:t>it</a:t>
            </a:r>
            <a:r>
              <a:rPr lang="it-IT" sz="1600" dirty="0">
                <a:solidFill>
                  <a:schemeClr val="bg2"/>
                </a:solidFill>
              </a:rPr>
              <a:t> </a:t>
            </a:r>
            <a:r>
              <a:rPr lang="it-IT" sz="1600" dirty="0" err="1">
                <a:solidFill>
                  <a:schemeClr val="bg2"/>
                </a:solidFill>
              </a:rPr>
              <a:t>is</a:t>
            </a:r>
            <a:r>
              <a:rPr lang="it-IT" sz="1600" dirty="0">
                <a:solidFill>
                  <a:schemeClr val="bg2"/>
                </a:solidFill>
              </a:rPr>
              <a:t> </a:t>
            </a:r>
            <a:r>
              <a:rPr lang="it-IT" sz="1600" dirty="0" err="1">
                <a:solidFill>
                  <a:schemeClr val="bg2"/>
                </a:solidFill>
              </a:rPr>
              <a:t>composed</a:t>
            </a:r>
            <a:r>
              <a:rPr lang="it-IT" sz="1600" dirty="0">
                <a:solidFill>
                  <a:schemeClr val="bg2"/>
                </a:solidFill>
              </a:rPr>
              <a:t> by </a:t>
            </a:r>
            <a:r>
              <a:rPr lang="it-IT" sz="1600" dirty="0" err="1">
                <a:solidFill>
                  <a:schemeClr val="bg2"/>
                </a:solidFill>
              </a:rPr>
              <a:t>regional</a:t>
            </a:r>
            <a:r>
              <a:rPr lang="it-IT" sz="1600" dirty="0">
                <a:solidFill>
                  <a:schemeClr val="bg2"/>
                </a:solidFill>
              </a:rPr>
              <a:t> </a:t>
            </a:r>
            <a:r>
              <a:rPr lang="it-IT" sz="1600" dirty="0" err="1">
                <a:solidFill>
                  <a:schemeClr val="bg2"/>
                </a:solidFill>
              </a:rPr>
              <a:t>authorities</a:t>
            </a:r>
            <a:r>
              <a:rPr lang="it-IT" sz="1600" dirty="0">
                <a:solidFill>
                  <a:schemeClr val="bg2"/>
                </a:solidFill>
              </a:rPr>
              <a:t>, </a:t>
            </a:r>
            <a:r>
              <a:rPr lang="it-IT" sz="1600" dirty="0" err="1">
                <a:solidFill>
                  <a:schemeClr val="bg2"/>
                </a:solidFill>
              </a:rPr>
              <a:t>association</a:t>
            </a:r>
            <a:r>
              <a:rPr lang="it-IT" sz="1600" dirty="0">
                <a:solidFill>
                  <a:schemeClr val="bg2"/>
                </a:solidFill>
              </a:rPr>
              <a:t> of </a:t>
            </a:r>
            <a:r>
              <a:rPr lang="it-IT" sz="1600" dirty="0" err="1">
                <a:solidFill>
                  <a:schemeClr val="bg2"/>
                </a:solidFill>
              </a:rPr>
              <a:t>categories</a:t>
            </a:r>
            <a:r>
              <a:rPr lang="it-IT" sz="1600" dirty="0">
                <a:solidFill>
                  <a:schemeClr val="bg2"/>
                </a:solidFill>
              </a:rPr>
              <a:t>, </a:t>
            </a:r>
            <a:r>
              <a:rPr lang="it-IT" sz="1600" dirty="0" err="1">
                <a:solidFill>
                  <a:schemeClr val="bg2"/>
                </a:solidFill>
              </a:rPr>
              <a:t>universities</a:t>
            </a:r>
            <a:endParaRPr lang="it-IT" sz="1600" dirty="0">
              <a:solidFill>
                <a:schemeClr val="bg2"/>
              </a:solidFill>
            </a:endParaRPr>
          </a:p>
          <a:p>
            <a:pPr marL="571500" indent="-342900" algn="just">
              <a:buFont typeface="Arial" panose="020B0604020202020204" pitchFamily="34" charset="0"/>
              <a:buChar char="•"/>
            </a:pPr>
            <a:endParaRPr lang="it-IT" sz="1600" dirty="0">
              <a:solidFill>
                <a:schemeClr val="bg2"/>
              </a:solidFill>
            </a:endParaRPr>
          </a:p>
          <a:p>
            <a:pPr marL="571500" indent="-342900" algn="just">
              <a:buFont typeface="Arial" panose="020B0604020202020204" pitchFamily="34" charset="0"/>
              <a:buChar char="•"/>
            </a:pPr>
            <a:r>
              <a:rPr lang="it-IT" sz="1600" b="1" dirty="0" err="1">
                <a:solidFill>
                  <a:schemeClr val="bg2"/>
                </a:solidFill>
              </a:rPr>
              <a:t>Permanent</a:t>
            </a:r>
            <a:r>
              <a:rPr lang="it-IT" sz="1600" b="1" dirty="0">
                <a:solidFill>
                  <a:schemeClr val="bg2"/>
                </a:solidFill>
              </a:rPr>
              <a:t> </a:t>
            </a:r>
            <a:r>
              <a:rPr lang="it-IT" sz="1600" b="1" dirty="0" err="1">
                <a:solidFill>
                  <a:schemeClr val="bg2"/>
                </a:solidFill>
              </a:rPr>
              <a:t>Table</a:t>
            </a:r>
            <a:r>
              <a:rPr lang="it-IT" sz="1600" dirty="0">
                <a:solidFill>
                  <a:schemeClr val="bg2"/>
                </a:solidFill>
              </a:rPr>
              <a:t>: technical inputs, </a:t>
            </a:r>
            <a:r>
              <a:rPr lang="it-IT" sz="1600" dirty="0" err="1">
                <a:solidFill>
                  <a:schemeClr val="bg2"/>
                </a:solidFill>
              </a:rPr>
              <a:t>comments</a:t>
            </a:r>
            <a:r>
              <a:rPr lang="it-IT" sz="1600" dirty="0">
                <a:solidFill>
                  <a:schemeClr val="bg2"/>
                </a:solidFill>
              </a:rPr>
              <a:t> and feedback on I4.0; </a:t>
            </a:r>
            <a:r>
              <a:rPr lang="it-IT" sz="1600" dirty="0" err="1">
                <a:solidFill>
                  <a:schemeClr val="bg2"/>
                </a:solidFill>
              </a:rPr>
              <a:t>it’s</a:t>
            </a:r>
            <a:r>
              <a:rPr lang="it-IT" sz="1600" dirty="0">
                <a:solidFill>
                  <a:schemeClr val="bg2"/>
                </a:solidFill>
              </a:rPr>
              <a:t> </a:t>
            </a:r>
            <a:r>
              <a:rPr lang="it-IT" sz="1600" dirty="0" err="1">
                <a:solidFill>
                  <a:schemeClr val="bg2"/>
                </a:solidFill>
              </a:rPr>
              <a:t>composed</a:t>
            </a:r>
            <a:r>
              <a:rPr lang="it-IT" sz="1600" dirty="0">
                <a:solidFill>
                  <a:schemeClr val="bg2"/>
                </a:solidFill>
              </a:rPr>
              <a:t> by </a:t>
            </a:r>
            <a:r>
              <a:rPr lang="it-IT" sz="1600" dirty="0" err="1">
                <a:solidFill>
                  <a:schemeClr val="bg2"/>
                </a:solidFill>
              </a:rPr>
              <a:t>competence</a:t>
            </a:r>
            <a:r>
              <a:rPr lang="it-IT" sz="1600" dirty="0">
                <a:solidFill>
                  <a:schemeClr val="bg2"/>
                </a:solidFill>
              </a:rPr>
              <a:t> center, DIH and PID</a:t>
            </a:r>
          </a:p>
          <a:p>
            <a:pPr marL="571500" indent="-34290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bg2"/>
              </a:solidFill>
            </a:endParaRPr>
          </a:p>
        </p:txBody>
      </p:sp>
      <p:sp>
        <p:nvSpPr>
          <p:cNvPr id="9" name="Shape 138">
            <a:extLst>
              <a:ext uri="{FF2B5EF4-FFF2-40B4-BE49-F238E27FC236}">
                <a16:creationId xmlns:a16="http://schemas.microsoft.com/office/drawing/2014/main" id="{4D120FD9-D290-45CA-A2B8-8B11F380065B}"/>
              </a:ext>
            </a:extLst>
          </p:cNvPr>
          <p:cNvSpPr txBox="1">
            <a:spLocks/>
          </p:cNvSpPr>
          <p:nvPr/>
        </p:nvSpPr>
        <p:spPr>
          <a:xfrm>
            <a:off x="1847528" y="451749"/>
            <a:ext cx="8380444" cy="8890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pt-PT" sz="3000" dirty="0"/>
              <a:t>Regional Industry 4.0 Public Policy</a:t>
            </a:r>
          </a:p>
          <a:p>
            <a:r>
              <a:rPr lang="pt-PT" sz="3000" dirty="0"/>
              <a:t>Initiatives 3/3</a:t>
            </a:r>
          </a:p>
        </p:txBody>
      </p:sp>
    </p:spTree>
    <p:extLst>
      <p:ext uri="{BB962C8B-B14F-4D97-AF65-F5344CB8AC3E}">
        <p14:creationId xmlns:p14="http://schemas.microsoft.com/office/powerpoint/2010/main" val="1011129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2063552" y="451749"/>
            <a:ext cx="8229600" cy="5620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pt-PT" dirty="0"/>
              <a:t>Good Practice ERDF</a:t>
            </a:r>
            <a:endParaRPr dirty="0"/>
          </a:p>
        </p:txBody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1667508" y="1303391"/>
            <a:ext cx="8856984" cy="518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2200" dirty="0"/>
              <a:t>2 Regional Calls “Manufacturing and Labor 4.0” 2018</a:t>
            </a:r>
            <a:r>
              <a:rPr lang="en-US" sz="2200" b="0" dirty="0"/>
              <a:t> and </a:t>
            </a:r>
            <a:r>
              <a:rPr lang="en-US" sz="2200" dirty="0"/>
              <a:t>2019</a:t>
            </a:r>
          </a:p>
          <a:p>
            <a:endParaRPr lang="en-US" sz="2200" dirty="0">
              <a:solidFill>
                <a:srgbClr val="002060"/>
              </a:solidFill>
            </a:endParaRPr>
          </a:p>
          <a:p>
            <a:r>
              <a:rPr lang="it-IT" sz="2200" dirty="0" err="1">
                <a:solidFill>
                  <a:srgbClr val="002060"/>
                </a:solidFill>
              </a:rPr>
              <a:t>Aim</a:t>
            </a:r>
            <a:r>
              <a:rPr lang="it-IT" sz="2200" dirty="0">
                <a:solidFill>
                  <a:srgbClr val="002060"/>
                </a:solidFill>
                <a:sym typeface="Wingdings" panose="05000000000000000000" pitchFamily="2" charset="2"/>
              </a:rPr>
              <a:t></a:t>
            </a:r>
            <a:r>
              <a:rPr lang="en-US" sz="2200" b="0" dirty="0"/>
              <a:t> provides capital grants to SME’s, for implementation and application of new digital technologies as well as  the vocational training of labor force </a:t>
            </a:r>
            <a:r>
              <a:rPr lang="en-US" sz="2200" b="0" dirty="0">
                <a:hlinkClick r:id="rId3"/>
              </a:rPr>
              <a:t>LINK</a:t>
            </a:r>
            <a:endParaRPr lang="en-US" sz="2200" b="0" dirty="0"/>
          </a:p>
          <a:p>
            <a:endParaRPr lang="en-US" b="0" dirty="0"/>
          </a:p>
          <a:p>
            <a:endParaRPr lang="it-IT" b="0" dirty="0"/>
          </a:p>
          <a:p>
            <a:pPr marL="1257300" lvl="2" indent="-190500">
              <a:buSzPts val="2400"/>
            </a:pPr>
            <a:endParaRPr lang="pt-PT" dirty="0"/>
          </a:p>
        </p:txBody>
      </p:sp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69B9FC92-C058-4CFC-8C08-654497BE74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528443"/>
              </p:ext>
            </p:extLst>
          </p:nvPr>
        </p:nvGraphicFramePr>
        <p:xfrm>
          <a:off x="2084240" y="3645024"/>
          <a:ext cx="8208912" cy="3078480"/>
        </p:xfrm>
        <a:graphic>
          <a:graphicData uri="http://schemas.openxmlformats.org/drawingml/2006/table">
            <a:tbl>
              <a:tblPr firstRow="1" bandRow="1">
                <a:tableStyleId>{106F7A38-2457-4721-AEC2-E71E057B1861}</a:tableStyleId>
              </a:tblPr>
              <a:tblGrid>
                <a:gridCol w="3168352">
                  <a:extLst>
                    <a:ext uri="{9D8B030D-6E8A-4147-A177-3AD203B41FA5}">
                      <a16:colId xmlns:a16="http://schemas.microsoft.com/office/drawing/2014/main" val="4121145159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698487409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40860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/>
                        <a:t>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1235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Applications received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/>
                        <a:t>107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/>
                        <a:t>274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6726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Beneficiaries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/>
                        <a:t>SME’S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/>
                        <a:t>SME’S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8301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Contributions granted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€ 9.341.447,43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€ </a:t>
                      </a:r>
                      <a:r>
                        <a:rPr lang="it-IT" sz="20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6.760.062,31</a:t>
                      </a:r>
                      <a:endParaRPr lang="it-IT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307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Total planned investments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€ 30.522.537,17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/>
                        <a:t>€26.134.980,10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30236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Internships started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42954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New employment contracts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180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1265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3295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1847528" y="513589"/>
            <a:ext cx="8229600" cy="1124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pt-PT" dirty="0"/>
              <a:t>Good Practice General Policy </a:t>
            </a:r>
            <a:br>
              <a:rPr lang="pt-PT" dirty="0"/>
            </a:br>
            <a:r>
              <a:rPr lang="pt-PT" dirty="0"/>
              <a:t>1/2</a:t>
            </a:r>
            <a:endParaRPr dirty="0"/>
          </a:p>
        </p:txBody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1848929" y="1916833"/>
            <a:ext cx="8207375" cy="518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 algn="just"/>
            <a:r>
              <a:rPr lang="en-US" dirty="0"/>
              <a:t>Regional Call </a:t>
            </a:r>
            <a:r>
              <a:rPr lang="it-IT" dirty="0"/>
              <a:t>«Human digitale </a:t>
            </a:r>
            <a:r>
              <a:rPr lang="it-IT" dirty="0" err="1"/>
              <a:t>flexible</a:t>
            </a:r>
            <a:r>
              <a:rPr lang="it-IT" dirty="0"/>
              <a:t> manufacturing»</a:t>
            </a:r>
            <a:endParaRPr lang="en-US" b="0" dirty="0"/>
          </a:p>
          <a:p>
            <a:pPr marL="0" indent="0" algn="just"/>
            <a:endParaRPr lang="en-US" dirty="0"/>
          </a:p>
          <a:p>
            <a:pPr marL="0" indent="0" algn="just"/>
            <a:r>
              <a:rPr lang="en-US" dirty="0"/>
              <a:t>Aim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b="0" dirty="0"/>
              <a:t>to structure and consolidate over time a synergistic collaboration between regional stakeholder to create a </a:t>
            </a:r>
            <a:r>
              <a:rPr lang="en-US" dirty="0"/>
              <a:t>flexible laboratory </a:t>
            </a:r>
            <a:r>
              <a:rPr lang="en-US" b="0" dirty="0"/>
              <a:t>working in the field of </a:t>
            </a:r>
            <a:r>
              <a:rPr lang="en-US" b="0" u="sng" dirty="0"/>
              <a:t>Industry 4.0</a:t>
            </a:r>
          </a:p>
          <a:p>
            <a:pPr marL="0" indent="0" algn="just"/>
            <a:r>
              <a:rPr lang="en-US" b="0" dirty="0">
                <a:hlinkClick r:id="rId3"/>
              </a:rPr>
              <a:t>LINK</a:t>
            </a:r>
            <a:endParaRPr lang="en-US" b="0" dirty="0"/>
          </a:p>
          <a:p>
            <a:pPr marL="0" indent="0" algn="just"/>
            <a:endParaRPr lang="en-US" b="0" dirty="0"/>
          </a:p>
          <a:p>
            <a:pPr marL="0" indent="0" algn="just"/>
            <a:r>
              <a:rPr lang="en-US" b="0" dirty="0"/>
              <a:t>The laboratory will be divide in 4 main areas, each one specialized in a specific topic:</a:t>
            </a:r>
          </a:p>
          <a:p>
            <a:pPr marL="571500" indent="-342900" algn="just">
              <a:buFont typeface="Arial" panose="020B0604020202020204" pitchFamily="34" charset="0"/>
              <a:buChar char="•"/>
            </a:pPr>
            <a:r>
              <a:rPr lang="en-US" b="0" dirty="0"/>
              <a:t>Augmented reality</a:t>
            </a:r>
          </a:p>
          <a:p>
            <a:pPr marL="571500" indent="-342900" algn="just">
              <a:buFont typeface="Arial" panose="020B0604020202020204" pitchFamily="34" charset="0"/>
              <a:buChar char="•"/>
            </a:pPr>
            <a:r>
              <a:rPr lang="en-US" b="0" dirty="0"/>
              <a:t>Big data and data analytics</a:t>
            </a:r>
          </a:p>
          <a:p>
            <a:endParaRPr lang="it-IT" b="0" dirty="0"/>
          </a:p>
          <a:p>
            <a:pPr marL="1257300" lvl="2" indent="-190500">
              <a:buSzPts val="2400"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9914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2063552" y="451749"/>
            <a:ext cx="8229600" cy="1249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pt-PT" dirty="0"/>
              <a:t>Good Practice General Policy</a:t>
            </a:r>
            <a:br>
              <a:rPr lang="pt-PT" dirty="0"/>
            </a:br>
            <a:r>
              <a:rPr lang="pt-PT" dirty="0"/>
              <a:t>2/2</a:t>
            </a:r>
            <a:endParaRPr dirty="0"/>
          </a:p>
        </p:txBody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1631504" y="1412777"/>
            <a:ext cx="8856984" cy="518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US" b="0" dirty="0"/>
          </a:p>
          <a:p>
            <a:pPr marL="571500" indent="-342900" algn="just">
              <a:buFont typeface="Arial" panose="020B0604020202020204" pitchFamily="34" charset="0"/>
              <a:buChar char="•"/>
            </a:pPr>
            <a:r>
              <a:rPr lang="en-US" b="0" dirty="0"/>
              <a:t>Collaborative robots</a:t>
            </a:r>
          </a:p>
          <a:p>
            <a:pPr marL="571500" indent="-342900" algn="just">
              <a:buFont typeface="Arial" panose="020B0604020202020204" pitchFamily="34" charset="0"/>
              <a:buChar char="•"/>
            </a:pPr>
            <a:r>
              <a:rPr lang="en-US" b="0" dirty="0"/>
              <a:t>Energy efficiency and energy consumption</a:t>
            </a:r>
          </a:p>
          <a:p>
            <a:endParaRPr lang="en-US" b="0" dirty="0"/>
          </a:p>
          <a:p>
            <a:pPr marL="228600" indent="0"/>
            <a:r>
              <a:rPr lang="en-US" dirty="0"/>
              <a:t>Duration of the project: </a:t>
            </a:r>
            <a:r>
              <a:rPr lang="en-US" b="0" dirty="0"/>
              <a:t>36 months</a:t>
            </a:r>
          </a:p>
          <a:p>
            <a:pPr marL="228600" indent="0"/>
            <a:r>
              <a:rPr lang="en-US" dirty="0"/>
              <a:t>Applications received</a:t>
            </a:r>
            <a:r>
              <a:rPr lang="en-US" b="0" dirty="0"/>
              <a:t>: 1</a:t>
            </a:r>
            <a:endParaRPr lang="it-IT" b="0" dirty="0"/>
          </a:p>
          <a:p>
            <a:pPr marL="228600" indent="0"/>
            <a:r>
              <a:rPr lang="en-US" dirty="0"/>
              <a:t>Beneficiaries</a:t>
            </a:r>
            <a:r>
              <a:rPr lang="en-US" b="0" dirty="0"/>
              <a:t>: 23 partners (19 companies, 2 universities, 1 research </a:t>
            </a:r>
            <a:r>
              <a:rPr lang="en-US" b="0" dirty="0" err="1"/>
              <a:t>centres</a:t>
            </a:r>
            <a:r>
              <a:rPr lang="en-US" b="0" dirty="0"/>
              <a:t>, 1 cluster)</a:t>
            </a:r>
            <a:endParaRPr lang="it-IT" b="0" dirty="0"/>
          </a:p>
          <a:p>
            <a:pPr marL="228600" indent="0"/>
            <a:r>
              <a:rPr lang="en-US" dirty="0"/>
              <a:t>Contributions granted</a:t>
            </a:r>
            <a:r>
              <a:rPr lang="en-US" b="0" dirty="0"/>
              <a:t>: € </a:t>
            </a:r>
            <a:r>
              <a:rPr lang="it-IT" b="0" dirty="0"/>
              <a:t>5.143.795,54</a:t>
            </a:r>
          </a:p>
          <a:p>
            <a:pPr marL="228600" indent="0"/>
            <a:r>
              <a:rPr lang="en-US" dirty="0"/>
              <a:t>Total planned investments</a:t>
            </a:r>
            <a:r>
              <a:rPr lang="en-US" b="0" dirty="0"/>
              <a:t>: € 9.528.315</a:t>
            </a:r>
            <a:endParaRPr lang="it-IT" b="0" dirty="0"/>
          </a:p>
          <a:p>
            <a:pPr marL="228600" indent="0"/>
            <a:endParaRPr lang="it-IT" b="0" dirty="0"/>
          </a:p>
          <a:p>
            <a:pPr marL="1257300" lvl="2" indent="-190500">
              <a:buSzPts val="2400"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709363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ctrTitle"/>
          </p:nvPr>
        </p:nvSpPr>
        <p:spPr>
          <a:xfrm>
            <a:off x="2209800" y="3501009"/>
            <a:ext cx="7772400" cy="794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en-GB" dirty="0"/>
              <a:t>Thank you! </a:t>
            </a:r>
            <a:endParaRPr dirty="0"/>
          </a:p>
        </p:txBody>
      </p:sp>
      <p:sp>
        <p:nvSpPr>
          <p:cNvPr id="12" name="CustomShape 2"/>
          <p:cNvSpPr/>
          <p:nvPr/>
        </p:nvSpPr>
        <p:spPr>
          <a:xfrm>
            <a:off x="1991640" y="6165360"/>
            <a:ext cx="4102560" cy="43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ES" sz="1600" b="1" spc="-1" dirty="0" err="1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Questions</a:t>
            </a:r>
            <a:r>
              <a:rPr lang="es-ES" sz="1600" b="1" spc="-1" dirty="0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</a:t>
            </a:r>
            <a:r>
              <a:rPr lang="es-ES" sz="1600" b="1" spc="-1" dirty="0" err="1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welcome</a:t>
            </a:r>
            <a:endParaRPr lang="es-ES" sz="1800" spc="-1" dirty="0"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2734305"/>
      </p:ext>
    </p:extLst>
  </p:cSld>
  <p:clrMapOvr>
    <a:masterClrMapping/>
  </p:clrMapOvr>
</p:sld>
</file>

<file path=ppt/theme/theme1.xml><?xml version="1.0" encoding="utf-8"?>
<a:theme xmlns:a="http://schemas.openxmlformats.org/drawingml/2006/main" name="BASIC">
  <a:themeElements>
    <a:clrScheme name="Interreg Europ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FDC609"/>
      </a:accent1>
      <a:accent2>
        <a:srgbClr val="98C222"/>
      </a:accent2>
      <a:accent3>
        <a:srgbClr val="159960"/>
      </a:accent3>
      <a:accent4>
        <a:srgbClr val="21B7CF"/>
      </a:accent4>
      <a:accent5>
        <a:srgbClr val="000099"/>
      </a:accent5>
      <a:accent6>
        <a:srgbClr val="FFCC00"/>
      </a:accent6>
      <a:hlink>
        <a:srgbClr val="363438"/>
      </a:hlink>
      <a:folHlink>
        <a:srgbClr val="0000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 page">
  <a:themeElements>
    <a:clrScheme name="Interreg Europ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FDC609"/>
      </a:accent1>
      <a:accent2>
        <a:srgbClr val="98C222"/>
      </a:accent2>
      <a:accent3>
        <a:srgbClr val="159960"/>
      </a:accent3>
      <a:accent4>
        <a:srgbClr val="21B7CF"/>
      </a:accent4>
      <a:accent5>
        <a:srgbClr val="000099"/>
      </a:accent5>
      <a:accent6>
        <a:srgbClr val="FFCC00"/>
      </a:accent6>
      <a:hlink>
        <a:srgbClr val="363438"/>
      </a:hlink>
      <a:folHlink>
        <a:srgbClr val="0000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396</Words>
  <Application>Microsoft Office PowerPoint</Application>
  <PresentationFormat>Ecrã Panorâmico</PresentationFormat>
  <Paragraphs>93</Paragraphs>
  <Slides>9</Slides>
  <Notes>8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dos diapositivos</vt:lpstr>
      </vt:variant>
      <vt:variant>
        <vt:i4>9</vt:i4>
      </vt:variant>
    </vt:vector>
  </HeadingPairs>
  <TitlesOfParts>
    <vt:vector size="15" baseType="lpstr">
      <vt:lpstr>Arial</vt:lpstr>
      <vt:lpstr>Calibri</vt:lpstr>
      <vt:lpstr>Courier New</vt:lpstr>
      <vt:lpstr>Noto Sans Symbols</vt:lpstr>
      <vt:lpstr>BASIC</vt:lpstr>
      <vt:lpstr>CONTENT page</vt:lpstr>
      <vt:lpstr>Regional Overview and Good Practices</vt:lpstr>
      <vt:lpstr>Regional I.4.0 Public Policy Initiatives: General overview of I.4.0 regional public policy </vt:lpstr>
      <vt:lpstr>  L.R. n. 25 of 17/07/2018  ENTERPRISES 4.0: INNOVATION, RESEARCH AND TRAINING   </vt:lpstr>
      <vt:lpstr>  L.R. n. 25 of 17/07/2018  ENTERPRISES 4.0: INNOVATION, RESEARCH AND TRAINING   </vt:lpstr>
      <vt:lpstr>  L.R. n. 25 of 17/07/2018  ENTERPRISES 4.0: INNOVATION, RESEARCH AND TRAINING </vt:lpstr>
      <vt:lpstr>Good Practice ERDF</vt:lpstr>
      <vt:lpstr>Good Practice General Policy  1/2</vt:lpstr>
      <vt:lpstr>Good Practice General Policy 2/2</vt:lpstr>
      <vt:lpstr>Thank you!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Ricardo Banha</dc:creator>
  <cp:lastModifiedBy>Célia Pinto</cp:lastModifiedBy>
  <cp:revision>38</cp:revision>
  <dcterms:modified xsi:type="dcterms:W3CDTF">2019-11-19T09:44:27Z</dcterms:modified>
</cp:coreProperties>
</file>