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7" r:id="rId2"/>
    <p:sldId id="258" r:id="rId3"/>
  </p:sldIdLst>
  <p:sldSz cx="6121400" cy="4321175"/>
  <p:notesSz cx="6858000" cy="9144000"/>
  <p:defaultTextStyle>
    <a:defPPr>
      <a:defRPr lang="pl-PL"/>
    </a:defPPr>
    <a:lvl1pPr marL="0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8323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96646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94969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93292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91615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89938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88261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86584" algn="l" defTabSz="5966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">
          <p15:clr>
            <a:srgbClr val="A4A3A4"/>
          </p15:clr>
        </p15:guide>
        <p15:guide id="2" pos="1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420" y="90"/>
      </p:cViewPr>
      <p:guideLst>
        <p:guide orient="horz" pos="1361"/>
        <p:guide pos="19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70C26-92AD-4868-8436-725D0674EAB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16731-0AE6-40ED-96E9-E8D26E27CC7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093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59105" y="1342365"/>
            <a:ext cx="5203190" cy="92625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918210" y="2448666"/>
            <a:ext cx="4284980" cy="1104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8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6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4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3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91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8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8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8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4438015" y="173047"/>
            <a:ext cx="1377315" cy="368700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6070" y="173047"/>
            <a:ext cx="4029922" cy="368700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3548" y="2776756"/>
            <a:ext cx="5203190" cy="858233"/>
          </a:xfrm>
        </p:spPr>
        <p:txBody>
          <a:bodyPr anchor="t"/>
          <a:lstStyle>
            <a:lvl1pPr algn="l">
              <a:defRPr sz="26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83548" y="1831499"/>
            <a:ext cx="5203190" cy="945257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29832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9664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9496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9329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9161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8993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8826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8658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6070" y="1008274"/>
            <a:ext cx="2703618" cy="285177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111712" y="1008274"/>
            <a:ext cx="2703618" cy="285177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6070" y="967263"/>
            <a:ext cx="2704681" cy="40310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98323" indent="0">
              <a:buNone/>
              <a:defRPr sz="1300" b="1"/>
            </a:lvl2pPr>
            <a:lvl3pPr marL="596646" indent="0">
              <a:buNone/>
              <a:defRPr sz="1200" b="1"/>
            </a:lvl3pPr>
            <a:lvl4pPr marL="894969" indent="0">
              <a:buNone/>
              <a:defRPr sz="1000" b="1"/>
            </a:lvl4pPr>
            <a:lvl5pPr marL="1193292" indent="0">
              <a:buNone/>
              <a:defRPr sz="1000" b="1"/>
            </a:lvl5pPr>
            <a:lvl6pPr marL="1491615" indent="0">
              <a:buNone/>
              <a:defRPr sz="1000" b="1"/>
            </a:lvl6pPr>
            <a:lvl7pPr marL="1789938" indent="0">
              <a:buNone/>
              <a:defRPr sz="1000" b="1"/>
            </a:lvl7pPr>
            <a:lvl8pPr marL="2088261" indent="0">
              <a:buNone/>
              <a:defRPr sz="1000" b="1"/>
            </a:lvl8pPr>
            <a:lvl9pPr marL="2386584" indent="0">
              <a:buNone/>
              <a:defRPr sz="10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06070" y="1370373"/>
            <a:ext cx="2704681" cy="248967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3109586" y="967263"/>
            <a:ext cx="2705744" cy="40310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98323" indent="0">
              <a:buNone/>
              <a:defRPr sz="1300" b="1"/>
            </a:lvl2pPr>
            <a:lvl3pPr marL="596646" indent="0">
              <a:buNone/>
              <a:defRPr sz="1200" b="1"/>
            </a:lvl3pPr>
            <a:lvl4pPr marL="894969" indent="0">
              <a:buNone/>
              <a:defRPr sz="1000" b="1"/>
            </a:lvl4pPr>
            <a:lvl5pPr marL="1193292" indent="0">
              <a:buNone/>
              <a:defRPr sz="1000" b="1"/>
            </a:lvl5pPr>
            <a:lvl6pPr marL="1491615" indent="0">
              <a:buNone/>
              <a:defRPr sz="1000" b="1"/>
            </a:lvl6pPr>
            <a:lvl7pPr marL="1789938" indent="0">
              <a:buNone/>
              <a:defRPr sz="1000" b="1"/>
            </a:lvl7pPr>
            <a:lvl8pPr marL="2088261" indent="0">
              <a:buNone/>
              <a:defRPr sz="1000" b="1"/>
            </a:lvl8pPr>
            <a:lvl9pPr marL="2386584" indent="0">
              <a:buNone/>
              <a:defRPr sz="10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3109586" y="1370373"/>
            <a:ext cx="2705744" cy="248967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6071" y="172047"/>
            <a:ext cx="2013898" cy="732199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93297" y="172047"/>
            <a:ext cx="3422033" cy="368800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06071" y="904246"/>
            <a:ext cx="2013898" cy="2955804"/>
          </a:xfrm>
        </p:spPr>
        <p:txBody>
          <a:bodyPr/>
          <a:lstStyle>
            <a:lvl1pPr marL="0" indent="0">
              <a:buNone/>
              <a:defRPr sz="900"/>
            </a:lvl1pPr>
            <a:lvl2pPr marL="298323" indent="0">
              <a:buNone/>
              <a:defRPr sz="800"/>
            </a:lvl2pPr>
            <a:lvl3pPr marL="596646" indent="0">
              <a:buNone/>
              <a:defRPr sz="700"/>
            </a:lvl3pPr>
            <a:lvl4pPr marL="894969" indent="0">
              <a:buNone/>
              <a:defRPr sz="600"/>
            </a:lvl4pPr>
            <a:lvl5pPr marL="1193292" indent="0">
              <a:buNone/>
              <a:defRPr sz="600"/>
            </a:lvl5pPr>
            <a:lvl6pPr marL="1491615" indent="0">
              <a:buNone/>
              <a:defRPr sz="600"/>
            </a:lvl6pPr>
            <a:lvl7pPr marL="1789938" indent="0">
              <a:buNone/>
              <a:defRPr sz="600"/>
            </a:lvl7pPr>
            <a:lvl8pPr marL="2088261" indent="0">
              <a:buNone/>
              <a:defRPr sz="600"/>
            </a:lvl8pPr>
            <a:lvl9pPr marL="2386584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99837" y="3024823"/>
            <a:ext cx="3672840" cy="357097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99837" y="386105"/>
            <a:ext cx="3672840" cy="2592705"/>
          </a:xfrm>
        </p:spPr>
        <p:txBody>
          <a:bodyPr/>
          <a:lstStyle>
            <a:lvl1pPr marL="0" indent="0">
              <a:buNone/>
              <a:defRPr sz="2100"/>
            </a:lvl1pPr>
            <a:lvl2pPr marL="298323" indent="0">
              <a:buNone/>
              <a:defRPr sz="1800"/>
            </a:lvl2pPr>
            <a:lvl3pPr marL="596646" indent="0">
              <a:buNone/>
              <a:defRPr sz="1600"/>
            </a:lvl3pPr>
            <a:lvl4pPr marL="894969" indent="0">
              <a:buNone/>
              <a:defRPr sz="1300"/>
            </a:lvl4pPr>
            <a:lvl5pPr marL="1193292" indent="0">
              <a:buNone/>
              <a:defRPr sz="1300"/>
            </a:lvl5pPr>
            <a:lvl6pPr marL="1491615" indent="0">
              <a:buNone/>
              <a:defRPr sz="1300"/>
            </a:lvl6pPr>
            <a:lvl7pPr marL="1789938" indent="0">
              <a:buNone/>
              <a:defRPr sz="1300"/>
            </a:lvl7pPr>
            <a:lvl8pPr marL="2088261" indent="0">
              <a:buNone/>
              <a:defRPr sz="1300"/>
            </a:lvl8pPr>
            <a:lvl9pPr marL="2386584" indent="0">
              <a:buNone/>
              <a:defRPr sz="13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99837" y="3381920"/>
            <a:ext cx="3672840" cy="507138"/>
          </a:xfrm>
        </p:spPr>
        <p:txBody>
          <a:bodyPr/>
          <a:lstStyle>
            <a:lvl1pPr marL="0" indent="0">
              <a:buNone/>
              <a:defRPr sz="900"/>
            </a:lvl1pPr>
            <a:lvl2pPr marL="298323" indent="0">
              <a:buNone/>
              <a:defRPr sz="800"/>
            </a:lvl2pPr>
            <a:lvl3pPr marL="596646" indent="0">
              <a:buNone/>
              <a:defRPr sz="700"/>
            </a:lvl3pPr>
            <a:lvl4pPr marL="894969" indent="0">
              <a:buNone/>
              <a:defRPr sz="600"/>
            </a:lvl4pPr>
            <a:lvl5pPr marL="1193292" indent="0">
              <a:buNone/>
              <a:defRPr sz="600"/>
            </a:lvl5pPr>
            <a:lvl6pPr marL="1491615" indent="0">
              <a:buNone/>
              <a:defRPr sz="600"/>
            </a:lvl6pPr>
            <a:lvl7pPr marL="1789938" indent="0">
              <a:buNone/>
              <a:defRPr sz="600"/>
            </a:lvl7pPr>
            <a:lvl8pPr marL="2088261" indent="0">
              <a:buNone/>
              <a:defRPr sz="600"/>
            </a:lvl8pPr>
            <a:lvl9pPr marL="2386584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bg1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306070" y="173047"/>
            <a:ext cx="5509260" cy="720196"/>
          </a:xfrm>
          <a:prstGeom prst="rect">
            <a:avLst/>
          </a:prstGeom>
        </p:spPr>
        <p:txBody>
          <a:bodyPr vert="horz" lIns="59665" tIns="29832" rIns="59665" bIns="29832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6070" y="1008274"/>
            <a:ext cx="5509260" cy="2851776"/>
          </a:xfrm>
          <a:prstGeom prst="rect">
            <a:avLst/>
          </a:prstGeom>
        </p:spPr>
        <p:txBody>
          <a:bodyPr vert="horz" lIns="59665" tIns="29832" rIns="59665" bIns="29832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06070" y="4005089"/>
            <a:ext cx="1428327" cy="230063"/>
          </a:xfrm>
          <a:prstGeom prst="rect">
            <a:avLst/>
          </a:prstGeom>
        </p:spPr>
        <p:txBody>
          <a:bodyPr vert="horz" lIns="59665" tIns="29832" rIns="59665" bIns="29832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0150C-6182-4DF9-986F-A779FA6B22DC}" type="datetimeFigureOut">
              <a:rPr lang="pl-PL" smtClean="0"/>
              <a:pPr/>
              <a:t>2014-05-20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091479" y="4005089"/>
            <a:ext cx="1938443" cy="230063"/>
          </a:xfrm>
          <a:prstGeom prst="rect">
            <a:avLst/>
          </a:prstGeom>
        </p:spPr>
        <p:txBody>
          <a:bodyPr vert="horz" lIns="59665" tIns="29832" rIns="59665" bIns="29832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387003" y="4005089"/>
            <a:ext cx="1428327" cy="230063"/>
          </a:xfrm>
          <a:prstGeom prst="rect">
            <a:avLst/>
          </a:prstGeom>
        </p:spPr>
        <p:txBody>
          <a:bodyPr vert="horz" lIns="59665" tIns="29832" rIns="59665" bIns="29832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991CC-39CF-4D54-BF27-3149ECCD192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96646" rtl="0" eaLnBrk="1" latinLnBrk="0" hangingPunct="1">
        <a:spcBef>
          <a:spcPct val="0"/>
        </a:spcBef>
        <a:buNone/>
        <a:defRPr sz="2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742" indent="-223742" algn="l" defTabSz="59664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84775" indent="-186452" algn="l" defTabSz="596646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5808" indent="-149162" algn="l" defTabSz="596646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44131" indent="-149162" algn="l" defTabSz="596646" rtl="0" eaLnBrk="1" latinLnBrk="0" hangingPunct="1">
        <a:spcBef>
          <a:spcPct val="20000"/>
        </a:spcBef>
        <a:buFont typeface="Arial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2454" indent="-149162" algn="l" defTabSz="596646" rtl="0" eaLnBrk="1" latinLnBrk="0" hangingPunct="1">
        <a:spcBef>
          <a:spcPct val="20000"/>
        </a:spcBef>
        <a:buFont typeface="Arial" pitchFamily="34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40777" indent="-149162" algn="l" defTabSz="596646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00" indent="-149162" algn="l" defTabSz="596646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37423" indent="-149162" algn="l" defTabSz="596646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35746" indent="-149162" algn="l" defTabSz="596646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98323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96646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4969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93292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91615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89938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88261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86584" algn="l" defTabSz="59664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DSC_00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8372" y="216372"/>
            <a:ext cx="2777451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pole tekstowe 3"/>
          <p:cNvSpPr txBox="1"/>
          <p:nvPr/>
        </p:nvSpPr>
        <p:spPr>
          <a:xfrm>
            <a:off x="3060700" y="144363"/>
            <a:ext cx="2938231" cy="843675"/>
          </a:xfrm>
          <a:prstGeom prst="rect">
            <a:avLst/>
          </a:prstGeom>
          <a:noFill/>
        </p:spPr>
        <p:txBody>
          <a:bodyPr wrap="square" lIns="103995" tIns="51998" rIns="103995" bIns="51998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XVI International </a:t>
            </a:r>
            <a:r>
              <a:rPr lang="pl-PL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Biodeterioration</a:t>
            </a:r>
            <a:r>
              <a:rPr lang="pl-PL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 and </a:t>
            </a:r>
            <a:r>
              <a:rPr lang="pl-PL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Biodegradation</a:t>
            </a:r>
            <a:r>
              <a:rPr lang="pl-PL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 </a:t>
            </a:r>
            <a:r>
              <a:rPr lang="pl-PL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Symposium</a:t>
            </a:r>
            <a:endParaRPr lang="pl-PL" b="1" spc="57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j-lt"/>
            </a:endParaRPr>
          </a:p>
          <a:p>
            <a:pPr algn="ctr"/>
            <a:r>
              <a:rPr lang="pl-PL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September</a:t>
            </a:r>
            <a:r>
              <a:rPr lang="pl-PL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 3-5, 2014</a:t>
            </a:r>
          </a:p>
          <a:p>
            <a:pPr algn="ctr"/>
            <a:r>
              <a:rPr lang="pl-PL" b="1" spc="57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LODZ, </a:t>
            </a:r>
            <a:r>
              <a:rPr lang="pl-PL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POLAND</a:t>
            </a:r>
          </a:p>
        </p:txBody>
      </p:sp>
      <p:pic>
        <p:nvPicPr>
          <p:cNvPr id="5" name="Picture 2" descr="13313672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0700" y="1008459"/>
            <a:ext cx="2938229" cy="33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0000"/>
            </a:outerShdw>
          </a:effectLst>
        </p:spPr>
      </p:pic>
      <p:sp>
        <p:nvSpPr>
          <p:cNvPr id="9" name="pole tekstowe 8"/>
          <p:cNvSpPr txBox="1"/>
          <p:nvPr/>
        </p:nvSpPr>
        <p:spPr>
          <a:xfrm>
            <a:off x="900460" y="3888779"/>
            <a:ext cx="1728192" cy="289678"/>
          </a:xfrm>
          <a:prstGeom prst="rect">
            <a:avLst/>
          </a:prstGeom>
          <a:noFill/>
        </p:spPr>
        <p:txBody>
          <a:bodyPr wrap="square" lIns="103995" tIns="51998" rIns="103995" bIns="51998" rtlCol="0">
            <a:spAutoFit/>
          </a:bodyPr>
          <a:lstStyle/>
          <a:p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XIX</a:t>
            </a:r>
            <a:r>
              <a:rPr lang="pl-PL" sz="600" i="1" baseline="30000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th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</a:t>
            </a:r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century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</a:t>
            </a:r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building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of Izrael Poznański </a:t>
            </a:r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Palace</a:t>
            </a:r>
            <a:endParaRPr lang="pl-PL" sz="600" i="1" dirty="0" smtClean="0">
              <a:ln w="3175">
                <a:solidFill>
                  <a:schemeClr val="accent2"/>
                </a:solidFill>
                <a:prstDash val="solid"/>
              </a:ln>
              <a:gradFill flip="none" rotWithShape="1">
                <a:gsLst>
                  <a:gs pos="33000">
                    <a:srgbClr val="C00000"/>
                  </a:gs>
                  <a:gs pos="76000">
                    <a:schemeClr val="tx1"/>
                  </a:gs>
                </a:gsLst>
                <a:lin ang="5400000" scaled="1"/>
                <a:tileRect/>
              </a:gradFill>
            </a:endParaRPr>
          </a:p>
          <a:p>
            <a:pPr algn="r"/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Phot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. Włodzimierz Adamiak</a:t>
            </a:r>
            <a:endParaRPr lang="pl-PL" sz="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3108905" y="1296491"/>
            <a:ext cx="3012495" cy="2875001"/>
          </a:xfrm>
          <a:prstGeom prst="rect">
            <a:avLst/>
          </a:prstGeom>
          <a:noFill/>
          <a:ln w="3175">
            <a:noFill/>
          </a:ln>
        </p:spPr>
        <p:txBody>
          <a:bodyPr wrap="square" lIns="103995" tIns="51998" rIns="103995" bIns="5199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		</a:t>
            </a:r>
            <a:endParaRPr lang="en-US" sz="800" dirty="0" smtClean="0">
              <a:ln w="3175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Microbiologically Influenced Corrosion </a:t>
            </a:r>
          </a:p>
          <a:p>
            <a:pPr>
              <a:lnSpc>
                <a:spcPct val="150000"/>
              </a:lnSpc>
            </a:pPr>
            <a:r>
              <a:rPr lang="en-US" sz="800" i="1" dirty="0" err="1" smtClean="0">
                <a:ln w="3175">
                  <a:noFill/>
                  <a:prstDash val="solid"/>
                </a:ln>
              </a:rPr>
              <a:t>Biofilms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 </a:t>
            </a:r>
            <a:r>
              <a:rPr lang="en-US" sz="800" i="1" dirty="0">
                <a:ln w="3175">
                  <a:noFill/>
                  <a:prstDash val="solid"/>
                </a:ln>
              </a:rPr>
              <a:t>and </a:t>
            </a:r>
            <a:r>
              <a:rPr lang="en-US" sz="800" i="1" dirty="0" err="1">
                <a:ln w="3175">
                  <a:noFill/>
                  <a:prstDash val="solid"/>
                </a:ln>
              </a:rPr>
              <a:t>Biofouling</a:t>
            </a:r>
            <a:r>
              <a:rPr lang="en-US" sz="800" i="1" dirty="0">
                <a:ln w="3175">
                  <a:noFill/>
                  <a:prstDash val="solid"/>
                </a:ln>
              </a:rPr>
              <a:t> </a:t>
            </a:r>
            <a:endParaRPr lang="en-US" sz="800" i="1" dirty="0" smtClean="0">
              <a:ln w="3175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 </a:t>
            </a:r>
            <a:r>
              <a:rPr lang="en-US" sz="800" i="1" dirty="0">
                <a:ln w="3175">
                  <a:noFill/>
                  <a:prstDash val="solid"/>
                </a:ln>
              </a:rPr>
              <a:t>and Biodegradation of Wood 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and </a:t>
            </a:r>
            <a:r>
              <a:rPr lang="en-US" sz="800" i="1" dirty="0">
                <a:ln w="3175">
                  <a:noFill/>
                  <a:prstDash val="solid"/>
                </a:ln>
              </a:rPr>
              <a:t>Wood Products </a:t>
            </a:r>
            <a:endParaRPr lang="en-US" sz="800" i="1" dirty="0" smtClean="0">
              <a:ln w="3175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 and </a:t>
            </a:r>
            <a:r>
              <a:rPr lang="en-US" sz="800" i="1" dirty="0">
                <a:ln w="3175">
                  <a:noFill/>
                  <a:prstDash val="solid"/>
                </a:ln>
              </a:rPr>
              <a:t>Biodegradation of Polymeric Materials </a:t>
            </a:r>
            <a:endParaRPr lang="en-US" sz="800" i="1" dirty="0" smtClean="0">
              <a:ln w="3175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 </a:t>
            </a:r>
            <a:r>
              <a:rPr lang="en-US" sz="800" i="1" dirty="0">
                <a:ln w="3175">
                  <a:noFill/>
                  <a:prstDash val="solid"/>
                </a:ln>
              </a:rPr>
              <a:t>of Cultural 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Heritage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Microorganisms and the Quality of Life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Biotransformation and Biodegradation of Hazardous Compounds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Biodegradation and Bioremediation of Persistent Pollutants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Biodiversity of Organisms involved in </a:t>
            </a: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, Biodegradation and Bioremediation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Strategic views of Economic, Regulatory Affairs, Forensic Studies and Regional Development in </a:t>
            </a: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endParaRPr lang="en-US" sz="800" i="1" dirty="0" smtClean="0">
              <a:ln w="3175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Protection against </a:t>
            </a:r>
            <a:r>
              <a:rPr lang="en-US" sz="800" i="1" dirty="0" err="1" smtClean="0">
                <a:ln w="3175">
                  <a:noFill/>
                  <a:prstDash val="solid"/>
                </a:ln>
              </a:rPr>
              <a:t>Biodeterioration</a:t>
            </a:r>
            <a:r>
              <a:rPr lang="en-US" sz="800" i="1" dirty="0" smtClean="0">
                <a:ln w="3175">
                  <a:noFill/>
                  <a:prstDash val="solid"/>
                </a:ln>
              </a:rPr>
              <a:t> Process</a:t>
            </a:r>
          </a:p>
          <a:p>
            <a:pPr>
              <a:lnSpc>
                <a:spcPct val="150000"/>
              </a:lnSpc>
            </a:pPr>
            <a:r>
              <a:rPr lang="en-US" sz="800" i="1" dirty="0" smtClean="0">
                <a:ln w="3175">
                  <a:noFill/>
                  <a:prstDash val="solid"/>
                </a:ln>
              </a:rPr>
              <a:t>Bioremediation in Environmental Protection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1" name="Picture 21" descr="http://upload.wikimedia.org/wikipedia/en/2/2f/University_of_Lodz_English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0540" y="2880667"/>
            <a:ext cx="1543817" cy="725947"/>
          </a:xfrm>
          <a:prstGeom prst="rect">
            <a:avLst/>
          </a:prstGeom>
          <a:noFill/>
        </p:spPr>
      </p:pic>
      <p:sp>
        <p:nvSpPr>
          <p:cNvPr id="4" name="pole tekstowe 3"/>
          <p:cNvSpPr txBox="1"/>
          <p:nvPr/>
        </p:nvSpPr>
        <p:spPr>
          <a:xfrm>
            <a:off x="244896" y="617949"/>
            <a:ext cx="5631610" cy="705176"/>
          </a:xfrm>
          <a:prstGeom prst="rect">
            <a:avLst/>
          </a:prstGeom>
          <a:noFill/>
        </p:spPr>
        <p:txBody>
          <a:bodyPr wrap="square" lIns="103995" tIns="51998" rIns="103995" bIns="51998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1300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XVI International </a:t>
            </a:r>
            <a:r>
              <a:rPr lang="pl-PL" sz="1300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Biodeterioration</a:t>
            </a:r>
            <a:r>
              <a:rPr lang="pl-PL" sz="1300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and </a:t>
            </a:r>
            <a:r>
              <a:rPr lang="pl-PL" sz="1300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Biodegradation</a:t>
            </a:r>
            <a:r>
              <a:rPr lang="pl-PL" sz="1300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pl-PL" sz="1300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Symposium</a:t>
            </a:r>
            <a:endParaRPr lang="pl-PL" sz="1300" b="1" spc="57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pl-PL" sz="1300" b="1" spc="57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September</a:t>
            </a:r>
            <a:r>
              <a:rPr lang="pl-PL" sz="1300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3-5, 2014</a:t>
            </a:r>
          </a:p>
          <a:p>
            <a:pPr algn="ctr"/>
            <a:r>
              <a:rPr lang="pl-PL" sz="1300" b="1" spc="5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ŁÓDŹ, POLAND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1692548" y="3600747"/>
            <a:ext cx="2774996" cy="412788"/>
          </a:xfrm>
          <a:prstGeom prst="rect">
            <a:avLst/>
          </a:prstGeom>
          <a:noFill/>
        </p:spPr>
        <p:txBody>
          <a:bodyPr wrap="square" lIns="103995" tIns="51998" rIns="103995" bIns="51998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1000" b="1" spc="57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www.ibbs2014.p.lodz.pl</a:t>
            </a:r>
          </a:p>
          <a:p>
            <a:pPr algn="ctr"/>
            <a:r>
              <a:rPr lang="pl-PL" sz="1000" b="1" spc="57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IBBS2014@info.p.lodz.pl</a:t>
            </a:r>
            <a:endParaRPr lang="pl-PL" sz="1000" b="1" spc="57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256" name="Picture 16" descr="http://www.studyfun.pl/typo3temp/pics/e647473b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892" y="3024683"/>
            <a:ext cx="1012312" cy="436703"/>
          </a:xfrm>
          <a:prstGeom prst="rect">
            <a:avLst/>
          </a:prstGeom>
          <a:noFill/>
        </p:spPr>
      </p:pic>
      <p:pic>
        <p:nvPicPr>
          <p:cNvPr id="10248" name="Picture 8" descr="http://www.p.lodz.pl/Images/logotypee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396" y="2952675"/>
            <a:ext cx="1397955" cy="461051"/>
          </a:xfrm>
          <a:prstGeom prst="rect">
            <a:avLst/>
          </a:prstGeom>
          <a:noFill/>
        </p:spPr>
      </p:pic>
      <p:pic>
        <p:nvPicPr>
          <p:cNvPr id="10259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4716" y="3024683"/>
            <a:ext cx="1337310" cy="453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rostokąt 8"/>
          <p:cNvSpPr/>
          <p:nvPr/>
        </p:nvSpPr>
        <p:spPr>
          <a:xfrm>
            <a:off x="1692548" y="1584523"/>
            <a:ext cx="279435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i="1" dirty="0" smtClean="0">
                <a:ln w="3175">
                  <a:noFill/>
                  <a:prstDash val="solid"/>
                </a:ln>
                <a:effectLst>
                  <a:glow rad="101600">
                    <a:schemeClr val="bg2">
                      <a:alpha val="60000"/>
                    </a:schemeClr>
                  </a:glow>
                </a:effectLst>
              </a:rPr>
              <a:t>Registration deadlines</a:t>
            </a:r>
            <a:r>
              <a:rPr lang="en-US" sz="1000" b="1" i="1" dirty="0" smtClean="0">
                <a:ln w="3175">
                  <a:noFill/>
                  <a:prstDash val="solid"/>
                </a:ln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1000" i="1" dirty="0" smtClean="0">
                <a:ln w="3175">
                  <a:noFill/>
                  <a:prstDash val="solid"/>
                </a:ln>
              </a:rPr>
              <a:t>	</a:t>
            </a:r>
            <a:r>
              <a:rPr lang="en-US" sz="1000" i="1" u="sng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February 28th 2014</a:t>
            </a:r>
            <a:r>
              <a:rPr lang="en-US" sz="1000" i="1" dirty="0" smtClean="0">
                <a:ln w="3175">
                  <a:noFill/>
                  <a:prstDash val="solid"/>
                </a:ln>
              </a:rPr>
              <a:t>: Early registration</a:t>
            </a:r>
          </a:p>
          <a:p>
            <a:pPr>
              <a:lnSpc>
                <a:spcPct val="150000"/>
              </a:lnSpc>
            </a:pPr>
            <a:r>
              <a:rPr lang="en-US" sz="1000" i="1" dirty="0" smtClean="0">
                <a:ln w="3175">
                  <a:noFill/>
                  <a:prstDash val="solid"/>
                </a:ln>
              </a:rPr>
              <a:t>	</a:t>
            </a:r>
            <a:r>
              <a:rPr lang="en-US" sz="1000" i="1" u="sng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April 30th 2014</a:t>
            </a:r>
            <a:r>
              <a:rPr lang="en-US" sz="1000" i="1" dirty="0" smtClean="0">
                <a:ln w="3175">
                  <a:noFill/>
                  <a:prstDash val="solid"/>
                </a:ln>
              </a:rPr>
              <a:t>: Regular registration</a:t>
            </a:r>
          </a:p>
          <a:p>
            <a:pPr>
              <a:lnSpc>
                <a:spcPct val="150000"/>
              </a:lnSpc>
            </a:pPr>
            <a:r>
              <a:rPr lang="en-US" sz="1000" i="1" dirty="0" smtClean="0">
                <a:ln w="3175">
                  <a:noFill/>
                  <a:prstDash val="solid"/>
                </a:ln>
              </a:rPr>
              <a:t>	</a:t>
            </a:r>
            <a:r>
              <a:rPr lang="en-US" sz="1000" i="1" u="sng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</a:t>
            </a:r>
            <a:r>
              <a:rPr lang="pl-PL" sz="1000" i="1" u="sng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June</a:t>
            </a:r>
            <a:r>
              <a:rPr lang="en-US" sz="1000" i="1" u="sng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30th 2014</a:t>
            </a:r>
            <a:r>
              <a:rPr lang="en-US" sz="1000" i="1" dirty="0" smtClean="0">
                <a:ln w="3175">
                  <a:noFill/>
                  <a:prstDash val="solid"/>
                </a:ln>
              </a:rPr>
              <a:t>: Late registration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0" y="4105731"/>
            <a:ext cx="183656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Created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by Elżbieta </a:t>
            </a:r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Klewicka</a:t>
            </a:r>
            <a:r>
              <a:rPr lang="pl-PL" sz="600" i="1" dirty="0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 and Agnieszka </a:t>
            </a:r>
            <a:r>
              <a:rPr lang="pl-PL" sz="600" i="1" dirty="0" err="1" smtClean="0">
                <a:ln w="3175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33000">
                      <a:srgbClr val="C00000"/>
                    </a:gs>
                    <a:gs pos="76000">
                      <a:schemeClr val="tx1"/>
                    </a:gs>
                  </a:gsLst>
                  <a:lin ang="5400000" scaled="1"/>
                  <a:tileRect/>
                </a:gradFill>
              </a:rPr>
              <a:t>Tyfa</a:t>
            </a:r>
            <a:endParaRPr lang="en-US" sz="600" i="1" dirty="0" smtClean="0">
              <a:ln w="1016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49</Words>
  <Application>Microsoft Office PowerPoint</Application>
  <PresentationFormat>Niestandardowy</PresentationFormat>
  <Paragraphs>28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HP</dc:creator>
  <cp:lastModifiedBy>Krystyna</cp:lastModifiedBy>
  <cp:revision>24</cp:revision>
  <dcterms:created xsi:type="dcterms:W3CDTF">2013-11-02T13:18:46Z</dcterms:created>
  <dcterms:modified xsi:type="dcterms:W3CDTF">2014-05-20T08:21:32Z</dcterms:modified>
</cp:coreProperties>
</file>