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5" r:id="rId2"/>
    <p:sldId id="289" r:id="rId3"/>
    <p:sldId id="260" r:id="rId4"/>
    <p:sldId id="261" r:id="rId5"/>
    <p:sldId id="301" r:id="rId6"/>
    <p:sldId id="277" r:id="rId7"/>
    <p:sldId id="262" r:id="rId8"/>
    <p:sldId id="276" r:id="rId9"/>
    <p:sldId id="266" r:id="rId10"/>
    <p:sldId id="302" r:id="rId11"/>
    <p:sldId id="297" r:id="rId12"/>
    <p:sldId id="263" r:id="rId13"/>
    <p:sldId id="270" r:id="rId14"/>
    <p:sldId id="303" r:id="rId15"/>
    <p:sldId id="272" r:id="rId16"/>
    <p:sldId id="304" r:id="rId17"/>
    <p:sldId id="265" r:id="rId18"/>
  </p:sldIdLst>
  <p:sldSz cx="9144000" cy="6858000" type="screen4x3"/>
  <p:notesSz cx="6858000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BE4"/>
    <a:srgbClr val="080808"/>
    <a:srgbClr val="D2F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0BC74-A5AC-449F-B0E2-B2C116FD54F0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04EB4-6598-4296-825E-811A0ECAA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04EB4-6598-4296-825E-811A0ECAA1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4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8373-65EF-4E84-8C87-3773F9ECC952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D54E-1EF3-4D31-BC7D-AE099EBD4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31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8373-65EF-4E84-8C87-3773F9ECC952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D54E-1EF3-4D31-BC7D-AE099EBD4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07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8373-65EF-4E84-8C87-3773F9ECC952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D54E-1EF3-4D31-BC7D-AE099EBD4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09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8373-65EF-4E84-8C87-3773F9ECC952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D54E-1EF3-4D31-BC7D-AE099EBD4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09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8373-65EF-4E84-8C87-3773F9ECC952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D54E-1EF3-4D31-BC7D-AE099EBD4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81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8373-65EF-4E84-8C87-3773F9ECC952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D54E-1EF3-4D31-BC7D-AE099EBD4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22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8373-65EF-4E84-8C87-3773F9ECC952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D54E-1EF3-4D31-BC7D-AE099EBD4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17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8373-65EF-4E84-8C87-3773F9ECC952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D54E-1EF3-4D31-BC7D-AE099EBD4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90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8373-65EF-4E84-8C87-3773F9ECC952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D54E-1EF3-4D31-BC7D-AE099EBD4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19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8373-65EF-4E84-8C87-3773F9ECC952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D54E-1EF3-4D31-BC7D-AE099EBD4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74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8373-65EF-4E84-8C87-3773F9ECC952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D54E-1EF3-4D31-BC7D-AE099EBD4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2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8373-65EF-4E84-8C87-3773F9ECC952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0D54E-1EF3-4D31-BC7D-AE099EBD4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6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4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5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46.jpeg"/><Relationship Id="rId2" Type="http://schemas.openxmlformats.org/officeDocument/2006/relationships/image" Target="../media/image2.jpeg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4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pn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microsoft.com/office/2007/relationships/hdphoto" Target="../media/hdphoto5.wdp"/><Relationship Id="rId10" Type="http://schemas.openxmlformats.org/officeDocument/2006/relationships/image" Target="../media/image8.png"/><Relationship Id="rId19" Type="http://schemas.openxmlformats.org/officeDocument/2006/relationships/image" Target="../media/image17.gif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53.png"/><Relationship Id="rId3" Type="http://schemas.openxmlformats.org/officeDocument/2006/relationships/image" Target="../media/image2.jpeg"/><Relationship Id="rId21" Type="http://schemas.microsoft.com/office/2007/relationships/hdphoto" Target="../media/hdphoto14.wdp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17" Type="http://schemas.openxmlformats.org/officeDocument/2006/relationships/image" Target="../media/image52.jpeg"/><Relationship Id="rId2" Type="http://schemas.openxmlformats.org/officeDocument/2006/relationships/image" Target="../media/image50.png"/><Relationship Id="rId16" Type="http://schemas.openxmlformats.org/officeDocument/2006/relationships/image" Target="../media/image51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microsoft.com/office/2007/relationships/hdphoto" Target="../media/hdphoto5.wdp"/><Relationship Id="rId23" Type="http://schemas.microsoft.com/office/2007/relationships/hdphoto" Target="../media/hdphoto15.wdp"/><Relationship Id="rId10" Type="http://schemas.openxmlformats.org/officeDocument/2006/relationships/image" Target="../media/image8.png"/><Relationship Id="rId19" Type="http://schemas.microsoft.com/office/2007/relationships/hdphoto" Target="../media/hdphoto13.wdp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11.png"/><Relationship Id="rId22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5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57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61.png"/><Relationship Id="rId3" Type="http://schemas.microsoft.com/office/2007/relationships/hdphoto" Target="../media/hdphoto16.wdp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17.wdp"/><Relationship Id="rId2" Type="http://schemas.openxmlformats.org/officeDocument/2006/relationships/image" Target="../media/image58.png"/><Relationship Id="rId16" Type="http://schemas.openxmlformats.org/officeDocument/2006/relationships/image" Target="../media/image60.png"/><Relationship Id="rId20" Type="http://schemas.microsoft.com/office/2007/relationships/hdphoto" Target="../media/hdphoto1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59.png"/><Relationship Id="rId10" Type="http://schemas.microsoft.com/office/2007/relationships/hdphoto" Target="../media/hdphoto3.wdp"/><Relationship Id="rId19" Type="http://schemas.openxmlformats.org/officeDocument/2006/relationships/image" Target="../media/image62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hyperlink" Target="http://www.ungm.org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openxmlformats.org/officeDocument/2006/relationships/image" Target="../media/image15.jpe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hdphoto" Target="../media/hdphoto7.wdp"/><Relationship Id="rId2" Type="http://schemas.openxmlformats.org/officeDocument/2006/relationships/image" Target="../media/image2.jpeg"/><Relationship Id="rId16" Type="http://schemas.openxmlformats.org/officeDocument/2006/relationships/image" Target="../media/image14.png"/><Relationship Id="rId20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6.wdp"/><Relationship Id="rId22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4.png"/><Relationship Id="rId21" Type="http://schemas.microsoft.com/office/2007/relationships/hdphoto" Target="../media/hdphoto8.wdp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23.png"/><Relationship Id="rId25" Type="http://schemas.openxmlformats.org/officeDocument/2006/relationships/image" Target="../media/image29.png"/><Relationship Id="rId2" Type="http://schemas.openxmlformats.org/officeDocument/2006/relationships/image" Target="../media/image2.jpeg"/><Relationship Id="rId16" Type="http://schemas.openxmlformats.org/officeDocument/2006/relationships/image" Target="../media/image22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24" Type="http://schemas.openxmlformats.org/officeDocument/2006/relationships/image" Target="../media/image28.png"/><Relationship Id="rId5" Type="http://schemas.microsoft.com/office/2007/relationships/hdphoto" Target="../media/hdphoto2.wdp"/><Relationship Id="rId15" Type="http://schemas.openxmlformats.org/officeDocument/2006/relationships/image" Target="../media/image21.png"/><Relationship Id="rId23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25.jpe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20.png"/><Relationship Id="rId2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.jpeg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3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8.png"/><Relationship Id="rId18" Type="http://schemas.openxmlformats.org/officeDocument/2006/relationships/image" Target="../media/image42.png"/><Relationship Id="rId3" Type="http://schemas.openxmlformats.org/officeDocument/2006/relationships/image" Target="../media/image4.png"/><Relationship Id="rId21" Type="http://schemas.microsoft.com/office/2007/relationships/hdphoto" Target="../media/hdphoto11.wdp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41.png"/><Relationship Id="rId2" Type="http://schemas.openxmlformats.org/officeDocument/2006/relationships/image" Target="../media/image2.jpeg"/><Relationship Id="rId16" Type="http://schemas.openxmlformats.org/officeDocument/2006/relationships/image" Target="../media/image40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39.png"/><Relationship Id="rId10" Type="http://schemas.openxmlformats.org/officeDocument/2006/relationships/image" Target="../media/image9.png"/><Relationship Id="rId19" Type="http://schemas.openxmlformats.org/officeDocument/2006/relationships/image" Target="../media/image17.gif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940" y="483510"/>
            <a:ext cx="8172400" cy="3326076"/>
          </a:xfrm>
        </p:spPr>
        <p:txBody>
          <a:bodyPr>
            <a:normAutofit/>
          </a:bodyPr>
          <a:lstStyle/>
          <a:p>
            <a:pPr algn="l"/>
            <a:r>
              <a:rPr lang="fr-FR" sz="10400" dirty="0" smtClean="0">
                <a:solidFill>
                  <a:srgbClr val="6DABE4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</a:t>
            </a:r>
            <a:r>
              <a:rPr lang="fr-FR" sz="6000" dirty="0" smtClean="0">
                <a:solidFill>
                  <a:srgbClr val="6DABE4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Global      Marketplace</a:t>
            </a:r>
            <a:endParaRPr lang="fr-FR" sz="4000" dirty="0">
              <a:solidFill>
                <a:srgbClr val="6DABE4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5" name="Picture 4" descr="C:\Users\dianev\Downloads\Untitled design (2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4" b="94271" l="3418" r="97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6" r="2187" b="5358"/>
          <a:stretch/>
        </p:blipFill>
        <p:spPr bwMode="auto">
          <a:xfrm>
            <a:off x="5431952" y="4208894"/>
            <a:ext cx="3481973" cy="260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:\Procurement\_OPERATIONS\Vendor Management\UNGM Secretariat\Logos UNGM\UNGM_MSdoc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3779912" cy="9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608" y="4509120"/>
            <a:ext cx="2382764" cy="166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5616" y="5140496"/>
            <a:ext cx="3402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by</a:t>
            </a: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>
              <a:defRPr/>
            </a:pPr>
            <a:r>
              <a:rPr lang="en-GB" b="1" dirty="0" smtClean="0">
                <a:solidFill>
                  <a:srgbClr val="6DABE4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Susan Rendtorff</a:t>
            </a:r>
            <a:endParaRPr lang="en-GB" b="1" dirty="0">
              <a:solidFill>
                <a:srgbClr val="6DABE4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>
              <a:defRPr/>
            </a:pPr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UNGM Secretariat</a:t>
            </a:r>
            <a:endParaRPr lang="en-GB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3501008"/>
            <a:ext cx="4940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Vendor</a:t>
            </a:r>
            <a:r>
              <a:rPr lang="fr-FR" sz="4000" dirty="0">
                <a:latin typeface="Levenim MT" panose="02010502060101010101" pitchFamily="2" charset="-79"/>
                <a:cs typeface="Levenim MT" panose="02010502060101010101" pitchFamily="2" charset="-79"/>
              </a:rPr>
              <a:t> registration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8547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4137323"/>
          </a:xfrm>
        </p:spPr>
        <p:txBody>
          <a:bodyPr/>
          <a:lstStyle/>
          <a:p>
            <a:r>
              <a:rPr lang="en-US" sz="2400" dirty="0"/>
              <a:t>Check your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email address </a:t>
            </a:r>
            <a:r>
              <a:rPr lang="en-US" sz="2400" dirty="0"/>
              <a:t>when </a:t>
            </a:r>
            <a:r>
              <a:rPr lang="en-US" sz="2400" dirty="0" smtClean="0"/>
              <a:t>registering. Wrong email address will make it impossible to create/activate account.</a:t>
            </a:r>
            <a:endParaRPr lang="en-US" sz="2400" dirty="0"/>
          </a:p>
          <a:p>
            <a:r>
              <a:rPr lang="en-US" sz="2400" dirty="0"/>
              <a:t>Ensure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company name </a:t>
            </a:r>
            <a:r>
              <a:rPr lang="en-US" sz="2400" dirty="0"/>
              <a:t>is </a:t>
            </a:r>
            <a:r>
              <a:rPr lang="en-US" sz="2400" dirty="0" smtClean="0"/>
              <a:t>correct.</a:t>
            </a:r>
            <a:endParaRPr lang="en-US" sz="2400" dirty="0"/>
          </a:p>
          <a:p>
            <a:r>
              <a:rPr lang="en-US" sz="2400" dirty="0" smtClean="0"/>
              <a:t>Only accounts with one of more Registered status are visible </a:t>
            </a:r>
            <a:r>
              <a:rPr lang="en-US" sz="2400" dirty="0"/>
              <a:t>to UN </a:t>
            </a:r>
            <a:r>
              <a:rPr lang="en-US" sz="2400" dirty="0" smtClean="0"/>
              <a:t>staff. Check status from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Dashboard</a:t>
            </a:r>
            <a:r>
              <a:rPr lang="en-US" sz="2400" dirty="0" smtClean="0"/>
              <a:t> </a:t>
            </a:r>
            <a:r>
              <a:rPr lang="en-US" sz="2400" dirty="0" smtClean="0"/>
              <a:t>link.</a:t>
            </a:r>
            <a:endParaRPr lang="en-US" sz="2400" dirty="0" smtClean="0"/>
          </a:p>
          <a:p>
            <a:r>
              <a:rPr lang="en-US" sz="2400" dirty="0" smtClean="0"/>
              <a:t>Ensure your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UNSPSC codes </a:t>
            </a:r>
            <a:r>
              <a:rPr lang="en-US" sz="2400" dirty="0" smtClean="0"/>
              <a:t>are specific and detailed.</a:t>
            </a:r>
          </a:p>
          <a:p>
            <a:r>
              <a:rPr lang="en-US" sz="2400" dirty="0" smtClean="0"/>
              <a:t>Manage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contacts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Ask for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help</a:t>
            </a:r>
            <a:r>
              <a:rPr lang="en-US" sz="2400" dirty="0"/>
              <a:t> when in </a:t>
            </a:r>
            <a:r>
              <a:rPr lang="en-US" sz="2400" dirty="0" smtClean="0"/>
              <a:t>doubt.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29993" y="1196752"/>
            <a:ext cx="5448762" cy="1014563"/>
            <a:chOff x="4077305" y="1678758"/>
            <a:chExt cx="4671407" cy="1014563"/>
          </a:xfrm>
        </p:grpSpPr>
        <p:sp>
          <p:nvSpPr>
            <p:cNvPr id="5" name="Rectangle 4"/>
            <p:cNvSpPr/>
            <p:nvPr/>
          </p:nvSpPr>
          <p:spPr>
            <a:xfrm>
              <a:off x="4077305" y="1678758"/>
              <a:ext cx="478076" cy="444950"/>
            </a:xfrm>
            <a:prstGeom prst="rect">
              <a:avLst/>
            </a:prstGeom>
            <a:solidFill>
              <a:srgbClr val="6DA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0" y="2248371"/>
              <a:ext cx="4176712" cy="444950"/>
            </a:xfrm>
            <a:prstGeom prst="rect">
              <a:avLst/>
            </a:prstGeom>
            <a:ln>
              <a:noFill/>
            </a:ln>
          </p:spPr>
          <p:txBody>
            <a:bodyPr wrap="none" anchor="ctr" anchorCtr="0">
              <a:noAutofit/>
            </a:bodyPr>
            <a:lstStyle/>
            <a:p>
              <a:endPara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7504" y="-1"/>
            <a:ext cx="9009374" cy="967023"/>
            <a:chOff x="107504" y="-1"/>
            <a:chExt cx="9009374" cy="967023"/>
          </a:xfrm>
        </p:grpSpPr>
        <p:pic>
          <p:nvPicPr>
            <p:cNvPr id="8" name="Picture 2" descr="M:\Procurement\_OPERATIONS\Vendor Management\UNGM Secretariat\Logos UNGM\UNGM_MSdoc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1"/>
              <a:ext cx="3779912" cy="967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371" y="235860"/>
              <a:ext cx="65722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\\crp.unops.local\files\UserHome\DianeV\Documents\Video project\Canva icons\5.png"/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2" b="96066" l="213" r="100000">
                          <a14:foregroundMark x1="6915" y1="85787" x2="6915" y2="85787"/>
                          <a14:foregroundMark x1="31383" y1="43909" x2="31383" y2="43909"/>
                          <a14:foregroundMark x1="53298" y1="43655" x2="53298" y2="43655"/>
                          <a14:foregroundMark x1="51915" y1="50888" x2="51915" y2="50888"/>
                          <a14:foregroundMark x1="28298" y1="23350" x2="28298" y2="233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700" y="185525"/>
              <a:ext cx="710927" cy="595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250146"/>
              <a:ext cx="6096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59" b="99153" l="0" r="99408">
                          <a14:foregroundMark x1="90178" y1="79237" x2="90178" y2="79237"/>
                          <a14:foregroundMark x1="90651" y1="65678" x2="90651" y2="65678"/>
                          <a14:foregroundMark x1="81893" y1="61441" x2="81893" y2="61441"/>
                          <a14:foregroundMark x1="84970" y1="54661" x2="84970" y2="54661"/>
                          <a14:foregroundMark x1="82840" y1="46610" x2="82840" y2="46610"/>
                          <a14:foregroundMark x1="95385" y1="89831" x2="95385" y2="89831"/>
                          <a14:foregroundMark x1="56805" y1="11864" x2="56805" y2="11864"/>
                          <a14:foregroundMark x1="50888" y1="13136" x2="50888" y2="13136"/>
                          <a14:foregroundMark x1="40710" y1="21610" x2="40710" y2="21610"/>
                          <a14:foregroundMark x1="27929" y1="72881" x2="27929" y2="72881"/>
                          <a14:foregroundMark x1="35030" y1="19492" x2="35030" y2="19492"/>
                          <a14:foregroundMark x1="23669" y1="13559" x2="23669" y2="13559"/>
                          <a14:foregroundMark x1="27929" y1="14407" x2="27929" y2="14407"/>
                          <a14:backgroundMark x1="22959" y1="16525" x2="22959" y2="16525"/>
                          <a14:backgroundMark x1="45207" y1="29661" x2="45207" y2="29661"/>
                          <a14:backgroundMark x1="60118" y1="33051" x2="60118" y2="330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62772"/>
              <a:ext cx="830009" cy="463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127" y="240552"/>
              <a:ext cx="6572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\\crp.unops.local\files\UserHome\DianeV\Documents\Video project\Local dealer-circle.png"/>
            <p:cNvPicPr>
              <a:picLocks noChangeAspect="1" noChangeArrowheads="1"/>
            </p:cNvPicPr>
            <p:nvPr/>
          </p:nvPicPr>
          <p:blipFill>
            <a:blip r:embed="rId10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25328" y1="33396" x2="25328" y2="33396"/>
                          <a14:foregroundMark x1="53096" y1="33396" x2="53096" y2="33396"/>
                          <a14:foregroundMark x1="74484" y1="59850" x2="74484" y2="59850"/>
                          <a14:foregroundMark x1="74484" y1="36023" x2="74484" y2="360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137508"/>
              <a:ext cx="746423" cy="74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20"/>
            <a:stretch/>
          </p:blipFill>
          <p:spPr bwMode="auto">
            <a:xfrm>
              <a:off x="8440603" y="262772"/>
              <a:ext cx="676275" cy="479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1268075" y="1124744"/>
            <a:ext cx="4302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Levenim MT" panose="02010502060101010101" pitchFamily="2" charset="-79"/>
                <a:ea typeface="Malgun Gothic" panose="020B0503020000020004" pitchFamily="34" charset="-127"/>
                <a:cs typeface="Levenim MT" panose="02010502060101010101" pitchFamily="2" charset="-79"/>
              </a:rPr>
              <a:t>Tips when registering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6DA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9866" y="6517937"/>
            <a:ext cx="913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United Nations Global Marketplace – www.ungm.org</a:t>
            </a:r>
          </a:p>
        </p:txBody>
      </p:sp>
      <p:pic>
        <p:nvPicPr>
          <p:cNvPr id="2052" name="Picture 4" descr="Image result for business card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06650"/>
            <a:ext cx="2619398" cy="1805546"/>
          </a:xfrm>
          <a:prstGeom prst="rect">
            <a:avLst/>
          </a:prstGeom>
          <a:noFill/>
          <a:effectLst>
            <a:outerShdw blurRad="685800" dist="431800" dir="8100000" sx="89000" sy="89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72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" y="52833"/>
            <a:ext cx="9121790" cy="679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79" y="5889466"/>
            <a:ext cx="3485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www.ungm.org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04048" y="2642152"/>
            <a:ext cx="3384376" cy="11468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3" name="Picture 9" descr="http://web.anmftas.org.au/wp-content/uploads/2014/11/Important-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7218">
            <a:off x="3419871" y="2091570"/>
            <a:ext cx="2232247" cy="6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Procurement\_OPERATIONS\Vendor Management\UNGM Secretariat\Logos UNGM\UNGM_MSdo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3779912" cy="9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6DA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866" y="6517937"/>
            <a:ext cx="913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United Nations Global Marketplace – www.ungm.org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5" y="1929734"/>
            <a:ext cx="8352929" cy="4163562"/>
          </a:xfrm>
          <a:prstGeom prst="rect">
            <a:avLst/>
          </a:prstGeom>
          <a:noFill/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DABE4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71" y="235860"/>
            <a:ext cx="657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crp.unops.local\files\UserHome\DianeV\Documents\Video project\Canva icons\5.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2" b="96066" l="213" r="100000">
                        <a14:foregroundMark x1="6915" y1="85787" x2="6915" y2="85787"/>
                        <a14:foregroundMark x1="31383" y1="43909" x2="31383" y2="43909"/>
                        <a14:foregroundMark x1="53298" y1="43655" x2="53298" y2="43655"/>
                        <a14:foregroundMark x1="51915" y1="50888" x2="51915" y2="50888"/>
                        <a14:foregroundMark x1="28298" y1="23350" x2="28298" y2="23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00" y="185525"/>
            <a:ext cx="710927" cy="5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146"/>
            <a:ext cx="609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59" b="99153" l="0" r="99408">
                        <a14:foregroundMark x1="90178" y1="79237" x2="90178" y2="79237"/>
                        <a14:foregroundMark x1="90651" y1="65678" x2="90651" y2="65678"/>
                        <a14:foregroundMark x1="81893" y1="61441" x2="81893" y2="61441"/>
                        <a14:foregroundMark x1="84970" y1="54661" x2="84970" y2="54661"/>
                        <a14:foregroundMark x1="82840" y1="46610" x2="82840" y2="46610"/>
                        <a14:foregroundMark x1="95385" y1="89831" x2="95385" y2="89831"/>
                        <a14:foregroundMark x1="56805" y1="11864" x2="56805" y2="11864"/>
                        <a14:foregroundMark x1="50888" y1="13136" x2="50888" y2="13136"/>
                        <a14:foregroundMark x1="40710" y1="21610" x2="40710" y2="21610"/>
                        <a14:foregroundMark x1="27929" y1="72881" x2="27929" y2="72881"/>
                        <a14:foregroundMark x1="35030" y1="19492" x2="35030" y2="19492"/>
                        <a14:foregroundMark x1="23669" y1="13559" x2="23669" y2="13559"/>
                        <a14:foregroundMark x1="27929" y1="14407" x2="27929" y2="14407"/>
                        <a14:backgroundMark x1="22959" y1="16525" x2="22959" y2="16525"/>
                        <a14:backgroundMark x1="45207" y1="29661" x2="45207" y2="29661"/>
                        <a14:backgroundMark x1="60118" y1="33051" x2="6011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2772"/>
            <a:ext cx="830009" cy="4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27" y="240552"/>
            <a:ext cx="65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crp.unops.local\files\UserHome\DianeV\Documents\Video project\Local dealer-circle.png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5328" y1="33396" x2="25328" y2="33396"/>
                        <a14:foregroundMark x1="53096" y1="33396" x2="53096" y2="33396"/>
                        <a14:foregroundMark x1="74484" y1="59850" x2="74484" y2="59850"/>
                        <a14:foregroundMark x1="74484" y1="36023" x2="74484" y2="36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7508"/>
            <a:ext cx="746423" cy="7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/>
          <a:stretch/>
        </p:blipFill>
        <p:spPr bwMode="auto">
          <a:xfrm>
            <a:off x="8440603" y="262772"/>
            <a:ext cx="676275" cy="47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38673" y="1944642"/>
            <a:ext cx="4176712" cy="44495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endParaRPr lang="en-GB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8075" y="1124744"/>
            <a:ext cx="7620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Levenim MT" panose="02010502060101010101" pitchFamily="2" charset="-79"/>
                <a:ea typeface="Malgun Gothic" panose="020B0503020000020004" pitchFamily="34" charset="-127"/>
                <a:cs typeface="Levenim MT" panose="02010502060101010101" pitchFamily="2" charset="-79"/>
              </a:rPr>
              <a:t>Information on Business Opportunities</a:t>
            </a:r>
            <a:endParaRPr lang="fr-FR" sz="3200" dirty="0">
              <a:solidFill>
                <a:prstClr val="black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9993" y="1196752"/>
            <a:ext cx="5448762" cy="1014563"/>
            <a:chOff x="4077305" y="1678758"/>
            <a:chExt cx="4671407" cy="1014563"/>
          </a:xfrm>
        </p:grpSpPr>
        <p:sp>
          <p:nvSpPr>
            <p:cNvPr id="36" name="Rectangle 35"/>
            <p:cNvSpPr/>
            <p:nvPr/>
          </p:nvSpPr>
          <p:spPr>
            <a:xfrm>
              <a:off x="4077305" y="1678758"/>
              <a:ext cx="478076" cy="444950"/>
            </a:xfrm>
            <a:prstGeom prst="rect">
              <a:avLst/>
            </a:prstGeom>
            <a:solidFill>
              <a:srgbClr val="6DA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72000" y="2248371"/>
              <a:ext cx="4176712" cy="444950"/>
            </a:xfrm>
            <a:prstGeom prst="rect">
              <a:avLst/>
            </a:prstGeom>
            <a:ln>
              <a:noFill/>
            </a:ln>
          </p:spPr>
          <p:txBody>
            <a:bodyPr wrap="none" anchor="ctr" anchorCtr="0">
              <a:noAutofit/>
            </a:bodyPr>
            <a:lstStyle/>
            <a:p>
              <a:endPara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59" b="99153" l="0" r="99408">
                        <a14:foregroundMark x1="90178" y1="79237" x2="90178" y2="79237"/>
                        <a14:foregroundMark x1="90651" y1="65678" x2="90651" y2="65678"/>
                        <a14:foregroundMark x1="81893" y1="61441" x2="81893" y2="61441"/>
                        <a14:foregroundMark x1="84970" y1="54661" x2="84970" y2="54661"/>
                        <a14:foregroundMark x1="82840" y1="46610" x2="82840" y2="46610"/>
                        <a14:foregroundMark x1="95385" y1="89831" x2="95385" y2="89831"/>
                        <a14:foregroundMark x1="56805" y1="11864" x2="56805" y2="11864"/>
                        <a14:foregroundMark x1="50888" y1="13136" x2="50888" y2="13136"/>
                        <a14:foregroundMark x1="40710" y1="21610" x2="40710" y2="21610"/>
                        <a14:foregroundMark x1="27929" y1="72881" x2="27929" y2="72881"/>
                        <a14:foregroundMark x1="35030" y1="19492" x2="35030" y2="19492"/>
                        <a14:foregroundMark x1="23669" y1="13559" x2="23669" y2="13559"/>
                        <a14:foregroundMark x1="27929" y1="14407" x2="27929" y2="14407"/>
                        <a14:backgroundMark x1="22959" y1="16525" x2="22959" y2="16525"/>
                        <a14:backgroundMark x1="45207" y1="29661" x2="45207" y2="29661"/>
                        <a14:backgroundMark x1="60118" y1="33051" x2="6011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49" y="2924944"/>
            <a:ext cx="4218302" cy="23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60" y="2296778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404189" y="2144151"/>
            <a:ext cx="8344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Keeping abreast of upcoming </a:t>
            </a:r>
            <a:r>
              <a:rPr lang="en-GB" sz="3200" dirty="0" smtClean="0">
                <a:solidFill>
                  <a:srgbClr val="6DABE4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business opportunities</a:t>
            </a:r>
            <a:endParaRPr lang="en-GB" sz="3200" dirty="0">
              <a:solidFill>
                <a:srgbClr val="6DABE4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8" name="Cloud Callout 37"/>
          <p:cNvSpPr/>
          <p:nvPr/>
        </p:nvSpPr>
        <p:spPr>
          <a:xfrm flipH="1">
            <a:off x="179512" y="3471455"/>
            <a:ext cx="2597234" cy="1080120"/>
          </a:xfrm>
          <a:prstGeom prst="cloudCallout">
            <a:avLst>
              <a:gd name="adj1" fmla="val -40800"/>
              <a:gd name="adj2" fmla="val 5282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Free</a:t>
            </a:r>
            <a:r>
              <a:rPr lang="en-GB" sz="16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access to procurement notices</a:t>
            </a:r>
            <a:endParaRPr lang="en-GB" sz="1600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0" name="Cloud Callout 39"/>
          <p:cNvSpPr/>
          <p:nvPr/>
        </p:nvSpPr>
        <p:spPr>
          <a:xfrm flipH="1">
            <a:off x="6546766" y="2931395"/>
            <a:ext cx="2597234" cy="1080120"/>
          </a:xfrm>
          <a:prstGeom prst="cloudCallout">
            <a:avLst>
              <a:gd name="adj1" fmla="val 28246"/>
              <a:gd name="adj2" fmla="val 5693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400</a:t>
            </a:r>
            <a:r>
              <a:rPr lang="en-GB" sz="16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active notices at any one time</a:t>
            </a:r>
            <a:endParaRPr lang="en-GB" sz="1600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7" name="Cloud Callout 46"/>
          <p:cNvSpPr/>
          <p:nvPr/>
        </p:nvSpPr>
        <p:spPr>
          <a:xfrm flipH="1">
            <a:off x="3707904" y="5157192"/>
            <a:ext cx="2935284" cy="1080120"/>
          </a:xfrm>
          <a:prstGeom prst="cloudCallout">
            <a:avLst>
              <a:gd name="adj1" fmla="val -11160"/>
              <a:gd name="adj2" fmla="val -745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Published by 40 UN organizations and partners</a:t>
            </a:r>
            <a:endParaRPr lang="en-GB" sz="1600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19" y="5069591"/>
            <a:ext cx="1021288" cy="82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loud Callout 25"/>
          <p:cNvSpPr/>
          <p:nvPr/>
        </p:nvSpPr>
        <p:spPr>
          <a:xfrm flipH="1">
            <a:off x="511748" y="4940049"/>
            <a:ext cx="3268164" cy="1080120"/>
          </a:xfrm>
          <a:prstGeom prst="cloudCallout">
            <a:avLst>
              <a:gd name="adj1" fmla="val -40800"/>
              <a:gd name="adj2" fmla="val 5282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Limited access </a:t>
            </a:r>
            <a:r>
              <a:rPr lang="en-GB" sz="14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if </a:t>
            </a:r>
            <a:br>
              <a:rPr lang="en-GB" sz="14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en-GB" sz="14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not registered with agencies using </a:t>
            </a:r>
            <a:br>
              <a:rPr lang="en-GB" sz="14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en-GB" sz="14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e-sourcing</a:t>
            </a:r>
            <a:endParaRPr lang="en-GB" sz="1400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46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Procurement\_OPERATIONS\Vendor Management\UNGM Secretariat\Logos UNGM\UNGM_MSdo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3779912" cy="9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6DA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866" y="6517937"/>
            <a:ext cx="913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United Nations Global Marketplace – www.ungm.org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5" y="1929734"/>
            <a:ext cx="8352929" cy="4163562"/>
          </a:xfrm>
          <a:prstGeom prst="rect">
            <a:avLst/>
          </a:prstGeom>
          <a:noFill/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DABE4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71" y="235860"/>
            <a:ext cx="657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crp.unops.local\files\UserHome\DianeV\Documents\Video project\Canva icons\5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2" b="96066" l="213" r="100000">
                        <a14:foregroundMark x1="6915" y1="85787" x2="6915" y2="85787"/>
                        <a14:foregroundMark x1="31383" y1="43909" x2="31383" y2="43909"/>
                        <a14:foregroundMark x1="53298" y1="43655" x2="53298" y2="43655"/>
                        <a14:foregroundMark x1="51915" y1="50888" x2="51915" y2="50888"/>
                        <a14:foregroundMark x1="28298" y1="23350" x2="28298" y2="23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00" y="185525"/>
            <a:ext cx="710927" cy="5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146"/>
            <a:ext cx="609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59" b="99153" l="0" r="99408">
                        <a14:foregroundMark x1="90178" y1="79237" x2="90178" y2="79237"/>
                        <a14:foregroundMark x1="90651" y1="65678" x2="90651" y2="65678"/>
                        <a14:foregroundMark x1="81893" y1="61441" x2="81893" y2="61441"/>
                        <a14:foregroundMark x1="84970" y1="54661" x2="84970" y2="54661"/>
                        <a14:foregroundMark x1="82840" y1="46610" x2="82840" y2="46610"/>
                        <a14:foregroundMark x1="95385" y1="89831" x2="95385" y2="89831"/>
                        <a14:foregroundMark x1="56805" y1="11864" x2="56805" y2="11864"/>
                        <a14:foregroundMark x1="50888" y1="13136" x2="50888" y2="13136"/>
                        <a14:foregroundMark x1="40710" y1="21610" x2="40710" y2="21610"/>
                        <a14:foregroundMark x1="27929" y1="72881" x2="27929" y2="72881"/>
                        <a14:foregroundMark x1="35030" y1="19492" x2="35030" y2="19492"/>
                        <a14:foregroundMark x1="23669" y1="13559" x2="23669" y2="13559"/>
                        <a14:foregroundMark x1="27929" y1="14407" x2="27929" y2="14407"/>
                        <a14:backgroundMark x1="22959" y1="16525" x2="22959" y2="16525"/>
                        <a14:backgroundMark x1="45207" y1="29661" x2="45207" y2="29661"/>
                        <a14:backgroundMark x1="60118" y1="33051" x2="6011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2772"/>
            <a:ext cx="830009" cy="4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27" y="240552"/>
            <a:ext cx="65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crp.unops.local\files\UserHome\DianeV\Documents\Video project\Local dealer-circle.png"/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5328" y1="33396" x2="25328" y2="33396"/>
                        <a14:foregroundMark x1="53096" y1="33396" x2="53096" y2="33396"/>
                        <a14:foregroundMark x1="74484" y1="59850" x2="74484" y2="59850"/>
                        <a14:foregroundMark x1="74484" y1="36023" x2="74484" y2="36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7508"/>
            <a:ext cx="746423" cy="7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/>
          <a:stretch/>
        </p:blipFill>
        <p:spPr bwMode="auto">
          <a:xfrm>
            <a:off x="8440603" y="262772"/>
            <a:ext cx="676275" cy="47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38673" y="1944642"/>
            <a:ext cx="4176712" cy="44495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endParaRPr lang="en-GB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8899" y="1196752"/>
            <a:ext cx="5849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Levenim MT" panose="02010502060101010101" pitchFamily="2" charset="-79"/>
                <a:ea typeface="Malgun Gothic" panose="020B0503020000020004" pitchFamily="34" charset="-127"/>
                <a:cs typeface="Levenim MT" panose="02010502060101010101" pitchFamily="2" charset="-79"/>
              </a:rPr>
              <a:t>Business Opportunities/Tender Notices</a:t>
            </a:r>
            <a:endParaRPr lang="fr-FR" sz="2400" dirty="0">
              <a:solidFill>
                <a:prstClr val="black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9993" y="1196752"/>
            <a:ext cx="5448762" cy="1014563"/>
            <a:chOff x="4077305" y="1678758"/>
            <a:chExt cx="4671407" cy="1014563"/>
          </a:xfrm>
        </p:grpSpPr>
        <p:sp>
          <p:nvSpPr>
            <p:cNvPr id="36" name="Rectangle 35"/>
            <p:cNvSpPr/>
            <p:nvPr/>
          </p:nvSpPr>
          <p:spPr>
            <a:xfrm>
              <a:off x="4077305" y="1678758"/>
              <a:ext cx="478076" cy="444950"/>
            </a:xfrm>
            <a:prstGeom prst="rect">
              <a:avLst/>
            </a:prstGeom>
            <a:solidFill>
              <a:srgbClr val="6DA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72000" y="2248371"/>
              <a:ext cx="4176712" cy="444950"/>
            </a:xfrm>
            <a:prstGeom prst="rect">
              <a:avLst/>
            </a:prstGeom>
            <a:ln>
              <a:noFill/>
            </a:ln>
          </p:spPr>
          <p:txBody>
            <a:bodyPr wrap="none" anchor="ctr" anchorCtr="0">
              <a:noAutofit/>
            </a:bodyPr>
            <a:lstStyle/>
            <a:p>
              <a:endPara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64" y="3331124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33" y="2790216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02" y="3189005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05" y="2890565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48" y="2932335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60" y="2296778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48097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77" y="2734244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16" y="2549059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04189" y="2144151"/>
            <a:ext cx="8344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Tender Notices on www.ungm.org</a:t>
            </a:r>
            <a:endParaRPr lang="en-GB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57" y="2867144"/>
            <a:ext cx="4813340" cy="3013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24" y="2890565"/>
            <a:ext cx="5098999" cy="2158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307" y="2389592"/>
            <a:ext cx="2261241" cy="2659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37" descr="http://mfs3.cdnsw.com/fs/Root/9z544-FLECHE_CLAIRE6.gif"/>
          <p:cNvPicPr/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6315" flipH="1">
            <a:off x="1567741" y="3189781"/>
            <a:ext cx="1585491" cy="1291873"/>
          </a:xfrm>
          <a:prstGeom prst="rect">
            <a:avLst/>
          </a:prstGeom>
          <a:noFill/>
          <a:extLst/>
        </p:spPr>
      </p:pic>
      <p:pic>
        <p:nvPicPr>
          <p:cNvPr id="47" name="Picture 46" descr="http://mfs3.cdnsw.com/fs/Root/9z544-FLECHE_CLAIRE6.gif"/>
          <p:cNvPicPr/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7057" flipH="1">
            <a:off x="4986357" y="2123404"/>
            <a:ext cx="1585491" cy="1291873"/>
          </a:xfrm>
          <a:prstGeom prst="rect">
            <a:avLst/>
          </a:prstGeom>
          <a:noFill/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959" y="1008709"/>
            <a:ext cx="1021288" cy="82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3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296" y="3879573"/>
            <a:ext cx="1868112" cy="116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M:\Procurement\_OPERATIONS\Vendor Management\UNGM Secretariat\Logos UNGM\UNGM_MSdo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3779912" cy="9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6DA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866" y="6517937"/>
            <a:ext cx="913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United Nations Global Marketplace – www.ungm.org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5" y="1929734"/>
            <a:ext cx="8352929" cy="4163562"/>
          </a:xfrm>
          <a:prstGeom prst="rect">
            <a:avLst/>
          </a:prstGeom>
          <a:noFill/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DABE4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71" y="235860"/>
            <a:ext cx="657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crp.unops.local\files\UserHome\DianeV\Documents\Video project\Canva icons\5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2" b="96066" l="213" r="100000">
                        <a14:foregroundMark x1="6915" y1="85787" x2="6915" y2="85787"/>
                        <a14:foregroundMark x1="31383" y1="43909" x2="31383" y2="43909"/>
                        <a14:foregroundMark x1="53298" y1="43655" x2="53298" y2="43655"/>
                        <a14:foregroundMark x1="51915" y1="50888" x2="51915" y2="50888"/>
                        <a14:foregroundMark x1="28298" y1="23350" x2="28298" y2="23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00" y="185525"/>
            <a:ext cx="710927" cy="5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146"/>
            <a:ext cx="609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59" b="99153" l="0" r="99408">
                        <a14:foregroundMark x1="90178" y1="79237" x2="90178" y2="79237"/>
                        <a14:foregroundMark x1="90651" y1="65678" x2="90651" y2="65678"/>
                        <a14:foregroundMark x1="81893" y1="61441" x2="81893" y2="61441"/>
                        <a14:foregroundMark x1="84970" y1="54661" x2="84970" y2="54661"/>
                        <a14:foregroundMark x1="82840" y1="46610" x2="82840" y2="46610"/>
                        <a14:foregroundMark x1="95385" y1="89831" x2="95385" y2="89831"/>
                        <a14:foregroundMark x1="56805" y1="11864" x2="56805" y2="11864"/>
                        <a14:foregroundMark x1="50888" y1="13136" x2="50888" y2="13136"/>
                        <a14:foregroundMark x1="40710" y1="21610" x2="40710" y2="21610"/>
                        <a14:foregroundMark x1="27929" y1="72881" x2="27929" y2="72881"/>
                        <a14:foregroundMark x1="35030" y1="19492" x2="35030" y2="19492"/>
                        <a14:foregroundMark x1="23669" y1="13559" x2="23669" y2="13559"/>
                        <a14:foregroundMark x1="27929" y1="14407" x2="27929" y2="14407"/>
                        <a14:backgroundMark x1="22959" y1="16525" x2="22959" y2="16525"/>
                        <a14:backgroundMark x1="45207" y1="29661" x2="45207" y2="29661"/>
                        <a14:backgroundMark x1="60118" y1="33051" x2="6011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2772"/>
            <a:ext cx="830009" cy="4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27" y="240552"/>
            <a:ext cx="65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crp.unops.local\files\UserHome\DianeV\Documents\Video project\Local dealer-circle.png"/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5328" y1="33396" x2="25328" y2="33396"/>
                        <a14:foregroundMark x1="53096" y1="33396" x2="53096" y2="33396"/>
                        <a14:foregroundMark x1="74484" y1="59850" x2="74484" y2="59850"/>
                        <a14:foregroundMark x1="74484" y1="36023" x2="74484" y2="36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7508"/>
            <a:ext cx="746423" cy="7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/>
          <a:stretch/>
        </p:blipFill>
        <p:spPr bwMode="auto">
          <a:xfrm>
            <a:off x="8440603" y="262772"/>
            <a:ext cx="676275" cy="47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38673" y="1944642"/>
            <a:ext cx="4176712" cy="44495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endParaRPr lang="en-GB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3854" y="1196752"/>
            <a:ext cx="5454901" cy="1014563"/>
            <a:chOff x="4072042" y="1678758"/>
            <a:chExt cx="4676670" cy="1014563"/>
          </a:xfrm>
        </p:grpSpPr>
        <p:sp>
          <p:nvSpPr>
            <p:cNvPr id="36" name="Rectangle 35"/>
            <p:cNvSpPr/>
            <p:nvPr/>
          </p:nvSpPr>
          <p:spPr>
            <a:xfrm>
              <a:off x="4072042" y="1678758"/>
              <a:ext cx="478076" cy="444950"/>
            </a:xfrm>
            <a:prstGeom prst="rect">
              <a:avLst/>
            </a:prstGeom>
            <a:solidFill>
              <a:srgbClr val="6DA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72000" y="2248371"/>
              <a:ext cx="4176712" cy="444950"/>
            </a:xfrm>
            <a:prstGeom prst="rect">
              <a:avLst/>
            </a:prstGeom>
            <a:ln>
              <a:noFill/>
            </a:ln>
          </p:spPr>
          <p:txBody>
            <a:bodyPr wrap="none" anchor="ctr" anchorCtr="0">
              <a:noAutofit/>
            </a:bodyPr>
            <a:lstStyle/>
            <a:p>
              <a:endPara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60" y="2296778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184746" y="1991549"/>
            <a:ext cx="6513314" cy="1429802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Identifying relevant tender is a time-consuming task </a:t>
            </a:r>
          </a:p>
          <a:p>
            <a:endParaRPr lang="en-GB" dirty="0" smtClean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Deadlines are often short</a:t>
            </a:r>
            <a:endParaRPr lang="en-GB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08" y="2687784"/>
            <a:ext cx="730413" cy="6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www.crossfitpulse.com/wp-content/uploads/2012/12/question-mark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39" y="2057641"/>
            <a:ext cx="621021" cy="61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5059" y="3719127"/>
            <a:ext cx="4168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6DABE4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Tender Alert Service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7784" y="4149080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Receive via email relevant </a:t>
            </a:r>
          </a:p>
          <a:p>
            <a:pPr algn="ctr"/>
            <a:r>
              <a: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business opportunities as soon</a:t>
            </a:r>
          </a:p>
          <a:p>
            <a:pPr algn="ctr"/>
            <a:r>
              <a: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as they are published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84223" y="5428503"/>
            <a:ext cx="7738151" cy="55893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GB" sz="1600" b="1" i="1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8" cstate="print">
            <a:grayscl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695" b="89970" l="9943" r="898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33" y="5373216"/>
            <a:ext cx="558442" cy="71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019428" y="5538692"/>
            <a:ext cx="7502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The subscription costs </a:t>
            </a:r>
            <a:r>
              <a:rPr lang="en-GB" sz="2000" b="1" i="1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USD 125 </a:t>
            </a:r>
            <a:r>
              <a:rPr lang="en-GB" sz="1600" i="1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 year if paid </a:t>
            </a:r>
            <a:r>
              <a:rPr lang="en-GB" sz="1600" i="1" u="sng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before 24 November 2016</a:t>
            </a:r>
          </a:p>
        </p:txBody>
      </p:sp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3" y="3807125"/>
            <a:ext cx="1868112" cy="116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 descr="http://clickstoinfo.com/wp-content/uploads/2014/11/click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766" b="98438" l="976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0" y="4130942"/>
            <a:ext cx="1094790" cy="109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760" b="97654" l="2245" r="98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308">
            <a:off x="7412707" y="4428072"/>
            <a:ext cx="816709" cy="5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268075" y="1124744"/>
            <a:ext cx="4168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Levenim MT" panose="02010502060101010101" pitchFamily="2" charset="-79"/>
                <a:ea typeface="Malgun Gothic" panose="020B0503020000020004" pitchFamily="34" charset="-127"/>
                <a:cs typeface="Levenim MT" panose="02010502060101010101" pitchFamily="2" charset="-79"/>
              </a:rPr>
              <a:t>Tender Alert Service</a:t>
            </a:r>
            <a:endParaRPr lang="fr-F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loud Callout 48"/>
          <p:cNvSpPr/>
          <p:nvPr/>
        </p:nvSpPr>
        <p:spPr>
          <a:xfrm flipH="1">
            <a:off x="203819" y="4739608"/>
            <a:ext cx="3007695" cy="1164304"/>
          </a:xfrm>
          <a:prstGeom prst="cloudCallout">
            <a:avLst>
              <a:gd name="adj1" fmla="val -52109"/>
              <a:gd name="adj2" fmla="val -3347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2050" name="Picture 2" descr="M:\Procurement\_OPERATIONS\Vendor Management\UNGM Secretariat\Logos UNGM\UNGM_MSdo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3779912" cy="9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6DA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866" y="6517937"/>
            <a:ext cx="913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United Nations Global Marketplace – www.ungm.org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5" y="1929734"/>
            <a:ext cx="8352929" cy="4163562"/>
          </a:xfrm>
          <a:prstGeom prst="rect">
            <a:avLst/>
          </a:prstGeom>
          <a:noFill/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DABE4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71" y="235860"/>
            <a:ext cx="657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crp.unops.local\files\UserHome\DianeV\Documents\Video project\Canva icons\5.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2" b="96066" l="213" r="100000">
                        <a14:foregroundMark x1="6915" y1="85787" x2="6915" y2="85787"/>
                        <a14:foregroundMark x1="31383" y1="43909" x2="31383" y2="43909"/>
                        <a14:foregroundMark x1="53298" y1="43655" x2="53298" y2="43655"/>
                        <a14:foregroundMark x1="51915" y1="50888" x2="51915" y2="50888"/>
                        <a14:foregroundMark x1="28298" y1="23350" x2="28298" y2="23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00" y="185525"/>
            <a:ext cx="710927" cy="5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146"/>
            <a:ext cx="609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59" b="99153" l="0" r="99408">
                        <a14:foregroundMark x1="90178" y1="79237" x2="90178" y2="79237"/>
                        <a14:foregroundMark x1="90651" y1="65678" x2="90651" y2="65678"/>
                        <a14:foregroundMark x1="81893" y1="61441" x2="81893" y2="61441"/>
                        <a14:foregroundMark x1="84970" y1="54661" x2="84970" y2="54661"/>
                        <a14:foregroundMark x1="82840" y1="46610" x2="82840" y2="46610"/>
                        <a14:foregroundMark x1="95385" y1="89831" x2="95385" y2="89831"/>
                        <a14:foregroundMark x1="56805" y1="11864" x2="56805" y2="11864"/>
                        <a14:foregroundMark x1="50888" y1="13136" x2="50888" y2="13136"/>
                        <a14:foregroundMark x1="40710" y1="21610" x2="40710" y2="21610"/>
                        <a14:foregroundMark x1="27929" y1="72881" x2="27929" y2="72881"/>
                        <a14:foregroundMark x1="35030" y1="19492" x2="35030" y2="19492"/>
                        <a14:foregroundMark x1="23669" y1="13559" x2="23669" y2="13559"/>
                        <a14:foregroundMark x1="27929" y1="14407" x2="27929" y2="14407"/>
                        <a14:backgroundMark x1="22959" y1="16525" x2="22959" y2="16525"/>
                        <a14:backgroundMark x1="45207" y1="29661" x2="45207" y2="29661"/>
                        <a14:backgroundMark x1="60118" y1="33051" x2="6011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2772"/>
            <a:ext cx="830009" cy="4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27" y="240552"/>
            <a:ext cx="65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crp.unops.local\files\UserHome\DianeV\Documents\Video project\Local dealer-circle.png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5328" y1="33396" x2="25328" y2="33396"/>
                        <a14:foregroundMark x1="53096" y1="33396" x2="53096" y2="33396"/>
                        <a14:foregroundMark x1="74484" y1="59850" x2="74484" y2="59850"/>
                        <a14:foregroundMark x1="74484" y1="36023" x2="74484" y2="36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7508"/>
            <a:ext cx="746423" cy="7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/>
          <a:stretch/>
        </p:blipFill>
        <p:spPr bwMode="auto">
          <a:xfrm>
            <a:off x="8440603" y="262772"/>
            <a:ext cx="676275" cy="47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4720" y="1966929"/>
            <a:ext cx="4176712" cy="44495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endParaRPr lang="en-GB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8075" y="1124744"/>
            <a:ext cx="3716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Levenim MT" panose="02010502060101010101" pitchFamily="2" charset="-79"/>
                <a:ea typeface="Malgun Gothic" panose="020B0503020000020004" pitchFamily="34" charset="-127"/>
                <a:cs typeface="Levenim MT" panose="02010502060101010101" pitchFamily="2" charset="-79"/>
              </a:rPr>
              <a:t>Other information</a:t>
            </a:r>
            <a:endParaRPr lang="fr-FR" sz="3200" dirty="0">
              <a:solidFill>
                <a:prstClr val="black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9993" y="1196752"/>
            <a:ext cx="5448762" cy="1014563"/>
            <a:chOff x="4077305" y="1678758"/>
            <a:chExt cx="4671407" cy="1014563"/>
          </a:xfrm>
        </p:grpSpPr>
        <p:sp>
          <p:nvSpPr>
            <p:cNvPr id="36" name="Rectangle 35"/>
            <p:cNvSpPr/>
            <p:nvPr/>
          </p:nvSpPr>
          <p:spPr>
            <a:xfrm>
              <a:off x="4077305" y="1678758"/>
              <a:ext cx="478076" cy="444950"/>
            </a:xfrm>
            <a:prstGeom prst="rect">
              <a:avLst/>
            </a:prstGeom>
            <a:solidFill>
              <a:srgbClr val="6DA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72000" y="2248371"/>
              <a:ext cx="4176712" cy="444950"/>
            </a:xfrm>
            <a:prstGeom prst="rect">
              <a:avLst/>
            </a:prstGeom>
            <a:ln>
              <a:noFill/>
            </a:ln>
          </p:spPr>
          <p:txBody>
            <a:bodyPr wrap="none" anchor="ctr" anchorCtr="0">
              <a:noAutofit/>
            </a:bodyPr>
            <a:lstStyle/>
            <a:p>
              <a:endPara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64" y="3331124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33" y="2790216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02" y="3189005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05" y="2890565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48" y="2932335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60" y="2296778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48097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77" y="2734244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16" y="2549059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404189" y="2144151"/>
            <a:ext cx="83442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6DABE4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Knowledge </a:t>
            </a:r>
            <a:r>
              <a:rPr lang="en-GB" sz="3200" dirty="0" err="1">
                <a:solidFill>
                  <a:srgbClr val="6DABE4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center</a:t>
            </a:r>
            <a:endParaRPr lang="en-GB" sz="3200" dirty="0">
              <a:solidFill>
                <a:srgbClr val="6DABE4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Annual Statistical Report</a:t>
            </a:r>
            <a:endParaRPr lang="en-GB" b="1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4" name="Cloud Callout 33"/>
          <p:cNvSpPr/>
          <p:nvPr/>
        </p:nvSpPr>
        <p:spPr>
          <a:xfrm flipH="1">
            <a:off x="454720" y="3225321"/>
            <a:ext cx="2825958" cy="1080120"/>
          </a:xfrm>
          <a:prstGeom prst="cloudCallout">
            <a:avLst>
              <a:gd name="adj1" fmla="val -40800"/>
              <a:gd name="adj2" fmla="val 5282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 procurement volume by country </a:t>
            </a:r>
            <a:endParaRPr lang="en-GB" sz="1600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494" y="4906261"/>
            <a:ext cx="2684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 agency procurement by country or commodity/service</a:t>
            </a:r>
          </a:p>
        </p:txBody>
      </p:sp>
      <p:sp>
        <p:nvSpPr>
          <p:cNvPr id="51" name="Cloud Callout 50"/>
          <p:cNvSpPr/>
          <p:nvPr/>
        </p:nvSpPr>
        <p:spPr>
          <a:xfrm flipH="1">
            <a:off x="6107641" y="4739608"/>
            <a:ext cx="2608195" cy="967008"/>
          </a:xfrm>
          <a:prstGeom prst="cloudCallout">
            <a:avLst>
              <a:gd name="adj1" fmla="val 53334"/>
              <a:gd name="adj2" fmla="val -3083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Top ten items procured by UN </a:t>
            </a:r>
            <a:r>
              <a:rPr lang="en-GB" sz="16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agencies</a:t>
            </a:r>
            <a:endParaRPr lang="en-GB" sz="1600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64" y="3339273"/>
            <a:ext cx="2344736" cy="198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Cloud Callout 49"/>
          <p:cNvSpPr/>
          <p:nvPr/>
        </p:nvSpPr>
        <p:spPr>
          <a:xfrm flipH="1">
            <a:off x="5884912" y="3032684"/>
            <a:ext cx="2893828" cy="1218212"/>
          </a:xfrm>
          <a:prstGeom prst="cloudCallout">
            <a:avLst>
              <a:gd name="adj1" fmla="val 48732"/>
              <a:gd name="adj2" fmla="val 4131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Purchase orders and contracts (over USD 30,000)</a:t>
            </a:r>
          </a:p>
        </p:txBody>
      </p:sp>
    </p:spTree>
    <p:extLst>
      <p:ext uri="{BB962C8B-B14F-4D97-AF65-F5344CB8AC3E}">
        <p14:creationId xmlns:p14="http://schemas.microsoft.com/office/powerpoint/2010/main" val="28020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loud Callout 48"/>
          <p:cNvSpPr/>
          <p:nvPr/>
        </p:nvSpPr>
        <p:spPr>
          <a:xfrm flipH="1">
            <a:off x="203819" y="4739608"/>
            <a:ext cx="3007695" cy="1164304"/>
          </a:xfrm>
          <a:prstGeom prst="cloudCallout">
            <a:avLst>
              <a:gd name="adj1" fmla="val -52109"/>
              <a:gd name="adj2" fmla="val -3347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2050" name="Picture 2" descr="M:\Procurement\_OPERATIONS\Vendor Management\UNGM Secretariat\Logos UNGM\UNGM_MSdo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3779912" cy="9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6DA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866" y="6517937"/>
            <a:ext cx="913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United Nations Global Marketplace – www.ungm.org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5" y="1929734"/>
            <a:ext cx="8352929" cy="4163562"/>
          </a:xfrm>
          <a:prstGeom prst="rect">
            <a:avLst/>
          </a:prstGeom>
          <a:noFill/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DABE4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71" y="235860"/>
            <a:ext cx="657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crp.unops.local\files\UserHome\DianeV\Documents\Video project\Canva icons\5.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2" b="96066" l="213" r="100000">
                        <a14:foregroundMark x1="6915" y1="85787" x2="6915" y2="85787"/>
                        <a14:foregroundMark x1="31383" y1="43909" x2="31383" y2="43909"/>
                        <a14:foregroundMark x1="53298" y1="43655" x2="53298" y2="43655"/>
                        <a14:foregroundMark x1="51915" y1="50888" x2="51915" y2="50888"/>
                        <a14:foregroundMark x1="28298" y1="23350" x2="28298" y2="23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00" y="185525"/>
            <a:ext cx="710927" cy="5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146"/>
            <a:ext cx="609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59" b="99153" l="0" r="99408">
                        <a14:foregroundMark x1="90178" y1="79237" x2="90178" y2="79237"/>
                        <a14:foregroundMark x1="90651" y1="65678" x2="90651" y2="65678"/>
                        <a14:foregroundMark x1="81893" y1="61441" x2="81893" y2="61441"/>
                        <a14:foregroundMark x1="84970" y1="54661" x2="84970" y2="54661"/>
                        <a14:foregroundMark x1="82840" y1="46610" x2="82840" y2="46610"/>
                        <a14:foregroundMark x1="95385" y1="89831" x2="95385" y2="89831"/>
                        <a14:foregroundMark x1="56805" y1="11864" x2="56805" y2="11864"/>
                        <a14:foregroundMark x1="50888" y1="13136" x2="50888" y2="13136"/>
                        <a14:foregroundMark x1="40710" y1="21610" x2="40710" y2="21610"/>
                        <a14:foregroundMark x1="27929" y1="72881" x2="27929" y2="72881"/>
                        <a14:foregroundMark x1="35030" y1="19492" x2="35030" y2="19492"/>
                        <a14:foregroundMark x1="23669" y1="13559" x2="23669" y2="13559"/>
                        <a14:foregroundMark x1="27929" y1="14407" x2="27929" y2="14407"/>
                        <a14:backgroundMark x1="22959" y1="16525" x2="22959" y2="16525"/>
                        <a14:backgroundMark x1="45207" y1="29661" x2="45207" y2="29661"/>
                        <a14:backgroundMark x1="60118" y1="33051" x2="6011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2772"/>
            <a:ext cx="830009" cy="4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27" y="240552"/>
            <a:ext cx="65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crp.unops.local\files\UserHome\DianeV\Documents\Video project\Local dealer-circle.png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5328" y1="33396" x2="25328" y2="33396"/>
                        <a14:foregroundMark x1="53096" y1="33396" x2="53096" y2="33396"/>
                        <a14:foregroundMark x1="74484" y1="59850" x2="74484" y2="59850"/>
                        <a14:foregroundMark x1="74484" y1="36023" x2="74484" y2="36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7508"/>
            <a:ext cx="746423" cy="7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/>
          <a:stretch/>
        </p:blipFill>
        <p:spPr bwMode="auto">
          <a:xfrm>
            <a:off x="8440603" y="262772"/>
            <a:ext cx="676275" cy="47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4720" y="1966929"/>
            <a:ext cx="4176712" cy="44495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endParaRPr lang="en-GB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8075" y="1124744"/>
            <a:ext cx="3716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Levenim MT" panose="02010502060101010101" pitchFamily="2" charset="-79"/>
                <a:ea typeface="Malgun Gothic" panose="020B0503020000020004" pitchFamily="34" charset="-127"/>
                <a:cs typeface="Levenim MT" panose="02010502060101010101" pitchFamily="2" charset="-79"/>
              </a:rPr>
              <a:t>Other information</a:t>
            </a:r>
            <a:endParaRPr lang="fr-FR" sz="3200" dirty="0">
              <a:solidFill>
                <a:prstClr val="black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9993" y="1196752"/>
            <a:ext cx="5448762" cy="1014563"/>
            <a:chOff x="4077305" y="1678758"/>
            <a:chExt cx="4671407" cy="1014563"/>
          </a:xfrm>
        </p:grpSpPr>
        <p:sp>
          <p:nvSpPr>
            <p:cNvPr id="36" name="Rectangle 35"/>
            <p:cNvSpPr/>
            <p:nvPr/>
          </p:nvSpPr>
          <p:spPr>
            <a:xfrm>
              <a:off x="4077305" y="1678758"/>
              <a:ext cx="478076" cy="444950"/>
            </a:xfrm>
            <a:prstGeom prst="rect">
              <a:avLst/>
            </a:prstGeom>
            <a:solidFill>
              <a:srgbClr val="6DA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72000" y="2248371"/>
              <a:ext cx="4176712" cy="444950"/>
            </a:xfrm>
            <a:prstGeom prst="rect">
              <a:avLst/>
            </a:prstGeom>
            <a:ln>
              <a:noFill/>
            </a:ln>
          </p:spPr>
          <p:txBody>
            <a:bodyPr wrap="none" anchor="ctr" anchorCtr="0">
              <a:noAutofit/>
            </a:bodyPr>
            <a:lstStyle/>
            <a:p>
              <a:endPara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64" y="3331124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33" y="2790216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02" y="3189005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05" y="2890565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48" y="2932335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60" y="2296778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48097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77" y="2734244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16" y="2549059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404189" y="2144151"/>
            <a:ext cx="83442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6DABE4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Knowledge </a:t>
            </a:r>
            <a:r>
              <a:rPr lang="en-GB" sz="3200" dirty="0" smtClean="0">
                <a:solidFill>
                  <a:srgbClr val="6DABE4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centre</a:t>
            </a:r>
            <a:endParaRPr lang="en-GB" sz="3200" dirty="0">
              <a:solidFill>
                <a:srgbClr val="6DABE4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Virtual Business Seminar</a:t>
            </a:r>
            <a:endParaRPr lang="en-GB" b="1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4" name="Cloud Callout 33"/>
          <p:cNvSpPr/>
          <p:nvPr/>
        </p:nvSpPr>
        <p:spPr>
          <a:xfrm flipH="1">
            <a:off x="454720" y="3225321"/>
            <a:ext cx="2825958" cy="1080120"/>
          </a:xfrm>
          <a:prstGeom prst="cloudCallout">
            <a:avLst>
              <a:gd name="adj1" fmla="val -40800"/>
              <a:gd name="adj2" fmla="val 5282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 organisations and procurement rules</a:t>
            </a:r>
            <a:endParaRPr lang="en-GB" sz="1600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494" y="4906261"/>
            <a:ext cx="2684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Sustainable </a:t>
            </a:r>
            <a:br>
              <a:rPr lang="en-GB" sz="16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en-GB" sz="16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procurement</a:t>
            </a:r>
            <a:endParaRPr lang="en-GB" sz="1600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51" name="Cloud Callout 50"/>
          <p:cNvSpPr/>
          <p:nvPr/>
        </p:nvSpPr>
        <p:spPr>
          <a:xfrm flipH="1">
            <a:off x="6107641" y="4739608"/>
            <a:ext cx="2608195" cy="967008"/>
          </a:xfrm>
          <a:prstGeom prst="cloudCallout">
            <a:avLst>
              <a:gd name="adj1" fmla="val 53334"/>
              <a:gd name="adj2" fmla="val -3083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Sustainable Development Goals</a:t>
            </a:r>
            <a:endParaRPr lang="en-GB" sz="1600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50" name="Cloud Callout 49"/>
          <p:cNvSpPr/>
          <p:nvPr/>
        </p:nvSpPr>
        <p:spPr>
          <a:xfrm flipH="1">
            <a:off x="5884912" y="3032684"/>
            <a:ext cx="2893828" cy="1218212"/>
          </a:xfrm>
          <a:prstGeom prst="cloudCallout">
            <a:avLst>
              <a:gd name="adj1" fmla="val 48732"/>
              <a:gd name="adj2" fmla="val 4131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Doing business with the UN in general</a:t>
            </a:r>
            <a:endParaRPr lang="en-GB" sz="1600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31" y="3248678"/>
            <a:ext cx="2485526" cy="221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5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C:\Users\dianev\Downloads\Untitled design (2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2" b="93490" l="3125" r="97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6" r="2187" b="5358"/>
          <a:stretch/>
        </p:blipFill>
        <p:spPr bwMode="auto">
          <a:xfrm>
            <a:off x="967267" y="2132856"/>
            <a:ext cx="1281878" cy="95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Procurement\_OPERATIONS\Vendor Management\UNGM Secretariat\Logos UNGM\UNGM_MSdoc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3779912" cy="9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480720"/>
            <a:ext cx="9144000" cy="476672"/>
          </a:xfrm>
          <a:prstGeom prst="rect">
            <a:avLst/>
          </a:prstGeom>
          <a:solidFill>
            <a:srgbClr val="6DA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866" y="6517937"/>
            <a:ext cx="913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United Nations Global Marketplace – www.ungm.org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5" y="1929734"/>
            <a:ext cx="8352929" cy="4163562"/>
          </a:xfrm>
          <a:prstGeom prst="rect">
            <a:avLst/>
          </a:prstGeom>
          <a:noFill/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DABE4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71" y="235860"/>
            <a:ext cx="657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crp.unops.local\files\UserHome\DianeV\Documents\Video project\Canva icons\5.png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2" b="96066" l="213" r="100000">
                        <a14:foregroundMark x1="6915" y1="85787" x2="6915" y2="85787"/>
                        <a14:foregroundMark x1="31383" y1="43909" x2="31383" y2="43909"/>
                        <a14:foregroundMark x1="53298" y1="43655" x2="53298" y2="43655"/>
                        <a14:foregroundMark x1="51915" y1="50888" x2="51915" y2="50888"/>
                        <a14:foregroundMark x1="28298" y1="23350" x2="28298" y2="23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00" y="185525"/>
            <a:ext cx="710927" cy="5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146"/>
            <a:ext cx="609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59" b="99153" l="0" r="99408">
                        <a14:foregroundMark x1="90178" y1="79237" x2="90178" y2="79237"/>
                        <a14:foregroundMark x1="90651" y1="65678" x2="90651" y2="65678"/>
                        <a14:foregroundMark x1="81893" y1="61441" x2="81893" y2="61441"/>
                        <a14:foregroundMark x1="84970" y1="54661" x2="84970" y2="54661"/>
                        <a14:foregroundMark x1="82840" y1="46610" x2="82840" y2="46610"/>
                        <a14:foregroundMark x1="95385" y1="89831" x2="95385" y2="89831"/>
                        <a14:foregroundMark x1="56805" y1="11864" x2="56805" y2="11864"/>
                        <a14:foregroundMark x1="50888" y1="13136" x2="50888" y2="13136"/>
                        <a14:foregroundMark x1="40710" y1="21610" x2="40710" y2="21610"/>
                        <a14:foregroundMark x1="27929" y1="72881" x2="27929" y2="72881"/>
                        <a14:foregroundMark x1="35030" y1="19492" x2="35030" y2="19492"/>
                        <a14:foregroundMark x1="23669" y1="13559" x2="23669" y2="13559"/>
                        <a14:foregroundMark x1="27929" y1="14407" x2="27929" y2="14407"/>
                        <a14:backgroundMark x1="22959" y1="16525" x2="22959" y2="16525"/>
                        <a14:backgroundMark x1="45207" y1="29661" x2="45207" y2="29661"/>
                        <a14:backgroundMark x1="60118" y1="33051" x2="6011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2772"/>
            <a:ext cx="830009" cy="4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27" y="240552"/>
            <a:ext cx="65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crp.unops.local\files\UserHome\DianeV\Documents\Video project\Local dealer-circle.png"/>
          <p:cNvPicPr>
            <a:picLocks noChangeAspect="1" noChangeArrowheads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25328" y1="33396" x2="25328" y2="33396"/>
                        <a14:foregroundMark x1="53096" y1="33396" x2="53096" y2="33396"/>
                        <a14:foregroundMark x1="74484" y1="59850" x2="74484" y2="59850"/>
                        <a14:foregroundMark x1="74484" y1="36023" x2="74484" y2="36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7508"/>
            <a:ext cx="746423" cy="7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/>
          <a:stretch/>
        </p:blipFill>
        <p:spPr bwMode="auto">
          <a:xfrm>
            <a:off x="8440603" y="262772"/>
            <a:ext cx="676275" cy="47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268075" y="2054397"/>
            <a:ext cx="4176712" cy="44495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endParaRPr lang="en-GB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8075" y="1124744"/>
            <a:ext cx="3305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Levenim MT" panose="02010502060101010101" pitchFamily="2" charset="-79"/>
                <a:ea typeface="Malgun Gothic" panose="020B0503020000020004" pitchFamily="34" charset="-127"/>
                <a:cs typeface="Levenim MT" panose="02010502060101010101" pitchFamily="2" charset="-79"/>
              </a:rPr>
              <a:t>Contact UNGM</a:t>
            </a:r>
            <a:endParaRPr lang="fr-FR" sz="3200" dirty="0">
              <a:solidFill>
                <a:prstClr val="black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9993" y="1196752"/>
            <a:ext cx="5448762" cy="1014563"/>
            <a:chOff x="4077305" y="1678758"/>
            <a:chExt cx="4671407" cy="1014563"/>
          </a:xfrm>
        </p:grpSpPr>
        <p:sp>
          <p:nvSpPr>
            <p:cNvPr id="36" name="Rectangle 35"/>
            <p:cNvSpPr/>
            <p:nvPr/>
          </p:nvSpPr>
          <p:spPr>
            <a:xfrm>
              <a:off x="4077305" y="1678758"/>
              <a:ext cx="547049" cy="444950"/>
            </a:xfrm>
            <a:prstGeom prst="rect">
              <a:avLst/>
            </a:prstGeom>
            <a:solidFill>
              <a:srgbClr val="6DA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72000" y="2248371"/>
              <a:ext cx="4176712" cy="444950"/>
            </a:xfrm>
            <a:prstGeom prst="rect">
              <a:avLst/>
            </a:prstGeom>
            <a:ln>
              <a:noFill/>
            </a:ln>
          </p:spPr>
          <p:txBody>
            <a:bodyPr wrap="none" anchor="ctr" anchorCtr="0">
              <a:noAutofit/>
            </a:bodyPr>
            <a:lstStyle/>
            <a:p>
              <a:endPara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  <p:pic>
        <p:nvPicPr>
          <p:cNvPr id="20" name="Picture 4" descr="C:\Users\dianev\Downloads\Untitled design (2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2" b="93490" l="3125" r="97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6" r="2187" b="5358"/>
          <a:stretch/>
        </p:blipFill>
        <p:spPr bwMode="auto">
          <a:xfrm>
            <a:off x="985866" y="3429000"/>
            <a:ext cx="1281878" cy="95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38" y="3576452"/>
            <a:ext cx="899334" cy="62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\\crp.unops.local\files\UserHome\DianeV\Documents\Video project\Canva icons2\1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934" b="9822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74" y="3726334"/>
            <a:ext cx="389547" cy="3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visionflow.com/wp-content/uploads/2013/09/helpdesk.png"/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0" y="4737918"/>
            <a:ext cx="1535848" cy="91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304" b="97393" l="500" r="98901">
                        <a14:foregroundMark x1="24076" y1="24022" x2="24076" y2="24022"/>
                        <a14:foregroundMark x1="28372" y1="17691" x2="28372" y2="17691"/>
                        <a14:foregroundMark x1="11688" y1="21043" x2="11688" y2="21043"/>
                        <a14:foregroundMark x1="7892" y1="35940" x2="7892" y2="35940"/>
                        <a14:foregroundMark x1="22877" y1="37058" x2="22877" y2="37058"/>
                        <a14:foregroundMark x1="27872" y1="31471" x2="27872" y2="31471"/>
                        <a14:foregroundMark x1="46254" y1="20670" x2="46254" y2="20670"/>
                        <a14:foregroundMark x1="61039" y1="18063" x2="61039" y2="18063"/>
                        <a14:foregroundMark x1="80420" y1="15829" x2="80420" y2="15829"/>
                        <a14:foregroundMark x1="86713" y1="29609" x2="86713" y2="29609"/>
                        <a14:foregroundMark x1="91109" y1="35940" x2="91109" y2="35940"/>
                        <a14:foregroundMark x1="92807" y1="29981" x2="92807" y2="29981"/>
                        <a14:foregroundMark x1="90909" y1="34823" x2="90909" y2="34823"/>
                        <a14:foregroundMark x1="91309" y1="42272" x2="91309" y2="42272"/>
                        <a14:foregroundMark x1="89011" y1="30726" x2="89011" y2="30726"/>
                        <a14:foregroundMark x1="57443" y1="73184" x2="57443" y2="73184"/>
                        <a14:foregroundMark x1="46853" y1="66480" x2="46853" y2="66480"/>
                        <a14:foregroundMark x1="46454" y1="78399" x2="46454" y2="78399"/>
                        <a14:foregroundMark x1="42058" y1="83613" x2="42058" y2="83613"/>
                        <a14:foregroundMark x1="42058" y1="74674" x2="42058" y2="74674"/>
                        <a14:foregroundMark x1="52148" y1="65736" x2="52148" y2="65736"/>
                        <a14:foregroundMark x1="58042" y1="63873" x2="58042" y2="63873"/>
                        <a14:foregroundMark x1="47053" y1="59032" x2="47053" y2="59032"/>
                        <a14:foregroundMark x1="39660" y1="58287" x2="39660" y2="58287"/>
                        <a14:foregroundMark x1="39061" y1="64991" x2="39061" y2="64991"/>
                        <a14:foregroundMark x1="19880" y1="67225" x2="19880" y2="67225"/>
                        <a14:foregroundMark x1="14785" y1="79143" x2="14785" y2="79143"/>
                        <a14:foregroundMark x1="13387" y1="86592" x2="13387" y2="86592"/>
                        <a14:foregroundMark x1="8492" y1="70205" x2="8492" y2="70205"/>
                        <a14:foregroundMark x1="17383" y1="63873" x2="17383" y2="63873"/>
                        <a14:foregroundMark x1="58042" y1="74674" x2="58042" y2="74674"/>
                        <a14:foregroundMark x1="57243" y1="85847" x2="57243" y2="85847"/>
                        <a14:foregroundMark x1="51948" y1="87709" x2="51948" y2="87709"/>
                        <a14:foregroundMark x1="48951" y1="77654" x2="48951" y2="77654"/>
                        <a14:foregroundMark x1="52348" y1="78026" x2="52348" y2="78026"/>
                        <a14:foregroundMark x1="55744" y1="69832" x2="55744" y2="69832"/>
                        <a14:foregroundMark x1="55345" y1="64618" x2="55345" y2="64618"/>
                        <a14:foregroundMark x1="53447" y1="58287" x2="54246" y2="58287"/>
                        <a14:foregroundMark x1="59540" y1="57169" x2="59540" y2="57169"/>
                        <a14:foregroundMark x1="37163" y1="55307" x2="37163" y2="55307"/>
                        <a14:foregroundMark x1="47752" y1="56425" x2="47752" y2="56425"/>
                        <a14:foregroundMark x1="21379" y1="23277" x2="21379" y2="23277"/>
                        <a14:foregroundMark x1="18581" y1="17691" x2="18581" y2="17691"/>
                        <a14:foregroundMark x1="15085" y1="37430" x2="15085" y2="37430"/>
                        <a14:foregroundMark x1="15684" y1="32216" x2="15684" y2="32216"/>
                        <a14:foregroundMark x1="26174" y1="36313" x2="26174" y2="36313"/>
                        <a14:foregroundMark x1="24975" y1="27002" x2="24975" y2="27002"/>
                        <a14:foregroundMark x1="13187" y1="15829" x2="13187" y2="15829"/>
                        <a14:foregroundMark x1="6993" y1="11359" x2="6993" y2="11359"/>
                        <a14:foregroundMark x1="6993" y1="23650" x2="6993" y2="23650"/>
                        <a14:foregroundMark x1="20979" y1="94413" x2="20979" y2="94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98" y="2342552"/>
            <a:ext cx="777603" cy="44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574794" y="2342551"/>
            <a:ext cx="7025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For more information, please visit </a:t>
            </a:r>
            <a:r>
              <a:rPr lang="en-GB" b="1" dirty="0" smtClean="0">
                <a:solidFill>
                  <a:srgbClr val="6DABE4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www.ungm.org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29772" y="4737918"/>
            <a:ext cx="667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For further assistance, do not hesitate to contact us: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Via the </a:t>
            </a:r>
            <a:r>
              <a:rPr lang="en-GB" b="1" dirty="0" smtClean="0">
                <a:solidFill>
                  <a:srgbClr val="6DABE4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Help functionality </a:t>
            </a:r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available on the site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Via email at </a:t>
            </a:r>
            <a:r>
              <a:rPr lang="en-GB" b="1" dirty="0" smtClean="0">
                <a:solidFill>
                  <a:srgbClr val="6DABE4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registry@ungm.org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64416" y="3576452"/>
            <a:ext cx="667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Do you need assistance?</a:t>
            </a:r>
          </a:p>
          <a:p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Check out </a:t>
            </a:r>
            <a:r>
              <a: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our </a:t>
            </a:r>
            <a:r>
              <a:rPr lang="en-GB" b="1" dirty="0" smtClean="0">
                <a:solidFill>
                  <a:srgbClr val="6DABE4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video guidelines </a:t>
            </a:r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and </a:t>
            </a:r>
            <a:r>
              <a:rPr lang="en-GB" b="1" dirty="0" smtClean="0">
                <a:solidFill>
                  <a:srgbClr val="6DABE4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FAQs</a:t>
            </a:r>
          </a:p>
        </p:txBody>
      </p:sp>
    </p:spTree>
    <p:extLst>
      <p:ext uri="{BB962C8B-B14F-4D97-AF65-F5344CB8AC3E}">
        <p14:creationId xmlns:p14="http://schemas.microsoft.com/office/powerpoint/2010/main" val="26267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Procurement\_OPERATIONS\Vendor Management\UNGM Secretariat\Logos UNGM\UNGM_MSdo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3779912" cy="9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6DA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866" y="6517937"/>
            <a:ext cx="913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United Nations Global Marketplace – www.ungm.org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5" y="1929734"/>
            <a:ext cx="8352929" cy="4163562"/>
          </a:xfrm>
          <a:prstGeom prst="rect">
            <a:avLst/>
          </a:prstGeom>
          <a:noFill/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DABE4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71" y="235860"/>
            <a:ext cx="657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crp.unops.local\files\UserHome\DianeV\Documents\Video project\Canva icons\5.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2" b="96066" l="213" r="100000">
                        <a14:foregroundMark x1="6915" y1="85787" x2="6915" y2="85787"/>
                        <a14:foregroundMark x1="31383" y1="43909" x2="31383" y2="43909"/>
                        <a14:foregroundMark x1="53298" y1="43655" x2="53298" y2="43655"/>
                        <a14:foregroundMark x1="51915" y1="50888" x2="51915" y2="50888"/>
                        <a14:foregroundMark x1="28298" y1="23350" x2="28298" y2="23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00" y="185525"/>
            <a:ext cx="710927" cy="5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146"/>
            <a:ext cx="609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59" b="99153" l="0" r="99408">
                        <a14:foregroundMark x1="90178" y1="79237" x2="90178" y2="79237"/>
                        <a14:foregroundMark x1="90651" y1="65678" x2="90651" y2="65678"/>
                        <a14:foregroundMark x1="81893" y1="61441" x2="81893" y2="61441"/>
                        <a14:foregroundMark x1="84970" y1="54661" x2="84970" y2="54661"/>
                        <a14:foregroundMark x1="82840" y1="46610" x2="82840" y2="46610"/>
                        <a14:foregroundMark x1="95385" y1="89831" x2="95385" y2="89831"/>
                        <a14:foregroundMark x1="56805" y1="11864" x2="56805" y2="11864"/>
                        <a14:foregroundMark x1="50888" y1="13136" x2="50888" y2="13136"/>
                        <a14:foregroundMark x1="40710" y1="21610" x2="40710" y2="21610"/>
                        <a14:foregroundMark x1="27929" y1="72881" x2="27929" y2="72881"/>
                        <a14:foregroundMark x1="35030" y1="19492" x2="35030" y2="19492"/>
                        <a14:foregroundMark x1="23669" y1="13559" x2="23669" y2="13559"/>
                        <a14:foregroundMark x1="27929" y1="14407" x2="27929" y2="14407"/>
                        <a14:backgroundMark x1="22959" y1="16525" x2="22959" y2="16525"/>
                        <a14:backgroundMark x1="45207" y1="29661" x2="45207" y2="29661"/>
                        <a14:backgroundMark x1="60118" y1="33051" x2="6011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2772"/>
            <a:ext cx="830009" cy="4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27" y="240552"/>
            <a:ext cx="65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crp.unops.local\files\UserHome\DianeV\Documents\Video project\Local dealer-circle.png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5328" y1="33396" x2="25328" y2="33396"/>
                        <a14:foregroundMark x1="53096" y1="33396" x2="53096" y2="33396"/>
                        <a14:foregroundMark x1="74484" y1="59850" x2="74484" y2="59850"/>
                        <a14:foregroundMark x1="74484" y1="36023" x2="74484" y2="36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7508"/>
            <a:ext cx="746423" cy="7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/>
          <a:stretch/>
        </p:blipFill>
        <p:spPr bwMode="auto">
          <a:xfrm>
            <a:off x="8440603" y="262772"/>
            <a:ext cx="676275" cy="47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38673" y="1944642"/>
            <a:ext cx="4176712" cy="44495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endParaRPr lang="en-GB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8075" y="1124744"/>
            <a:ext cx="1840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Levenim MT" panose="02010502060101010101" pitchFamily="2" charset="-79"/>
                <a:ea typeface="Malgun Gothic" panose="020B0503020000020004" pitchFamily="34" charset="-127"/>
                <a:cs typeface="Levenim MT" panose="02010502060101010101" pitchFamily="2" charset="-79"/>
              </a:rPr>
              <a:t>Agenda</a:t>
            </a:r>
            <a:endParaRPr lang="fr-FR" sz="3200" dirty="0">
              <a:solidFill>
                <a:prstClr val="black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9993" y="1196752"/>
            <a:ext cx="5448762" cy="1014563"/>
            <a:chOff x="4077305" y="1678758"/>
            <a:chExt cx="4671407" cy="1014563"/>
          </a:xfrm>
        </p:grpSpPr>
        <p:sp>
          <p:nvSpPr>
            <p:cNvPr id="36" name="Rectangle 35"/>
            <p:cNvSpPr/>
            <p:nvPr/>
          </p:nvSpPr>
          <p:spPr>
            <a:xfrm>
              <a:off x="4077305" y="1678758"/>
              <a:ext cx="478076" cy="444950"/>
            </a:xfrm>
            <a:prstGeom prst="rect">
              <a:avLst/>
            </a:prstGeom>
            <a:solidFill>
              <a:srgbClr val="6DA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72000" y="2248371"/>
              <a:ext cx="4176712" cy="444950"/>
            </a:xfrm>
            <a:prstGeom prst="rect">
              <a:avLst/>
            </a:prstGeom>
            <a:ln>
              <a:noFill/>
            </a:ln>
          </p:spPr>
          <p:txBody>
            <a:bodyPr wrap="none" anchor="ctr" anchorCtr="0">
              <a:noAutofit/>
            </a:bodyPr>
            <a:lstStyle/>
            <a:p>
              <a:endPara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64" y="3331124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33" y="2790216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02" y="3189005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05" y="2890565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48" y="2932335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60" y="2296778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48097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77" y="2734244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9" b="97509" l="9434" r="89434">
                        <a14:foregroundMark x1="57358" y1="44128" x2="57358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16" y="2549059"/>
            <a:ext cx="268054" cy="2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04189" y="2144151"/>
            <a:ext cx="8344275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About UNGM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Polish suppliers in UNGM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Registration process on </a:t>
            </a:r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  <a:hlinkClick r:id="rId15"/>
              </a:rPr>
              <a:t>www.ungm.org</a:t>
            </a:r>
            <a:endParaRPr lang="en-GB" dirty="0" smtClean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Finding business opportunities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More information – Knowledge Centre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Where to find help</a:t>
            </a:r>
          </a:p>
          <a:p>
            <a:pPr lvl="1"/>
            <a:endParaRPr lang="en-GB" dirty="0" smtClean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342900" indent="-342900">
              <a:buAutoNum type="arabicPeriod"/>
            </a:pPr>
            <a:endParaRPr lang="en-GB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722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784223" y="5072195"/>
            <a:ext cx="7738151" cy="81320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2050" name="Picture 2" descr="M:\Procurement\_OPERATIONS\Vendor Management\UNGM Secretariat\Logos UNGM\UNGM_MSdo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3779912" cy="9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6DA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866" y="6517937"/>
            <a:ext cx="913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United Nations Global Marketplace – www.ungm.org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5" y="1929734"/>
            <a:ext cx="8352929" cy="4091554"/>
          </a:xfrm>
          <a:prstGeom prst="rect">
            <a:avLst/>
          </a:prstGeom>
          <a:noFill/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DABE4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71" y="235860"/>
            <a:ext cx="657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crp.unops.local\files\UserHome\DianeV\Documents\Video project\Canva icons\5.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2" b="96066" l="213" r="100000">
                        <a14:foregroundMark x1="6915" y1="85787" x2="6915" y2="85787"/>
                        <a14:foregroundMark x1="31383" y1="43909" x2="31383" y2="43909"/>
                        <a14:foregroundMark x1="53298" y1="43655" x2="53298" y2="43655"/>
                        <a14:foregroundMark x1="51915" y1="50888" x2="51915" y2="50888"/>
                        <a14:foregroundMark x1="28298" y1="23350" x2="28298" y2="23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00" y="185525"/>
            <a:ext cx="710927" cy="5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146"/>
            <a:ext cx="609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59" b="99153" l="0" r="99408">
                        <a14:foregroundMark x1="90178" y1="79237" x2="90178" y2="79237"/>
                        <a14:foregroundMark x1="90651" y1="65678" x2="90651" y2="65678"/>
                        <a14:foregroundMark x1="81893" y1="61441" x2="81893" y2="61441"/>
                        <a14:foregroundMark x1="84970" y1="54661" x2="84970" y2="54661"/>
                        <a14:foregroundMark x1="82840" y1="46610" x2="82840" y2="46610"/>
                        <a14:foregroundMark x1="95385" y1="89831" x2="95385" y2="89831"/>
                        <a14:foregroundMark x1="56805" y1="11864" x2="56805" y2="11864"/>
                        <a14:foregroundMark x1="50888" y1="13136" x2="50888" y2="13136"/>
                        <a14:foregroundMark x1="40710" y1="21610" x2="40710" y2="21610"/>
                        <a14:foregroundMark x1="27929" y1="72881" x2="27929" y2="72881"/>
                        <a14:foregroundMark x1="35030" y1="19492" x2="35030" y2="19492"/>
                        <a14:foregroundMark x1="23669" y1="13559" x2="23669" y2="13559"/>
                        <a14:foregroundMark x1="27929" y1="14407" x2="27929" y2="14407"/>
                        <a14:backgroundMark x1="22959" y1="16525" x2="22959" y2="16525"/>
                        <a14:backgroundMark x1="45207" y1="29661" x2="45207" y2="29661"/>
                        <a14:backgroundMark x1="60118" y1="33051" x2="6011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2772"/>
            <a:ext cx="830009" cy="4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27" y="240552"/>
            <a:ext cx="65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crp.unops.local\files\UserHome\DianeV\Documents\Video project\Local dealer-circle.png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5328" y1="33396" x2="25328" y2="33396"/>
                        <a14:foregroundMark x1="53096" y1="33396" x2="53096" y2="33396"/>
                        <a14:foregroundMark x1="74484" y1="59850" x2="74484" y2="59850"/>
                        <a14:foregroundMark x1="74484" y1="36023" x2="74484" y2="36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7508"/>
            <a:ext cx="746423" cy="7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/>
          <a:stretch/>
        </p:blipFill>
        <p:spPr bwMode="auto">
          <a:xfrm>
            <a:off x="8440603" y="262772"/>
            <a:ext cx="676275" cy="47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268075" y="2054397"/>
            <a:ext cx="4176712" cy="44495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endParaRPr lang="en-GB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8075" y="1124744"/>
            <a:ext cx="6732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Levenim MT" panose="02010502060101010101" pitchFamily="2" charset="-79"/>
                <a:ea typeface="Malgun Gothic" panose="020B0503020000020004" pitchFamily="34" charset="-127"/>
                <a:cs typeface="Levenim MT" panose="02010502060101010101" pitchFamily="2" charset="-79"/>
              </a:rPr>
              <a:t>UNGM – </a:t>
            </a:r>
            <a:r>
              <a:rPr lang="en-GB" sz="3200" dirty="0" smtClean="0">
                <a:solidFill>
                  <a:prstClr val="black"/>
                </a:solidFill>
                <a:latin typeface="Levenim MT" panose="02010502060101010101" pitchFamily="2" charset="-79"/>
                <a:ea typeface="Malgun Gothic" panose="020B0503020000020004" pitchFamily="34" charset="-127"/>
                <a:cs typeface="Levenim MT" panose="02010502060101010101" pitchFamily="2" charset="-79"/>
              </a:rPr>
              <a:t>UN Global Marketplace</a:t>
            </a:r>
            <a:endParaRPr lang="fr-FR" sz="3200" dirty="0">
              <a:solidFill>
                <a:prstClr val="black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9993" y="1196752"/>
            <a:ext cx="5448762" cy="1014563"/>
            <a:chOff x="4077305" y="1678758"/>
            <a:chExt cx="4671407" cy="1014563"/>
          </a:xfrm>
        </p:grpSpPr>
        <p:sp>
          <p:nvSpPr>
            <p:cNvPr id="36" name="Rectangle 35"/>
            <p:cNvSpPr/>
            <p:nvPr/>
          </p:nvSpPr>
          <p:spPr>
            <a:xfrm>
              <a:off x="4077305" y="1678758"/>
              <a:ext cx="478076" cy="444950"/>
            </a:xfrm>
            <a:prstGeom prst="rect">
              <a:avLst/>
            </a:prstGeom>
            <a:solidFill>
              <a:srgbClr val="6DA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72000" y="2248371"/>
              <a:ext cx="4176712" cy="444950"/>
            </a:xfrm>
            <a:prstGeom prst="rect">
              <a:avLst/>
            </a:prstGeom>
            <a:ln>
              <a:noFill/>
            </a:ln>
          </p:spPr>
          <p:txBody>
            <a:bodyPr wrap="none" anchor="ctr" anchorCtr="0">
              <a:noAutofit/>
            </a:bodyPr>
            <a:lstStyle/>
            <a:p>
              <a:endPara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207009" y="2304055"/>
            <a:ext cx="67818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UNGM is the </a:t>
            </a:r>
            <a:r>
              <a:rPr lang="en-GB" sz="2000" b="1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procurement portal of the UN system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8606" y1="32129" x2="48606" y2="32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77" y="3278153"/>
            <a:ext cx="832455" cy="82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8606" y1="32129" x2="48606" y2="32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832455" cy="82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8606" y1="32129" x2="48606" y2="32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57690"/>
            <a:ext cx="832455" cy="82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73" y="3518888"/>
            <a:ext cx="746719" cy="51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69" y="3165031"/>
            <a:ext cx="746719" cy="51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665" y="3525058"/>
            <a:ext cx="746719" cy="51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\\crp.unops.local\files\UserHome\DianeV\Documents\Video project\DElivery-circle.png"/>
          <p:cNvPicPr>
            <a:picLocks noChangeAspect="1" noChangeArrowheads="1"/>
          </p:cNvPicPr>
          <p:nvPr/>
        </p:nvPicPr>
        <p:blipFill rotWithShape="1"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263" b="78612" l="12946" r="87805">
                        <a14:foregroundMark x1="42214" y1="39775" x2="42214" y2="39775"/>
                        <a14:foregroundMark x1="52908" y1="36961" x2="52908" y2="36961"/>
                        <a14:foregroundMark x1="32458" y1="68480" x2="32458" y2="68480"/>
                        <a14:foregroundMark x1="44653" y1="66041" x2="44653" y2="66041"/>
                        <a14:foregroundMark x1="44653" y1="71482" x2="44653" y2="71482"/>
                        <a14:foregroundMark x1="76173" y1="38274" x2="76173" y2="38274"/>
                        <a14:foregroundMark x1="69981" y1="46154" x2="69981" y2="46154"/>
                        <a14:foregroundMark x1="64165" y1="53471" x2="64165" y2="53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66" t="21301" r="12537" b="20708"/>
          <a:stretch/>
        </p:blipFill>
        <p:spPr bwMode="auto">
          <a:xfrm rot="21376842" flipH="1">
            <a:off x="1637496" y="3761333"/>
            <a:ext cx="599769" cy="47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M:\Procurement\_OPERATIONS\Vendor Management\UNGM Secretariat\Marketing!!!!\PICS\Logos UNGM\White logo big.jpg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18100" r="75345" b="15791"/>
          <a:stretch/>
        </p:blipFill>
        <p:spPr bwMode="auto">
          <a:xfrm>
            <a:off x="6470199" y="3775585"/>
            <a:ext cx="641458" cy="50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683568" y="4273115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1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Vendor community</a:t>
            </a:r>
            <a:endParaRPr lang="en-GB" sz="1600" b="1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27698" y="4284029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6DABE4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 procurement staff</a:t>
            </a:r>
          </a:p>
        </p:txBody>
      </p:sp>
      <p:pic>
        <p:nvPicPr>
          <p:cNvPr id="45" name="Picture 2" descr="M:\Procurement\_OPERATIONS\Vendor Management\UNGM Secretariat\Logos UNGM\UNGM_MSdoc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904" y="3367048"/>
            <a:ext cx="1919918" cy="49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http://mfs3.cdnsw.com/fs/Root/9z544-FLECHE_CLAIRE6.gif"/>
          <p:cNvPicPr/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9571">
            <a:off x="3044970" y="4031766"/>
            <a:ext cx="1035348" cy="627885"/>
          </a:xfrm>
          <a:prstGeom prst="rect">
            <a:avLst/>
          </a:prstGeom>
          <a:noFill/>
          <a:extLst/>
        </p:spPr>
      </p:pic>
      <p:pic>
        <p:nvPicPr>
          <p:cNvPr id="48" name="Picture 47" descr="http://mfs3.cdnsw.com/fs/Root/9z544-FLECHE_CLAIRE6.gif"/>
          <p:cNvPicPr/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429" flipH="1">
            <a:off x="4573296" y="4067633"/>
            <a:ext cx="1035348" cy="627885"/>
          </a:xfrm>
          <a:prstGeom prst="rect">
            <a:avLst/>
          </a:prstGeom>
          <a:noFill/>
          <a:extLst/>
        </p:spPr>
      </p:pic>
      <p:sp>
        <p:nvSpPr>
          <p:cNvPr id="5" name="Rectangle 4"/>
          <p:cNvSpPr/>
          <p:nvPr/>
        </p:nvSpPr>
        <p:spPr>
          <a:xfrm>
            <a:off x="784223" y="5085184"/>
            <a:ext cx="7738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tx2"/>
              </a:buClr>
              <a:defRPr/>
            </a:pPr>
            <a:r>
              <a:rPr lang="en-GB" sz="1600" i="1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GB" sz="1600" i="1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   UNGM </a:t>
            </a:r>
            <a:r>
              <a:rPr lang="en-GB" sz="1600" i="1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provides and excellent springboard to </a:t>
            </a:r>
            <a:r>
              <a:rPr lang="en-GB" sz="1600" i="1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introduce </a:t>
            </a:r>
            <a:r>
              <a:rPr lang="en-GB" sz="1600" i="1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your products and services to </a:t>
            </a:r>
            <a:r>
              <a:rPr lang="en-GB" sz="1600" i="1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many </a:t>
            </a:r>
            <a:r>
              <a:rPr lang="en-GB" sz="1600" b="1" i="1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 organizations, countries and regions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1" cstate="print">
            <a:grayscl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695" b="89970" l="9943" r="898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27909"/>
            <a:ext cx="771798" cy="98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2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6DA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866" y="6517937"/>
            <a:ext cx="913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United Nations Global Marketplace – www.ungm.org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7504" y="-1"/>
            <a:ext cx="9009374" cy="967023"/>
            <a:chOff x="107504" y="-1"/>
            <a:chExt cx="9009374" cy="967023"/>
          </a:xfrm>
        </p:grpSpPr>
        <p:pic>
          <p:nvPicPr>
            <p:cNvPr id="2050" name="Picture 2" descr="M:\Procurement\_OPERATIONS\Vendor Management\UNGM Secretariat\Logos UNGM\UNGM_MSdoc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1"/>
              <a:ext cx="3779912" cy="967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371" y="235860"/>
              <a:ext cx="65722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\\crp.unops.local\files\UserHome\DianeV\Documents\Video project\Canva icons\5.png"/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2" b="96066" l="213" r="100000">
                          <a14:foregroundMark x1="6915" y1="85787" x2="6915" y2="85787"/>
                          <a14:foregroundMark x1="31383" y1="43909" x2="31383" y2="43909"/>
                          <a14:foregroundMark x1="53298" y1="43655" x2="53298" y2="43655"/>
                          <a14:foregroundMark x1="51915" y1="50888" x2="51915" y2="50888"/>
                          <a14:foregroundMark x1="28298" y1="23350" x2="28298" y2="233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700" y="185525"/>
              <a:ext cx="710927" cy="595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250146"/>
              <a:ext cx="6096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59" b="99153" l="0" r="99408">
                          <a14:foregroundMark x1="90178" y1="79237" x2="90178" y2="79237"/>
                          <a14:foregroundMark x1="90651" y1="65678" x2="90651" y2="65678"/>
                          <a14:foregroundMark x1="81893" y1="61441" x2="81893" y2="61441"/>
                          <a14:foregroundMark x1="84970" y1="54661" x2="84970" y2="54661"/>
                          <a14:foregroundMark x1="82840" y1="46610" x2="82840" y2="46610"/>
                          <a14:foregroundMark x1="95385" y1="89831" x2="95385" y2="89831"/>
                          <a14:foregroundMark x1="56805" y1="11864" x2="56805" y2="11864"/>
                          <a14:foregroundMark x1="50888" y1="13136" x2="50888" y2="13136"/>
                          <a14:foregroundMark x1="40710" y1="21610" x2="40710" y2="21610"/>
                          <a14:foregroundMark x1="27929" y1="72881" x2="27929" y2="72881"/>
                          <a14:foregroundMark x1="35030" y1="19492" x2="35030" y2="19492"/>
                          <a14:foregroundMark x1="23669" y1="13559" x2="23669" y2="13559"/>
                          <a14:foregroundMark x1="27929" y1="14407" x2="27929" y2="14407"/>
                          <a14:backgroundMark x1="22959" y1="16525" x2="22959" y2="16525"/>
                          <a14:backgroundMark x1="45207" y1="29661" x2="45207" y2="29661"/>
                          <a14:backgroundMark x1="60118" y1="33051" x2="60118" y2="330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62772"/>
              <a:ext cx="830009" cy="463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127" y="240552"/>
              <a:ext cx="6572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\\crp.unops.local\files\UserHome\DianeV\Documents\Video project\Local dealer-circle.png"/>
            <p:cNvPicPr>
              <a:picLocks noChangeAspect="1" noChangeArrowheads="1"/>
            </p:cNvPicPr>
            <p:nvPr/>
          </p:nvPicPr>
          <p:blipFill>
            <a:blip r:embed="rId10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25328" y1="33396" x2="25328" y2="33396"/>
                          <a14:foregroundMark x1="53096" y1="33396" x2="53096" y2="33396"/>
                          <a14:foregroundMark x1="74484" y1="59850" x2="74484" y2="59850"/>
                          <a14:foregroundMark x1="74484" y1="36023" x2="74484" y2="360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137508"/>
              <a:ext cx="746423" cy="74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20"/>
            <a:stretch/>
          </p:blipFill>
          <p:spPr bwMode="auto">
            <a:xfrm>
              <a:off x="8440603" y="262772"/>
              <a:ext cx="676275" cy="479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1268075" y="2054397"/>
            <a:ext cx="4176712" cy="44495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endParaRPr lang="en-GB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8075" y="1124744"/>
            <a:ext cx="6732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Levenim MT" panose="02010502060101010101" pitchFamily="2" charset="-79"/>
                <a:ea typeface="Malgun Gothic" panose="020B0503020000020004" pitchFamily="34" charset="-127"/>
                <a:cs typeface="Levenim MT" panose="02010502060101010101" pitchFamily="2" charset="-79"/>
              </a:rPr>
              <a:t>UNGM – UN Global Marketplace</a:t>
            </a:r>
            <a:endParaRPr lang="fr-FR" sz="3200" dirty="0">
              <a:solidFill>
                <a:prstClr val="black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9993" y="1196752"/>
            <a:ext cx="5448762" cy="1014563"/>
            <a:chOff x="4077305" y="1678758"/>
            <a:chExt cx="4671407" cy="1014563"/>
          </a:xfrm>
        </p:grpSpPr>
        <p:sp>
          <p:nvSpPr>
            <p:cNvPr id="36" name="Rectangle 35"/>
            <p:cNvSpPr/>
            <p:nvPr/>
          </p:nvSpPr>
          <p:spPr>
            <a:xfrm>
              <a:off x="4077305" y="1678758"/>
              <a:ext cx="478076" cy="444950"/>
            </a:xfrm>
            <a:prstGeom prst="rect">
              <a:avLst/>
            </a:prstGeom>
            <a:solidFill>
              <a:srgbClr val="6DA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72000" y="2248371"/>
              <a:ext cx="4176712" cy="444950"/>
            </a:xfrm>
            <a:prstGeom prst="rect">
              <a:avLst/>
            </a:prstGeom>
            <a:ln>
              <a:noFill/>
            </a:ln>
          </p:spPr>
          <p:txBody>
            <a:bodyPr wrap="none" anchor="ctr" anchorCtr="0">
              <a:noAutofit/>
            </a:bodyPr>
            <a:lstStyle/>
            <a:p>
              <a:endPara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30085" y="1812572"/>
            <a:ext cx="820891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Vendors</a:t>
            </a:r>
            <a:r>
              <a:rPr lang="fr-FR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can</a:t>
            </a:r>
            <a:r>
              <a:rPr lang="fr-FR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register </a:t>
            </a:r>
            <a:r>
              <a:rPr lang="fr-FR" dirty="0" err="1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with</a:t>
            </a:r>
            <a:r>
              <a:rPr lang="fr-FR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fr-FR" sz="6600" dirty="0" smtClean="0">
                <a:solidFill>
                  <a:srgbClr val="6DABE4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26 </a:t>
            </a:r>
            <a:r>
              <a:rPr lang="fr-FR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 </a:t>
            </a:r>
            <a:r>
              <a:rPr lang="fr-FR" dirty="0" err="1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organizations</a:t>
            </a:r>
            <a:r>
              <a:rPr lang="fr-FR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using </a:t>
            </a:r>
            <a:r>
              <a: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UNGM as their </a:t>
            </a:r>
            <a:r>
              <a:rPr lang="en-GB" sz="32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vendor database</a:t>
            </a:r>
          </a:p>
          <a:p>
            <a:pPr algn="ctr"/>
            <a:endParaRPr lang="en-GB" dirty="0" smtClean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endParaRPr lang="en-GB" dirty="0" smtClean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endParaRPr lang="en-GB" dirty="0" smtClean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endParaRPr lang="en-GB" dirty="0" smtClean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endParaRPr lang="en-GB" dirty="0" smtClean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endParaRPr lang="fr-FR" dirty="0" smtClean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95535" y="1812572"/>
            <a:ext cx="8352929" cy="4208716"/>
          </a:xfrm>
          <a:prstGeom prst="rect">
            <a:avLst/>
          </a:prstGeom>
          <a:noFill/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DABE4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64" y="3553571"/>
            <a:ext cx="403034" cy="2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44" y="3435850"/>
            <a:ext cx="574877" cy="39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68" y="3878002"/>
            <a:ext cx="577994" cy="39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04" y="4558670"/>
            <a:ext cx="474118" cy="32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81" y="4656648"/>
            <a:ext cx="373359" cy="25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453" y="3499440"/>
            <a:ext cx="373359" cy="25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91" y="3986894"/>
            <a:ext cx="603636" cy="41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M:\Procurement\_OPERATIONS\Vendor Management\UNGM Secretariat\Logos UNGM\UNGM_MSdocs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t="13958" r="74454" b="14666"/>
          <a:stretch/>
        </p:blipFill>
        <p:spPr bwMode="auto">
          <a:xfrm>
            <a:off x="4573936" y="3944770"/>
            <a:ext cx="665076" cy="5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784223" y="5072195"/>
            <a:ext cx="7738151" cy="81320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GB" sz="1600" i="1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These UN organizations represent </a:t>
            </a:r>
            <a:r>
              <a:rPr lang="en-GB" sz="1600" b="1" i="1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99% of a global spend of over </a:t>
            </a:r>
            <a:r>
              <a:rPr lang="en-GB" sz="1600" b="1" i="1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GB" sz="1600" b="1" i="1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en-GB" sz="1600" b="1" i="1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$17.6 billion in 2015</a:t>
            </a:r>
            <a:endParaRPr lang="en-GB" sz="1600" b="1" i="1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0" cstate="print">
            <a:grayscl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695" b="89970" l="9943" r="898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27909"/>
            <a:ext cx="771798" cy="98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77" y="4197535"/>
            <a:ext cx="355464" cy="24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05" y="3832196"/>
            <a:ext cx="287439" cy="1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3" y="4484669"/>
            <a:ext cx="510607" cy="35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54" y="4345310"/>
            <a:ext cx="394745" cy="2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75" y="3831628"/>
            <a:ext cx="287439" cy="1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38" y="4385313"/>
            <a:ext cx="287439" cy="1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2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6365"/>
            <a:ext cx="8229600" cy="4359798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b="1" dirty="0" smtClean="0"/>
              <a:t>167</a:t>
            </a:r>
            <a:r>
              <a:rPr lang="en-US" sz="2400" b="1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smtClean="0"/>
              <a:t>largest supplier </a:t>
            </a:r>
            <a:r>
              <a:rPr lang="en-US" sz="2400" dirty="0" smtClean="0"/>
              <a:t>to UN in 2015 – 68 suppliers</a:t>
            </a:r>
          </a:p>
          <a:p>
            <a:r>
              <a:rPr lang="en-US" sz="2400" b="1" dirty="0" smtClean="0"/>
              <a:t>414</a:t>
            </a:r>
            <a:r>
              <a:rPr lang="en-US" sz="2400" dirty="0" smtClean="0"/>
              <a:t> accounts</a:t>
            </a:r>
          </a:p>
          <a:p>
            <a:r>
              <a:rPr lang="en-US" sz="2400" b="1" dirty="0" smtClean="0"/>
              <a:t>291</a:t>
            </a:r>
            <a:r>
              <a:rPr lang="en-US" sz="2400" dirty="0" smtClean="0"/>
              <a:t> with one or more registered </a:t>
            </a:r>
            <a:br>
              <a:rPr lang="en-US" sz="2400" dirty="0" smtClean="0"/>
            </a:br>
            <a:r>
              <a:rPr lang="en-US" sz="2400" dirty="0" smtClean="0"/>
              <a:t>status with one or more UN agency</a:t>
            </a:r>
          </a:p>
          <a:p>
            <a:r>
              <a:rPr lang="en-US" sz="2400" b="1" dirty="0" smtClean="0"/>
              <a:t>65</a:t>
            </a:r>
            <a:r>
              <a:rPr lang="en-US" sz="2400" dirty="0" smtClean="0"/>
              <a:t> with a Vendor to Update status</a:t>
            </a:r>
          </a:p>
          <a:p>
            <a:r>
              <a:rPr lang="en-US" sz="2400" b="1" dirty="0" smtClean="0"/>
              <a:t>5</a:t>
            </a:r>
            <a:r>
              <a:rPr lang="en-US" sz="2400" dirty="0" smtClean="0"/>
              <a:t> </a:t>
            </a:r>
            <a:r>
              <a:rPr lang="en-US" sz="2400" b="1" dirty="0" smtClean="0"/>
              <a:t>TAS</a:t>
            </a:r>
            <a:r>
              <a:rPr lang="en-US" sz="2400" dirty="0" smtClean="0"/>
              <a:t> subscribers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29993" y="1196752"/>
            <a:ext cx="5448762" cy="1014563"/>
            <a:chOff x="4077305" y="1678758"/>
            <a:chExt cx="4671407" cy="1014563"/>
          </a:xfrm>
        </p:grpSpPr>
        <p:sp>
          <p:nvSpPr>
            <p:cNvPr id="5" name="Rectangle 4"/>
            <p:cNvSpPr/>
            <p:nvPr/>
          </p:nvSpPr>
          <p:spPr>
            <a:xfrm>
              <a:off x="4077305" y="1678758"/>
              <a:ext cx="478076" cy="444950"/>
            </a:xfrm>
            <a:prstGeom prst="rect">
              <a:avLst/>
            </a:prstGeom>
            <a:solidFill>
              <a:srgbClr val="6DA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0" y="2248371"/>
              <a:ext cx="4176712" cy="444950"/>
            </a:xfrm>
            <a:prstGeom prst="rect">
              <a:avLst/>
            </a:prstGeom>
            <a:ln>
              <a:noFill/>
            </a:ln>
          </p:spPr>
          <p:txBody>
            <a:bodyPr wrap="none" anchor="ctr" anchorCtr="0">
              <a:noAutofit/>
            </a:bodyPr>
            <a:lstStyle/>
            <a:p>
              <a:endPara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7504" y="-1"/>
            <a:ext cx="9009374" cy="967023"/>
            <a:chOff x="107504" y="-1"/>
            <a:chExt cx="9009374" cy="967023"/>
          </a:xfrm>
        </p:grpSpPr>
        <p:pic>
          <p:nvPicPr>
            <p:cNvPr id="8" name="Picture 2" descr="M:\Procurement\_OPERATIONS\Vendor Management\UNGM Secretariat\Logos UNGM\UNGM_MSdoc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1"/>
              <a:ext cx="3779912" cy="967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371" y="235860"/>
              <a:ext cx="65722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\\crp.unops.local\files\UserHome\DianeV\Documents\Video project\Canva icons\5.png"/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2" b="96066" l="213" r="100000">
                          <a14:foregroundMark x1="6915" y1="85787" x2="6915" y2="85787"/>
                          <a14:foregroundMark x1="31383" y1="43909" x2="31383" y2="43909"/>
                          <a14:foregroundMark x1="53298" y1="43655" x2="53298" y2="43655"/>
                          <a14:foregroundMark x1="51915" y1="50888" x2="51915" y2="50888"/>
                          <a14:foregroundMark x1="28298" y1="23350" x2="28298" y2="233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700" y="185525"/>
              <a:ext cx="710927" cy="595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250146"/>
              <a:ext cx="6096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59" b="99153" l="0" r="99408">
                          <a14:foregroundMark x1="90178" y1="79237" x2="90178" y2="79237"/>
                          <a14:foregroundMark x1="90651" y1="65678" x2="90651" y2="65678"/>
                          <a14:foregroundMark x1="81893" y1="61441" x2="81893" y2="61441"/>
                          <a14:foregroundMark x1="84970" y1="54661" x2="84970" y2="54661"/>
                          <a14:foregroundMark x1="82840" y1="46610" x2="82840" y2="46610"/>
                          <a14:foregroundMark x1="95385" y1="89831" x2="95385" y2="89831"/>
                          <a14:foregroundMark x1="56805" y1="11864" x2="56805" y2="11864"/>
                          <a14:foregroundMark x1="50888" y1="13136" x2="50888" y2="13136"/>
                          <a14:foregroundMark x1="40710" y1="21610" x2="40710" y2="21610"/>
                          <a14:foregroundMark x1="27929" y1="72881" x2="27929" y2="72881"/>
                          <a14:foregroundMark x1="35030" y1="19492" x2="35030" y2="19492"/>
                          <a14:foregroundMark x1="23669" y1="13559" x2="23669" y2="13559"/>
                          <a14:foregroundMark x1="27929" y1="14407" x2="27929" y2="14407"/>
                          <a14:backgroundMark x1="22959" y1="16525" x2="22959" y2="16525"/>
                          <a14:backgroundMark x1="45207" y1="29661" x2="45207" y2="29661"/>
                          <a14:backgroundMark x1="60118" y1="33051" x2="60118" y2="330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62772"/>
              <a:ext cx="830009" cy="463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127" y="240552"/>
              <a:ext cx="6572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\\crp.unops.local\files\UserHome\DianeV\Documents\Video project\Local dealer-circle.png"/>
            <p:cNvPicPr>
              <a:picLocks noChangeAspect="1" noChangeArrowheads="1"/>
            </p:cNvPicPr>
            <p:nvPr/>
          </p:nvPicPr>
          <p:blipFill>
            <a:blip r:embed="rId10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25328" y1="33396" x2="25328" y2="33396"/>
                          <a14:foregroundMark x1="53096" y1="33396" x2="53096" y2="33396"/>
                          <a14:foregroundMark x1="74484" y1="59850" x2="74484" y2="59850"/>
                          <a14:foregroundMark x1="74484" y1="36023" x2="74484" y2="360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137508"/>
              <a:ext cx="746423" cy="74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20"/>
            <a:stretch/>
          </p:blipFill>
          <p:spPr bwMode="auto">
            <a:xfrm>
              <a:off x="8440603" y="262772"/>
              <a:ext cx="676275" cy="479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1268075" y="1124744"/>
            <a:ext cx="5186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Levenim MT" panose="02010502060101010101" pitchFamily="2" charset="-79"/>
                <a:ea typeface="Malgun Gothic" panose="020B0503020000020004" pitchFamily="34" charset="-127"/>
                <a:cs typeface="Levenim MT" panose="02010502060101010101" pitchFamily="2" charset="-79"/>
              </a:rPr>
              <a:t>Polish suppliers on UNGM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20583709">
            <a:off x="2918652" y="5029467"/>
            <a:ext cx="32106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sz="1600" b="1" i="1" dirty="0">
                <a:solidFill>
                  <a:prstClr val="black"/>
                </a:solidFill>
                <a:cs typeface="Levenim MT" panose="02010502060101010101" pitchFamily="2" charset="-79"/>
              </a:rPr>
              <a:t>Please contact me. </a:t>
            </a:r>
            <a:br>
              <a:rPr lang="en-GB" sz="1600" b="1" i="1" dirty="0">
                <a:solidFill>
                  <a:prstClr val="black"/>
                </a:solidFill>
                <a:cs typeface="Levenim MT" panose="02010502060101010101" pitchFamily="2" charset="-79"/>
              </a:rPr>
            </a:br>
            <a:r>
              <a:rPr lang="en-GB" sz="1600" b="1" i="1" dirty="0">
                <a:solidFill>
                  <a:prstClr val="black"/>
                </a:solidFill>
                <a:cs typeface="Levenim MT" panose="02010502060101010101" pitchFamily="2" charset="-79"/>
              </a:rPr>
              <a:t>I would love to help!</a:t>
            </a:r>
          </a:p>
          <a:p>
            <a:pPr lvl="1" algn="ctr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cs typeface="Levenim MT" panose="02010502060101010101" pitchFamily="2" charset="-79"/>
              </a:rPr>
              <a:t>registry@ungm.org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cs typeface="Levenim MT" panose="02010502060101010101" pitchFamily="2" charset="-79"/>
            </a:endParaRPr>
          </a:p>
        </p:txBody>
      </p:sp>
      <p:pic>
        <p:nvPicPr>
          <p:cNvPr id="1026" name="Picture 2" descr="Image result for polish fla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74851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86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" y="52833"/>
            <a:ext cx="9121790" cy="679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schoolofweb.org/wp-content/uploads/2013/04/starthe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7649">
            <a:off x="81622" y="2251845"/>
            <a:ext cx="2126236" cy="78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79" y="5889466"/>
            <a:ext cx="3485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www.ungm.org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388424" y="908720"/>
            <a:ext cx="389547" cy="17334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3" name="Picture 9" descr="http://web.anmftas.org.au/wp-content/uploads/2014/11/Important-Graph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7218">
            <a:off x="3419871" y="2091570"/>
            <a:ext cx="2232247" cy="6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nr-cme.ro/images/new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572" y="4207724"/>
            <a:ext cx="720078" cy="7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Procurement\_OPERATIONS\Vendor Management\UNGM Secretariat\Logos UNGM\UNGM_MSdo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3779912" cy="9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6DA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866" y="6517937"/>
            <a:ext cx="913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United Nations Global Marketplace – www.ungm.org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5" y="1929734"/>
            <a:ext cx="8352929" cy="4163562"/>
          </a:xfrm>
          <a:prstGeom prst="rect">
            <a:avLst/>
          </a:prstGeom>
          <a:noFill/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DABE4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71" y="235860"/>
            <a:ext cx="657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crp.unops.local\files\UserHome\DianeV\Documents\Video project\Canva icons\5.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2" b="96066" l="213" r="100000">
                        <a14:foregroundMark x1="6915" y1="85787" x2="6915" y2="85787"/>
                        <a14:foregroundMark x1="31383" y1="43909" x2="31383" y2="43909"/>
                        <a14:foregroundMark x1="53298" y1="43655" x2="53298" y2="43655"/>
                        <a14:foregroundMark x1="51915" y1="50888" x2="51915" y2="50888"/>
                        <a14:foregroundMark x1="28298" y1="23350" x2="28298" y2="23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00" y="185525"/>
            <a:ext cx="710927" cy="5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146"/>
            <a:ext cx="609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59" b="99153" l="0" r="99408">
                        <a14:foregroundMark x1="90178" y1="79237" x2="90178" y2="79237"/>
                        <a14:foregroundMark x1="90651" y1="65678" x2="90651" y2="65678"/>
                        <a14:foregroundMark x1="81893" y1="61441" x2="81893" y2="61441"/>
                        <a14:foregroundMark x1="84970" y1="54661" x2="84970" y2="54661"/>
                        <a14:foregroundMark x1="82840" y1="46610" x2="82840" y2="46610"/>
                        <a14:foregroundMark x1="95385" y1="89831" x2="95385" y2="89831"/>
                        <a14:foregroundMark x1="56805" y1="11864" x2="56805" y2="11864"/>
                        <a14:foregroundMark x1="50888" y1="13136" x2="50888" y2="13136"/>
                        <a14:foregroundMark x1="40710" y1="21610" x2="40710" y2="21610"/>
                        <a14:foregroundMark x1="27929" y1="72881" x2="27929" y2="72881"/>
                        <a14:foregroundMark x1="35030" y1="19492" x2="35030" y2="19492"/>
                        <a14:foregroundMark x1="23669" y1="13559" x2="23669" y2="13559"/>
                        <a14:foregroundMark x1="27929" y1="14407" x2="27929" y2="14407"/>
                        <a14:backgroundMark x1="22959" y1="16525" x2="22959" y2="16525"/>
                        <a14:backgroundMark x1="45207" y1="29661" x2="45207" y2="29661"/>
                        <a14:backgroundMark x1="60118" y1="33051" x2="6011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2772"/>
            <a:ext cx="830009" cy="4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27" y="240552"/>
            <a:ext cx="65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crp.unops.local\files\UserHome\DianeV\Documents\Video project\Local dealer-circle.png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5328" y1="33396" x2="25328" y2="33396"/>
                        <a14:foregroundMark x1="53096" y1="33396" x2="53096" y2="33396"/>
                        <a14:foregroundMark x1="74484" y1="59850" x2="74484" y2="59850"/>
                        <a14:foregroundMark x1="74484" y1="36023" x2="74484" y2="36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7508"/>
            <a:ext cx="746423" cy="7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/>
          <a:stretch/>
        </p:blipFill>
        <p:spPr bwMode="auto">
          <a:xfrm>
            <a:off x="8440603" y="262772"/>
            <a:ext cx="676275" cy="47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8075" y="1124744"/>
            <a:ext cx="6256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Levenim MT" panose="02010502060101010101" pitchFamily="2" charset="-79"/>
                <a:ea typeface="Malgun Gothic" panose="020B0503020000020004" pitchFamily="34" charset="-127"/>
                <a:cs typeface="Levenim MT" panose="02010502060101010101" pitchFamily="2" charset="-79"/>
              </a:rPr>
              <a:t>Registration process on UNGM</a:t>
            </a:r>
            <a:endParaRPr lang="fr-FR" sz="3200" dirty="0">
              <a:solidFill>
                <a:prstClr val="black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9993" y="1196752"/>
            <a:ext cx="5448762" cy="1014563"/>
            <a:chOff x="4077305" y="1678758"/>
            <a:chExt cx="4671407" cy="1014563"/>
          </a:xfrm>
        </p:grpSpPr>
        <p:sp>
          <p:nvSpPr>
            <p:cNvPr id="36" name="Rectangle 35"/>
            <p:cNvSpPr/>
            <p:nvPr/>
          </p:nvSpPr>
          <p:spPr>
            <a:xfrm>
              <a:off x="4077305" y="1678758"/>
              <a:ext cx="478076" cy="444950"/>
            </a:xfrm>
            <a:prstGeom prst="rect">
              <a:avLst/>
            </a:prstGeom>
            <a:solidFill>
              <a:srgbClr val="6DA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72000" y="2248371"/>
              <a:ext cx="4176712" cy="444950"/>
            </a:xfrm>
            <a:prstGeom prst="rect">
              <a:avLst/>
            </a:prstGeom>
            <a:ln>
              <a:noFill/>
            </a:ln>
          </p:spPr>
          <p:txBody>
            <a:bodyPr wrap="none" anchor="ctr" anchorCtr="0">
              <a:noAutofit/>
            </a:bodyPr>
            <a:lstStyle/>
            <a:p>
              <a:endPara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  <p:pic>
        <p:nvPicPr>
          <p:cNvPr id="32" name="Picture 31" descr="C:\Users\dianev\Downloads\Untitled design (2)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14" b="94271" l="3418" r="97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6" r="2187" b="5358"/>
          <a:stretch/>
        </p:blipFill>
        <p:spPr bwMode="auto">
          <a:xfrm>
            <a:off x="467545" y="2953112"/>
            <a:ext cx="2888886" cy="206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35" y="3186190"/>
            <a:ext cx="2136306" cy="136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4101348" y="2349124"/>
            <a:ext cx="4509063" cy="719836"/>
          </a:xfrm>
          <a:prstGeom prst="roundRect">
            <a:avLst/>
          </a:prstGeom>
          <a:solidFill>
            <a:srgbClr val="6DA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One of </a:t>
            </a:r>
            <a:r>
              <a:rPr lang="en-GB" sz="1400" b="1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first steps </a:t>
            </a:r>
            <a:r>
              <a:rPr lang="en-GB" sz="14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in doing business with the UN</a:t>
            </a:r>
            <a:endParaRPr lang="fr-FR" sz="1400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107274" y="3645024"/>
            <a:ext cx="4509063" cy="719836"/>
          </a:xfrm>
          <a:prstGeom prst="roundRect">
            <a:avLst/>
          </a:prstGeom>
          <a:solidFill>
            <a:srgbClr val="6DA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 </a:t>
            </a:r>
            <a:r>
              <a:rPr lang="fr-FR" sz="1400" b="1" dirty="0" err="1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requirement</a:t>
            </a:r>
            <a:r>
              <a:rPr lang="fr-FR" sz="14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for more and more UN </a:t>
            </a:r>
            <a:r>
              <a:rPr lang="fr-FR" sz="1400" dirty="0" err="1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organizations</a:t>
            </a:r>
            <a:r>
              <a:rPr lang="fr-FR" sz="14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in </a:t>
            </a:r>
            <a:r>
              <a:rPr lang="fr-FR" sz="1400" dirty="0" err="1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order</a:t>
            </a:r>
            <a:r>
              <a:rPr lang="fr-FR" sz="14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to </a:t>
            </a:r>
            <a:r>
              <a:rPr lang="fr-FR" sz="1400" dirty="0" err="1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participate</a:t>
            </a:r>
            <a:r>
              <a:rPr lang="fr-FR" sz="14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in tenders</a:t>
            </a:r>
            <a:endParaRPr lang="fr-FR" sz="1400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089510" y="4941412"/>
            <a:ext cx="4509063" cy="719836"/>
          </a:xfrm>
          <a:prstGeom prst="roundRect">
            <a:avLst/>
          </a:prstGeom>
          <a:solidFill>
            <a:srgbClr val="6DA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  </a:t>
            </a:r>
            <a:r>
              <a:rPr lang="en-GB" sz="1400" b="1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FREE</a:t>
            </a:r>
            <a:r>
              <a:rPr lang="en-GB" sz="14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registration form online </a:t>
            </a:r>
          </a:p>
          <a:p>
            <a:pPr algn="ctr"/>
            <a:r>
              <a:rPr lang="en-GB" sz="14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available in 4 languages – English, Spanish, French and Portuguese</a:t>
            </a:r>
          </a:p>
        </p:txBody>
      </p:sp>
      <p:pic>
        <p:nvPicPr>
          <p:cNvPr id="43" name="Picture 42" descr="http://mfs3.cdnsw.com/fs/Root/9z544-FLECHE_CLAIRE6.gif"/>
          <p:cNvPicPr/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9582">
            <a:off x="2789460" y="5084709"/>
            <a:ext cx="1035348" cy="627885"/>
          </a:xfrm>
          <a:prstGeom prst="rect">
            <a:avLst/>
          </a:prstGeom>
          <a:noFill/>
          <a:extLst/>
        </p:spPr>
      </p:pic>
      <p:pic>
        <p:nvPicPr>
          <p:cNvPr id="44" name="Picture 43" descr="http://mfs3.cdnsw.com/fs/Root/9z544-FLECHE_CLAIRE6.gif"/>
          <p:cNvPicPr/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84082" flipH="1">
            <a:off x="2838756" y="2317032"/>
            <a:ext cx="1035348" cy="627885"/>
          </a:xfrm>
          <a:prstGeom prst="rect">
            <a:avLst/>
          </a:prstGeom>
          <a:noFill/>
          <a:extLst/>
        </p:spPr>
      </p:pic>
      <p:pic>
        <p:nvPicPr>
          <p:cNvPr id="45" name="Picture 44" descr="http://mfs3.cdnsw.com/fs/Root/9z544-FLECHE_CLAIRE6.gif"/>
          <p:cNvPicPr/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9693" flipH="1">
            <a:off x="3125208" y="3669201"/>
            <a:ext cx="1035348" cy="627885"/>
          </a:xfrm>
          <a:prstGeom prst="rect">
            <a:avLst/>
          </a:prstGeom>
          <a:noFill/>
          <a:extLst/>
        </p:spPr>
      </p:pic>
      <p:sp>
        <p:nvSpPr>
          <p:cNvPr id="25" name="Rectangle 24"/>
          <p:cNvSpPr/>
          <p:nvPr/>
        </p:nvSpPr>
        <p:spPr>
          <a:xfrm rot="756283">
            <a:off x="1579850" y="2502501"/>
            <a:ext cx="896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Easy </a:t>
            </a:r>
            <a:endParaRPr lang="en-GB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6" name="Rectangle 25"/>
          <p:cNvSpPr/>
          <p:nvPr/>
        </p:nvSpPr>
        <p:spPr>
          <a:xfrm rot="939807">
            <a:off x="1836554" y="5382556"/>
            <a:ext cx="175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User-friendly </a:t>
            </a:r>
            <a:endParaRPr lang="en-GB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7" name="Rectangle 26"/>
          <p:cNvSpPr/>
          <p:nvPr/>
        </p:nvSpPr>
        <p:spPr>
          <a:xfrm rot="352137">
            <a:off x="2192831" y="2119505"/>
            <a:ext cx="1159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Intuitive </a:t>
            </a:r>
            <a:endParaRPr lang="en-GB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8" name="Rectangle 27"/>
          <p:cNvSpPr/>
          <p:nvPr/>
        </p:nvSpPr>
        <p:spPr>
          <a:xfrm rot="20498323">
            <a:off x="400232" y="2048545"/>
            <a:ext cx="2100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Free of charge </a:t>
            </a:r>
            <a:endParaRPr lang="en-GB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9" name="Rectangle 28"/>
          <p:cNvSpPr/>
          <p:nvPr/>
        </p:nvSpPr>
        <p:spPr>
          <a:xfrm rot="20609584">
            <a:off x="448780" y="5305537"/>
            <a:ext cx="1440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Guidance</a:t>
            </a:r>
            <a:endParaRPr lang="en-GB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0" name="Rectangle 29"/>
          <p:cNvSpPr/>
          <p:nvPr/>
        </p:nvSpPr>
        <p:spPr>
          <a:xfrm rot="20506061">
            <a:off x="1490265" y="5620569"/>
            <a:ext cx="720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Fast</a:t>
            </a:r>
            <a:endParaRPr lang="en-GB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045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Procurement\_OPERATIONS\Vendor Management\UNGM Secretariat\Logos UNGM\UNGM_MSdo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3779912" cy="9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6DA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866" y="6517937"/>
            <a:ext cx="913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United Nations Global Marketplace – www.ungm.org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71" y="235860"/>
            <a:ext cx="657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crp.unops.local\files\UserHome\DianeV\Documents\Video project\Canva icons\5.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2" b="96066" l="213" r="100000">
                        <a14:foregroundMark x1="6915" y1="85787" x2="6915" y2="85787"/>
                        <a14:foregroundMark x1="31383" y1="43909" x2="31383" y2="43909"/>
                        <a14:foregroundMark x1="53298" y1="43655" x2="53298" y2="43655"/>
                        <a14:foregroundMark x1="51915" y1="50888" x2="51915" y2="50888"/>
                        <a14:foregroundMark x1="28298" y1="23350" x2="28298" y2="23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00" y="185525"/>
            <a:ext cx="710927" cy="5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146"/>
            <a:ext cx="609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59" b="99153" l="0" r="99408">
                        <a14:foregroundMark x1="90178" y1="79237" x2="90178" y2="79237"/>
                        <a14:foregroundMark x1="90651" y1="65678" x2="90651" y2="65678"/>
                        <a14:foregroundMark x1="81893" y1="61441" x2="81893" y2="61441"/>
                        <a14:foregroundMark x1="84970" y1="54661" x2="84970" y2="54661"/>
                        <a14:foregroundMark x1="82840" y1="46610" x2="82840" y2="46610"/>
                        <a14:foregroundMark x1="95385" y1="89831" x2="95385" y2="89831"/>
                        <a14:foregroundMark x1="56805" y1="11864" x2="56805" y2="11864"/>
                        <a14:foregroundMark x1="50888" y1="13136" x2="50888" y2="13136"/>
                        <a14:foregroundMark x1="40710" y1="21610" x2="40710" y2="21610"/>
                        <a14:foregroundMark x1="27929" y1="72881" x2="27929" y2="72881"/>
                        <a14:foregroundMark x1="35030" y1="19492" x2="35030" y2="19492"/>
                        <a14:foregroundMark x1="23669" y1="13559" x2="23669" y2="13559"/>
                        <a14:foregroundMark x1="27929" y1="14407" x2="27929" y2="14407"/>
                        <a14:backgroundMark x1="22959" y1="16525" x2="22959" y2="16525"/>
                        <a14:backgroundMark x1="45207" y1="29661" x2="45207" y2="29661"/>
                        <a14:backgroundMark x1="60118" y1="33051" x2="6011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2772"/>
            <a:ext cx="830009" cy="4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27" y="240552"/>
            <a:ext cx="65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crp.unops.local\files\UserHome\DianeV\Documents\Video project\Local dealer-circle.png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5328" y1="33396" x2="25328" y2="33396"/>
                        <a14:foregroundMark x1="53096" y1="33396" x2="53096" y2="33396"/>
                        <a14:foregroundMark x1="74484" y1="59850" x2="74484" y2="59850"/>
                        <a14:foregroundMark x1="74484" y1="36023" x2="74484" y2="36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7508"/>
            <a:ext cx="746423" cy="7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/>
          <a:stretch/>
        </p:blipFill>
        <p:spPr bwMode="auto">
          <a:xfrm>
            <a:off x="8440603" y="262772"/>
            <a:ext cx="676275" cy="47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8075" y="1124744"/>
            <a:ext cx="6256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Levenim MT" panose="02010502060101010101" pitchFamily="2" charset="-79"/>
                <a:ea typeface="Malgun Gothic" panose="020B0503020000020004" pitchFamily="34" charset="-127"/>
                <a:cs typeface="Levenim MT" panose="02010502060101010101" pitchFamily="2" charset="-79"/>
              </a:rPr>
              <a:t>Registration process on UNGM</a:t>
            </a:r>
            <a:endParaRPr lang="fr-FR" sz="3200" dirty="0">
              <a:solidFill>
                <a:prstClr val="black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9993" y="1196752"/>
            <a:ext cx="5448762" cy="1014563"/>
            <a:chOff x="4077305" y="1678758"/>
            <a:chExt cx="4671407" cy="1014563"/>
          </a:xfrm>
        </p:grpSpPr>
        <p:sp>
          <p:nvSpPr>
            <p:cNvPr id="36" name="Rectangle 35"/>
            <p:cNvSpPr/>
            <p:nvPr/>
          </p:nvSpPr>
          <p:spPr>
            <a:xfrm>
              <a:off x="4077305" y="1678758"/>
              <a:ext cx="478076" cy="444950"/>
            </a:xfrm>
            <a:prstGeom prst="rect">
              <a:avLst/>
            </a:prstGeom>
            <a:solidFill>
              <a:srgbClr val="6DA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72000" y="2248371"/>
              <a:ext cx="4176712" cy="444950"/>
            </a:xfrm>
            <a:prstGeom prst="rect">
              <a:avLst/>
            </a:prstGeom>
            <a:ln>
              <a:noFill/>
            </a:ln>
          </p:spPr>
          <p:txBody>
            <a:bodyPr wrap="none" anchor="ctr" anchorCtr="0">
              <a:noAutofit/>
            </a:bodyPr>
            <a:lstStyle/>
            <a:p>
              <a:endPara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  <p:pic>
        <p:nvPicPr>
          <p:cNvPr id="3" name="Picture 2" descr="C:\Users\susans\AppData\Local\Temp\SNAGHTMLfa6c43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6" y="967022"/>
            <a:ext cx="8189739" cy="5051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2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3288850" y="5312126"/>
            <a:ext cx="5459614" cy="48990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GB" sz="1600" b="1" i="1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28198" y="5309584"/>
            <a:ext cx="2524196" cy="49244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GB" sz="1600" b="1" i="1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2050" name="Picture 2" descr="M:\Procurement\_OPERATIONS\Vendor Management\UNGM Secretariat\Logos UNGM\UNGM_MSdo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3779912" cy="9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6DA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866" y="6517937"/>
            <a:ext cx="9133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United Nations Global Marketplace – www.ungm.org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5" y="1916832"/>
            <a:ext cx="8352929" cy="4163562"/>
          </a:xfrm>
          <a:prstGeom prst="rect">
            <a:avLst/>
          </a:prstGeom>
          <a:noFill/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DABE4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71" y="235860"/>
            <a:ext cx="657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crp.unops.local\files\UserHome\DianeV\Documents\Video project\Canva icons\5.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2" b="96066" l="213" r="100000">
                        <a14:foregroundMark x1="6915" y1="85787" x2="6915" y2="85787"/>
                        <a14:foregroundMark x1="31383" y1="43909" x2="31383" y2="43909"/>
                        <a14:foregroundMark x1="53298" y1="43655" x2="53298" y2="43655"/>
                        <a14:foregroundMark x1="51915" y1="50888" x2="51915" y2="50888"/>
                        <a14:foregroundMark x1="28298" y1="23350" x2="28298" y2="23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00" y="185525"/>
            <a:ext cx="710927" cy="5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146"/>
            <a:ext cx="609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59" b="99153" l="0" r="99408">
                        <a14:foregroundMark x1="90178" y1="79237" x2="90178" y2="79237"/>
                        <a14:foregroundMark x1="90651" y1="65678" x2="90651" y2="65678"/>
                        <a14:foregroundMark x1="81893" y1="61441" x2="81893" y2="61441"/>
                        <a14:foregroundMark x1="84970" y1="54661" x2="84970" y2="54661"/>
                        <a14:foregroundMark x1="82840" y1="46610" x2="82840" y2="46610"/>
                        <a14:foregroundMark x1="95385" y1="89831" x2="95385" y2="89831"/>
                        <a14:foregroundMark x1="56805" y1="11864" x2="56805" y2="11864"/>
                        <a14:foregroundMark x1="50888" y1="13136" x2="50888" y2="13136"/>
                        <a14:foregroundMark x1="40710" y1="21610" x2="40710" y2="21610"/>
                        <a14:foregroundMark x1="27929" y1="72881" x2="27929" y2="72881"/>
                        <a14:foregroundMark x1="35030" y1="19492" x2="35030" y2="19492"/>
                        <a14:foregroundMark x1="23669" y1="13559" x2="23669" y2="13559"/>
                        <a14:foregroundMark x1="27929" y1="14407" x2="27929" y2="14407"/>
                        <a14:backgroundMark x1="22959" y1="16525" x2="22959" y2="16525"/>
                        <a14:backgroundMark x1="45207" y1="29661" x2="45207" y2="29661"/>
                        <a14:backgroundMark x1="60118" y1="33051" x2="6011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2772"/>
            <a:ext cx="830009" cy="4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27" y="240552"/>
            <a:ext cx="65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crp.unops.local\files\UserHome\DianeV\Documents\Video project\Local dealer-circle.png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5328" y1="33396" x2="25328" y2="33396"/>
                        <a14:foregroundMark x1="53096" y1="33396" x2="53096" y2="33396"/>
                        <a14:foregroundMark x1="74484" y1="59850" x2="74484" y2="59850"/>
                        <a14:foregroundMark x1="74484" y1="36023" x2="74484" y2="36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7508"/>
            <a:ext cx="746423" cy="7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/>
          <a:stretch/>
        </p:blipFill>
        <p:spPr bwMode="auto">
          <a:xfrm>
            <a:off x="8440603" y="262772"/>
            <a:ext cx="676275" cy="47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8075" y="1124744"/>
            <a:ext cx="6256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Levenim MT" panose="02010502060101010101" pitchFamily="2" charset="-79"/>
                <a:ea typeface="Malgun Gothic" panose="020B0503020000020004" pitchFamily="34" charset="-127"/>
                <a:cs typeface="Levenim MT" panose="02010502060101010101" pitchFamily="2" charset="-79"/>
              </a:rPr>
              <a:t>Registration process on UNGM</a:t>
            </a:r>
            <a:endParaRPr lang="fr-FR" sz="3200" dirty="0">
              <a:solidFill>
                <a:prstClr val="black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9993" y="1196752"/>
            <a:ext cx="5448762" cy="1014563"/>
            <a:chOff x="4077305" y="1678758"/>
            <a:chExt cx="4671407" cy="1014563"/>
          </a:xfrm>
        </p:grpSpPr>
        <p:sp>
          <p:nvSpPr>
            <p:cNvPr id="36" name="Rectangle 35"/>
            <p:cNvSpPr/>
            <p:nvPr/>
          </p:nvSpPr>
          <p:spPr>
            <a:xfrm>
              <a:off x="4077305" y="1678758"/>
              <a:ext cx="478076" cy="444950"/>
            </a:xfrm>
            <a:prstGeom prst="rect">
              <a:avLst/>
            </a:prstGeom>
            <a:solidFill>
              <a:srgbClr val="6DA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72000" y="2248371"/>
              <a:ext cx="4176712" cy="444950"/>
            </a:xfrm>
            <a:prstGeom prst="rect">
              <a:avLst/>
            </a:prstGeom>
            <a:ln>
              <a:noFill/>
            </a:ln>
          </p:spPr>
          <p:txBody>
            <a:bodyPr wrap="none" anchor="ctr" anchorCtr="0">
              <a:noAutofit/>
            </a:bodyPr>
            <a:lstStyle/>
            <a:p>
              <a:endPara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  <p:pic>
        <p:nvPicPr>
          <p:cNvPr id="40" name="Picture 39" descr="C:\Users\dianev\Downloads\Untitled design (2)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14" b="94271" l="3418" r="97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6" r="2187" b="5358"/>
          <a:stretch/>
        </p:blipFill>
        <p:spPr bwMode="auto">
          <a:xfrm>
            <a:off x="386970" y="3284984"/>
            <a:ext cx="2787907" cy="198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6" y="3532659"/>
            <a:ext cx="207133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38673" y="5326813"/>
            <a:ext cx="521595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Some UN organizations require additional information</a:t>
            </a:r>
          </a:p>
          <a:p>
            <a:pPr algn="ctr"/>
            <a:r>
              <a:rPr lang="en-GB" sz="1200" i="1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Certificate of Incorporation, references, financial statements …</a:t>
            </a:r>
            <a:br>
              <a:rPr lang="en-GB" sz="1200" i="1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</a:br>
            <a:endParaRPr lang="en-GB" sz="1200" i="1" dirty="0" smtClean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158923" y="2060848"/>
            <a:ext cx="4509063" cy="504056"/>
          </a:xfrm>
          <a:prstGeom prst="roundRect">
            <a:avLst/>
          </a:prstGeom>
          <a:solidFill>
            <a:srgbClr val="6DA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3 registration levels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256" y="2915652"/>
            <a:ext cx="2090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Basic </a:t>
            </a:r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registration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717" y="5296737"/>
            <a:ext cx="2604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Common registration </a:t>
            </a:r>
            <a:r>
              <a:rPr lang="en-GB" sz="14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process</a:t>
            </a:r>
          </a:p>
        </p:txBody>
      </p:sp>
      <p:pic>
        <p:nvPicPr>
          <p:cNvPr id="31" name="Picture 30" descr="C:\Users\dianev\Downloads\Untitled design (2)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14" b="94271" l="3418" r="97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6" r="2187" b="5358"/>
          <a:stretch/>
        </p:blipFill>
        <p:spPr bwMode="auto">
          <a:xfrm>
            <a:off x="3202490" y="3288739"/>
            <a:ext cx="2787907" cy="198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dianev\Downloads\Untitled design (2)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14" b="94271" l="3418" r="97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6" r="2187" b="5358"/>
          <a:stretch/>
        </p:blipFill>
        <p:spPr bwMode="auto">
          <a:xfrm>
            <a:off x="6017785" y="3288739"/>
            <a:ext cx="2787907" cy="198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16"/>
          <a:stretch/>
        </p:blipFill>
        <p:spPr bwMode="auto">
          <a:xfrm>
            <a:off x="3589741" y="3555073"/>
            <a:ext cx="2083090" cy="127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98" y="3568120"/>
            <a:ext cx="2026865" cy="12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3589741" y="2915652"/>
            <a:ext cx="2090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Level 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379298" y="2919407"/>
            <a:ext cx="2090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Level 2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2" t="80271" b="17160"/>
          <a:stretch/>
        </p:blipFill>
        <p:spPr bwMode="auto">
          <a:xfrm rot="16200000">
            <a:off x="2758318" y="4369326"/>
            <a:ext cx="888343" cy="17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2" t="80271" b="17160"/>
          <a:stretch/>
        </p:blipFill>
        <p:spPr bwMode="auto">
          <a:xfrm rot="5400000">
            <a:off x="2730705" y="5562764"/>
            <a:ext cx="888343" cy="17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http://mfs3.cdnsw.com/fs/Root/9z544-FLECHE_CLAIRE6.gif"/>
          <p:cNvPicPr/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06305" flipH="1">
            <a:off x="2923073" y="2689217"/>
            <a:ext cx="1035348" cy="627885"/>
          </a:xfrm>
          <a:prstGeom prst="rect">
            <a:avLst/>
          </a:prstGeom>
          <a:noFill/>
          <a:extLst/>
        </p:spPr>
      </p:pic>
      <p:pic>
        <p:nvPicPr>
          <p:cNvPr id="38" name="Picture 37" descr="http://mfs3.cdnsw.com/fs/Root/9z544-FLECHE_CLAIRE6.gif"/>
          <p:cNvPicPr/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06305" flipH="1">
            <a:off x="5500111" y="2726320"/>
            <a:ext cx="1035348" cy="627885"/>
          </a:xfrm>
          <a:prstGeom prst="rect">
            <a:avLst/>
          </a:prstGeom>
          <a:noFill/>
          <a:ex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0" cstate="print">
            <a:grayscl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695" b="89970" l="9943" r="898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8" y="5288705"/>
            <a:ext cx="455070" cy="5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0" cstate="print">
            <a:grayscl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695" b="89970" l="9943" r="898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12" y="5309584"/>
            <a:ext cx="455070" cy="5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0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562</Words>
  <Application>Microsoft Office PowerPoint</Application>
  <PresentationFormat>On-screen Show (4:3)</PresentationFormat>
  <Paragraphs>129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UN Global      Marketplace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UNOPS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Vendor registration  UNGM</dc:title>
  <dc:creator>Diane VALENTIN</dc:creator>
  <cp:lastModifiedBy>Susan RENDTORFF</cp:lastModifiedBy>
  <cp:revision>157</cp:revision>
  <cp:lastPrinted>2015-09-09T10:50:48Z</cp:lastPrinted>
  <dcterms:created xsi:type="dcterms:W3CDTF">2015-04-13T07:12:18Z</dcterms:created>
  <dcterms:modified xsi:type="dcterms:W3CDTF">2016-11-08T14:04:43Z</dcterms:modified>
</cp:coreProperties>
</file>