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2" r:id="rId3"/>
    <p:sldId id="310" r:id="rId4"/>
    <p:sldId id="311" r:id="rId5"/>
    <p:sldId id="312" r:id="rId6"/>
    <p:sldId id="308" r:id="rId7"/>
    <p:sldId id="258" r:id="rId8"/>
    <p:sldId id="313" r:id="rId9"/>
    <p:sldId id="295" r:id="rId10"/>
    <p:sldId id="307" r:id="rId11"/>
    <p:sldId id="291" r:id="rId12"/>
    <p:sldId id="292" r:id="rId13"/>
    <p:sldId id="294" r:id="rId14"/>
    <p:sldId id="296" r:id="rId15"/>
    <p:sldId id="302" r:id="rId16"/>
    <p:sldId id="305" r:id="rId17"/>
    <p:sldId id="280" r:id="rId18"/>
    <p:sldId id="281" r:id="rId19"/>
    <p:sldId id="286" r:id="rId20"/>
    <p:sldId id="282" r:id="rId21"/>
    <p:sldId id="304" r:id="rId22"/>
    <p:sldId id="297" r:id="rId23"/>
    <p:sldId id="260" r:id="rId24"/>
    <p:sldId id="268"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0775" autoAdjust="0"/>
  </p:normalViewPr>
  <p:slideViewPr>
    <p:cSldViewPr snapToGrid="0">
      <p:cViewPr varScale="1">
        <p:scale>
          <a:sx n="66" d="100"/>
          <a:sy n="66" d="100"/>
        </p:scale>
        <p:origin x="912" y="54"/>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2010 (1.8 billion)</a:t>
            </a:r>
          </a:p>
        </c:rich>
      </c:tx>
      <c:overlay val="0"/>
    </c:title>
    <c:autoTitleDeleted val="0"/>
    <c:plotArea>
      <c:layout/>
      <c:pieChart>
        <c:varyColors val="1"/>
        <c:ser>
          <c:idx val="0"/>
          <c:order val="0"/>
          <c:tx>
            <c:strRef>
              <c:f>Sheet1!$B$1</c:f>
              <c:strCache>
                <c:ptCount val="1"/>
                <c:pt idx="0">
                  <c:v>1990 (1.845 billion)</c:v>
                </c:pt>
              </c:strCache>
            </c:strRef>
          </c:tx>
          <c:dPt>
            <c:idx val="0"/>
            <c:bubble3D val="0"/>
            <c:extLst>
              <c:ext xmlns:c16="http://schemas.microsoft.com/office/drawing/2014/chart" uri="{C3380CC4-5D6E-409C-BE32-E72D297353CC}">
                <c16:uniqueId val="{00000000-59CD-4BC1-AB85-0394C2EFE417}"/>
              </c:ext>
            </c:extLst>
          </c:dPt>
          <c:dPt>
            <c:idx val="1"/>
            <c:bubble3D val="0"/>
            <c:spPr>
              <a:solidFill>
                <a:srgbClr val="9900CC"/>
              </a:solidFill>
            </c:spPr>
            <c:extLst>
              <c:ext xmlns:c16="http://schemas.microsoft.com/office/drawing/2014/chart" uri="{C3380CC4-5D6E-409C-BE32-E72D297353CC}">
                <c16:uniqueId val="{00000002-59CD-4BC1-AB85-0394C2EFE417}"/>
              </c:ext>
            </c:extLst>
          </c:dPt>
          <c:dPt>
            <c:idx val="3"/>
            <c:bubble3D val="0"/>
            <c:spPr>
              <a:solidFill>
                <a:schemeClr val="accent5">
                  <a:lumMod val="75000"/>
                </a:schemeClr>
              </a:solidFill>
            </c:spPr>
            <c:extLst>
              <c:ext xmlns:c16="http://schemas.microsoft.com/office/drawing/2014/chart" uri="{C3380CC4-5D6E-409C-BE32-E72D297353CC}">
                <c16:uniqueId val="{00000004-59CD-4BC1-AB85-0394C2EFE417}"/>
              </c:ext>
            </c:extLst>
          </c:dPt>
          <c:cat>
            <c:strRef>
              <c:f>Sheet1!$A$2:$A$5</c:f>
              <c:strCache>
                <c:ptCount val="4"/>
                <c:pt idx="0">
                  <c:v>Europe and North America</c:v>
                </c:pt>
                <c:pt idx="1">
                  <c:v>Asia-Pacific</c:v>
                </c:pt>
                <c:pt idx="2">
                  <c:v>Central and South America</c:v>
                </c:pt>
                <c:pt idx="3">
                  <c:v>Rest of the World</c:v>
                </c:pt>
              </c:strCache>
            </c:strRef>
          </c:cat>
          <c:val>
            <c:numRef>
              <c:f>Sheet1!$B$2:$B$5</c:f>
              <c:numCache>
                <c:formatCode>General</c:formatCode>
                <c:ptCount val="4"/>
                <c:pt idx="0">
                  <c:v>1.002</c:v>
                </c:pt>
                <c:pt idx="1">
                  <c:v>0.52500000000000002</c:v>
                </c:pt>
                <c:pt idx="2">
                  <c:v>0.18099999999999999</c:v>
                </c:pt>
                <c:pt idx="3">
                  <c:v>0.13700000000000001</c:v>
                </c:pt>
              </c:numCache>
            </c:numRef>
          </c:val>
          <c:extLst>
            <c:ext xmlns:c16="http://schemas.microsoft.com/office/drawing/2014/chart" uri="{C3380CC4-5D6E-409C-BE32-E72D297353CC}">
              <c16:uniqueId val="{00000005-59CD-4BC1-AB85-0394C2EFE417}"/>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9.7538457410544475E-4"/>
          <c:y val="0.69716447944006998"/>
          <c:w val="0.85864759681583736"/>
          <c:h val="0.302835520559930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2030 (4.9 billion)</a:t>
            </a:r>
          </a:p>
        </c:rich>
      </c:tx>
      <c:overlay val="0"/>
    </c:title>
    <c:autoTitleDeleted val="0"/>
    <c:plotArea>
      <c:layout/>
      <c:pieChart>
        <c:varyColors val="1"/>
        <c:ser>
          <c:idx val="0"/>
          <c:order val="0"/>
          <c:tx>
            <c:strRef>
              <c:f>Sheet1!$B$1</c:f>
              <c:strCache>
                <c:ptCount val="1"/>
                <c:pt idx="0">
                  <c:v>2030 (4.884 billion)</c:v>
                </c:pt>
              </c:strCache>
            </c:strRef>
          </c:tx>
          <c:dPt>
            <c:idx val="1"/>
            <c:bubble3D val="0"/>
            <c:spPr>
              <a:solidFill>
                <a:srgbClr val="9900CC"/>
              </a:solidFill>
            </c:spPr>
            <c:extLst>
              <c:ext xmlns:c16="http://schemas.microsoft.com/office/drawing/2014/chart" uri="{C3380CC4-5D6E-409C-BE32-E72D297353CC}">
                <c16:uniqueId val="{00000001-EEF3-41DA-B5DC-9F821A3EFE37}"/>
              </c:ext>
            </c:extLst>
          </c:dPt>
          <c:dPt>
            <c:idx val="3"/>
            <c:bubble3D val="0"/>
            <c:spPr>
              <a:solidFill>
                <a:schemeClr val="accent5">
                  <a:lumMod val="75000"/>
                </a:schemeClr>
              </a:solidFill>
            </c:spPr>
            <c:extLst>
              <c:ext xmlns:c16="http://schemas.microsoft.com/office/drawing/2014/chart" uri="{C3380CC4-5D6E-409C-BE32-E72D297353CC}">
                <c16:uniqueId val="{00000003-EEF3-41DA-B5DC-9F821A3EFE37}"/>
              </c:ext>
            </c:extLst>
          </c:dPt>
          <c:dLbls>
            <c:delete val="1"/>
          </c:dLbls>
          <c:cat>
            <c:strRef>
              <c:f>Sheet1!$A$2:$A$5</c:f>
              <c:strCache>
                <c:ptCount val="4"/>
                <c:pt idx="0">
                  <c:v>Europe and North America</c:v>
                </c:pt>
                <c:pt idx="1">
                  <c:v>Asia-Pacific</c:v>
                </c:pt>
                <c:pt idx="2">
                  <c:v>Central and South America</c:v>
                </c:pt>
                <c:pt idx="3">
                  <c:v>Rest of the World</c:v>
                </c:pt>
              </c:strCache>
            </c:strRef>
          </c:cat>
          <c:val>
            <c:numRef>
              <c:f>Sheet1!$B$2:$B$5</c:f>
              <c:numCache>
                <c:formatCode>General</c:formatCode>
                <c:ptCount val="4"/>
                <c:pt idx="0">
                  <c:v>1.002</c:v>
                </c:pt>
                <c:pt idx="1">
                  <c:v>3.2280000000000002</c:v>
                </c:pt>
                <c:pt idx="2">
                  <c:v>0.313</c:v>
                </c:pt>
                <c:pt idx="3">
                  <c:v>0.34100000000000003</c:v>
                </c:pt>
              </c:numCache>
            </c:numRef>
          </c:val>
          <c:extLst>
            <c:ext xmlns:c16="http://schemas.microsoft.com/office/drawing/2014/chart" uri="{C3380CC4-5D6E-409C-BE32-E72D297353CC}">
              <c16:uniqueId val="{00000004-EEF3-41DA-B5DC-9F821A3EFE37}"/>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2020 (3.2 billion)</a:t>
            </a:r>
          </a:p>
        </c:rich>
      </c:tx>
      <c:overlay val="0"/>
    </c:title>
    <c:autoTitleDeleted val="0"/>
    <c:plotArea>
      <c:layout/>
      <c:pieChart>
        <c:varyColors val="1"/>
        <c:ser>
          <c:idx val="0"/>
          <c:order val="0"/>
          <c:tx>
            <c:strRef>
              <c:f>Sheet1!$B$1</c:f>
              <c:strCache>
                <c:ptCount val="1"/>
                <c:pt idx="0">
                  <c:v>2020 (3.2 billion)</c:v>
                </c:pt>
              </c:strCache>
            </c:strRef>
          </c:tx>
          <c:dPt>
            <c:idx val="1"/>
            <c:bubble3D val="0"/>
            <c:spPr>
              <a:solidFill>
                <a:srgbClr val="9900CC"/>
              </a:solidFill>
            </c:spPr>
            <c:extLst>
              <c:ext xmlns:c16="http://schemas.microsoft.com/office/drawing/2014/chart" uri="{C3380CC4-5D6E-409C-BE32-E72D297353CC}">
                <c16:uniqueId val="{00000001-AC45-4765-82C2-34B8F7988806}"/>
              </c:ext>
            </c:extLst>
          </c:dPt>
          <c:dPt>
            <c:idx val="3"/>
            <c:bubble3D val="0"/>
            <c:spPr>
              <a:solidFill>
                <a:schemeClr val="accent5">
                  <a:lumMod val="75000"/>
                </a:schemeClr>
              </a:solidFill>
            </c:spPr>
            <c:extLst>
              <c:ext xmlns:c16="http://schemas.microsoft.com/office/drawing/2014/chart" uri="{C3380CC4-5D6E-409C-BE32-E72D297353CC}">
                <c16:uniqueId val="{00000003-AC45-4765-82C2-34B8F7988806}"/>
              </c:ext>
            </c:extLst>
          </c:dPt>
          <c:dLbls>
            <c:delete val="1"/>
          </c:dLbls>
          <c:cat>
            <c:strRef>
              <c:f>Sheet1!$A$2:$A$5</c:f>
              <c:strCache>
                <c:ptCount val="4"/>
                <c:pt idx="0">
                  <c:v>Europe and North America</c:v>
                </c:pt>
                <c:pt idx="1">
                  <c:v>Asia-Pacific</c:v>
                </c:pt>
                <c:pt idx="2">
                  <c:v>Central and South America</c:v>
                </c:pt>
                <c:pt idx="3">
                  <c:v>Rest of the World</c:v>
                </c:pt>
              </c:strCache>
            </c:strRef>
          </c:cat>
          <c:val>
            <c:numRef>
              <c:f>Sheet1!$B$2:$B$5</c:f>
              <c:numCache>
                <c:formatCode>General</c:formatCode>
                <c:ptCount val="4"/>
                <c:pt idx="0">
                  <c:v>1.036</c:v>
                </c:pt>
                <c:pt idx="1">
                  <c:v>1.74</c:v>
                </c:pt>
                <c:pt idx="2">
                  <c:v>0.251</c:v>
                </c:pt>
                <c:pt idx="3">
                  <c:v>0.222</c:v>
                </c:pt>
              </c:numCache>
            </c:numRef>
          </c:val>
          <c:extLst>
            <c:ext xmlns:c16="http://schemas.microsoft.com/office/drawing/2014/chart" uri="{C3380CC4-5D6E-409C-BE32-E72D297353CC}">
              <c16:uniqueId val="{00000004-AC45-4765-82C2-34B8F7988806}"/>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321562483261021"/>
          <c:y val="0.10301795236714918"/>
          <c:w val="0.79865726605602871"/>
          <c:h val="0.74338366259305155"/>
        </c:manualLayout>
      </c:layout>
      <c:lineChart>
        <c:grouping val="standard"/>
        <c:varyColors val="0"/>
        <c:ser>
          <c:idx val="0"/>
          <c:order val="0"/>
          <c:tx>
            <c:strRef>
              <c:f>Sheet1!$B$1</c:f>
              <c:strCache>
                <c:ptCount val="1"/>
                <c:pt idx="0">
                  <c:v>Brazil, India, China</c:v>
                </c:pt>
              </c:strCache>
            </c:strRef>
          </c:tx>
          <c:spPr>
            <a:effectLst>
              <a:outerShdw blurRad="50800" dist="38100" dir="2700000" algn="tl" rotWithShape="0">
                <a:prstClr val="black">
                  <a:alpha val="40000"/>
                </a:prstClr>
              </a:outerShdw>
            </a:effectLst>
          </c:spPr>
          <c:marker>
            <c:symbol val="none"/>
          </c:marker>
          <c:dPt>
            <c:idx val="38"/>
            <c:bubble3D val="0"/>
            <c:spPr>
              <a:ln>
                <a:prstDash val="sysDot"/>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D43-4EE0-A0AE-2EAE1E9D694F}"/>
              </c:ext>
            </c:extLst>
          </c:dPt>
          <c:dPt>
            <c:idx val="39"/>
            <c:bubble3D val="0"/>
            <c:spPr>
              <a:ln>
                <a:solidFill>
                  <a:srgbClr val="0066CC"/>
                </a:solidFill>
                <a:prstDash val="sysDot"/>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D43-4EE0-A0AE-2EAE1E9D694F}"/>
              </c:ext>
            </c:extLst>
          </c:dPt>
          <c:dPt>
            <c:idx val="40"/>
            <c:bubble3D val="0"/>
            <c:spPr>
              <a:ln cmpd="sng">
                <a:prstDash val="sysDot"/>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D43-4EE0-A0AE-2EAE1E9D694F}"/>
              </c:ext>
            </c:extLst>
          </c:dPt>
          <c:cat>
            <c:numRef>
              <c:f>Sheet1!$A$2:$A$42</c:f>
              <c:numCache>
                <c:formatCode>General</c:formatCode>
                <c:ptCount val="41"/>
                <c:pt idx="0">
                  <c:v>1820</c:v>
                </c:pt>
                <c:pt idx="1">
                  <c:v>1825</c:v>
                </c:pt>
                <c:pt idx="2">
                  <c:v>1830</c:v>
                </c:pt>
                <c:pt idx="3">
                  <c:v>1835</c:v>
                </c:pt>
                <c:pt idx="4">
                  <c:v>1840</c:v>
                </c:pt>
                <c:pt idx="5">
                  <c:v>1845</c:v>
                </c:pt>
                <c:pt idx="6">
                  <c:v>1850</c:v>
                </c:pt>
                <c:pt idx="7">
                  <c:v>1855</c:v>
                </c:pt>
                <c:pt idx="8">
                  <c:v>1860</c:v>
                </c:pt>
                <c:pt idx="9">
                  <c:v>1865</c:v>
                </c:pt>
                <c:pt idx="10">
                  <c:v>1870</c:v>
                </c:pt>
                <c:pt idx="11">
                  <c:v>1875</c:v>
                </c:pt>
                <c:pt idx="12">
                  <c:v>1880</c:v>
                </c:pt>
                <c:pt idx="13">
                  <c:v>1885</c:v>
                </c:pt>
                <c:pt idx="14">
                  <c:v>1890</c:v>
                </c:pt>
                <c:pt idx="15">
                  <c:v>1895</c:v>
                </c:pt>
                <c:pt idx="16">
                  <c:v>1900</c:v>
                </c:pt>
                <c:pt idx="17">
                  <c:v>1905</c:v>
                </c:pt>
                <c:pt idx="18">
                  <c:v>1910</c:v>
                </c:pt>
                <c:pt idx="19">
                  <c:v>1915</c:v>
                </c:pt>
                <c:pt idx="20">
                  <c:v>1920</c:v>
                </c:pt>
                <c:pt idx="21">
                  <c:v>1925</c:v>
                </c:pt>
                <c:pt idx="22">
                  <c:v>1930</c:v>
                </c:pt>
                <c:pt idx="23">
                  <c:v>1935</c:v>
                </c:pt>
                <c:pt idx="24">
                  <c:v>1940</c:v>
                </c:pt>
                <c:pt idx="25">
                  <c:v>1945</c:v>
                </c:pt>
                <c:pt idx="26">
                  <c:v>1950</c:v>
                </c:pt>
                <c:pt idx="27">
                  <c:v>1955</c:v>
                </c:pt>
                <c:pt idx="28">
                  <c:v>1960</c:v>
                </c:pt>
                <c:pt idx="29">
                  <c:v>1965</c:v>
                </c:pt>
                <c:pt idx="30">
                  <c:v>1970</c:v>
                </c:pt>
                <c:pt idx="31">
                  <c:v>1975</c:v>
                </c:pt>
                <c:pt idx="32">
                  <c:v>1980</c:v>
                </c:pt>
                <c:pt idx="33">
                  <c:v>1985</c:v>
                </c:pt>
                <c:pt idx="34">
                  <c:v>1990</c:v>
                </c:pt>
                <c:pt idx="35">
                  <c:v>1995</c:v>
                </c:pt>
                <c:pt idx="36">
                  <c:v>2000</c:v>
                </c:pt>
                <c:pt idx="37">
                  <c:v>2005</c:v>
                </c:pt>
                <c:pt idx="38">
                  <c:v>2030</c:v>
                </c:pt>
                <c:pt idx="39">
                  <c:v>2040</c:v>
                </c:pt>
                <c:pt idx="40">
                  <c:v>2050</c:v>
                </c:pt>
              </c:numCache>
            </c:numRef>
          </c:cat>
          <c:val>
            <c:numRef>
              <c:f>Sheet1!$B$2:$B$42</c:f>
              <c:numCache>
                <c:formatCode>General</c:formatCode>
                <c:ptCount val="41"/>
                <c:pt idx="0">
                  <c:v>48.63</c:v>
                </c:pt>
                <c:pt idx="1">
                  <c:v>46.71</c:v>
                </c:pt>
                <c:pt idx="2">
                  <c:v>44.99</c:v>
                </c:pt>
                <c:pt idx="3">
                  <c:v>43.44</c:v>
                </c:pt>
                <c:pt idx="4">
                  <c:v>42.04</c:v>
                </c:pt>
                <c:pt idx="5">
                  <c:v>40.770000000000003</c:v>
                </c:pt>
                <c:pt idx="6">
                  <c:v>38.89</c:v>
                </c:pt>
                <c:pt idx="7">
                  <c:v>36.119999999999997</c:v>
                </c:pt>
                <c:pt idx="8">
                  <c:v>33.57</c:v>
                </c:pt>
                <c:pt idx="9">
                  <c:v>31.22</c:v>
                </c:pt>
                <c:pt idx="10">
                  <c:v>28.74</c:v>
                </c:pt>
                <c:pt idx="11">
                  <c:v>26.27</c:v>
                </c:pt>
                <c:pt idx="12">
                  <c:v>24.3</c:v>
                </c:pt>
                <c:pt idx="13">
                  <c:v>23</c:v>
                </c:pt>
                <c:pt idx="14">
                  <c:v>21.77</c:v>
                </c:pt>
                <c:pt idx="15">
                  <c:v>20.87</c:v>
                </c:pt>
                <c:pt idx="16">
                  <c:v>20.03</c:v>
                </c:pt>
                <c:pt idx="17">
                  <c:v>18.41</c:v>
                </c:pt>
                <c:pt idx="18">
                  <c:v>17.5</c:v>
                </c:pt>
                <c:pt idx="19">
                  <c:v>15.97</c:v>
                </c:pt>
                <c:pt idx="20">
                  <c:v>15.01</c:v>
                </c:pt>
                <c:pt idx="21">
                  <c:v>14.68</c:v>
                </c:pt>
                <c:pt idx="22">
                  <c:v>14.14</c:v>
                </c:pt>
                <c:pt idx="23">
                  <c:v>13.74</c:v>
                </c:pt>
                <c:pt idx="24">
                  <c:v>12.92</c:v>
                </c:pt>
                <c:pt idx="25">
                  <c:v>11.16</c:v>
                </c:pt>
                <c:pt idx="26">
                  <c:v>10.71</c:v>
                </c:pt>
                <c:pt idx="27">
                  <c:v>11.16</c:v>
                </c:pt>
                <c:pt idx="28">
                  <c:v>10.25</c:v>
                </c:pt>
                <c:pt idx="29">
                  <c:v>9.8699999999999992</c:v>
                </c:pt>
                <c:pt idx="30">
                  <c:v>10.199999999999999</c:v>
                </c:pt>
                <c:pt idx="31">
                  <c:v>10.89</c:v>
                </c:pt>
                <c:pt idx="32">
                  <c:v>12.13</c:v>
                </c:pt>
                <c:pt idx="33">
                  <c:v>14.12</c:v>
                </c:pt>
                <c:pt idx="34">
                  <c:v>15.84</c:v>
                </c:pt>
                <c:pt idx="35">
                  <c:v>18.79</c:v>
                </c:pt>
                <c:pt idx="36">
                  <c:v>21.77</c:v>
                </c:pt>
                <c:pt idx="37">
                  <c:v>25.55</c:v>
                </c:pt>
                <c:pt idx="38">
                  <c:v>32.520000000000003</c:v>
                </c:pt>
                <c:pt idx="39">
                  <c:v>36.5</c:v>
                </c:pt>
                <c:pt idx="40">
                  <c:v>40.090000000000003</c:v>
                </c:pt>
              </c:numCache>
            </c:numRef>
          </c:val>
          <c:smooth val="0"/>
          <c:extLst>
            <c:ext xmlns:c16="http://schemas.microsoft.com/office/drawing/2014/chart" uri="{C3380CC4-5D6E-409C-BE32-E72D297353CC}">
              <c16:uniqueId val="{00000006-6D43-4EE0-A0AE-2EAE1E9D694F}"/>
            </c:ext>
          </c:extLst>
        </c:ser>
        <c:ser>
          <c:idx val="1"/>
          <c:order val="1"/>
          <c:tx>
            <c:strRef>
              <c:f>Sheet1!$C$1</c:f>
              <c:strCache>
                <c:ptCount val="1"/>
                <c:pt idx="0">
                  <c:v>Germany, France, Italy, UK, US, Canada</c:v>
                </c:pt>
              </c:strCache>
            </c:strRef>
          </c:tx>
          <c:spPr>
            <a:ln>
              <a:solidFill>
                <a:srgbClr val="FFC000"/>
              </a:solidFill>
            </a:ln>
            <a:effectLst>
              <a:outerShdw blurRad="50800" dist="38100" dir="2700000" algn="tl" rotWithShape="0">
                <a:prstClr val="black">
                  <a:alpha val="40000"/>
                </a:prstClr>
              </a:outerShdw>
            </a:effectLst>
          </c:spPr>
          <c:marker>
            <c:symbol val="none"/>
          </c:marker>
          <c:dPt>
            <c:idx val="38"/>
            <c:bubble3D val="0"/>
            <c:spPr>
              <a:ln>
                <a:solidFill>
                  <a:srgbClr val="FFC000"/>
                </a:solidFill>
                <a:prstDash val="sysDot"/>
              </a:ln>
              <a:effectLst>
                <a:outerShdw blurRad="50800" dist="38100" dir="2700000" algn="tl" rotWithShape="0">
                  <a:prstClr val="black">
                    <a:alpha val="40000"/>
                  </a:prstClr>
                </a:outerShdw>
              </a:effectLst>
            </c:spPr>
            <c:extLst>
              <c:ext xmlns:c16="http://schemas.microsoft.com/office/drawing/2014/chart" uri="{C3380CC4-5D6E-409C-BE32-E72D297353CC}">
                <c16:uniqueId val="{00000008-6D43-4EE0-A0AE-2EAE1E9D694F}"/>
              </c:ext>
            </c:extLst>
          </c:dPt>
          <c:dPt>
            <c:idx val="39"/>
            <c:bubble3D val="0"/>
            <c:spPr>
              <a:ln>
                <a:solidFill>
                  <a:srgbClr val="FFC000"/>
                </a:solidFill>
                <a:prstDash val="sysDot"/>
              </a:ln>
              <a:effectLst>
                <a:outerShdw blurRad="50800" dist="38100" dir="2700000" algn="tl" rotWithShape="0">
                  <a:prstClr val="black">
                    <a:alpha val="40000"/>
                  </a:prstClr>
                </a:outerShdw>
              </a:effectLst>
            </c:spPr>
            <c:extLst>
              <c:ext xmlns:c16="http://schemas.microsoft.com/office/drawing/2014/chart" uri="{C3380CC4-5D6E-409C-BE32-E72D297353CC}">
                <c16:uniqueId val="{0000000A-6D43-4EE0-A0AE-2EAE1E9D694F}"/>
              </c:ext>
            </c:extLst>
          </c:dPt>
          <c:dPt>
            <c:idx val="40"/>
            <c:bubble3D val="0"/>
            <c:spPr>
              <a:ln>
                <a:solidFill>
                  <a:srgbClr val="FFC000"/>
                </a:solidFill>
                <a:prstDash val="sysDot"/>
              </a:ln>
              <a:effectLst>
                <a:outerShdw blurRad="50800" dist="38100" dir="2700000" algn="tl" rotWithShape="0">
                  <a:prstClr val="black">
                    <a:alpha val="40000"/>
                  </a:prstClr>
                </a:outerShdw>
              </a:effectLst>
            </c:spPr>
            <c:extLst>
              <c:ext xmlns:c16="http://schemas.microsoft.com/office/drawing/2014/chart" uri="{C3380CC4-5D6E-409C-BE32-E72D297353CC}">
                <c16:uniqueId val="{0000000C-6D43-4EE0-A0AE-2EAE1E9D694F}"/>
              </c:ext>
            </c:extLst>
          </c:dPt>
          <c:cat>
            <c:numRef>
              <c:f>Sheet1!$A$2:$A$42</c:f>
              <c:numCache>
                <c:formatCode>General</c:formatCode>
                <c:ptCount val="41"/>
                <c:pt idx="0">
                  <c:v>1820</c:v>
                </c:pt>
                <c:pt idx="1">
                  <c:v>1825</c:v>
                </c:pt>
                <c:pt idx="2">
                  <c:v>1830</c:v>
                </c:pt>
                <c:pt idx="3">
                  <c:v>1835</c:v>
                </c:pt>
                <c:pt idx="4">
                  <c:v>1840</c:v>
                </c:pt>
                <c:pt idx="5">
                  <c:v>1845</c:v>
                </c:pt>
                <c:pt idx="6">
                  <c:v>1850</c:v>
                </c:pt>
                <c:pt idx="7">
                  <c:v>1855</c:v>
                </c:pt>
                <c:pt idx="8">
                  <c:v>1860</c:v>
                </c:pt>
                <c:pt idx="9">
                  <c:v>1865</c:v>
                </c:pt>
                <c:pt idx="10">
                  <c:v>1870</c:v>
                </c:pt>
                <c:pt idx="11">
                  <c:v>1875</c:v>
                </c:pt>
                <c:pt idx="12">
                  <c:v>1880</c:v>
                </c:pt>
                <c:pt idx="13">
                  <c:v>1885</c:v>
                </c:pt>
                <c:pt idx="14">
                  <c:v>1890</c:v>
                </c:pt>
                <c:pt idx="15">
                  <c:v>1895</c:v>
                </c:pt>
                <c:pt idx="16">
                  <c:v>1900</c:v>
                </c:pt>
                <c:pt idx="17">
                  <c:v>1905</c:v>
                </c:pt>
                <c:pt idx="18">
                  <c:v>1910</c:v>
                </c:pt>
                <c:pt idx="19">
                  <c:v>1915</c:v>
                </c:pt>
                <c:pt idx="20">
                  <c:v>1920</c:v>
                </c:pt>
                <c:pt idx="21">
                  <c:v>1925</c:v>
                </c:pt>
                <c:pt idx="22">
                  <c:v>1930</c:v>
                </c:pt>
                <c:pt idx="23">
                  <c:v>1935</c:v>
                </c:pt>
                <c:pt idx="24">
                  <c:v>1940</c:v>
                </c:pt>
                <c:pt idx="25">
                  <c:v>1945</c:v>
                </c:pt>
                <c:pt idx="26">
                  <c:v>1950</c:v>
                </c:pt>
                <c:pt idx="27">
                  <c:v>1955</c:v>
                </c:pt>
                <c:pt idx="28">
                  <c:v>1960</c:v>
                </c:pt>
                <c:pt idx="29">
                  <c:v>1965</c:v>
                </c:pt>
                <c:pt idx="30">
                  <c:v>1970</c:v>
                </c:pt>
                <c:pt idx="31">
                  <c:v>1975</c:v>
                </c:pt>
                <c:pt idx="32">
                  <c:v>1980</c:v>
                </c:pt>
                <c:pt idx="33">
                  <c:v>1985</c:v>
                </c:pt>
                <c:pt idx="34">
                  <c:v>1990</c:v>
                </c:pt>
                <c:pt idx="35">
                  <c:v>1995</c:v>
                </c:pt>
                <c:pt idx="36">
                  <c:v>2000</c:v>
                </c:pt>
                <c:pt idx="37">
                  <c:v>2005</c:v>
                </c:pt>
                <c:pt idx="38">
                  <c:v>2030</c:v>
                </c:pt>
                <c:pt idx="39">
                  <c:v>2040</c:v>
                </c:pt>
                <c:pt idx="40">
                  <c:v>2050</c:v>
                </c:pt>
              </c:numCache>
            </c:numRef>
          </c:cat>
          <c:val>
            <c:numRef>
              <c:f>Sheet1!$C$2:$C$42</c:f>
              <c:numCache>
                <c:formatCode>General</c:formatCode>
                <c:ptCount val="41"/>
                <c:pt idx="0">
                  <c:v>20</c:v>
                </c:pt>
                <c:pt idx="1">
                  <c:v>20.81</c:v>
                </c:pt>
                <c:pt idx="2">
                  <c:v>21.78</c:v>
                </c:pt>
                <c:pt idx="3">
                  <c:v>23.14</c:v>
                </c:pt>
                <c:pt idx="4">
                  <c:v>24.08</c:v>
                </c:pt>
                <c:pt idx="5">
                  <c:v>25.77</c:v>
                </c:pt>
                <c:pt idx="6">
                  <c:v>27.15</c:v>
                </c:pt>
                <c:pt idx="7">
                  <c:v>29.69</c:v>
                </c:pt>
                <c:pt idx="8">
                  <c:v>32.299999999999997</c:v>
                </c:pt>
                <c:pt idx="9">
                  <c:v>34.28</c:v>
                </c:pt>
                <c:pt idx="10">
                  <c:v>35.5</c:v>
                </c:pt>
                <c:pt idx="11">
                  <c:v>35.03</c:v>
                </c:pt>
                <c:pt idx="12">
                  <c:v>36.799999999999997</c:v>
                </c:pt>
                <c:pt idx="13">
                  <c:v>36.979999999999997</c:v>
                </c:pt>
                <c:pt idx="14">
                  <c:v>38.11</c:v>
                </c:pt>
                <c:pt idx="15">
                  <c:v>40.630000000000003</c:v>
                </c:pt>
                <c:pt idx="16">
                  <c:v>43.06</c:v>
                </c:pt>
                <c:pt idx="17">
                  <c:v>43.92</c:v>
                </c:pt>
                <c:pt idx="18">
                  <c:v>44.19</c:v>
                </c:pt>
                <c:pt idx="19">
                  <c:v>42.19</c:v>
                </c:pt>
                <c:pt idx="20">
                  <c:v>39.47</c:v>
                </c:pt>
                <c:pt idx="21">
                  <c:v>44.19</c:v>
                </c:pt>
                <c:pt idx="22">
                  <c:v>37.68</c:v>
                </c:pt>
                <c:pt idx="23">
                  <c:v>41.45</c:v>
                </c:pt>
                <c:pt idx="24">
                  <c:v>52.12</c:v>
                </c:pt>
                <c:pt idx="25">
                  <c:v>45.35</c:v>
                </c:pt>
                <c:pt idx="26">
                  <c:v>47.96</c:v>
                </c:pt>
                <c:pt idx="27">
                  <c:v>46.52</c:v>
                </c:pt>
                <c:pt idx="28">
                  <c:v>45.84</c:v>
                </c:pt>
                <c:pt idx="29">
                  <c:v>44.98</c:v>
                </c:pt>
                <c:pt idx="30">
                  <c:v>42.24</c:v>
                </c:pt>
                <c:pt idx="31">
                  <c:v>40.6</c:v>
                </c:pt>
                <c:pt idx="32">
                  <c:v>39.53</c:v>
                </c:pt>
                <c:pt idx="33">
                  <c:v>39.159999999999997</c:v>
                </c:pt>
                <c:pt idx="34">
                  <c:v>38.4</c:v>
                </c:pt>
                <c:pt idx="35">
                  <c:v>37.69</c:v>
                </c:pt>
                <c:pt idx="36">
                  <c:v>36.229999999999997</c:v>
                </c:pt>
                <c:pt idx="37">
                  <c:v>32.72</c:v>
                </c:pt>
                <c:pt idx="38">
                  <c:v>25.08</c:v>
                </c:pt>
                <c:pt idx="39">
                  <c:v>22.31</c:v>
                </c:pt>
                <c:pt idx="40">
                  <c:v>20.350000000000001</c:v>
                </c:pt>
              </c:numCache>
            </c:numRef>
          </c:val>
          <c:smooth val="0"/>
          <c:extLst>
            <c:ext xmlns:c16="http://schemas.microsoft.com/office/drawing/2014/chart" uri="{C3380CC4-5D6E-409C-BE32-E72D297353CC}">
              <c16:uniqueId val="{0000000D-6D43-4EE0-A0AE-2EAE1E9D694F}"/>
            </c:ext>
          </c:extLst>
        </c:ser>
        <c:dLbls>
          <c:showLegendKey val="0"/>
          <c:showVal val="0"/>
          <c:showCatName val="0"/>
          <c:showSerName val="0"/>
          <c:showPercent val="0"/>
          <c:showBubbleSize val="0"/>
        </c:dLbls>
        <c:smooth val="0"/>
        <c:axId val="174748672"/>
        <c:axId val="175568896"/>
      </c:lineChart>
      <c:catAx>
        <c:axId val="174748672"/>
        <c:scaling>
          <c:orientation val="minMax"/>
        </c:scaling>
        <c:delete val="0"/>
        <c:axPos val="b"/>
        <c:numFmt formatCode="General" sourceLinked="1"/>
        <c:majorTickMark val="out"/>
        <c:minorTickMark val="none"/>
        <c:tickLblPos val="nextTo"/>
        <c:crossAx val="175568896"/>
        <c:crosses val="autoZero"/>
        <c:auto val="1"/>
        <c:lblAlgn val="ctr"/>
        <c:lblOffset val="100"/>
        <c:tickLblSkip val="5"/>
        <c:noMultiLvlLbl val="0"/>
      </c:catAx>
      <c:valAx>
        <c:axId val="175568896"/>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21240"/>
                    </a:solidFill>
                    <a:latin typeface="+mn-lt"/>
                    <a:ea typeface="+mn-ea"/>
                    <a:cs typeface="+mn-cs"/>
                  </a:defRPr>
                </a:pPr>
                <a:r>
                  <a:rPr lang="en-US" sz="1800" b="1" i="0" baseline="0" dirty="0">
                    <a:effectLst/>
                  </a:rPr>
                  <a:t>% Share of world output (PPP)</a:t>
                </a:r>
                <a:endParaRPr lang="en-US"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21240"/>
                    </a:solidFill>
                    <a:latin typeface="+mn-lt"/>
                    <a:ea typeface="+mn-ea"/>
                    <a:cs typeface="+mn-cs"/>
                  </a:defRPr>
                </a:pPr>
                <a:r>
                  <a:rPr lang="en-US" dirty="0">
                    <a:solidFill>
                      <a:schemeClr val="bg2"/>
                    </a:solidFill>
                  </a:rPr>
                  <a:t> </a:t>
                </a:r>
              </a:p>
            </c:rich>
          </c:tx>
          <c:layout>
            <c:manualLayout>
              <c:xMode val="edge"/>
              <c:yMode val="edge"/>
              <c:x val="9.1307782955701959E-3"/>
              <c:y val="0.15926679436440921"/>
            </c:manualLayout>
          </c:layout>
          <c:overlay val="0"/>
        </c:title>
        <c:numFmt formatCode="@" sourceLinked="0"/>
        <c:majorTickMark val="none"/>
        <c:minorTickMark val="none"/>
        <c:tickLblPos val="nextTo"/>
        <c:crossAx val="174748672"/>
        <c:crosses val="autoZero"/>
        <c:crossBetween val="between"/>
      </c:valAx>
    </c:plotArea>
    <c:legend>
      <c:legendPos val="b"/>
      <c:layout>
        <c:manualLayout>
          <c:xMode val="edge"/>
          <c:yMode val="edge"/>
          <c:x val="0.05"/>
          <c:y val="0.92054782602031593"/>
          <c:w val="0.9"/>
          <c:h val="7.9452173979684071E-2"/>
        </c:manualLayout>
      </c:layout>
      <c:overlay val="0"/>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tx>
                <c:rich>
                  <a:bodyPr/>
                  <a:lstStyle/>
                  <a:p>
                    <a:r>
                      <a:rPr lang="en-US" sz="1400" b="1"/>
                      <a:t>14.1 (1%)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B1-499E-A2BF-08CB333485E4}"/>
                </c:ext>
              </c:extLst>
            </c:dLbl>
            <c:dLbl>
              <c:idx val="1"/>
              <c:layout>
                <c:manualLayout>
                  <c:x val="-0.16809000437445321"/>
                  <c:y val="-0.11085593467483232"/>
                </c:manualLayout>
              </c:layout>
              <c:tx>
                <c:rich>
                  <a:bodyPr/>
                  <a:lstStyle/>
                  <a:p>
                    <a:r>
                      <a:rPr lang="en-US" sz="1400" b="1"/>
                      <a:t>600.1 (60%)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B1-499E-A2BF-08CB333485E4}"/>
                </c:ext>
              </c:extLst>
            </c:dLbl>
            <c:dLbl>
              <c:idx val="2"/>
              <c:layout>
                <c:manualLayout>
                  <c:x val="1.6076552930883645E-2"/>
                  <c:y val="-2.3509769612131817E-2"/>
                </c:manualLayout>
              </c:layout>
              <c:tx>
                <c:rich>
                  <a:bodyPr/>
                  <a:lstStyle/>
                  <a:p>
                    <a:r>
                      <a:rPr lang="en-US" sz="1400" b="1"/>
                      <a:t>44.4 (4%)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B1-499E-A2BF-08CB333485E4}"/>
                </c:ext>
              </c:extLst>
            </c:dLbl>
            <c:dLbl>
              <c:idx val="3"/>
              <c:tx>
                <c:rich>
                  <a:bodyPr/>
                  <a:lstStyle/>
                  <a:p>
                    <a:r>
                      <a:rPr lang="en-US" sz="1400" b="1"/>
                      <a:t>143.3 (14%)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B1-499E-A2BF-08CB333485E4}"/>
                </c:ext>
              </c:extLst>
            </c:dLbl>
            <c:dLbl>
              <c:idx val="4"/>
              <c:tx>
                <c:rich>
                  <a:bodyPr/>
                  <a:lstStyle/>
                  <a:p>
                    <a:r>
                      <a:rPr lang="en-US" sz="1400" b="1"/>
                      <a:t>71.5  (7%)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B1-499E-A2BF-08CB333485E4}"/>
                </c:ext>
              </c:extLst>
            </c:dLbl>
            <c:dLbl>
              <c:idx val="5"/>
              <c:tx>
                <c:rich>
                  <a:bodyPr/>
                  <a:lstStyle/>
                  <a:p>
                    <a:r>
                      <a:rPr lang="en-US" sz="1400" b="1"/>
                      <a:t>126.7 (13%)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B1-499E-A2BF-08CB333485E4}"/>
                </c:ext>
              </c:extLst>
            </c:dLbl>
            <c:dLbl>
              <c:idx val="6"/>
              <c:tx>
                <c:rich>
                  <a:bodyPr/>
                  <a:lstStyle/>
                  <a:p>
                    <a:r>
                      <a:rPr lang="en-US" sz="1400" b="1"/>
                      <a:t>7.1 (1%) </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B1-499E-A2BF-08CB333485E4}"/>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Sheet1!$A$3:$A$9</c:f>
              <c:strCache>
                <c:ptCount val="7"/>
                <c:pt idx="0">
                  <c:v>ODA/OOF</c:v>
                </c:pt>
                <c:pt idx="1">
                  <c:v>FDI inflows</c:v>
                </c:pt>
                <c:pt idx="2">
                  <c:v>Portfolio equity inflows</c:v>
                </c:pt>
                <c:pt idx="3">
                  <c:v>Bonds</c:v>
                </c:pt>
                <c:pt idx="4">
                  <c:v>Banks</c:v>
                </c:pt>
                <c:pt idx="5">
                  <c:v>Short-term debt flows</c:v>
                </c:pt>
                <c:pt idx="6">
                  <c:v>Other private</c:v>
                </c:pt>
              </c:strCache>
            </c:strRef>
          </c:cat>
          <c:val>
            <c:numRef>
              <c:f>Sheet1!$B$3:$B$9</c:f>
              <c:numCache>
                <c:formatCode>General</c:formatCode>
                <c:ptCount val="7"/>
                <c:pt idx="0">
                  <c:v>14.1</c:v>
                </c:pt>
                <c:pt idx="1">
                  <c:v>600.1</c:v>
                </c:pt>
                <c:pt idx="2">
                  <c:v>44.4</c:v>
                </c:pt>
                <c:pt idx="3">
                  <c:v>143.30000000000001</c:v>
                </c:pt>
                <c:pt idx="4">
                  <c:v>71.5</c:v>
                </c:pt>
                <c:pt idx="5">
                  <c:v>126.7</c:v>
                </c:pt>
                <c:pt idx="6">
                  <c:v>7.1</c:v>
                </c:pt>
              </c:numCache>
            </c:numRef>
          </c:val>
          <c:extLst>
            <c:ext xmlns:c16="http://schemas.microsoft.com/office/drawing/2014/chart" uri="{C3380CC4-5D6E-409C-BE32-E72D297353CC}">
              <c16:uniqueId val="{00000007-09B1-499E-A2BF-08CB333485E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171297877159945"/>
          <c:y val="0.23928319304914472"/>
          <c:w val="0.27798216936064613"/>
          <c:h val="0.42859520875540424"/>
        </c:manualLayout>
      </c:layout>
      <c:overlay val="0"/>
      <c:txPr>
        <a:bodyPr/>
        <a:lstStyle/>
        <a:p>
          <a:pPr>
            <a:defRPr sz="1400" b="1"/>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6153842659460598E-2"/>
          <c:w val="0.96719910864223413"/>
          <c:h val="0.8397973057761644"/>
        </c:manualLayout>
      </c:layout>
      <c:barChart>
        <c:barDir val="col"/>
        <c:grouping val="stacked"/>
        <c:varyColors val="0"/>
        <c:ser>
          <c:idx val="0"/>
          <c:order val="0"/>
          <c:tx>
            <c:strRef>
              <c:f>Sheet1!$B$1</c:f>
              <c:strCache>
                <c:ptCount val="1"/>
                <c:pt idx="0">
                  <c:v>A</c:v>
                </c:pt>
              </c:strCache>
            </c:strRef>
          </c:tx>
          <c:spPr>
            <a:ln>
              <a:solidFill>
                <a:schemeClr val="bg1"/>
              </a:solidFill>
            </a:ln>
          </c:spPr>
          <c:invertIfNegative val="0"/>
          <c:dPt>
            <c:idx val="0"/>
            <c:invertIfNegative val="0"/>
            <c:bubble3D val="0"/>
            <c:spPr>
              <a:solidFill>
                <a:srgbClr val="ED7D31">
                  <a:lumMod val="75000"/>
                </a:srgbClr>
              </a:solidFill>
              <a:ln>
                <a:solidFill>
                  <a:schemeClr val="bg1"/>
                </a:solidFill>
              </a:ln>
            </c:spPr>
            <c:extLst>
              <c:ext xmlns:c16="http://schemas.microsoft.com/office/drawing/2014/chart" uri="{C3380CC4-5D6E-409C-BE32-E72D297353CC}">
                <c16:uniqueId val="{00000001-C334-4F55-B6DB-B52A04E9B670}"/>
              </c:ext>
            </c:extLst>
          </c:dPt>
          <c:dPt>
            <c:idx val="1"/>
            <c:invertIfNegative val="0"/>
            <c:bubble3D val="0"/>
            <c:spPr>
              <a:solidFill>
                <a:srgbClr val="577787"/>
              </a:solidFill>
              <a:ln>
                <a:solidFill>
                  <a:schemeClr val="bg1"/>
                </a:solidFill>
              </a:ln>
            </c:spPr>
            <c:extLst>
              <c:ext xmlns:c16="http://schemas.microsoft.com/office/drawing/2014/chart" uri="{C3380CC4-5D6E-409C-BE32-E72D297353CC}">
                <c16:uniqueId val="{00000003-C334-4F55-B6DB-B52A04E9B670}"/>
              </c:ext>
            </c:extLst>
          </c:dPt>
          <c:dPt>
            <c:idx val="2"/>
            <c:invertIfNegative val="0"/>
            <c:bubble3D val="0"/>
            <c:spPr>
              <a:solidFill>
                <a:srgbClr val="8F8D2D"/>
              </a:solidFill>
              <a:ln>
                <a:solidFill>
                  <a:schemeClr val="bg1"/>
                </a:solidFill>
              </a:ln>
            </c:spPr>
            <c:extLst>
              <c:ext xmlns:c16="http://schemas.microsoft.com/office/drawing/2014/chart" uri="{C3380CC4-5D6E-409C-BE32-E72D297353CC}">
                <c16:uniqueId val="{00000005-C334-4F55-B6DB-B52A04E9B670}"/>
              </c:ext>
            </c:extLst>
          </c:dPt>
          <c:dPt>
            <c:idx val="3"/>
            <c:invertIfNegative val="0"/>
            <c:bubble3D val="0"/>
            <c:spPr>
              <a:solidFill>
                <a:sysClr val="windowText" lastClr="000000">
                  <a:lumMod val="50000"/>
                  <a:lumOff val="50000"/>
                </a:sysClr>
              </a:solidFill>
              <a:ln>
                <a:solidFill>
                  <a:schemeClr val="bg1"/>
                </a:solidFill>
              </a:ln>
            </c:spPr>
            <c:extLst>
              <c:ext xmlns:c16="http://schemas.microsoft.com/office/drawing/2014/chart" uri="{C3380CC4-5D6E-409C-BE32-E72D297353CC}">
                <c16:uniqueId val="{00000007-C334-4F55-B6DB-B52A04E9B670}"/>
              </c:ext>
            </c:extLst>
          </c:dPt>
          <c:dLbls>
            <c:delete val="1"/>
          </c:dLbls>
          <c:cat>
            <c:strRef>
              <c:f>Sheet1!$A$2:$A$5</c:f>
              <c:strCache>
                <c:ptCount val="4"/>
                <c:pt idx="0">
                  <c:v>Businesses that are aware of the SDGs</c:v>
                </c:pt>
                <c:pt idx="1">
                  <c:v>Businesses that are planning to take action</c:v>
                </c:pt>
                <c:pt idx="2">
                  <c:v>Business that are setting goals aligned with the SDGs</c:v>
                </c:pt>
                <c:pt idx="3">
                  <c:v>Businesses that have identfied the tools they need</c:v>
                </c:pt>
              </c:strCache>
            </c:strRef>
          </c:cat>
          <c:val>
            <c:numRef>
              <c:f>Sheet1!$B$2:$B$5</c:f>
              <c:numCache>
                <c:formatCode>0%</c:formatCode>
                <c:ptCount val="4"/>
                <c:pt idx="0">
                  <c:v>0.92</c:v>
                </c:pt>
                <c:pt idx="1">
                  <c:v>0.72</c:v>
                </c:pt>
                <c:pt idx="2">
                  <c:v>0.28999999999999998</c:v>
                </c:pt>
                <c:pt idx="3">
                  <c:v>0.13</c:v>
                </c:pt>
              </c:numCache>
            </c:numRef>
          </c:val>
          <c:extLst>
            <c:ext xmlns:c16="http://schemas.microsoft.com/office/drawing/2014/chart" uri="{C3380CC4-5D6E-409C-BE32-E72D297353CC}">
              <c16:uniqueId val="{00000008-C334-4F55-B6DB-B52A04E9B670}"/>
            </c:ext>
          </c:extLst>
        </c:ser>
        <c:dLbls>
          <c:showLegendKey val="0"/>
          <c:showVal val="1"/>
          <c:showCatName val="0"/>
          <c:showSerName val="0"/>
          <c:showPercent val="0"/>
          <c:showBubbleSize val="0"/>
        </c:dLbls>
        <c:gapWidth val="150"/>
        <c:overlap val="100"/>
        <c:axId val="211737304"/>
        <c:axId val="211737696"/>
      </c:barChart>
      <c:lineChart>
        <c:grouping val="standard"/>
        <c:varyColors val="0"/>
        <c:ser>
          <c:idx val="1"/>
          <c:order val="1"/>
          <c:tx>
            <c:strRef>
              <c:f>Sheet1!$C$1</c:f>
              <c:strCache>
                <c:ptCount val="1"/>
                <c:pt idx="0">
                  <c:v>B</c:v>
                </c:pt>
              </c:strCache>
            </c:strRef>
          </c:tx>
          <c:spPr>
            <a:ln>
              <a:noFill/>
            </a:ln>
          </c:spPr>
          <c:marker>
            <c:symbol val="none"/>
          </c:marker>
          <c:dLbls>
            <c:spPr>
              <a:noFill/>
              <a:ln>
                <a:noFill/>
              </a:ln>
              <a:effectLst/>
            </c:spPr>
            <c:txPr>
              <a:bodyPr wrap="square" lIns="38100" tIns="19050" rIns="38100" bIns="19050" anchor="ctr" anchorCtr="0">
                <a:spAutoFit/>
              </a:bodyPr>
              <a:lstStyle/>
              <a:p>
                <a:pPr algn="ctr">
                  <a:defRPr sz="1400" b="1">
                    <a:solidFill>
                      <a:schemeClr val="bg2">
                        <a:lumMod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Businesses that are aware of the SDGs</c:v>
                </c:pt>
                <c:pt idx="1">
                  <c:v>Businesses that are planning to take action</c:v>
                </c:pt>
                <c:pt idx="2">
                  <c:v>Business that are setting goals aligned with the SDGs</c:v>
                </c:pt>
                <c:pt idx="3">
                  <c:v>Businesses that have identfied the tools they need</c:v>
                </c:pt>
              </c:strCache>
            </c:strRef>
          </c:cat>
          <c:val>
            <c:numRef>
              <c:f>Sheet1!$C$2:$C$5</c:f>
              <c:numCache>
                <c:formatCode>0%</c:formatCode>
                <c:ptCount val="4"/>
                <c:pt idx="0">
                  <c:v>0.92</c:v>
                </c:pt>
                <c:pt idx="1">
                  <c:v>0.72</c:v>
                </c:pt>
                <c:pt idx="2">
                  <c:v>0.28999999999999998</c:v>
                </c:pt>
                <c:pt idx="3">
                  <c:v>0.13</c:v>
                </c:pt>
              </c:numCache>
            </c:numRef>
          </c:val>
          <c:smooth val="0"/>
          <c:extLst>
            <c:ext xmlns:c16="http://schemas.microsoft.com/office/drawing/2014/chart" uri="{C3380CC4-5D6E-409C-BE32-E72D297353CC}">
              <c16:uniqueId val="{00000009-C334-4F55-B6DB-B52A04E9B670}"/>
            </c:ext>
          </c:extLst>
        </c:ser>
        <c:dLbls>
          <c:showLegendKey val="0"/>
          <c:showVal val="0"/>
          <c:showCatName val="0"/>
          <c:showSerName val="0"/>
          <c:showPercent val="0"/>
          <c:showBubbleSize val="0"/>
        </c:dLbls>
        <c:marker val="1"/>
        <c:smooth val="0"/>
        <c:axId val="211737304"/>
        <c:axId val="211737696"/>
      </c:lineChart>
      <c:catAx>
        <c:axId val="211737304"/>
        <c:scaling>
          <c:orientation val="minMax"/>
        </c:scaling>
        <c:delete val="1"/>
        <c:axPos val="b"/>
        <c:numFmt formatCode="General" sourceLinked="0"/>
        <c:majorTickMark val="out"/>
        <c:minorTickMark val="none"/>
        <c:tickLblPos val="nextTo"/>
        <c:crossAx val="211737696"/>
        <c:crosses val="autoZero"/>
        <c:auto val="1"/>
        <c:lblAlgn val="ctr"/>
        <c:lblOffset val="100"/>
        <c:noMultiLvlLbl val="0"/>
      </c:catAx>
      <c:valAx>
        <c:axId val="211737696"/>
        <c:scaling>
          <c:orientation val="minMax"/>
        </c:scaling>
        <c:delete val="1"/>
        <c:axPos val="l"/>
        <c:numFmt formatCode="0%" sourceLinked="1"/>
        <c:majorTickMark val="out"/>
        <c:minorTickMark val="none"/>
        <c:tickLblPos val="nextTo"/>
        <c:crossAx val="211737304"/>
        <c:crosses val="autoZero"/>
        <c:crossBetween val="between"/>
      </c:valAx>
    </c:plotArea>
    <c:plotVisOnly val="1"/>
    <c:dispBlanksAs val="gap"/>
    <c:showDLblsOverMax val="0"/>
  </c:chart>
  <c:txPr>
    <a:bodyPr/>
    <a:lstStyle/>
    <a:p>
      <a:pPr>
        <a:defRPr sz="12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0.05639</cdr:x>
      <cdr:y>0.88829</cdr:y>
    </cdr:from>
    <cdr:to>
      <cdr:x>0.20274</cdr:x>
      <cdr:y>1</cdr:y>
    </cdr:to>
    <cdr:sp macro="" textlink="">
      <cdr:nvSpPr>
        <cdr:cNvPr id="2" name="TextBox 1"/>
        <cdr:cNvSpPr txBox="1"/>
      </cdr:nvSpPr>
      <cdr:spPr>
        <a:xfrm xmlns:a="http://schemas.openxmlformats.org/drawingml/2006/main">
          <a:off x="412568" y="3826769"/>
          <a:ext cx="1070811" cy="4812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l-PL" b="1" dirty="0"/>
            <a:t>Biznesu wie o Celach </a:t>
          </a:r>
          <a:endParaRPr lang="en-US" sz="1100" b="1" dirty="0"/>
        </a:p>
      </cdr:txBody>
    </cdr:sp>
  </cdr:relSizeAnchor>
  <cdr:relSizeAnchor xmlns:cdr="http://schemas.openxmlformats.org/drawingml/2006/chartDrawing">
    <cdr:from>
      <cdr:x>0.2916</cdr:x>
      <cdr:y>0.88829</cdr:y>
    </cdr:from>
    <cdr:to>
      <cdr:x>0.46518</cdr:x>
      <cdr:y>1</cdr:y>
    </cdr:to>
    <cdr:sp macro="" textlink="">
      <cdr:nvSpPr>
        <cdr:cNvPr id="3" name="TextBox 1"/>
        <cdr:cNvSpPr txBox="1"/>
      </cdr:nvSpPr>
      <cdr:spPr>
        <a:xfrm xmlns:a="http://schemas.openxmlformats.org/drawingml/2006/main">
          <a:off x="2196943" y="4305973"/>
          <a:ext cx="1307742" cy="5415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b="1" dirty="0"/>
            <a:t>Przedsiębiorstw chce się zaangażowac</a:t>
          </a:r>
          <a:endParaRPr lang="en-US" sz="1100" b="1" dirty="0"/>
        </a:p>
      </cdr:txBody>
    </cdr:sp>
  </cdr:relSizeAnchor>
  <cdr:relSizeAnchor xmlns:cdr="http://schemas.openxmlformats.org/drawingml/2006/chartDrawing">
    <cdr:from>
      <cdr:x>0.53855</cdr:x>
      <cdr:y>0.88829</cdr:y>
    </cdr:from>
    <cdr:to>
      <cdr:x>0.6849</cdr:x>
      <cdr:y>1</cdr:y>
    </cdr:to>
    <cdr:sp macro="" textlink="">
      <cdr:nvSpPr>
        <cdr:cNvPr id="4" name="TextBox 1"/>
        <cdr:cNvSpPr txBox="1"/>
      </cdr:nvSpPr>
      <cdr:spPr>
        <a:xfrm xmlns:a="http://schemas.openxmlformats.org/drawingml/2006/main">
          <a:off x="3940494" y="3826769"/>
          <a:ext cx="1070811" cy="4812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b="1" dirty="0"/>
            <a:t>Wpisują Cele w swoje strategie</a:t>
          </a:r>
          <a:endParaRPr lang="en-US" sz="1100" b="1" dirty="0"/>
        </a:p>
      </cdr:txBody>
    </cdr:sp>
  </cdr:relSizeAnchor>
  <cdr:relSizeAnchor xmlns:cdr="http://schemas.openxmlformats.org/drawingml/2006/chartDrawing">
    <cdr:from>
      <cdr:x>0.79257</cdr:x>
      <cdr:y>0.88829</cdr:y>
    </cdr:from>
    <cdr:to>
      <cdr:x>0.93892</cdr:x>
      <cdr:y>1</cdr:y>
    </cdr:to>
    <cdr:sp macro="" textlink="">
      <cdr:nvSpPr>
        <cdr:cNvPr id="5" name="TextBox 1"/>
        <cdr:cNvSpPr txBox="1"/>
      </cdr:nvSpPr>
      <cdr:spPr>
        <a:xfrm xmlns:a="http://schemas.openxmlformats.org/drawingml/2006/main">
          <a:off x="5799092" y="3826769"/>
          <a:ext cx="1070811" cy="4812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b="1" dirty="0"/>
            <a:t>Posiada instrumenty do wdrażania </a:t>
          </a:r>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68873-7CB5-41AD-B9A8-80F240C26CAB}" type="datetimeFigureOut">
              <a:rPr lang="fi-FI" smtClean="0"/>
              <a:t>22.11.2016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3C82C-70D4-42A6-9893-DB34A5EBF6FB}" type="slidenum">
              <a:rPr lang="fi-FI" smtClean="0"/>
              <a:t>‹#›</a:t>
            </a:fld>
            <a:endParaRPr lang="fi-FI"/>
          </a:p>
        </p:txBody>
      </p:sp>
    </p:spTree>
    <p:extLst>
      <p:ext uri="{BB962C8B-B14F-4D97-AF65-F5344CB8AC3E}">
        <p14:creationId xmlns:p14="http://schemas.microsoft.com/office/powerpoint/2010/main" val="378754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lobaltolerance.com/wp-content/uploads/2015/01/GT-Values-Revolution-Repor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Massive expansion of the global middle class: To triple by 2030 with growth concentrated in Asia.</a:t>
            </a:r>
            <a:endParaRPr lang="en-US" dirty="0"/>
          </a:p>
          <a:p>
            <a:endParaRPr lang="en-US" dirty="0"/>
          </a:p>
        </p:txBody>
      </p:sp>
      <p:sp>
        <p:nvSpPr>
          <p:cNvPr id="4" name="Slide Number Placeholder 3"/>
          <p:cNvSpPr>
            <a:spLocks noGrp="1"/>
          </p:cNvSpPr>
          <p:nvPr>
            <p:ph type="sldNum" sz="quarter" idx="10"/>
          </p:nvPr>
        </p:nvSpPr>
        <p:spPr/>
        <p:txBody>
          <a:bodyPr/>
          <a:lstStyle/>
          <a:p>
            <a:fld id="{C3D09CEC-22E3-4859-BF03-D5863B1713B2}" type="slidenum">
              <a:rPr lang="en-US" smtClean="0"/>
              <a:t>3</a:t>
            </a:fld>
            <a:endParaRPr lang="en-US"/>
          </a:p>
        </p:txBody>
      </p:sp>
    </p:spTree>
    <p:extLst>
      <p:ext uri="{BB962C8B-B14F-4D97-AF65-F5344CB8AC3E}">
        <p14:creationId xmlns:p14="http://schemas.microsoft.com/office/powerpoint/2010/main" val="185636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E6C74-8738-4C5B-9940-AAA7A0D745E3}" type="slidenum">
              <a:rPr lang="en-US" smtClean="0"/>
              <a:t>18</a:t>
            </a:fld>
            <a:endParaRPr lang="en-US" dirty="0"/>
          </a:p>
        </p:txBody>
      </p:sp>
    </p:spTree>
    <p:extLst>
      <p:ext uri="{BB962C8B-B14F-4D97-AF65-F5344CB8AC3E}">
        <p14:creationId xmlns:p14="http://schemas.microsoft.com/office/powerpoint/2010/main" val="172544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official investment leverages PS</a:t>
            </a:r>
            <a:r>
              <a:rPr lang="en-US" baseline="0" dirty="0"/>
              <a:t> investment in development</a:t>
            </a:r>
          </a:p>
          <a:p>
            <a:endParaRPr lang="en-US" baseline="0" dirty="0"/>
          </a:p>
          <a:p>
            <a:r>
              <a:rPr lang="en-US" baseline="0" dirty="0"/>
              <a:t>Amount of full investment of our membership base</a:t>
            </a:r>
          </a:p>
          <a:p>
            <a:endParaRPr lang="en-US" baseline="0" dirty="0"/>
          </a:p>
          <a:p>
            <a:r>
              <a:rPr lang="en-US" baseline="0" dirty="0"/>
              <a:t>Strategic investments – big impact!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DDE6C74-8738-4C5B-9940-AAA7A0D745E3}" type="slidenum">
              <a:rPr lang="en-US" smtClean="0"/>
              <a:t>19</a:t>
            </a:fld>
            <a:endParaRPr lang="en-US" dirty="0"/>
          </a:p>
        </p:txBody>
      </p:sp>
    </p:spTree>
    <p:extLst>
      <p:ext uri="{BB962C8B-B14F-4D97-AF65-F5344CB8AC3E}">
        <p14:creationId xmlns:p14="http://schemas.microsoft.com/office/powerpoint/2010/main" val="353816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7F3C82C-70D4-42A6-9893-DB34A5EBF6FB}" type="slidenum">
              <a:rPr lang="fi-FI" smtClean="0"/>
              <a:t>22</a:t>
            </a:fld>
            <a:endParaRPr lang="fi-FI"/>
          </a:p>
        </p:txBody>
      </p:sp>
    </p:spTree>
    <p:extLst>
      <p:ext uri="{BB962C8B-B14F-4D97-AF65-F5344CB8AC3E}">
        <p14:creationId xmlns:p14="http://schemas.microsoft.com/office/powerpoint/2010/main" val="216170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Global rebalancing: historical reallocation of world output shares towards developing countries</a:t>
            </a:r>
          </a:p>
          <a:p>
            <a:endParaRPr lang="en-US" dirty="0"/>
          </a:p>
          <a:p>
            <a:endParaRPr lang="en-US" dirty="0"/>
          </a:p>
        </p:txBody>
      </p:sp>
      <p:sp>
        <p:nvSpPr>
          <p:cNvPr id="4" name="Slide Number Placeholder 3"/>
          <p:cNvSpPr>
            <a:spLocks noGrp="1"/>
          </p:cNvSpPr>
          <p:nvPr>
            <p:ph type="sldNum" sz="quarter" idx="10"/>
          </p:nvPr>
        </p:nvSpPr>
        <p:spPr/>
        <p:txBody>
          <a:bodyPr/>
          <a:lstStyle/>
          <a:p>
            <a:fld id="{C3D09CEC-22E3-4859-BF03-D5863B1713B2}" type="slidenum">
              <a:rPr lang="en-US" smtClean="0"/>
              <a:t>4</a:t>
            </a:fld>
            <a:endParaRPr lang="en-US"/>
          </a:p>
        </p:txBody>
      </p:sp>
    </p:spTree>
    <p:extLst>
      <p:ext uri="{BB962C8B-B14F-4D97-AF65-F5344CB8AC3E}">
        <p14:creationId xmlns:p14="http://schemas.microsoft.com/office/powerpoint/2010/main" val="275071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09CEC-22E3-4859-BF03-D5863B1713B2}" type="slidenum">
              <a:rPr lang="en-US" smtClean="0"/>
              <a:t>5</a:t>
            </a:fld>
            <a:endParaRPr lang="en-US"/>
          </a:p>
        </p:txBody>
      </p:sp>
    </p:spTree>
    <p:extLst>
      <p:ext uri="{BB962C8B-B14F-4D97-AF65-F5344CB8AC3E}">
        <p14:creationId xmlns:p14="http://schemas.microsoft.com/office/powerpoint/2010/main" val="389613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Ponad 830 milionów ludzi zyje w extrymalnej</a:t>
            </a:r>
            <a:r>
              <a:rPr lang="pl-PL" baseline="0" dirty="0"/>
              <a:t> biedzie na swiecie </a:t>
            </a:r>
          </a:p>
          <a:p>
            <a:r>
              <a:rPr lang="pl-PL" baseline="0" dirty="0"/>
              <a:t>1.1 miliarda ludzie nie ma dostepu do elektrycznosci </a:t>
            </a:r>
          </a:p>
          <a:p>
            <a:r>
              <a:rPr lang="pl-PL" baseline="0" dirty="0"/>
              <a:t>800 milionów cierpi z powodu głodu </a:t>
            </a:r>
          </a:p>
          <a:p>
            <a:r>
              <a:rPr lang="pl-PL" baseline="0" dirty="0"/>
              <a:t>2.4 milarda nie ma dostepu do sanitacji ( toalet ) </a:t>
            </a:r>
          </a:p>
          <a:p>
            <a:r>
              <a:rPr lang="pl-PL" baseline="0" dirty="0"/>
              <a:t>W 2050 liczba ludnosci urośnie do 9,6 miliarda i bedziemy musili produkowac 40 % więcej jedzenia </a:t>
            </a:r>
          </a:p>
          <a:p>
            <a:r>
              <a:rPr lang="pl-PL" baseline="0" dirty="0"/>
              <a:t>Potrzeba 470 milionów nowych miejsc pracy </a:t>
            </a:r>
          </a:p>
          <a:p>
            <a:r>
              <a:rPr lang="pl-PL" baseline="0" dirty="0"/>
              <a:t>Polowa ludnosci na swiecie zyje za 2 dollary dziennie. </a:t>
            </a:r>
          </a:p>
          <a:p>
            <a:r>
              <a:rPr lang="pl-PL" baseline="0" dirty="0"/>
              <a:t>630 milionów ludzi nie ma dostępu do wody, a 1,8 miliarda woda nie jest zdatna do picia </a:t>
            </a:r>
            <a:endParaRPr lang="en-US" dirty="0"/>
          </a:p>
          <a:p>
            <a:endParaRPr lang="en-US" dirty="0"/>
          </a:p>
        </p:txBody>
      </p:sp>
      <p:sp>
        <p:nvSpPr>
          <p:cNvPr id="4" name="Slide Number Placeholder 3"/>
          <p:cNvSpPr>
            <a:spLocks noGrp="1"/>
          </p:cNvSpPr>
          <p:nvPr>
            <p:ph type="sldNum" sz="quarter" idx="10"/>
          </p:nvPr>
        </p:nvSpPr>
        <p:spPr/>
        <p:txBody>
          <a:bodyPr/>
          <a:lstStyle/>
          <a:p>
            <a:fld id="{97F3C82C-70D4-42A6-9893-DB34A5EBF6FB}" type="slidenum">
              <a:rPr lang="fi-FI" smtClean="0"/>
              <a:t>6</a:t>
            </a:fld>
            <a:endParaRPr lang="fi-FI"/>
          </a:p>
        </p:txBody>
      </p:sp>
    </p:spTree>
    <p:extLst>
      <p:ext uri="{BB962C8B-B14F-4D97-AF65-F5344CB8AC3E}">
        <p14:creationId xmlns:p14="http://schemas.microsoft.com/office/powerpoint/2010/main" val="265703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Employee</a:t>
            </a:r>
            <a:r>
              <a:rPr lang="en-US" baseline="0" dirty="0"/>
              <a:t> motivation - </a:t>
            </a:r>
            <a:r>
              <a:rPr lang="en-GB" dirty="0"/>
              <a:t>In the Global Tolerance </a:t>
            </a:r>
            <a:r>
              <a:rPr lang="en-US" u="sng" dirty="0">
                <a:hlinkClick r:id="rId3"/>
              </a:rPr>
              <a:t>Values Revolution Report 2015</a:t>
            </a:r>
            <a:endParaRPr lang="fi-FI" dirty="0"/>
          </a:p>
        </p:txBody>
      </p:sp>
      <p:sp>
        <p:nvSpPr>
          <p:cNvPr id="4" name="Slide Number Placeholder 3"/>
          <p:cNvSpPr>
            <a:spLocks noGrp="1"/>
          </p:cNvSpPr>
          <p:nvPr>
            <p:ph type="sldNum" sz="quarter" idx="10"/>
          </p:nvPr>
        </p:nvSpPr>
        <p:spPr/>
        <p:txBody>
          <a:bodyPr/>
          <a:lstStyle/>
          <a:p>
            <a:fld id="{97F3C82C-70D4-42A6-9893-DB34A5EBF6FB}" type="slidenum">
              <a:rPr lang="fi-FI" smtClean="0"/>
              <a:t>7</a:t>
            </a:fld>
            <a:endParaRPr lang="fi-FI"/>
          </a:p>
        </p:txBody>
      </p:sp>
    </p:spTree>
    <p:extLst>
      <p:ext uri="{BB962C8B-B14F-4D97-AF65-F5344CB8AC3E}">
        <p14:creationId xmlns:p14="http://schemas.microsoft.com/office/powerpoint/2010/main" val="104484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5A636-3D06-41DA-887A-FAEBDC1C00F1}" type="slidenum">
              <a:rPr lang="en-US" smtClean="0"/>
              <a:t>8</a:t>
            </a:fld>
            <a:endParaRPr lang="en-US"/>
          </a:p>
        </p:txBody>
      </p:sp>
    </p:spTree>
    <p:extLst>
      <p:ext uri="{BB962C8B-B14F-4D97-AF65-F5344CB8AC3E}">
        <p14:creationId xmlns:p14="http://schemas.microsoft.com/office/powerpoint/2010/main" val="189183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lnSpc>
                <a:spcPct val="100000"/>
              </a:lnSpc>
              <a:buFont typeface="Arial" panose="020B0604020202020204" pitchFamily="34" charset="0"/>
              <a:buChar char="•"/>
            </a:pPr>
            <a:r>
              <a:rPr lang="en-US" dirty="0"/>
              <a:t>Incentives for the private sector:</a:t>
            </a:r>
          </a:p>
          <a:p>
            <a:pPr marL="800100" lvl="1" indent="-342900">
              <a:buFont typeface="Arial" panose="020B0604020202020204" pitchFamily="34" charset="0"/>
              <a:buChar char="•"/>
            </a:pPr>
            <a:r>
              <a:rPr lang="en-US" sz="1300" b="1" dirty="0"/>
              <a:t>Markets </a:t>
            </a:r>
            <a:r>
              <a:rPr lang="en-US" sz="1300" dirty="0"/>
              <a:t>– BOP consumer market US$ 5 trillion</a:t>
            </a:r>
          </a:p>
          <a:p>
            <a:pPr marL="800100" lvl="1" indent="-342900">
              <a:buFont typeface="Arial" panose="020B0604020202020204" pitchFamily="34" charset="0"/>
              <a:buChar char="•"/>
            </a:pPr>
            <a:r>
              <a:rPr lang="en-US" sz="1300" b="1" dirty="0"/>
              <a:t>Gain a competitive edge</a:t>
            </a:r>
            <a:r>
              <a:rPr lang="en-US" sz="1300" dirty="0"/>
              <a:t> – 55% of online consumers surveyed from 60 countries would pay more for products and services provided by companies which are committed to positive social and environmental impact.</a:t>
            </a:r>
          </a:p>
          <a:p>
            <a:pPr marL="800100" lvl="1" indent="-342900">
              <a:buFont typeface="Arial" panose="020B0604020202020204" pitchFamily="34" charset="0"/>
              <a:buChar char="•"/>
            </a:pPr>
            <a:r>
              <a:rPr lang="en-US" sz="1300" b="1" dirty="0"/>
              <a:t>Governments are making inclusion a priority</a:t>
            </a:r>
            <a:r>
              <a:rPr lang="en-US" sz="1300" dirty="0"/>
              <a:t> – the G20 countries, together representing 80% of the world economy, endorsed an Inclusive Business Framework which encourages governments to support and create incentives for business activities which help the poor.</a:t>
            </a:r>
          </a:p>
          <a:p>
            <a:pPr marL="800100" lvl="1" indent="-342900">
              <a:buFont typeface="Arial" panose="020B0604020202020204" pitchFamily="34" charset="0"/>
              <a:buChar char="•"/>
            </a:pPr>
            <a:r>
              <a:rPr lang="en-US" sz="1300" b="1" dirty="0"/>
              <a:t>Financing is increasingly favoring sustainable investments</a:t>
            </a:r>
            <a:r>
              <a:rPr lang="en-US" sz="1300" dirty="0"/>
              <a:t> – e.g. the biggest sovereign wealth fund of the world is divesting from energy companies which derive more than 30% of their revenues from coal, and from companies in other sectors which do not comply with their ethical guidelines. </a:t>
            </a:r>
          </a:p>
          <a:p>
            <a:pPr marL="800100" lvl="1" indent="-342900">
              <a:buFont typeface="Arial" panose="020B0604020202020204" pitchFamily="34" charset="0"/>
              <a:buChar char="•"/>
            </a:pPr>
            <a:r>
              <a:rPr lang="en-US" sz="1300" b="1" dirty="0"/>
              <a:t>Reputation and values</a:t>
            </a:r>
            <a:r>
              <a:rPr lang="en-US" sz="1300" dirty="0"/>
              <a:t> – Companies representing over 90% of the market share of palm oil have committed to removing deforestation from their supply chains by 2020.</a:t>
            </a:r>
            <a:endParaRPr lang="en-US" sz="1300" dirty="0">
              <a:latin typeface="Calibri" panose="020F0502020204030204" pitchFamily="34" charset="0"/>
            </a:endParaRPr>
          </a:p>
          <a:p>
            <a:pPr marL="800100" lvl="1" indent="-342900">
              <a:buFont typeface="Arial" panose="020B0604020202020204" pitchFamily="34" charset="0"/>
              <a:buChar char="•"/>
            </a:pPr>
            <a:r>
              <a:rPr lang="en-US" sz="1300" b="1" dirty="0">
                <a:latin typeface="Calibri" panose="020F0502020204030204" pitchFamily="34" charset="0"/>
              </a:rPr>
              <a:t>Employee motivation </a:t>
            </a:r>
            <a:r>
              <a:rPr lang="en-US" sz="1300" dirty="0">
                <a:latin typeface="Calibri" panose="020F0502020204030204" pitchFamily="34" charset="0"/>
              </a:rPr>
              <a:t>– </a:t>
            </a:r>
            <a:r>
              <a:rPr lang="en-GB" sz="1300" dirty="0"/>
              <a:t>62% of the millennials surveyed in the United Kingdom reported wanting to work for a company that makes a positive impact; half preferred purposeful work to a high salary; and 53 percent would work harder if they were making a difference to others.</a:t>
            </a:r>
            <a:endParaRPr lang="en-US" sz="1300" dirty="0"/>
          </a:p>
          <a:p>
            <a:endParaRPr lang="en-US" b="1" dirty="0"/>
          </a:p>
          <a:p>
            <a:r>
              <a:rPr lang="en-US" b="1" dirty="0"/>
              <a:t>Demand</a:t>
            </a:r>
            <a:r>
              <a:rPr lang="en-US" dirty="0"/>
              <a:t> for inclusive businesses offers companies opportunities…</a:t>
            </a:r>
            <a:endParaRPr lang="tr-TR" dirty="0"/>
          </a:p>
          <a:p>
            <a:pPr marL="0" indent="0">
              <a:buNone/>
            </a:pPr>
            <a:r>
              <a:rPr lang="tr-TR" dirty="0">
                <a:solidFill>
                  <a:schemeClr val="accent1"/>
                </a:solidFill>
              </a:rPr>
              <a:t>1. </a:t>
            </a:r>
            <a:r>
              <a:rPr lang="en-US" dirty="0">
                <a:solidFill>
                  <a:schemeClr val="accent1"/>
                </a:solidFill>
              </a:rPr>
              <a:t>Create new revenue streams</a:t>
            </a:r>
            <a:r>
              <a:rPr lang="tr-TR" dirty="0">
                <a:solidFill>
                  <a:schemeClr val="accent1"/>
                </a:solidFill>
              </a:rPr>
              <a:t>:</a:t>
            </a:r>
            <a:r>
              <a:rPr lang="tr-TR" baseline="0" dirty="0">
                <a:solidFill>
                  <a:schemeClr val="accent1"/>
                </a:solidFill>
              </a:rPr>
              <a:t> </a:t>
            </a:r>
          </a:p>
          <a:p>
            <a:pPr marL="631825" lvl="2" indent="-171450">
              <a:spcBef>
                <a:spcPts val="225"/>
              </a:spcBef>
              <a:buSzPct val="100000"/>
              <a:buFont typeface="Arial" panose="020B0604020202020204" pitchFamily="34" charset="0"/>
              <a:buChar char="•"/>
            </a:pPr>
            <a:r>
              <a:rPr lang="en-US" sz="1600" dirty="0">
                <a:solidFill>
                  <a:prstClr val="black"/>
                </a:solidFill>
              </a:rPr>
              <a:t>Expansion into new markets</a:t>
            </a:r>
          </a:p>
          <a:p>
            <a:pPr marL="631825" lvl="2" indent="-171450">
              <a:spcBef>
                <a:spcPts val="225"/>
              </a:spcBef>
              <a:buSzPct val="100000"/>
              <a:buFont typeface="Arial" panose="020B0604020202020204" pitchFamily="34" charset="0"/>
              <a:buChar char="•"/>
            </a:pPr>
            <a:r>
              <a:rPr lang="en-US" sz="1600" dirty="0">
                <a:solidFill>
                  <a:prstClr val="black"/>
                </a:solidFill>
              </a:rPr>
              <a:t>Development of new product lines</a:t>
            </a:r>
          </a:p>
          <a:p>
            <a:pPr marL="0" marR="0" lvl="2" indent="0" algn="l" defTabSz="914400" rtl="0" eaLnBrk="1" fontAlgn="auto" latinLnBrk="0" hangingPunct="1">
              <a:lnSpc>
                <a:spcPct val="100000"/>
              </a:lnSpc>
              <a:spcBef>
                <a:spcPts val="0"/>
              </a:spcBef>
              <a:spcAft>
                <a:spcPts val="0"/>
              </a:spcAft>
              <a:buClrTx/>
              <a:buSzTx/>
              <a:buFontTx/>
              <a:buNone/>
              <a:tabLst/>
              <a:defRPr/>
            </a:pPr>
            <a:r>
              <a:rPr lang="tr-TR" dirty="0">
                <a:solidFill>
                  <a:schemeClr val="accent1"/>
                </a:solidFill>
              </a:rPr>
              <a:t>2. </a:t>
            </a:r>
            <a:r>
              <a:rPr lang="en-US" dirty="0">
                <a:solidFill>
                  <a:schemeClr val="accent1"/>
                </a:solidFill>
              </a:rPr>
              <a:t>Strengthen competitive position</a:t>
            </a:r>
            <a:endParaRPr lang="tr-TR" dirty="0">
              <a:solidFill>
                <a:schemeClr val="accent1"/>
              </a:solidFill>
            </a:endParaRPr>
          </a:p>
          <a:p>
            <a:pPr marL="6286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rPr>
              <a:t>Engaging in IB may lead to customer willingness to pay premium prices, increased customer loyalty or greater trust</a:t>
            </a:r>
            <a:endParaRPr lang="tr-TR" sz="1200" dirty="0">
              <a:solidFill>
                <a:prstClr val="black"/>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tr-TR" sz="1200" dirty="0">
                <a:solidFill>
                  <a:prstClr val="black"/>
                </a:solidFill>
              </a:rPr>
              <a:t>3.</a:t>
            </a:r>
            <a:r>
              <a:rPr lang="tr-TR" sz="1200" baseline="0" dirty="0">
                <a:solidFill>
                  <a:prstClr val="black"/>
                </a:solidFill>
              </a:rPr>
              <a:t> </a:t>
            </a:r>
            <a:r>
              <a:rPr lang="en-US" dirty="0">
                <a:solidFill>
                  <a:schemeClr val="accent1"/>
                </a:solidFill>
              </a:rPr>
              <a:t>Improve corporate reputation</a:t>
            </a:r>
            <a:endParaRPr lang="tr-TR" dirty="0">
              <a:solidFill>
                <a:schemeClr val="accent1"/>
              </a:solidFill>
            </a:endParaRPr>
          </a:p>
          <a:p>
            <a:pPr marL="6286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rPr>
              <a:t>Corporate reputation affects buyers’ evaluation of the company’s offering and their perceived value of its products</a:t>
            </a:r>
          </a:p>
          <a:p>
            <a:pPr marL="45720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dirty="0">
              <a:solidFill>
                <a:prstClr val="black"/>
              </a:solidFill>
            </a:endParaRPr>
          </a:p>
          <a:p>
            <a:pPr marL="6286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endParaRPr>
          </a:p>
          <a:p>
            <a:pPr marL="228600" indent="-228600">
              <a:buAutoNum type="arabicPeriod"/>
            </a:pPr>
            <a:endParaRPr lang="en-US" dirty="0">
              <a:solidFill>
                <a:schemeClr val="accent1"/>
              </a:solidFill>
            </a:endParaRPr>
          </a:p>
          <a:p>
            <a:endParaRPr lang="tr-TR" dirty="0"/>
          </a:p>
          <a:p>
            <a:endParaRPr lang="en-GB" dirty="0"/>
          </a:p>
        </p:txBody>
      </p:sp>
      <p:sp>
        <p:nvSpPr>
          <p:cNvPr id="4" name="Slayt Numarası Yer Tutucusu 3"/>
          <p:cNvSpPr>
            <a:spLocks noGrp="1"/>
          </p:cNvSpPr>
          <p:nvPr>
            <p:ph type="sldNum" sz="quarter" idx="10"/>
          </p:nvPr>
        </p:nvSpPr>
        <p:spPr/>
        <p:txBody>
          <a:bodyPr/>
          <a:lstStyle/>
          <a:p>
            <a:fld id="{473F7DCB-6D72-43B6-A5E6-D03764806C81}" type="slidenum">
              <a:rPr lang="en-GB" smtClean="0"/>
              <a:t>9</a:t>
            </a:fld>
            <a:endParaRPr lang="en-GB"/>
          </a:p>
        </p:txBody>
      </p:sp>
    </p:spTree>
    <p:extLst>
      <p:ext uri="{BB962C8B-B14F-4D97-AF65-F5344CB8AC3E}">
        <p14:creationId xmlns:p14="http://schemas.microsoft.com/office/powerpoint/2010/main" val="214450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Nielsen market research company in 2014 found that 55 per cent of online consumers surveyed from sixty countries would pay more for products and services provided by companies which are committed to positive social and environmental impact.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sovereign wealth fund of Norway, which is the biggest in the world, is divesting from energy companies which derive more than 30 per cent of their revenues from coal, and from companies in other sectors which do not comply with their ethical guidelines. In addition, Norway has led the way in launching a National Action Plan on the UN Guiding Principles on Business and Human Rights. It ensures that companies will exercise due diligence and assess human rights-related risks in the context of their operations and investments. </a:t>
            </a: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Last year, the G20 countries, together representing 80 per cent of the world economy, endorsed an Inclusive Business Framework which encourages governments to support and create incentives for business activities which help the poor. A new global platform has been launched by G20 to support the strengthening of national policies and the capacity of policy makers to drive this forward.</a:t>
            </a:r>
          </a:p>
        </p:txBody>
      </p:sp>
      <p:sp>
        <p:nvSpPr>
          <p:cNvPr id="4" name="Slayt Numarası Yer Tutucusu 3"/>
          <p:cNvSpPr>
            <a:spLocks noGrp="1"/>
          </p:cNvSpPr>
          <p:nvPr>
            <p:ph type="sldNum" sz="quarter" idx="10"/>
          </p:nvPr>
        </p:nvSpPr>
        <p:spPr/>
        <p:txBody>
          <a:bodyPr/>
          <a:lstStyle/>
          <a:p>
            <a:fld id="{473F7DCB-6D72-43B6-A5E6-D03764806C81}" type="slidenum">
              <a:rPr lang="en-GB" smtClean="0"/>
              <a:t>14</a:t>
            </a:fld>
            <a:endParaRPr lang="en-GB"/>
          </a:p>
        </p:txBody>
      </p:sp>
    </p:spTree>
    <p:extLst>
      <p:ext uri="{BB962C8B-B14F-4D97-AF65-F5344CB8AC3E}">
        <p14:creationId xmlns:p14="http://schemas.microsoft.com/office/powerpoint/2010/main" val="14061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E6C74-8738-4C5B-9940-AAA7A0D745E3}" type="slidenum">
              <a:rPr lang="en-US" smtClean="0"/>
              <a:t>17</a:t>
            </a:fld>
            <a:endParaRPr lang="en-US" dirty="0"/>
          </a:p>
        </p:txBody>
      </p:sp>
    </p:spTree>
    <p:extLst>
      <p:ext uri="{BB962C8B-B14F-4D97-AF65-F5344CB8AC3E}">
        <p14:creationId xmlns:p14="http://schemas.microsoft.com/office/powerpoint/2010/main" val="2249572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9BDE7F47-051D-49DD-A724-1CA627618A7A}" type="datetimeFigureOut">
              <a:rPr lang="fi-FI" smtClean="0"/>
              <a:t>22.11.2016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427486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9BDE7F47-051D-49DD-A724-1CA627618A7A}" type="datetimeFigureOut">
              <a:rPr lang="fi-FI" smtClean="0"/>
              <a:t>22.11.2016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169347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9BDE7F47-051D-49DD-A724-1CA627618A7A}" type="datetimeFigureOut">
              <a:rPr lang="fi-FI" smtClean="0"/>
              <a:t>22.11.2016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40494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87680" y="1611313"/>
            <a:ext cx="11216640" cy="473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19336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9BDE7F47-051D-49DD-A724-1CA627618A7A}" type="datetimeFigureOut">
              <a:rPr lang="fi-FI" smtClean="0"/>
              <a:t>22.11.2016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191712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DE7F47-051D-49DD-A724-1CA627618A7A}" type="datetimeFigureOut">
              <a:rPr lang="fi-FI" smtClean="0"/>
              <a:t>22.11.2016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130701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9BDE7F47-051D-49DD-A724-1CA627618A7A}" type="datetimeFigureOut">
              <a:rPr lang="fi-FI" smtClean="0"/>
              <a:t>22.11.2016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200355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9BDE7F47-051D-49DD-A724-1CA627618A7A}" type="datetimeFigureOut">
              <a:rPr lang="fi-FI" smtClean="0"/>
              <a:t>22.11.2016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296953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9BDE7F47-051D-49DD-A724-1CA627618A7A}" type="datetimeFigureOut">
              <a:rPr lang="fi-FI" smtClean="0"/>
              <a:t>22.11.2016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373802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E7F47-051D-49DD-A724-1CA627618A7A}" type="datetimeFigureOut">
              <a:rPr lang="fi-FI" smtClean="0"/>
              <a:t>22.11.2016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219995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DE7F47-051D-49DD-A724-1CA627618A7A}" type="datetimeFigureOut">
              <a:rPr lang="fi-FI" smtClean="0"/>
              <a:t>22.11.2016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184492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DE7F47-051D-49DD-A724-1CA627618A7A}" type="datetimeFigureOut">
              <a:rPr lang="fi-FI" smtClean="0"/>
              <a:t>22.11.2016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93B6499-58D3-48D7-9F1B-643962F92003}" type="slidenum">
              <a:rPr lang="fi-FI" smtClean="0"/>
              <a:t>‹#›</a:t>
            </a:fld>
            <a:endParaRPr lang="fi-FI"/>
          </a:p>
        </p:txBody>
      </p:sp>
    </p:spTree>
    <p:extLst>
      <p:ext uri="{BB962C8B-B14F-4D97-AF65-F5344CB8AC3E}">
        <p14:creationId xmlns:p14="http://schemas.microsoft.com/office/powerpoint/2010/main" val="313504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E7F47-051D-49DD-A724-1CA627618A7A}" type="datetimeFigureOut">
              <a:rPr lang="fi-FI" smtClean="0"/>
              <a:t>22.11.2016</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B6499-58D3-48D7-9F1B-643962F92003}" type="slidenum">
              <a:rPr lang="fi-FI" smtClean="0"/>
              <a:t>‹#›</a:t>
            </a:fld>
            <a:endParaRPr lang="fi-FI"/>
          </a:p>
        </p:txBody>
      </p:sp>
    </p:spTree>
    <p:extLst>
      <p:ext uri="{BB962C8B-B14F-4D97-AF65-F5344CB8AC3E}">
        <p14:creationId xmlns:p14="http://schemas.microsoft.com/office/powerpoint/2010/main" val="121628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26" Type="http://schemas.openxmlformats.org/officeDocument/2006/relationships/image" Target="../media/image63.png"/><Relationship Id="rId21" Type="http://schemas.openxmlformats.org/officeDocument/2006/relationships/image" Target="../media/image58.png"/><Relationship Id="rId42" Type="http://schemas.openxmlformats.org/officeDocument/2006/relationships/image" Target="../media/image79.jpeg"/><Relationship Id="rId47" Type="http://schemas.openxmlformats.org/officeDocument/2006/relationships/image" Target="../media/image84.jpeg"/><Relationship Id="rId63" Type="http://schemas.openxmlformats.org/officeDocument/2006/relationships/image" Target="../media/image100.png"/><Relationship Id="rId68" Type="http://schemas.openxmlformats.org/officeDocument/2006/relationships/image" Target="../media/image105.png"/><Relationship Id="rId84" Type="http://schemas.openxmlformats.org/officeDocument/2006/relationships/image" Target="../media/image121.jpeg"/><Relationship Id="rId89" Type="http://schemas.openxmlformats.org/officeDocument/2006/relationships/image" Target="../media/image126.jpeg"/><Relationship Id="rId2" Type="http://schemas.openxmlformats.org/officeDocument/2006/relationships/image" Target="../media/image30.jpeg"/><Relationship Id="rId16" Type="http://schemas.openxmlformats.org/officeDocument/2006/relationships/image" Target="../media/image53.png"/><Relationship Id="rId29" Type="http://schemas.openxmlformats.org/officeDocument/2006/relationships/image" Target="../media/image66.jpeg"/><Relationship Id="rId107" Type="http://schemas.openxmlformats.org/officeDocument/2006/relationships/image" Target="../media/image144.png"/><Relationship Id="rId11" Type="http://schemas.openxmlformats.org/officeDocument/2006/relationships/image" Target="../media/image48.jpe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gif"/><Relationship Id="rId40" Type="http://schemas.openxmlformats.org/officeDocument/2006/relationships/image" Target="../media/image77.jpeg"/><Relationship Id="rId45" Type="http://schemas.openxmlformats.org/officeDocument/2006/relationships/image" Target="../media/image82.jpeg"/><Relationship Id="rId53" Type="http://schemas.openxmlformats.org/officeDocument/2006/relationships/image" Target="../media/image90.png"/><Relationship Id="rId58" Type="http://schemas.openxmlformats.org/officeDocument/2006/relationships/image" Target="../media/image95.jpeg"/><Relationship Id="rId66" Type="http://schemas.openxmlformats.org/officeDocument/2006/relationships/image" Target="../media/image103.png"/><Relationship Id="rId74" Type="http://schemas.openxmlformats.org/officeDocument/2006/relationships/image" Target="../media/image111.jpeg"/><Relationship Id="rId79" Type="http://schemas.openxmlformats.org/officeDocument/2006/relationships/image" Target="../media/image116.jpeg"/><Relationship Id="rId87" Type="http://schemas.openxmlformats.org/officeDocument/2006/relationships/image" Target="../media/image124.gif"/><Relationship Id="rId102" Type="http://schemas.openxmlformats.org/officeDocument/2006/relationships/image" Target="../media/image139.jpeg"/><Relationship Id="rId5" Type="http://schemas.openxmlformats.org/officeDocument/2006/relationships/image" Target="../media/image42.jpeg"/><Relationship Id="rId61" Type="http://schemas.openxmlformats.org/officeDocument/2006/relationships/image" Target="../media/image98.jpeg"/><Relationship Id="rId82" Type="http://schemas.openxmlformats.org/officeDocument/2006/relationships/image" Target="../media/image119.jpeg"/><Relationship Id="rId90" Type="http://schemas.openxmlformats.org/officeDocument/2006/relationships/image" Target="../media/image127.png"/><Relationship Id="rId95" Type="http://schemas.openxmlformats.org/officeDocument/2006/relationships/image" Target="../media/image132.png"/><Relationship Id="rId19" Type="http://schemas.openxmlformats.org/officeDocument/2006/relationships/image" Target="../media/image56.jpe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jpeg"/><Relationship Id="rId30" Type="http://schemas.openxmlformats.org/officeDocument/2006/relationships/image" Target="../media/image67.png"/><Relationship Id="rId35" Type="http://schemas.openxmlformats.org/officeDocument/2006/relationships/image" Target="../media/image72.jpeg"/><Relationship Id="rId43" Type="http://schemas.openxmlformats.org/officeDocument/2006/relationships/image" Target="../media/image80.gif"/><Relationship Id="rId48" Type="http://schemas.openxmlformats.org/officeDocument/2006/relationships/image" Target="../media/image85.gif"/><Relationship Id="rId56" Type="http://schemas.openxmlformats.org/officeDocument/2006/relationships/image" Target="../media/image93.png"/><Relationship Id="rId64" Type="http://schemas.openxmlformats.org/officeDocument/2006/relationships/image" Target="../media/image101.jpeg"/><Relationship Id="rId69" Type="http://schemas.openxmlformats.org/officeDocument/2006/relationships/image" Target="../media/image106.jpeg"/><Relationship Id="rId77" Type="http://schemas.openxmlformats.org/officeDocument/2006/relationships/image" Target="../media/image114.jpeg"/><Relationship Id="rId100" Type="http://schemas.openxmlformats.org/officeDocument/2006/relationships/image" Target="../media/image137.png"/><Relationship Id="rId105" Type="http://schemas.openxmlformats.org/officeDocument/2006/relationships/image" Target="../media/image142.png"/><Relationship Id="rId8" Type="http://schemas.openxmlformats.org/officeDocument/2006/relationships/image" Target="../media/image45.jpeg"/><Relationship Id="rId51" Type="http://schemas.openxmlformats.org/officeDocument/2006/relationships/image" Target="../media/image88.jpeg"/><Relationship Id="rId72" Type="http://schemas.openxmlformats.org/officeDocument/2006/relationships/image" Target="../media/image109.gif"/><Relationship Id="rId80" Type="http://schemas.openxmlformats.org/officeDocument/2006/relationships/image" Target="../media/image117.gif"/><Relationship Id="rId85" Type="http://schemas.openxmlformats.org/officeDocument/2006/relationships/image" Target="../media/image122.png"/><Relationship Id="rId93" Type="http://schemas.openxmlformats.org/officeDocument/2006/relationships/image" Target="../media/image130.png"/><Relationship Id="rId98" Type="http://schemas.openxmlformats.org/officeDocument/2006/relationships/image" Target="../media/image135.png"/><Relationship Id="rId3" Type="http://schemas.openxmlformats.org/officeDocument/2006/relationships/image" Target="../media/image40.jpe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5.jpeg"/><Relationship Id="rId46" Type="http://schemas.openxmlformats.org/officeDocument/2006/relationships/image" Target="../media/image83.png"/><Relationship Id="rId59" Type="http://schemas.openxmlformats.org/officeDocument/2006/relationships/image" Target="../media/image96.jpeg"/><Relationship Id="rId67" Type="http://schemas.openxmlformats.org/officeDocument/2006/relationships/image" Target="../media/image104.png"/><Relationship Id="rId103" Type="http://schemas.openxmlformats.org/officeDocument/2006/relationships/image" Target="../media/image140.png"/><Relationship Id="rId108" Type="http://schemas.openxmlformats.org/officeDocument/2006/relationships/image" Target="../media/image145.jpeg"/><Relationship Id="rId20" Type="http://schemas.openxmlformats.org/officeDocument/2006/relationships/image" Target="../media/image57.png"/><Relationship Id="rId41" Type="http://schemas.openxmlformats.org/officeDocument/2006/relationships/image" Target="../media/image78.jpeg"/><Relationship Id="rId54" Type="http://schemas.openxmlformats.org/officeDocument/2006/relationships/image" Target="../media/image91.jpeg"/><Relationship Id="rId62" Type="http://schemas.openxmlformats.org/officeDocument/2006/relationships/image" Target="../media/image99.png"/><Relationship Id="rId70" Type="http://schemas.openxmlformats.org/officeDocument/2006/relationships/image" Target="../media/image107.jpeg"/><Relationship Id="rId75" Type="http://schemas.openxmlformats.org/officeDocument/2006/relationships/image" Target="../media/image112.png"/><Relationship Id="rId83" Type="http://schemas.openxmlformats.org/officeDocument/2006/relationships/image" Target="../media/image120.png"/><Relationship Id="rId88" Type="http://schemas.openxmlformats.org/officeDocument/2006/relationships/image" Target="../media/image125.jpeg"/><Relationship Id="rId91" Type="http://schemas.openxmlformats.org/officeDocument/2006/relationships/image" Target="../media/image128.jpeg"/><Relationship Id="rId96" Type="http://schemas.openxmlformats.org/officeDocument/2006/relationships/image" Target="../media/image133.jpeg"/><Relationship Id="rId1" Type="http://schemas.openxmlformats.org/officeDocument/2006/relationships/slideLayout" Target="../slideLayouts/slideLayout2.xml"/><Relationship Id="rId6" Type="http://schemas.openxmlformats.org/officeDocument/2006/relationships/image" Target="../media/image43.png"/><Relationship Id="rId15" Type="http://schemas.openxmlformats.org/officeDocument/2006/relationships/image" Target="../media/image52.png"/><Relationship Id="rId23" Type="http://schemas.openxmlformats.org/officeDocument/2006/relationships/image" Target="../media/image60.jpeg"/><Relationship Id="rId28" Type="http://schemas.openxmlformats.org/officeDocument/2006/relationships/image" Target="../media/image65.jpeg"/><Relationship Id="rId36" Type="http://schemas.openxmlformats.org/officeDocument/2006/relationships/image" Target="../media/image73.wmf"/><Relationship Id="rId49" Type="http://schemas.openxmlformats.org/officeDocument/2006/relationships/image" Target="../media/image86.png"/><Relationship Id="rId57" Type="http://schemas.openxmlformats.org/officeDocument/2006/relationships/image" Target="../media/image94.jpeg"/><Relationship Id="rId106" Type="http://schemas.openxmlformats.org/officeDocument/2006/relationships/image" Target="../media/image143.png"/><Relationship Id="rId10" Type="http://schemas.openxmlformats.org/officeDocument/2006/relationships/image" Target="../media/image47.png"/><Relationship Id="rId31" Type="http://schemas.openxmlformats.org/officeDocument/2006/relationships/image" Target="../media/image68.jpeg"/><Relationship Id="rId44" Type="http://schemas.openxmlformats.org/officeDocument/2006/relationships/image" Target="../media/image81.png"/><Relationship Id="rId52" Type="http://schemas.openxmlformats.org/officeDocument/2006/relationships/image" Target="../media/image89.gif"/><Relationship Id="rId60" Type="http://schemas.openxmlformats.org/officeDocument/2006/relationships/image" Target="../media/image97.png"/><Relationship Id="rId65" Type="http://schemas.openxmlformats.org/officeDocument/2006/relationships/image" Target="../media/image102.png"/><Relationship Id="rId73" Type="http://schemas.openxmlformats.org/officeDocument/2006/relationships/image" Target="../media/image110.jpeg"/><Relationship Id="rId78" Type="http://schemas.openxmlformats.org/officeDocument/2006/relationships/image" Target="../media/image115.png"/><Relationship Id="rId81" Type="http://schemas.openxmlformats.org/officeDocument/2006/relationships/image" Target="../media/image118.gif"/><Relationship Id="rId86" Type="http://schemas.openxmlformats.org/officeDocument/2006/relationships/image" Target="../media/image123.png"/><Relationship Id="rId94" Type="http://schemas.openxmlformats.org/officeDocument/2006/relationships/image" Target="../media/image131.png"/><Relationship Id="rId99" Type="http://schemas.openxmlformats.org/officeDocument/2006/relationships/image" Target="../media/image136.png"/><Relationship Id="rId101" Type="http://schemas.openxmlformats.org/officeDocument/2006/relationships/image" Target="../media/image138.png"/><Relationship Id="rId4" Type="http://schemas.openxmlformats.org/officeDocument/2006/relationships/image" Target="../media/image41.jpeg"/><Relationship Id="rId9" Type="http://schemas.openxmlformats.org/officeDocument/2006/relationships/image" Target="../media/image46.jpeg"/><Relationship Id="rId13" Type="http://schemas.openxmlformats.org/officeDocument/2006/relationships/image" Target="../media/image50.png"/><Relationship Id="rId18" Type="http://schemas.openxmlformats.org/officeDocument/2006/relationships/image" Target="../media/image55.png"/><Relationship Id="rId39" Type="http://schemas.openxmlformats.org/officeDocument/2006/relationships/image" Target="../media/image76.jpeg"/><Relationship Id="rId109" Type="http://schemas.openxmlformats.org/officeDocument/2006/relationships/image" Target="../media/image146.png"/><Relationship Id="rId34" Type="http://schemas.openxmlformats.org/officeDocument/2006/relationships/image" Target="../media/image71.jpeg"/><Relationship Id="rId50" Type="http://schemas.openxmlformats.org/officeDocument/2006/relationships/image" Target="../media/image87.jpeg"/><Relationship Id="rId55" Type="http://schemas.openxmlformats.org/officeDocument/2006/relationships/image" Target="../media/image92.jpeg"/><Relationship Id="rId76" Type="http://schemas.openxmlformats.org/officeDocument/2006/relationships/image" Target="../media/image113.png"/><Relationship Id="rId97" Type="http://schemas.openxmlformats.org/officeDocument/2006/relationships/image" Target="../media/image134.png"/><Relationship Id="rId104" Type="http://schemas.openxmlformats.org/officeDocument/2006/relationships/image" Target="../media/image141.png"/><Relationship Id="rId7" Type="http://schemas.openxmlformats.org/officeDocument/2006/relationships/image" Target="../media/image44.png"/><Relationship Id="rId71" Type="http://schemas.openxmlformats.org/officeDocument/2006/relationships/image" Target="../media/image108.png"/><Relationship Id="rId92" Type="http://schemas.openxmlformats.org/officeDocument/2006/relationships/image" Target="../media/image1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53.png"/><Relationship Id="rId3" Type="http://schemas.openxmlformats.org/officeDocument/2006/relationships/image" Target="../media/image149.png"/><Relationship Id="rId7" Type="http://schemas.openxmlformats.org/officeDocument/2006/relationships/hyperlink" Target="http://www.businesscalltoaction.org/sites/default/files/resources/Unchartered_Waters_Report_BCtA_UNDP_Deloitte_Web_0.pdf" TargetMode="External"/><Relationship Id="rId12" Type="http://schemas.openxmlformats.org/officeDocument/2006/relationships/hyperlink" Target="http://www.undp.org/content/undp/en/home/librarypage/poverty-reduction/private_sector/african-agribusiness-development-programme-toolkit.html" TargetMode="External"/><Relationship Id="rId2" Type="http://schemas.openxmlformats.org/officeDocument/2006/relationships/image" Target="../media/image148.png"/><Relationship Id="rId16" Type="http://schemas.openxmlformats.org/officeDocument/2006/relationships/hyperlink" Target="http://unsdsn.org/resources/publications/mapping-mining-to-the-sustainable-development-goals-an-atlas/" TargetMode="External"/><Relationship Id="rId1" Type="http://schemas.openxmlformats.org/officeDocument/2006/relationships/slideLayout" Target="../slideLayouts/slideLayout2.xml"/><Relationship Id="rId6" Type="http://schemas.openxmlformats.org/officeDocument/2006/relationships/hyperlink" Target="http://sdgfunders.org/wizard/" TargetMode="External"/><Relationship Id="rId11" Type="http://schemas.openxmlformats.org/officeDocument/2006/relationships/image" Target="../media/image152.png"/><Relationship Id="rId5" Type="http://schemas.openxmlformats.org/officeDocument/2006/relationships/image" Target="../media/image150.png"/><Relationship Id="rId15" Type="http://schemas.openxmlformats.org/officeDocument/2006/relationships/image" Target="../media/image154.png"/><Relationship Id="rId10" Type="http://schemas.openxmlformats.org/officeDocument/2006/relationships/image" Target="../media/image151.png"/><Relationship Id="rId4" Type="http://schemas.openxmlformats.org/officeDocument/2006/relationships/hyperlink" Target="http://www.businesscalltoaction.org/sites/default/files/MeasuringImpact_web.pdf" TargetMode="External"/><Relationship Id="rId9" Type="http://schemas.openxmlformats.org/officeDocument/2006/relationships/hyperlink" Target="http://www.undp.org/content/undp/en/home/ourwork/funding/partners/private_sector/AFIM/impact-investment-in-africa--trends--constraints-and-opportuniti.html" TargetMode="External"/><Relationship Id="rId14" Type="http://schemas.openxmlformats.org/officeDocument/2006/relationships/hyperlink" Target="http://www.undp.org/content/undp/en/home/librarypage/poverty-reduction/realizing-africa-s-wealth--building-inclusive-businesses-for-sha.html"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5.jpeg"/><Relationship Id="rId7" Type="http://schemas.openxmlformats.org/officeDocument/2006/relationships/hyperlink" Target="http://www.connectingbusinessinitiative.org/" TargetMode="External"/><Relationship Id="rId2" Type="http://schemas.openxmlformats.org/officeDocument/2006/relationships/hyperlink" Target="http://www.iicpsd.undp.org/" TargetMode="External"/><Relationship Id="rId1" Type="http://schemas.openxmlformats.org/officeDocument/2006/relationships/slideLayout" Target="../slideLayouts/slideLayout2.xml"/><Relationship Id="rId6" Type="http://schemas.openxmlformats.org/officeDocument/2006/relationships/hyperlink" Target="http://www.g20inclusivebusiness.org/" TargetMode="External"/><Relationship Id="rId5" Type="http://schemas.openxmlformats.org/officeDocument/2006/relationships/hyperlink" Target="http://www.sdgfunders.org/" TargetMode="External"/><Relationship Id="rId4" Type="http://schemas.openxmlformats.org/officeDocument/2006/relationships/hyperlink" Target="http://www.businesscalltoaction.org/"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191697"/>
            <a:ext cx="8429298" cy="101704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t>How </a:t>
            </a:r>
            <a:r>
              <a:rPr lang="en-US" sz="2400" dirty="0"/>
              <a:t>UNDP facilitates business engagement in sustainable development projects</a:t>
            </a:r>
            <a:endParaRPr lang="pl-PL" sz="2400" dirty="0"/>
          </a:p>
          <a:p>
            <a:pPr algn="ctr"/>
            <a:r>
              <a:rPr lang="pl-PL" sz="2400" dirty="0"/>
              <a:t> Warszawa 22 listopada 2016</a:t>
            </a:r>
            <a:endParaRPr lang="fi-FI" sz="2400" dirty="0"/>
          </a:p>
        </p:txBody>
      </p:sp>
      <p:pic>
        <p:nvPicPr>
          <p:cNvPr id="12" name="Resi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80445" y="2197100"/>
            <a:ext cx="3732261" cy="1017041"/>
          </a:xfrm>
          <a:prstGeom prst="rect">
            <a:avLst/>
          </a:prstGeom>
        </p:spPr>
      </p:pic>
      <p:pic>
        <p:nvPicPr>
          <p:cNvPr id="192" name="Picture 19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57175" y="3286762"/>
            <a:ext cx="1440000" cy="955038"/>
          </a:xfrm>
          <a:prstGeom prst="rect">
            <a:avLst/>
          </a:prstGeom>
        </p:spPr>
      </p:pic>
      <p:pic>
        <p:nvPicPr>
          <p:cNvPr id="193" name="Picture 19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0434" y="3286762"/>
            <a:ext cx="1440000" cy="957446"/>
          </a:xfrm>
          <a:prstGeom prst="rect">
            <a:avLst/>
          </a:prstGeom>
        </p:spPr>
      </p:pic>
      <p:pic>
        <p:nvPicPr>
          <p:cNvPr id="195" name="Picture 194"/>
          <p:cNvPicPr>
            <a:picLocks noChangeAspect="1"/>
          </p:cNvPicPr>
          <p:nvPr/>
        </p:nvPicPr>
        <p:blipFill rotWithShape="1">
          <a:blip r:embed="rId5" cstate="email">
            <a:extLst>
              <a:ext uri="{28A0092B-C50C-407E-A947-70E740481C1C}">
                <a14:useLocalDpi xmlns:a14="http://schemas.microsoft.com/office/drawing/2010/main"/>
              </a:ext>
            </a:extLst>
          </a:blip>
          <a:srcRect t="-1"/>
          <a:stretch/>
        </p:blipFill>
        <p:spPr>
          <a:xfrm>
            <a:off x="0" y="3286762"/>
            <a:ext cx="1440000" cy="955038"/>
          </a:xfrm>
          <a:prstGeom prst="rect">
            <a:avLst/>
          </a:prstGeom>
        </p:spPr>
      </p:pic>
      <p:pic>
        <p:nvPicPr>
          <p:cNvPr id="196" name="Picture 195"/>
          <p:cNvPicPr>
            <a:picLocks noChangeAspect="1"/>
          </p:cNvPicPr>
          <p:nvPr/>
        </p:nvPicPr>
        <p:blipFill rotWithShape="1">
          <a:blip r:embed="rId6" cstate="email">
            <a:extLst>
              <a:ext uri="{28A0092B-C50C-407E-A947-70E740481C1C}">
                <a14:useLocalDpi xmlns:a14="http://schemas.microsoft.com/office/drawing/2010/main"/>
              </a:ext>
            </a:extLst>
          </a:blip>
          <a:srcRect t="-1"/>
          <a:stretch/>
        </p:blipFill>
        <p:spPr>
          <a:xfrm>
            <a:off x="1536739" y="3286762"/>
            <a:ext cx="1440000" cy="955038"/>
          </a:xfrm>
          <a:prstGeom prst="rect">
            <a:avLst/>
          </a:prstGeom>
        </p:spPr>
      </p:pic>
      <p:pic>
        <p:nvPicPr>
          <p:cNvPr id="197" name="Picture 19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46956" y="3286762"/>
            <a:ext cx="1440000" cy="955038"/>
          </a:xfrm>
          <a:prstGeom prst="rect">
            <a:avLst/>
          </a:prstGeom>
        </p:spPr>
      </p:pic>
      <p:pic>
        <p:nvPicPr>
          <p:cNvPr id="198" name="Picture 19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10217" y="3286762"/>
            <a:ext cx="1440000" cy="958168"/>
          </a:xfrm>
          <a:prstGeom prst="rect">
            <a:avLst/>
          </a:prstGeom>
        </p:spPr>
      </p:pic>
      <p:pic>
        <p:nvPicPr>
          <p:cNvPr id="199" name="Picture 19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073478" y="3286762"/>
            <a:ext cx="1440000" cy="957446"/>
          </a:xfrm>
          <a:prstGeom prst="rect">
            <a:avLst/>
          </a:prstGeom>
        </p:spPr>
      </p:pic>
      <p:pic>
        <p:nvPicPr>
          <p:cNvPr id="201" name="Picture 20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683695" y="3286762"/>
            <a:ext cx="1440000" cy="955038"/>
          </a:xfrm>
          <a:prstGeom prst="rect">
            <a:avLst/>
          </a:prstGeom>
        </p:spPr>
      </p:pic>
      <p:sp>
        <p:nvSpPr>
          <p:cNvPr id="3" name="TextBox 2"/>
          <p:cNvSpPr txBox="1"/>
          <p:nvPr/>
        </p:nvSpPr>
        <p:spPr>
          <a:xfrm>
            <a:off x="302990" y="4816508"/>
            <a:ext cx="10454185" cy="369332"/>
          </a:xfrm>
          <a:prstGeom prst="rect">
            <a:avLst/>
          </a:prstGeom>
          <a:noFill/>
        </p:spPr>
        <p:txBody>
          <a:bodyPr wrap="square" rtlCol="0">
            <a:spAutoFit/>
          </a:bodyPr>
          <a:lstStyle/>
          <a:p>
            <a:r>
              <a:rPr lang="pl-PL" dirty="0"/>
              <a:t>Karolina Mzyk, UNDP International Centre for Private Sector in Development</a:t>
            </a:r>
            <a:endParaRPr lang="en-US" dirty="0"/>
          </a:p>
        </p:txBody>
      </p:sp>
    </p:spTree>
    <p:extLst>
      <p:ext uri="{BB962C8B-B14F-4D97-AF65-F5344CB8AC3E}">
        <p14:creationId xmlns:p14="http://schemas.microsoft.com/office/powerpoint/2010/main" val="277033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6639008" y="6556829"/>
            <a:ext cx="5271715" cy="198830"/>
          </a:xfrm>
          <a:prstGeom prst="rect">
            <a:avLst/>
          </a:prstGeom>
          <a:solidFill>
            <a:schemeClr val="bg1"/>
          </a:solidFill>
          <a:ln w="38100" algn="ctr">
            <a:noFill/>
            <a:miter lim="800000"/>
            <a:headEnd/>
            <a:tailEnd/>
          </a:ln>
        </p:spPr>
        <p:txBody>
          <a:bodyPr rot="0" spcFirstLastPara="0" vert="horz" wrap="square" lIns="66675" tIns="66675" rIns="66675" bIns="66675"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225"/>
              </a:spcBef>
              <a:buSzPct val="100000"/>
            </a:pPr>
            <a:r>
              <a:rPr lang="en-US" sz="1050" b="1" i="1" dirty="0"/>
              <a:t>Source </a:t>
            </a:r>
            <a:r>
              <a:rPr lang="en-US" sz="1050" i="1" dirty="0"/>
              <a:t>– Make it your business: Engaging with the Sustainable Development Goals, PwC 2015</a:t>
            </a:r>
          </a:p>
        </p:txBody>
      </p:sp>
      <p:graphicFrame>
        <p:nvGraphicFramePr>
          <p:cNvPr id="8" name="Chart 7"/>
          <p:cNvGraphicFramePr/>
          <p:nvPr>
            <p:extLst>
              <p:ext uri="{D42A27DB-BD31-4B8C-83A1-F6EECF244321}">
                <p14:modId xmlns:p14="http://schemas.microsoft.com/office/powerpoint/2010/main" val="3637382071"/>
              </p:ext>
            </p:extLst>
          </p:nvPr>
        </p:nvGraphicFramePr>
        <p:xfrm>
          <a:off x="1560609" y="1704463"/>
          <a:ext cx="7534081" cy="4847502"/>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Elbow Connector 8"/>
          <p:cNvCxnSpPr/>
          <p:nvPr/>
        </p:nvCxnSpPr>
        <p:spPr>
          <a:xfrm>
            <a:off x="2992763" y="2167752"/>
            <a:ext cx="5120640" cy="2168435"/>
          </a:xfrm>
          <a:prstGeom prst="bentConnector3">
            <a:avLst>
              <a:gd name="adj1" fmla="val 10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7208470" y="2575904"/>
            <a:ext cx="2291130" cy="770709"/>
          </a:xfrm>
          <a:prstGeom prst="rect">
            <a:avLst/>
          </a:prstGeom>
          <a:solidFill>
            <a:schemeClr val="bg1"/>
          </a:solidFill>
          <a:ln w="28575" algn="ctr">
            <a:solidFill>
              <a:schemeClr val="accent2"/>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en-US" sz="2000" dirty="0">
                <a:solidFill>
                  <a:schemeClr val="accent2"/>
                </a:solidFill>
              </a:rPr>
              <a:t>… </a:t>
            </a:r>
            <a:r>
              <a:rPr lang="pl-PL" sz="2000" dirty="0">
                <a:solidFill>
                  <a:schemeClr val="accent2"/>
                </a:solidFill>
              </a:rPr>
              <a:t>ale nie posiadają know-how</a:t>
            </a:r>
            <a:endParaRPr lang="en-US" sz="2000" dirty="0">
              <a:solidFill>
                <a:schemeClr val="accent2"/>
              </a:solidFill>
            </a:endParaRPr>
          </a:p>
        </p:txBody>
      </p:sp>
      <p:sp>
        <p:nvSpPr>
          <p:cNvPr id="11" name="Unvan 1"/>
          <p:cNvSpPr txBox="1">
            <a:spLocks/>
          </p:cNvSpPr>
          <p:nvPr/>
        </p:nvSpPr>
        <p:spPr>
          <a:xfrm>
            <a:off x="281278" y="1552448"/>
            <a:ext cx="9258581" cy="355709"/>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accent2"/>
                </a:solidFill>
              </a:rPr>
              <a:t>Większość firm wie o Celach i planuje się zaangażować</a:t>
            </a:r>
            <a:r>
              <a:rPr lang="en-US" dirty="0">
                <a:solidFill>
                  <a:schemeClr val="accent2"/>
                </a:solidFill>
              </a:rPr>
              <a:t>…</a:t>
            </a:r>
            <a:endParaRPr lang="en-GB" dirty="0">
              <a:solidFill>
                <a:schemeClr val="accent2"/>
              </a:solidFill>
            </a:endParaRPr>
          </a:p>
        </p:txBody>
      </p:sp>
      <p:sp>
        <p:nvSpPr>
          <p:cNvPr id="13" name="Rectangle 12"/>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t>Biznes i Cele Zrównoważonego Rozwoju (SDG)</a:t>
            </a:r>
            <a:endParaRPr lang="fi-FI" b="1" dirty="0"/>
          </a:p>
        </p:txBody>
      </p:sp>
      <p:pic>
        <p:nvPicPr>
          <p:cNvPr id="14" name="Resim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83397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2023667" y="4970426"/>
            <a:ext cx="8430518" cy="1054264"/>
          </a:xfrm>
          <a:prstGeom prst="rect">
            <a:avLst/>
          </a:prstGeom>
          <a:noFill/>
          <a:ln w="38100" algn="ctr">
            <a:solidFill>
              <a:srgbClr val="FF999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 name="Title 2"/>
          <p:cNvSpPr>
            <a:spLocks noGrp="1"/>
          </p:cNvSpPr>
          <p:nvPr>
            <p:ph type="title"/>
          </p:nvPr>
        </p:nvSpPr>
        <p:spPr>
          <a:xfrm>
            <a:off x="2796570" y="3172861"/>
            <a:ext cx="7209151" cy="634993"/>
          </a:xfrm>
        </p:spPr>
        <p:txBody>
          <a:bodyPr>
            <a:noAutofit/>
          </a:bodyPr>
          <a:lstStyle/>
          <a:p>
            <a:r>
              <a:rPr lang="pl-PL" sz="2400" b="1" dirty="0">
                <a:solidFill>
                  <a:srgbClr val="F0820A"/>
                </a:solidFill>
                <a:latin typeface="Segoe Print" panose="02000600000000000000" pitchFamily="2" charset="0"/>
              </a:rPr>
              <a:t>Przeklasyfikować CSR </a:t>
            </a:r>
            <a:r>
              <a:rPr lang="en-US" sz="2400" b="1" dirty="0"/>
              <a:t>u</a:t>
            </a:r>
            <a:r>
              <a:rPr lang="pl-PL" sz="2400" b="1" dirty="0"/>
              <a:t>żywając ramówki SDG</a:t>
            </a:r>
            <a:endParaRPr lang="en-US" sz="2400" b="1" dirty="0"/>
          </a:p>
        </p:txBody>
      </p:sp>
      <p:sp>
        <p:nvSpPr>
          <p:cNvPr id="8" name="Title 2"/>
          <p:cNvSpPr txBox="1">
            <a:spLocks/>
          </p:cNvSpPr>
          <p:nvPr/>
        </p:nvSpPr>
        <p:spPr bwMode="gray">
          <a:xfrm>
            <a:off x="2891986" y="5151197"/>
            <a:ext cx="7373534" cy="731520"/>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r>
              <a:rPr lang="pl-PL" sz="2400" b="1" dirty="0">
                <a:solidFill>
                  <a:srgbClr val="F0820A"/>
                </a:solidFill>
                <a:latin typeface="Segoe Print" panose="02000600000000000000" pitchFamily="2" charset="0"/>
              </a:rPr>
              <a:t>Stworzyć model „biznesu włączającego” </a:t>
            </a:r>
            <a:r>
              <a:rPr lang="pl-PL" sz="2400" b="1" dirty="0">
                <a:solidFill>
                  <a:schemeClr val="tx1"/>
                </a:solidFill>
              </a:rPr>
              <a:t>działania komercyjne które równieś osiągają cele społeczne</a:t>
            </a:r>
            <a:endParaRPr lang="en-US" sz="2400" b="1" dirty="0">
              <a:solidFill>
                <a:schemeClr val="tx1"/>
              </a:solidFill>
            </a:endParaRPr>
          </a:p>
        </p:txBody>
      </p:sp>
      <p:sp>
        <p:nvSpPr>
          <p:cNvPr id="6" name="Title 2"/>
          <p:cNvSpPr txBox="1">
            <a:spLocks/>
          </p:cNvSpPr>
          <p:nvPr/>
        </p:nvSpPr>
        <p:spPr bwMode="gray">
          <a:xfrm>
            <a:off x="2891986" y="2077673"/>
            <a:ext cx="7373535" cy="714704"/>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r>
              <a:rPr lang="pl-PL" sz="2400" b="1" dirty="0">
                <a:solidFill>
                  <a:srgbClr val="F0820A"/>
                </a:solidFill>
                <a:latin typeface="Segoe Print" panose="02000600000000000000" pitchFamily="2" charset="0"/>
              </a:rPr>
              <a:t>Współpracowac z agendami ONZ (UNDP, UNICEF, etc), </a:t>
            </a:r>
            <a:r>
              <a:rPr lang="pl-PL" sz="2400" b="1" dirty="0">
                <a:solidFill>
                  <a:schemeClr val="tx1"/>
                </a:solidFill>
              </a:rPr>
              <a:t>poznać gdzie jest wartość dla firmy. </a:t>
            </a:r>
            <a:endParaRPr lang="en-US" sz="2400" b="1" dirty="0">
              <a:solidFill>
                <a:schemeClr val="tx1"/>
              </a:solidFill>
            </a:endParaRPr>
          </a:p>
        </p:txBody>
      </p:sp>
      <p:sp>
        <p:nvSpPr>
          <p:cNvPr id="2" name="Oval 1"/>
          <p:cNvSpPr/>
          <p:nvPr/>
        </p:nvSpPr>
        <p:spPr bwMode="gray">
          <a:xfrm>
            <a:off x="2023667" y="2122260"/>
            <a:ext cx="571810" cy="601905"/>
          </a:xfrm>
          <a:prstGeom prst="ellipse">
            <a:avLst/>
          </a:prstGeom>
          <a:solidFill>
            <a:srgbClr val="8F8D2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3600" b="1" dirty="0">
                <a:solidFill>
                  <a:schemeClr val="bg1"/>
                </a:solidFill>
              </a:rPr>
              <a:t>1</a:t>
            </a:r>
          </a:p>
        </p:txBody>
      </p:sp>
      <p:sp>
        <p:nvSpPr>
          <p:cNvPr id="9" name="Oval 8"/>
          <p:cNvSpPr/>
          <p:nvPr/>
        </p:nvSpPr>
        <p:spPr bwMode="gray">
          <a:xfrm>
            <a:off x="2023667" y="3142094"/>
            <a:ext cx="571810" cy="601905"/>
          </a:xfrm>
          <a:prstGeom prst="ellipse">
            <a:avLst/>
          </a:prstGeom>
          <a:solidFill>
            <a:srgbClr val="8F8D2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3600" b="1" dirty="0">
                <a:solidFill>
                  <a:schemeClr val="bg1"/>
                </a:solidFill>
              </a:rPr>
              <a:t>2</a:t>
            </a:r>
          </a:p>
        </p:txBody>
      </p:sp>
      <p:sp>
        <p:nvSpPr>
          <p:cNvPr id="7" name="Title 2"/>
          <p:cNvSpPr txBox="1">
            <a:spLocks/>
          </p:cNvSpPr>
          <p:nvPr/>
        </p:nvSpPr>
        <p:spPr bwMode="gray">
          <a:xfrm>
            <a:off x="2891985" y="4200387"/>
            <a:ext cx="7373535" cy="274320"/>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r>
              <a:rPr lang="pl-PL" sz="2400" b="1" dirty="0">
                <a:solidFill>
                  <a:srgbClr val="F0820A"/>
                </a:solidFill>
                <a:latin typeface="Segoe Print" panose="02000600000000000000" pitchFamily="2" charset="0"/>
              </a:rPr>
              <a:t>Wlączyć się do sieci </a:t>
            </a:r>
            <a:r>
              <a:rPr lang="pl-PL" sz="2400" b="1" dirty="0">
                <a:solidFill>
                  <a:schemeClr val="tx1"/>
                </a:solidFill>
              </a:rPr>
              <a:t>które oferują informacje i wiedzę dla biznesu o Celach. </a:t>
            </a:r>
            <a:endParaRPr lang="en-US" sz="2400" b="1" dirty="0">
              <a:solidFill>
                <a:schemeClr val="tx1"/>
              </a:solidFill>
            </a:endParaRPr>
          </a:p>
        </p:txBody>
      </p:sp>
      <p:sp>
        <p:nvSpPr>
          <p:cNvPr id="10" name="Oval 9"/>
          <p:cNvSpPr/>
          <p:nvPr/>
        </p:nvSpPr>
        <p:spPr bwMode="gray">
          <a:xfrm>
            <a:off x="2023667" y="4093153"/>
            <a:ext cx="571810" cy="601905"/>
          </a:xfrm>
          <a:prstGeom prst="ellipse">
            <a:avLst/>
          </a:prstGeom>
          <a:solidFill>
            <a:srgbClr val="8F8D2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3600" b="1" dirty="0">
                <a:solidFill>
                  <a:schemeClr val="bg1"/>
                </a:solidFill>
              </a:rPr>
              <a:t>3</a:t>
            </a:r>
          </a:p>
        </p:txBody>
      </p:sp>
      <p:sp>
        <p:nvSpPr>
          <p:cNvPr id="11" name="Oval 10"/>
          <p:cNvSpPr/>
          <p:nvPr/>
        </p:nvSpPr>
        <p:spPr bwMode="gray">
          <a:xfrm>
            <a:off x="2023667" y="5159785"/>
            <a:ext cx="571810" cy="601905"/>
          </a:xfrm>
          <a:prstGeom prst="ellipse">
            <a:avLst/>
          </a:prstGeom>
          <a:solidFill>
            <a:srgbClr val="8F8D2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3600" b="1" dirty="0">
                <a:solidFill>
                  <a:schemeClr val="bg1"/>
                </a:solidFill>
              </a:rPr>
              <a:t>4</a:t>
            </a:r>
          </a:p>
        </p:txBody>
      </p:sp>
      <p:sp>
        <p:nvSpPr>
          <p:cNvPr id="15" name="Rectangle 5"/>
          <p:cNvSpPr/>
          <p:nvPr/>
        </p:nvSpPr>
        <p:spPr bwMode="gray">
          <a:xfrm>
            <a:off x="136942" y="6341120"/>
            <a:ext cx="4772683" cy="516880"/>
          </a:xfrm>
          <a:prstGeom prst="rect">
            <a:avLst/>
          </a:prstGeom>
          <a:solidFill>
            <a:schemeClr val="bg1"/>
          </a:solidFill>
          <a:ln w="38100" algn="ctr">
            <a:noFill/>
            <a:miter lim="800000"/>
            <a:headEnd/>
            <a:tailEnd/>
          </a:ln>
        </p:spPr>
        <p:txBody>
          <a:bodyPr rot="0" spcFirstLastPara="0" vertOverflow="overflow" horzOverflow="overflow" vert="horz" wrap="square" lIns="66675" tIns="66675" rIns="66675" bIns="66675" numCol="1" spcCol="0" rtlCol="0" fromWordArt="0" anchor="t" anchorCtr="0" forceAA="0" compatLnSpc="1">
            <a:prstTxWarp prst="textNoShape">
              <a:avLst/>
            </a:prstTxWarp>
            <a:noAutofit/>
          </a:bodyPr>
          <a:lstStyle/>
          <a:p>
            <a:pPr marL="0" lvl="1">
              <a:spcBef>
                <a:spcPts val="225"/>
              </a:spcBef>
              <a:buSzPct val="100000"/>
            </a:pPr>
            <a:r>
              <a:rPr lang="en-US" sz="1050" b="1" i="1" dirty="0"/>
              <a:t>Source </a:t>
            </a:r>
            <a:r>
              <a:rPr lang="en-US" sz="1050" i="1" dirty="0"/>
              <a:t>– The Dawn of Intent: How Inclusive Business Can Drive Competitive Advantage through the SDGs, </a:t>
            </a:r>
            <a:r>
              <a:rPr lang="tr-TR" sz="1050" i="1" dirty="0" err="1"/>
              <a:t>Deloitte</a:t>
            </a:r>
            <a:r>
              <a:rPr lang="tr-TR" sz="1050" i="1" dirty="0"/>
              <a:t>, BCtA, UNDP</a:t>
            </a:r>
            <a:r>
              <a:rPr lang="en-US" sz="1050" i="1" dirty="0"/>
              <a:t> </a:t>
            </a:r>
            <a:r>
              <a:rPr lang="tr-TR" sz="1050" i="1" dirty="0"/>
              <a:t>IICPSD </a:t>
            </a:r>
            <a:r>
              <a:rPr lang="en-US" sz="1050" i="1" dirty="0"/>
              <a:t>201</a:t>
            </a:r>
            <a:r>
              <a:rPr lang="tr-TR" sz="1050" i="1" dirty="0"/>
              <a:t>6</a:t>
            </a:r>
            <a:endParaRPr lang="en-US" sz="1050" i="1" dirty="0"/>
          </a:p>
        </p:txBody>
      </p:sp>
      <p:sp>
        <p:nvSpPr>
          <p:cNvPr id="14" name="Rectangle 13"/>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t>Gdzie leży wartość dla firm? </a:t>
            </a:r>
            <a:endParaRPr lang="fi-FI" b="1" dirty="0"/>
          </a:p>
        </p:txBody>
      </p:sp>
      <p:pic>
        <p:nvPicPr>
          <p:cNvPr id="16" name="Resi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194456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127600" y="1919008"/>
            <a:ext cx="3146739" cy="1167064"/>
            <a:chOff x="306324" y="3798817"/>
            <a:chExt cx="3146739" cy="1167064"/>
          </a:xfrm>
          <a:solidFill>
            <a:schemeClr val="accent4">
              <a:lumMod val="75000"/>
            </a:schemeClr>
          </a:solidFill>
        </p:grpSpPr>
        <p:sp>
          <p:nvSpPr>
            <p:cNvPr id="15" name="Oval 14"/>
            <p:cNvSpPr/>
            <p:nvPr/>
          </p:nvSpPr>
          <p:spPr bwMode="gray">
            <a:xfrm>
              <a:off x="306324" y="3798817"/>
              <a:ext cx="1170432" cy="1167064"/>
            </a:xfrm>
            <a:prstGeom prst="ellipse">
              <a:avLst/>
            </a:prstGeom>
            <a:grpFill/>
            <a:ln w="571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4" name="Rectangle 23"/>
            <p:cNvSpPr/>
            <p:nvPr/>
          </p:nvSpPr>
          <p:spPr>
            <a:xfrm>
              <a:off x="1536193" y="3966850"/>
              <a:ext cx="1916870" cy="584775"/>
            </a:xfrm>
            <a:prstGeom prst="rect">
              <a:avLst/>
            </a:prstGeom>
            <a:solidFill>
              <a:schemeClr val="bg1"/>
            </a:solidFill>
            <a:ln>
              <a:noFill/>
            </a:ln>
          </p:spPr>
          <p:txBody>
            <a:bodyPr wrap="square">
              <a:spAutoFit/>
            </a:bodyPr>
            <a:lstStyle/>
            <a:p>
              <a:r>
                <a:rPr lang="en-US" sz="1600" b="1" i="1" dirty="0"/>
                <a:t>…</a:t>
              </a:r>
              <a:r>
                <a:rPr lang="pl-PL" sz="1600" b="1" i="1" dirty="0"/>
                <a:t>oferują usługi i produkty</a:t>
              </a:r>
              <a:r>
                <a:rPr lang="en-US" sz="1600" b="1" i="1" dirty="0"/>
                <a:t>…</a:t>
              </a:r>
              <a:endParaRPr lang="en-US" sz="1400" i="1" dirty="0"/>
            </a:p>
          </p:txBody>
        </p:sp>
      </p:grpSp>
      <p:grpSp>
        <p:nvGrpSpPr>
          <p:cNvPr id="34" name="Group 33"/>
          <p:cNvGrpSpPr/>
          <p:nvPr/>
        </p:nvGrpSpPr>
        <p:grpSpPr>
          <a:xfrm>
            <a:off x="6115754" y="3587784"/>
            <a:ext cx="3146739" cy="1167064"/>
            <a:chOff x="306324" y="3798817"/>
            <a:chExt cx="3146739" cy="1167064"/>
          </a:xfrm>
          <a:solidFill>
            <a:srgbClr val="F0820A"/>
          </a:solidFill>
        </p:grpSpPr>
        <p:sp>
          <p:nvSpPr>
            <p:cNvPr id="37" name="Oval 36"/>
            <p:cNvSpPr/>
            <p:nvPr/>
          </p:nvSpPr>
          <p:spPr bwMode="gray">
            <a:xfrm>
              <a:off x="306324" y="3798817"/>
              <a:ext cx="1170432" cy="1167064"/>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6" name="Rectangle 35"/>
            <p:cNvSpPr/>
            <p:nvPr/>
          </p:nvSpPr>
          <p:spPr>
            <a:xfrm>
              <a:off x="1536193" y="3966850"/>
              <a:ext cx="1916870" cy="584775"/>
            </a:xfrm>
            <a:prstGeom prst="rect">
              <a:avLst/>
            </a:prstGeom>
            <a:noFill/>
          </p:spPr>
          <p:txBody>
            <a:bodyPr wrap="square">
              <a:spAutoFit/>
            </a:bodyPr>
            <a:lstStyle/>
            <a:p>
              <a:r>
                <a:rPr lang="en-US" sz="1600" b="1" i="1" dirty="0"/>
                <a:t>…</a:t>
              </a:r>
              <a:r>
                <a:rPr lang="pl-PL" sz="1600" b="1" i="1" dirty="0"/>
                <a:t>finansowo opłacalne</a:t>
              </a:r>
              <a:r>
                <a:rPr lang="en-US" sz="1600" b="1" i="1" dirty="0"/>
                <a:t>…</a:t>
              </a:r>
              <a:endParaRPr lang="en-US" sz="1400" i="1" dirty="0"/>
            </a:p>
          </p:txBody>
        </p:sp>
      </p:grpSp>
      <p:grpSp>
        <p:nvGrpSpPr>
          <p:cNvPr id="39" name="Group 38"/>
          <p:cNvGrpSpPr/>
          <p:nvPr/>
        </p:nvGrpSpPr>
        <p:grpSpPr>
          <a:xfrm>
            <a:off x="5109268" y="5043805"/>
            <a:ext cx="3146739" cy="1167064"/>
            <a:chOff x="306324" y="3798817"/>
            <a:chExt cx="3146739" cy="1167064"/>
          </a:xfrm>
          <a:solidFill>
            <a:srgbClr val="10B0C6"/>
          </a:solidFill>
        </p:grpSpPr>
        <p:sp>
          <p:nvSpPr>
            <p:cNvPr id="42" name="Oval 41"/>
            <p:cNvSpPr/>
            <p:nvPr/>
          </p:nvSpPr>
          <p:spPr bwMode="gray">
            <a:xfrm>
              <a:off x="306324" y="3798817"/>
              <a:ext cx="1170432" cy="1167064"/>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1" name="Rectangle 40"/>
            <p:cNvSpPr/>
            <p:nvPr/>
          </p:nvSpPr>
          <p:spPr>
            <a:xfrm>
              <a:off x="1536193" y="3966850"/>
              <a:ext cx="1916870" cy="338554"/>
            </a:xfrm>
            <a:prstGeom prst="rect">
              <a:avLst/>
            </a:prstGeom>
            <a:noFill/>
          </p:spPr>
          <p:txBody>
            <a:bodyPr wrap="square">
              <a:spAutoFit/>
            </a:bodyPr>
            <a:lstStyle/>
            <a:p>
              <a:r>
                <a:rPr lang="en-US" sz="1600" b="1" i="1" dirty="0"/>
                <a:t>…</a:t>
              </a:r>
              <a:r>
                <a:rPr lang="pl-PL" sz="1600" b="1" i="1" dirty="0"/>
                <a:t>mają skale</a:t>
              </a:r>
              <a:r>
                <a:rPr lang="en-US" sz="1600" b="1" i="1" dirty="0"/>
                <a:t>…</a:t>
              </a:r>
              <a:endParaRPr lang="en-US" sz="1400" i="1" dirty="0"/>
            </a:p>
          </p:txBody>
        </p:sp>
      </p:grpSp>
      <p:grpSp>
        <p:nvGrpSpPr>
          <p:cNvPr id="44" name="Group 43"/>
          <p:cNvGrpSpPr/>
          <p:nvPr/>
        </p:nvGrpSpPr>
        <p:grpSpPr>
          <a:xfrm>
            <a:off x="8721398" y="2533836"/>
            <a:ext cx="3172912" cy="1167064"/>
            <a:chOff x="306324" y="3798817"/>
            <a:chExt cx="3172912" cy="1167064"/>
          </a:xfrm>
        </p:grpSpPr>
        <p:sp>
          <p:nvSpPr>
            <p:cNvPr id="47" name="Oval 46"/>
            <p:cNvSpPr/>
            <p:nvPr/>
          </p:nvSpPr>
          <p:spPr bwMode="gray">
            <a:xfrm>
              <a:off x="306324" y="3798817"/>
              <a:ext cx="1170432" cy="1167064"/>
            </a:xfrm>
            <a:prstGeom prst="ellipse">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6" name="Rectangle 45"/>
            <p:cNvSpPr/>
            <p:nvPr/>
          </p:nvSpPr>
          <p:spPr>
            <a:xfrm>
              <a:off x="1562366" y="3974771"/>
              <a:ext cx="1916870" cy="830997"/>
            </a:xfrm>
            <a:prstGeom prst="rect">
              <a:avLst/>
            </a:prstGeom>
          </p:spPr>
          <p:txBody>
            <a:bodyPr wrap="square">
              <a:spAutoFit/>
            </a:bodyPr>
            <a:lstStyle/>
            <a:p>
              <a:r>
                <a:rPr lang="en-US" sz="1600" b="1" i="1" dirty="0"/>
                <a:t>…</a:t>
              </a:r>
              <a:r>
                <a:rPr lang="pl-PL" sz="1600" b="1" i="1" dirty="0"/>
                <a:t>dla ludzi którzy żyją za mniej niż 8 USD na dzień...</a:t>
              </a:r>
              <a:endParaRPr lang="en-US" sz="1200" dirty="0"/>
            </a:p>
          </p:txBody>
        </p:sp>
      </p:grpSp>
      <p:grpSp>
        <p:nvGrpSpPr>
          <p:cNvPr id="49" name="Group 48"/>
          <p:cNvGrpSpPr/>
          <p:nvPr/>
        </p:nvGrpSpPr>
        <p:grpSpPr>
          <a:xfrm>
            <a:off x="8661962" y="4523346"/>
            <a:ext cx="3146739" cy="1167064"/>
            <a:chOff x="306324" y="3798817"/>
            <a:chExt cx="3146739" cy="1167064"/>
          </a:xfrm>
          <a:solidFill>
            <a:srgbClr val="577787"/>
          </a:solidFill>
        </p:grpSpPr>
        <p:sp>
          <p:nvSpPr>
            <p:cNvPr id="52" name="Oval 51"/>
            <p:cNvSpPr/>
            <p:nvPr/>
          </p:nvSpPr>
          <p:spPr bwMode="gray">
            <a:xfrm>
              <a:off x="306324" y="3798817"/>
              <a:ext cx="1170432" cy="1167064"/>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1" name="Rectangle 50"/>
            <p:cNvSpPr/>
            <p:nvPr/>
          </p:nvSpPr>
          <p:spPr>
            <a:xfrm>
              <a:off x="1536193" y="3966850"/>
              <a:ext cx="1916870" cy="584775"/>
            </a:xfrm>
            <a:prstGeom prst="rect">
              <a:avLst/>
            </a:prstGeom>
            <a:noFill/>
          </p:spPr>
          <p:txBody>
            <a:bodyPr wrap="square">
              <a:spAutoFit/>
            </a:bodyPr>
            <a:lstStyle/>
            <a:p>
              <a:r>
                <a:rPr lang="en-US" sz="1600" b="1" i="1" dirty="0"/>
                <a:t>…</a:t>
              </a:r>
              <a:r>
                <a:rPr lang="pl-PL" sz="1600" b="1" i="1" dirty="0"/>
                <a:t>cześć głównego biznesu, nie CSR</a:t>
              </a:r>
              <a:r>
                <a:rPr lang="en-US" sz="1600" b="1" i="1" dirty="0"/>
                <a:t>…</a:t>
              </a:r>
              <a:endParaRPr lang="en-US" sz="1400" i="1" dirty="0"/>
            </a:p>
          </p:txBody>
        </p:sp>
      </p:grpSp>
      <p:grpSp>
        <p:nvGrpSpPr>
          <p:cNvPr id="54" name="Group 53"/>
          <p:cNvGrpSpPr/>
          <p:nvPr/>
        </p:nvGrpSpPr>
        <p:grpSpPr>
          <a:xfrm>
            <a:off x="5360818" y="5301966"/>
            <a:ext cx="625849" cy="565758"/>
            <a:chOff x="2314575" y="2252663"/>
            <a:chExt cx="896938" cy="801687"/>
          </a:xfrm>
          <a:solidFill>
            <a:schemeClr val="bg1"/>
          </a:solidFill>
        </p:grpSpPr>
        <p:sp>
          <p:nvSpPr>
            <p:cNvPr id="55" name="Freeform 6"/>
            <p:cNvSpPr>
              <a:spLocks/>
            </p:cNvSpPr>
            <p:nvPr/>
          </p:nvSpPr>
          <p:spPr bwMode="auto">
            <a:xfrm>
              <a:off x="2314575" y="2252663"/>
              <a:ext cx="896938" cy="711200"/>
            </a:xfrm>
            <a:custGeom>
              <a:avLst/>
              <a:gdLst>
                <a:gd name="T0" fmla="*/ 89 w 239"/>
                <a:gd name="T1" fmla="*/ 190 h 190"/>
                <a:gd name="T2" fmla="*/ 213 w 239"/>
                <a:gd name="T3" fmla="*/ 68 h 190"/>
                <a:gd name="T4" fmla="*/ 239 w 239"/>
                <a:gd name="T5" fmla="*/ 93 h 190"/>
                <a:gd name="T6" fmla="*/ 239 w 239"/>
                <a:gd name="T7" fmla="*/ 0 h 190"/>
                <a:gd name="T8" fmla="*/ 142 w 239"/>
                <a:gd name="T9" fmla="*/ 0 h 190"/>
                <a:gd name="T10" fmla="*/ 169 w 239"/>
                <a:gd name="T11" fmla="*/ 25 h 190"/>
                <a:gd name="T12" fmla="*/ 0 w 239"/>
                <a:gd name="T13" fmla="*/ 190 h 190"/>
                <a:gd name="T14" fmla="*/ 89 w 239"/>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190">
                  <a:moveTo>
                    <a:pt x="89" y="190"/>
                  </a:moveTo>
                  <a:cubicBezTo>
                    <a:pt x="213" y="68"/>
                    <a:pt x="213" y="68"/>
                    <a:pt x="213" y="68"/>
                  </a:cubicBezTo>
                  <a:cubicBezTo>
                    <a:pt x="218" y="74"/>
                    <a:pt x="239" y="93"/>
                    <a:pt x="239" y="93"/>
                  </a:cubicBezTo>
                  <a:cubicBezTo>
                    <a:pt x="239" y="0"/>
                    <a:pt x="239" y="0"/>
                    <a:pt x="239" y="0"/>
                  </a:cubicBezTo>
                  <a:cubicBezTo>
                    <a:pt x="142" y="0"/>
                    <a:pt x="142" y="0"/>
                    <a:pt x="142" y="0"/>
                  </a:cubicBezTo>
                  <a:cubicBezTo>
                    <a:pt x="142" y="0"/>
                    <a:pt x="163" y="20"/>
                    <a:pt x="169" y="25"/>
                  </a:cubicBezTo>
                  <a:cubicBezTo>
                    <a:pt x="159" y="35"/>
                    <a:pt x="0" y="190"/>
                    <a:pt x="0" y="190"/>
                  </a:cubicBezTo>
                  <a:lnTo>
                    <a:pt x="89"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
            <p:cNvSpPr>
              <a:spLocks/>
            </p:cNvSpPr>
            <p:nvPr/>
          </p:nvSpPr>
          <p:spPr bwMode="auto">
            <a:xfrm>
              <a:off x="2771775" y="2635250"/>
              <a:ext cx="439738" cy="333375"/>
            </a:xfrm>
            <a:custGeom>
              <a:avLst/>
              <a:gdLst>
                <a:gd name="T0" fmla="*/ 57 w 117"/>
                <a:gd name="T1" fmla="*/ 0 h 89"/>
                <a:gd name="T2" fmla="*/ 74 w 117"/>
                <a:gd name="T3" fmla="*/ 16 h 89"/>
                <a:gd name="T4" fmla="*/ 0 w 117"/>
                <a:gd name="T5" fmla="*/ 89 h 89"/>
                <a:gd name="T6" fmla="*/ 53 w 117"/>
                <a:gd name="T7" fmla="*/ 89 h 89"/>
                <a:gd name="T8" fmla="*/ 101 w 117"/>
                <a:gd name="T9" fmla="*/ 42 h 89"/>
                <a:gd name="T10" fmla="*/ 117 w 117"/>
                <a:gd name="T11" fmla="*/ 57 h 89"/>
                <a:gd name="T12" fmla="*/ 117 w 117"/>
                <a:gd name="T13" fmla="*/ 0 h 89"/>
                <a:gd name="T14" fmla="*/ 57 w 117"/>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9">
                  <a:moveTo>
                    <a:pt x="57" y="0"/>
                  </a:moveTo>
                  <a:cubicBezTo>
                    <a:pt x="57" y="0"/>
                    <a:pt x="72" y="14"/>
                    <a:pt x="74" y="16"/>
                  </a:cubicBezTo>
                  <a:cubicBezTo>
                    <a:pt x="66" y="24"/>
                    <a:pt x="0" y="89"/>
                    <a:pt x="0" y="89"/>
                  </a:cubicBezTo>
                  <a:cubicBezTo>
                    <a:pt x="53" y="89"/>
                    <a:pt x="53" y="89"/>
                    <a:pt x="53" y="89"/>
                  </a:cubicBezTo>
                  <a:cubicBezTo>
                    <a:pt x="53" y="89"/>
                    <a:pt x="93" y="50"/>
                    <a:pt x="101" y="42"/>
                  </a:cubicBezTo>
                  <a:cubicBezTo>
                    <a:pt x="103" y="44"/>
                    <a:pt x="117" y="57"/>
                    <a:pt x="117" y="57"/>
                  </a:cubicBezTo>
                  <a:cubicBezTo>
                    <a:pt x="117" y="0"/>
                    <a:pt x="117" y="0"/>
                    <a:pt x="117"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8"/>
            <p:cNvSpPr>
              <a:spLocks noChangeArrowheads="1"/>
            </p:cNvSpPr>
            <p:nvPr/>
          </p:nvSpPr>
          <p:spPr bwMode="auto">
            <a:xfrm>
              <a:off x="2314575" y="3001963"/>
              <a:ext cx="892175"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p:cNvGrpSpPr/>
          <p:nvPr/>
        </p:nvGrpSpPr>
        <p:grpSpPr>
          <a:xfrm>
            <a:off x="8966592" y="2701869"/>
            <a:ext cx="669842" cy="813320"/>
            <a:chOff x="5983288" y="3595687"/>
            <a:chExt cx="871538" cy="1117601"/>
          </a:xfrm>
          <a:solidFill>
            <a:schemeClr val="bg1"/>
          </a:solidFill>
        </p:grpSpPr>
        <p:sp>
          <p:nvSpPr>
            <p:cNvPr id="59" name="Freeform 127"/>
            <p:cNvSpPr>
              <a:spLocks/>
            </p:cNvSpPr>
            <p:nvPr/>
          </p:nvSpPr>
          <p:spPr bwMode="auto">
            <a:xfrm>
              <a:off x="6238876" y="3814763"/>
              <a:ext cx="566738" cy="898525"/>
            </a:xfrm>
            <a:custGeom>
              <a:avLst/>
              <a:gdLst>
                <a:gd name="T0" fmla="*/ 150 w 264"/>
                <a:gd name="T1" fmla="*/ 18 h 418"/>
                <a:gd name="T2" fmla="*/ 264 w 264"/>
                <a:gd name="T3" fmla="*/ 125 h 418"/>
                <a:gd name="T4" fmla="*/ 172 w 264"/>
                <a:gd name="T5" fmla="*/ 89 h 418"/>
                <a:gd name="T6" fmla="*/ 178 w 264"/>
                <a:gd name="T7" fmla="*/ 156 h 418"/>
                <a:gd name="T8" fmla="*/ 173 w 264"/>
                <a:gd name="T9" fmla="*/ 396 h 418"/>
                <a:gd name="T10" fmla="*/ 136 w 264"/>
                <a:gd name="T11" fmla="*/ 237 h 418"/>
                <a:gd name="T12" fmla="*/ 106 w 264"/>
                <a:gd name="T13" fmla="*/ 393 h 418"/>
                <a:gd name="T14" fmla="*/ 62 w 264"/>
                <a:gd name="T15" fmla="*/ 105 h 418"/>
                <a:gd name="T16" fmla="*/ 19 w 264"/>
                <a:gd name="T17" fmla="*/ 194 h 418"/>
                <a:gd name="T18" fmla="*/ 66 w 264"/>
                <a:gd name="T19" fmla="*/ 13 h 418"/>
                <a:gd name="T20" fmla="*/ 150 w 264"/>
                <a:gd name="T21" fmla="*/ 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418">
                  <a:moveTo>
                    <a:pt x="150" y="18"/>
                  </a:moveTo>
                  <a:cubicBezTo>
                    <a:pt x="220" y="118"/>
                    <a:pt x="261" y="88"/>
                    <a:pt x="264" y="125"/>
                  </a:cubicBezTo>
                  <a:cubicBezTo>
                    <a:pt x="187" y="139"/>
                    <a:pt x="193" y="82"/>
                    <a:pt x="172" y="89"/>
                  </a:cubicBezTo>
                  <a:cubicBezTo>
                    <a:pt x="163" y="92"/>
                    <a:pt x="160" y="108"/>
                    <a:pt x="178" y="156"/>
                  </a:cubicBezTo>
                  <a:cubicBezTo>
                    <a:pt x="206" y="266"/>
                    <a:pt x="189" y="376"/>
                    <a:pt x="173" y="396"/>
                  </a:cubicBezTo>
                  <a:cubicBezTo>
                    <a:pt x="149" y="418"/>
                    <a:pt x="150" y="200"/>
                    <a:pt x="136" y="237"/>
                  </a:cubicBezTo>
                  <a:cubicBezTo>
                    <a:pt x="115" y="244"/>
                    <a:pt x="132" y="392"/>
                    <a:pt x="106" y="393"/>
                  </a:cubicBezTo>
                  <a:cubicBezTo>
                    <a:pt x="69" y="389"/>
                    <a:pt x="76" y="91"/>
                    <a:pt x="62" y="105"/>
                  </a:cubicBezTo>
                  <a:cubicBezTo>
                    <a:pt x="39" y="114"/>
                    <a:pt x="42" y="190"/>
                    <a:pt x="19" y="194"/>
                  </a:cubicBezTo>
                  <a:cubicBezTo>
                    <a:pt x="0" y="126"/>
                    <a:pt x="30" y="40"/>
                    <a:pt x="66" y="13"/>
                  </a:cubicBezTo>
                  <a:cubicBezTo>
                    <a:pt x="85" y="0"/>
                    <a:pt x="116" y="3"/>
                    <a:pt x="15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28"/>
            <p:cNvSpPr>
              <a:spLocks/>
            </p:cNvSpPr>
            <p:nvPr/>
          </p:nvSpPr>
          <p:spPr bwMode="auto">
            <a:xfrm>
              <a:off x="6359526" y="3595687"/>
              <a:ext cx="233363" cy="233363"/>
            </a:xfrm>
            <a:custGeom>
              <a:avLst/>
              <a:gdLst>
                <a:gd name="T0" fmla="*/ 40 w 109"/>
                <a:gd name="T1" fmla="*/ 8 h 109"/>
                <a:gd name="T2" fmla="*/ 9 w 109"/>
                <a:gd name="T3" fmla="*/ 69 h 109"/>
                <a:gd name="T4" fmla="*/ 70 w 109"/>
                <a:gd name="T5" fmla="*/ 100 h 109"/>
                <a:gd name="T6" fmla="*/ 101 w 109"/>
                <a:gd name="T7" fmla="*/ 39 h 109"/>
                <a:gd name="T8" fmla="*/ 40 w 109"/>
                <a:gd name="T9" fmla="*/ 8 h 109"/>
              </a:gdLst>
              <a:ahLst/>
              <a:cxnLst>
                <a:cxn ang="0">
                  <a:pos x="T0" y="T1"/>
                </a:cxn>
                <a:cxn ang="0">
                  <a:pos x="T2" y="T3"/>
                </a:cxn>
                <a:cxn ang="0">
                  <a:pos x="T4" y="T5"/>
                </a:cxn>
                <a:cxn ang="0">
                  <a:pos x="T6" y="T7"/>
                </a:cxn>
                <a:cxn ang="0">
                  <a:pos x="T8" y="T9"/>
                </a:cxn>
              </a:cxnLst>
              <a:rect l="0" t="0" r="r" b="b"/>
              <a:pathLst>
                <a:path w="109" h="109">
                  <a:moveTo>
                    <a:pt x="40" y="8"/>
                  </a:moveTo>
                  <a:cubicBezTo>
                    <a:pt x="14" y="16"/>
                    <a:pt x="0" y="44"/>
                    <a:pt x="9" y="69"/>
                  </a:cubicBezTo>
                  <a:cubicBezTo>
                    <a:pt x="17" y="95"/>
                    <a:pt x="45" y="109"/>
                    <a:pt x="70" y="100"/>
                  </a:cubicBezTo>
                  <a:cubicBezTo>
                    <a:pt x="96" y="92"/>
                    <a:pt x="109" y="64"/>
                    <a:pt x="101" y="39"/>
                  </a:cubicBezTo>
                  <a:cubicBezTo>
                    <a:pt x="93" y="14"/>
                    <a:pt x="65" y="0"/>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29"/>
            <p:cNvSpPr>
              <a:spLocks/>
            </p:cNvSpPr>
            <p:nvPr/>
          </p:nvSpPr>
          <p:spPr bwMode="auto">
            <a:xfrm>
              <a:off x="5983288" y="3932238"/>
              <a:ext cx="463550" cy="735013"/>
            </a:xfrm>
            <a:custGeom>
              <a:avLst/>
              <a:gdLst>
                <a:gd name="T0" fmla="*/ 8 w 216"/>
                <a:gd name="T1" fmla="*/ 148 h 341"/>
                <a:gd name="T2" fmla="*/ 67 w 216"/>
                <a:gd name="T3" fmla="*/ 85 h 341"/>
                <a:gd name="T4" fmla="*/ 14 w 216"/>
                <a:gd name="T5" fmla="*/ 243 h 341"/>
                <a:gd name="T6" fmla="*/ 60 w 216"/>
                <a:gd name="T7" fmla="*/ 253 h 341"/>
                <a:gd name="T8" fmla="*/ 61 w 216"/>
                <a:gd name="T9" fmla="*/ 341 h 341"/>
                <a:gd name="T10" fmla="*/ 99 w 216"/>
                <a:gd name="T11" fmla="*/ 232 h 341"/>
                <a:gd name="T12" fmla="*/ 131 w 216"/>
                <a:gd name="T13" fmla="*/ 231 h 341"/>
                <a:gd name="T14" fmla="*/ 143 w 216"/>
                <a:gd name="T15" fmla="*/ 333 h 341"/>
                <a:gd name="T16" fmla="*/ 175 w 216"/>
                <a:gd name="T17" fmla="*/ 224 h 341"/>
                <a:gd name="T18" fmla="*/ 208 w 216"/>
                <a:gd name="T19" fmla="*/ 206 h 341"/>
                <a:gd name="T20" fmla="*/ 142 w 216"/>
                <a:gd name="T21" fmla="*/ 79 h 341"/>
                <a:gd name="T22" fmla="*/ 190 w 216"/>
                <a:gd name="T23" fmla="*/ 107 h 341"/>
                <a:gd name="T24" fmla="*/ 188 w 216"/>
                <a:gd name="T25" fmla="*/ 78 h 341"/>
                <a:gd name="T26" fmla="*/ 99 w 216"/>
                <a:gd name="T27" fmla="*/ 4 h 341"/>
                <a:gd name="T28" fmla="*/ 8 w 216"/>
                <a:gd name="T29" fmla="*/ 14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341">
                  <a:moveTo>
                    <a:pt x="8" y="148"/>
                  </a:moveTo>
                  <a:cubicBezTo>
                    <a:pt x="13" y="165"/>
                    <a:pt x="55" y="84"/>
                    <a:pt x="67" y="85"/>
                  </a:cubicBezTo>
                  <a:cubicBezTo>
                    <a:pt x="72" y="85"/>
                    <a:pt x="52" y="132"/>
                    <a:pt x="14" y="243"/>
                  </a:cubicBezTo>
                  <a:cubicBezTo>
                    <a:pt x="59" y="232"/>
                    <a:pt x="60" y="229"/>
                    <a:pt x="60" y="253"/>
                  </a:cubicBezTo>
                  <a:cubicBezTo>
                    <a:pt x="60" y="263"/>
                    <a:pt x="51" y="333"/>
                    <a:pt x="61" y="341"/>
                  </a:cubicBezTo>
                  <a:cubicBezTo>
                    <a:pt x="87" y="341"/>
                    <a:pt x="97" y="236"/>
                    <a:pt x="99" y="232"/>
                  </a:cubicBezTo>
                  <a:cubicBezTo>
                    <a:pt x="110" y="228"/>
                    <a:pt x="125" y="227"/>
                    <a:pt x="131" y="231"/>
                  </a:cubicBezTo>
                  <a:cubicBezTo>
                    <a:pt x="150" y="246"/>
                    <a:pt x="127" y="334"/>
                    <a:pt x="143" y="333"/>
                  </a:cubicBezTo>
                  <a:cubicBezTo>
                    <a:pt x="163" y="333"/>
                    <a:pt x="169" y="224"/>
                    <a:pt x="175" y="224"/>
                  </a:cubicBezTo>
                  <a:cubicBezTo>
                    <a:pt x="213" y="224"/>
                    <a:pt x="216" y="217"/>
                    <a:pt x="208" y="206"/>
                  </a:cubicBezTo>
                  <a:cubicBezTo>
                    <a:pt x="205" y="202"/>
                    <a:pt x="111" y="64"/>
                    <a:pt x="142" y="79"/>
                  </a:cubicBezTo>
                  <a:cubicBezTo>
                    <a:pt x="196" y="106"/>
                    <a:pt x="191" y="117"/>
                    <a:pt x="190" y="107"/>
                  </a:cubicBezTo>
                  <a:cubicBezTo>
                    <a:pt x="190" y="102"/>
                    <a:pt x="189" y="86"/>
                    <a:pt x="188" y="78"/>
                  </a:cubicBezTo>
                  <a:cubicBezTo>
                    <a:pt x="156" y="48"/>
                    <a:pt x="122" y="0"/>
                    <a:pt x="99" y="4"/>
                  </a:cubicBezTo>
                  <a:cubicBezTo>
                    <a:pt x="71" y="9"/>
                    <a:pt x="0" y="124"/>
                    <a:pt x="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130"/>
            <p:cNvSpPr>
              <a:spLocks noChangeArrowheads="1"/>
            </p:cNvSpPr>
            <p:nvPr/>
          </p:nvSpPr>
          <p:spPr bwMode="auto">
            <a:xfrm>
              <a:off x="6124576" y="3754438"/>
              <a:ext cx="174625"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31"/>
            <p:cNvSpPr>
              <a:spLocks/>
            </p:cNvSpPr>
            <p:nvPr/>
          </p:nvSpPr>
          <p:spPr bwMode="auto">
            <a:xfrm>
              <a:off x="6513513" y="3725863"/>
              <a:ext cx="341313" cy="381000"/>
            </a:xfrm>
            <a:custGeom>
              <a:avLst/>
              <a:gdLst>
                <a:gd name="T0" fmla="*/ 9 w 159"/>
                <a:gd name="T1" fmla="*/ 47 h 177"/>
                <a:gd name="T2" fmla="*/ 58 w 159"/>
                <a:gd name="T3" fmla="*/ 69 h 177"/>
                <a:gd name="T4" fmla="*/ 62 w 159"/>
                <a:gd name="T5" fmla="*/ 175 h 177"/>
                <a:gd name="T6" fmla="*/ 79 w 159"/>
                <a:gd name="T7" fmla="*/ 123 h 177"/>
                <a:gd name="T8" fmla="*/ 96 w 159"/>
                <a:gd name="T9" fmla="*/ 177 h 177"/>
                <a:gd name="T10" fmla="*/ 108 w 159"/>
                <a:gd name="T11" fmla="*/ 118 h 177"/>
                <a:gd name="T12" fmla="*/ 118 w 159"/>
                <a:gd name="T13" fmla="*/ 59 h 177"/>
                <a:gd name="T14" fmla="*/ 152 w 159"/>
                <a:gd name="T15" fmla="*/ 7 h 177"/>
                <a:gd name="T16" fmla="*/ 100 w 159"/>
                <a:gd name="T17" fmla="*/ 35 h 177"/>
                <a:gd name="T18" fmla="*/ 9 w 159"/>
                <a:gd name="T19" fmla="*/ 4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7">
                  <a:moveTo>
                    <a:pt x="9" y="47"/>
                  </a:moveTo>
                  <a:cubicBezTo>
                    <a:pt x="26" y="67"/>
                    <a:pt x="58" y="52"/>
                    <a:pt x="58" y="69"/>
                  </a:cubicBezTo>
                  <a:cubicBezTo>
                    <a:pt x="58" y="113"/>
                    <a:pt x="0" y="159"/>
                    <a:pt x="62" y="175"/>
                  </a:cubicBezTo>
                  <a:cubicBezTo>
                    <a:pt x="43" y="153"/>
                    <a:pt x="63" y="117"/>
                    <a:pt x="79" y="123"/>
                  </a:cubicBezTo>
                  <a:cubicBezTo>
                    <a:pt x="81" y="124"/>
                    <a:pt x="59" y="143"/>
                    <a:pt x="96" y="177"/>
                  </a:cubicBezTo>
                  <a:cubicBezTo>
                    <a:pt x="119" y="169"/>
                    <a:pt x="72" y="150"/>
                    <a:pt x="108" y="118"/>
                  </a:cubicBezTo>
                  <a:cubicBezTo>
                    <a:pt x="125" y="102"/>
                    <a:pt x="110" y="72"/>
                    <a:pt x="118" y="59"/>
                  </a:cubicBezTo>
                  <a:cubicBezTo>
                    <a:pt x="123" y="50"/>
                    <a:pt x="159" y="45"/>
                    <a:pt x="152" y="7"/>
                  </a:cubicBezTo>
                  <a:cubicBezTo>
                    <a:pt x="138" y="0"/>
                    <a:pt x="145" y="28"/>
                    <a:pt x="100" y="35"/>
                  </a:cubicBezTo>
                  <a:cubicBezTo>
                    <a:pt x="64" y="40"/>
                    <a:pt x="8" y="33"/>
                    <a:pt x="9"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32"/>
            <p:cNvSpPr>
              <a:spLocks/>
            </p:cNvSpPr>
            <p:nvPr/>
          </p:nvSpPr>
          <p:spPr bwMode="auto">
            <a:xfrm>
              <a:off x="6632576" y="3662363"/>
              <a:ext cx="127000" cy="127000"/>
            </a:xfrm>
            <a:custGeom>
              <a:avLst/>
              <a:gdLst>
                <a:gd name="T0" fmla="*/ 31 w 59"/>
                <a:gd name="T1" fmla="*/ 1 h 59"/>
                <a:gd name="T2" fmla="*/ 58 w 59"/>
                <a:gd name="T3" fmla="*/ 31 h 59"/>
                <a:gd name="T4" fmla="*/ 28 w 59"/>
                <a:gd name="T5" fmla="*/ 58 h 59"/>
                <a:gd name="T6" fmla="*/ 1 w 59"/>
                <a:gd name="T7" fmla="*/ 28 h 59"/>
                <a:gd name="T8" fmla="*/ 31 w 59"/>
                <a:gd name="T9" fmla="*/ 1 h 59"/>
              </a:gdLst>
              <a:ahLst/>
              <a:cxnLst>
                <a:cxn ang="0">
                  <a:pos x="T0" y="T1"/>
                </a:cxn>
                <a:cxn ang="0">
                  <a:pos x="T2" y="T3"/>
                </a:cxn>
                <a:cxn ang="0">
                  <a:pos x="T4" y="T5"/>
                </a:cxn>
                <a:cxn ang="0">
                  <a:pos x="T6" y="T7"/>
                </a:cxn>
                <a:cxn ang="0">
                  <a:pos x="T8" y="T9"/>
                </a:cxn>
              </a:cxnLst>
              <a:rect l="0" t="0" r="r" b="b"/>
              <a:pathLst>
                <a:path w="59" h="59">
                  <a:moveTo>
                    <a:pt x="31" y="1"/>
                  </a:moveTo>
                  <a:cubicBezTo>
                    <a:pt x="47" y="2"/>
                    <a:pt x="59" y="15"/>
                    <a:pt x="58" y="31"/>
                  </a:cubicBezTo>
                  <a:cubicBezTo>
                    <a:pt x="57" y="47"/>
                    <a:pt x="43" y="59"/>
                    <a:pt x="28" y="58"/>
                  </a:cubicBezTo>
                  <a:cubicBezTo>
                    <a:pt x="12" y="57"/>
                    <a:pt x="0" y="43"/>
                    <a:pt x="1" y="28"/>
                  </a:cubicBezTo>
                  <a:cubicBezTo>
                    <a:pt x="2" y="12"/>
                    <a:pt x="15" y="0"/>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p:nvGrpSpPr>
        <p:grpSpPr>
          <a:xfrm>
            <a:off x="6322427" y="3795817"/>
            <a:ext cx="757085" cy="705634"/>
            <a:chOff x="487363" y="2135188"/>
            <a:chExt cx="1058862" cy="912813"/>
          </a:xfrm>
          <a:solidFill>
            <a:schemeClr val="bg1"/>
          </a:solidFill>
        </p:grpSpPr>
        <p:sp>
          <p:nvSpPr>
            <p:cNvPr id="69" name="Freeform 63"/>
            <p:cNvSpPr>
              <a:spLocks/>
            </p:cNvSpPr>
            <p:nvPr/>
          </p:nvSpPr>
          <p:spPr bwMode="auto">
            <a:xfrm>
              <a:off x="1265238" y="2449513"/>
              <a:ext cx="276225" cy="273050"/>
            </a:xfrm>
            <a:custGeom>
              <a:avLst/>
              <a:gdLst>
                <a:gd name="T0" fmla="*/ 134 w 134"/>
                <a:gd name="T1" fmla="*/ 70 h 133"/>
                <a:gd name="T2" fmla="*/ 115 w 134"/>
                <a:gd name="T3" fmla="*/ 85 h 133"/>
                <a:gd name="T4" fmla="*/ 78 w 134"/>
                <a:gd name="T5" fmla="*/ 117 h 133"/>
                <a:gd name="T6" fmla="*/ 59 w 134"/>
                <a:gd name="T7" fmla="*/ 133 h 133"/>
                <a:gd name="T8" fmla="*/ 23 w 134"/>
                <a:gd name="T9" fmla="*/ 90 h 133"/>
                <a:gd name="T10" fmla="*/ 3 w 134"/>
                <a:gd name="T11" fmla="*/ 41 h 133"/>
                <a:gd name="T12" fmla="*/ 28 w 134"/>
                <a:gd name="T13" fmla="*/ 20 h 133"/>
                <a:gd name="T14" fmla="*/ 52 w 134"/>
                <a:gd name="T15" fmla="*/ 0 h 133"/>
                <a:gd name="T16" fmla="*/ 97 w 134"/>
                <a:gd name="T17" fmla="*/ 27 h 133"/>
                <a:gd name="T18" fmla="*/ 134 w 134"/>
                <a:gd name="T19"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3">
                  <a:moveTo>
                    <a:pt x="134" y="70"/>
                  </a:moveTo>
                  <a:cubicBezTo>
                    <a:pt x="115" y="85"/>
                    <a:pt x="115" y="85"/>
                    <a:pt x="115" y="85"/>
                  </a:cubicBezTo>
                  <a:cubicBezTo>
                    <a:pt x="78" y="117"/>
                    <a:pt x="78" y="117"/>
                    <a:pt x="78" y="117"/>
                  </a:cubicBezTo>
                  <a:cubicBezTo>
                    <a:pt x="59" y="133"/>
                    <a:pt x="59" y="133"/>
                    <a:pt x="59" y="133"/>
                  </a:cubicBezTo>
                  <a:cubicBezTo>
                    <a:pt x="59" y="133"/>
                    <a:pt x="45" y="116"/>
                    <a:pt x="23" y="90"/>
                  </a:cubicBezTo>
                  <a:cubicBezTo>
                    <a:pt x="0" y="63"/>
                    <a:pt x="3" y="41"/>
                    <a:pt x="3" y="41"/>
                  </a:cubicBezTo>
                  <a:cubicBezTo>
                    <a:pt x="28" y="20"/>
                    <a:pt x="28" y="20"/>
                    <a:pt x="28" y="20"/>
                  </a:cubicBezTo>
                  <a:cubicBezTo>
                    <a:pt x="52" y="0"/>
                    <a:pt x="52" y="0"/>
                    <a:pt x="52" y="0"/>
                  </a:cubicBezTo>
                  <a:cubicBezTo>
                    <a:pt x="52" y="0"/>
                    <a:pt x="75" y="0"/>
                    <a:pt x="97" y="27"/>
                  </a:cubicBezTo>
                  <a:cubicBezTo>
                    <a:pt x="120" y="53"/>
                    <a:pt x="134" y="70"/>
                    <a:pt x="13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4"/>
            <p:cNvSpPr>
              <a:spLocks/>
            </p:cNvSpPr>
            <p:nvPr/>
          </p:nvSpPr>
          <p:spPr bwMode="auto">
            <a:xfrm>
              <a:off x="1409700" y="2614613"/>
              <a:ext cx="136525" cy="123825"/>
            </a:xfrm>
            <a:custGeom>
              <a:avLst/>
              <a:gdLst>
                <a:gd name="T0" fmla="*/ 60 w 66"/>
                <a:gd name="T1" fmla="*/ 0 h 60"/>
                <a:gd name="T2" fmla="*/ 48 w 66"/>
                <a:gd name="T3" fmla="*/ 47 h 60"/>
                <a:gd name="T4" fmla="*/ 0 w 66"/>
                <a:gd name="T5" fmla="*/ 51 h 60"/>
                <a:gd name="T6" fmla="*/ 60 w 66"/>
                <a:gd name="T7" fmla="*/ 0 h 60"/>
              </a:gdLst>
              <a:ahLst/>
              <a:cxnLst>
                <a:cxn ang="0">
                  <a:pos x="T0" y="T1"/>
                </a:cxn>
                <a:cxn ang="0">
                  <a:pos x="T2" y="T3"/>
                </a:cxn>
                <a:cxn ang="0">
                  <a:pos x="T4" y="T5"/>
                </a:cxn>
                <a:cxn ang="0">
                  <a:pos x="T6" y="T7"/>
                </a:cxn>
              </a:cxnLst>
              <a:rect l="0" t="0" r="r" b="b"/>
              <a:pathLst>
                <a:path w="66" h="60">
                  <a:moveTo>
                    <a:pt x="60" y="0"/>
                  </a:moveTo>
                  <a:cubicBezTo>
                    <a:pt x="66" y="16"/>
                    <a:pt x="62" y="35"/>
                    <a:pt x="48" y="47"/>
                  </a:cubicBezTo>
                  <a:cubicBezTo>
                    <a:pt x="34" y="58"/>
                    <a:pt x="15" y="60"/>
                    <a:pt x="0" y="51"/>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5"/>
            <p:cNvSpPr>
              <a:spLocks/>
            </p:cNvSpPr>
            <p:nvPr/>
          </p:nvSpPr>
          <p:spPr bwMode="auto">
            <a:xfrm>
              <a:off x="646113" y="2465388"/>
              <a:ext cx="889000" cy="422275"/>
            </a:xfrm>
            <a:custGeom>
              <a:avLst/>
              <a:gdLst>
                <a:gd name="T0" fmla="*/ 418 w 432"/>
                <a:gd name="T1" fmla="*/ 155 h 205"/>
                <a:gd name="T2" fmla="*/ 432 w 432"/>
                <a:gd name="T3" fmla="*/ 169 h 205"/>
                <a:gd name="T4" fmla="*/ 418 w 432"/>
                <a:gd name="T5" fmla="*/ 183 h 205"/>
                <a:gd name="T6" fmla="*/ 326 w 432"/>
                <a:gd name="T7" fmla="*/ 183 h 205"/>
                <a:gd name="T8" fmla="*/ 324 w 432"/>
                <a:gd name="T9" fmla="*/ 183 h 205"/>
                <a:gd name="T10" fmla="*/ 310 w 432"/>
                <a:gd name="T11" fmla="*/ 176 h 205"/>
                <a:gd name="T12" fmla="*/ 268 w 432"/>
                <a:gd name="T13" fmla="*/ 106 h 205"/>
                <a:gd name="T14" fmla="*/ 162 w 432"/>
                <a:gd name="T15" fmla="*/ 200 h 205"/>
                <a:gd name="T16" fmla="*/ 142 w 432"/>
                <a:gd name="T17" fmla="*/ 198 h 205"/>
                <a:gd name="T18" fmla="*/ 140 w 432"/>
                <a:gd name="T19" fmla="*/ 196 h 205"/>
                <a:gd name="T20" fmla="*/ 136 w 432"/>
                <a:gd name="T21" fmla="*/ 191 h 205"/>
                <a:gd name="T22" fmla="*/ 82 w 432"/>
                <a:gd name="T23" fmla="*/ 51 h 205"/>
                <a:gd name="T24" fmla="*/ 29 w 432"/>
                <a:gd name="T25" fmla="*/ 191 h 205"/>
                <a:gd name="T26" fmla="*/ 10 w 432"/>
                <a:gd name="T27" fmla="*/ 199 h 205"/>
                <a:gd name="T28" fmla="*/ 2 w 432"/>
                <a:gd name="T29" fmla="*/ 181 h 205"/>
                <a:gd name="T30" fmla="*/ 68 w 432"/>
                <a:gd name="T31" fmla="*/ 10 h 205"/>
                <a:gd name="T32" fmla="*/ 82 w 432"/>
                <a:gd name="T33" fmla="*/ 1 h 205"/>
                <a:gd name="T34" fmla="*/ 97 w 432"/>
                <a:gd name="T35" fmla="*/ 10 h 205"/>
                <a:gd name="T36" fmla="*/ 157 w 432"/>
                <a:gd name="T37" fmla="*/ 166 h 205"/>
                <a:gd name="T38" fmla="*/ 259 w 432"/>
                <a:gd name="T39" fmla="*/ 76 h 205"/>
                <a:gd name="T40" fmla="*/ 271 w 432"/>
                <a:gd name="T41" fmla="*/ 73 h 205"/>
                <a:gd name="T42" fmla="*/ 285 w 432"/>
                <a:gd name="T43" fmla="*/ 80 h 205"/>
                <a:gd name="T44" fmla="*/ 330 w 432"/>
                <a:gd name="T45" fmla="*/ 155 h 205"/>
                <a:gd name="T46" fmla="*/ 418 w 432"/>
                <a:gd name="T47" fmla="*/ 15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2" h="205">
                  <a:moveTo>
                    <a:pt x="418" y="155"/>
                  </a:moveTo>
                  <a:cubicBezTo>
                    <a:pt x="426" y="155"/>
                    <a:pt x="432" y="161"/>
                    <a:pt x="432" y="169"/>
                  </a:cubicBezTo>
                  <a:cubicBezTo>
                    <a:pt x="432" y="177"/>
                    <a:pt x="426" y="183"/>
                    <a:pt x="418" y="183"/>
                  </a:cubicBezTo>
                  <a:cubicBezTo>
                    <a:pt x="326" y="183"/>
                    <a:pt x="326" y="183"/>
                    <a:pt x="326" y="183"/>
                  </a:cubicBezTo>
                  <a:cubicBezTo>
                    <a:pt x="325" y="183"/>
                    <a:pt x="324" y="183"/>
                    <a:pt x="324" y="183"/>
                  </a:cubicBezTo>
                  <a:cubicBezTo>
                    <a:pt x="318" y="184"/>
                    <a:pt x="313" y="181"/>
                    <a:pt x="310" y="176"/>
                  </a:cubicBezTo>
                  <a:cubicBezTo>
                    <a:pt x="268" y="106"/>
                    <a:pt x="268" y="106"/>
                    <a:pt x="268" y="106"/>
                  </a:cubicBezTo>
                  <a:cubicBezTo>
                    <a:pt x="162" y="200"/>
                    <a:pt x="162" y="200"/>
                    <a:pt x="162" y="200"/>
                  </a:cubicBezTo>
                  <a:cubicBezTo>
                    <a:pt x="156" y="205"/>
                    <a:pt x="147" y="204"/>
                    <a:pt x="142" y="198"/>
                  </a:cubicBezTo>
                  <a:cubicBezTo>
                    <a:pt x="141" y="198"/>
                    <a:pt x="140" y="197"/>
                    <a:pt x="140" y="196"/>
                  </a:cubicBezTo>
                  <a:cubicBezTo>
                    <a:pt x="138" y="195"/>
                    <a:pt x="137" y="193"/>
                    <a:pt x="136" y="191"/>
                  </a:cubicBezTo>
                  <a:cubicBezTo>
                    <a:pt x="82" y="51"/>
                    <a:pt x="82" y="51"/>
                    <a:pt x="82" y="51"/>
                  </a:cubicBezTo>
                  <a:cubicBezTo>
                    <a:pt x="29" y="191"/>
                    <a:pt x="29" y="191"/>
                    <a:pt x="29" y="191"/>
                  </a:cubicBezTo>
                  <a:cubicBezTo>
                    <a:pt x="26" y="198"/>
                    <a:pt x="18" y="202"/>
                    <a:pt x="10" y="199"/>
                  </a:cubicBezTo>
                  <a:cubicBezTo>
                    <a:pt x="3" y="196"/>
                    <a:pt x="0" y="188"/>
                    <a:pt x="2" y="181"/>
                  </a:cubicBezTo>
                  <a:cubicBezTo>
                    <a:pt x="68" y="10"/>
                    <a:pt x="68" y="10"/>
                    <a:pt x="68" y="10"/>
                  </a:cubicBezTo>
                  <a:cubicBezTo>
                    <a:pt x="71" y="4"/>
                    <a:pt x="76" y="0"/>
                    <a:pt x="82" y="1"/>
                  </a:cubicBezTo>
                  <a:cubicBezTo>
                    <a:pt x="88" y="0"/>
                    <a:pt x="94" y="4"/>
                    <a:pt x="97" y="10"/>
                  </a:cubicBezTo>
                  <a:cubicBezTo>
                    <a:pt x="157" y="166"/>
                    <a:pt x="157" y="166"/>
                    <a:pt x="157" y="166"/>
                  </a:cubicBezTo>
                  <a:cubicBezTo>
                    <a:pt x="259" y="76"/>
                    <a:pt x="259" y="76"/>
                    <a:pt x="259" y="76"/>
                  </a:cubicBezTo>
                  <a:cubicBezTo>
                    <a:pt x="263" y="73"/>
                    <a:pt x="267" y="72"/>
                    <a:pt x="271" y="73"/>
                  </a:cubicBezTo>
                  <a:cubicBezTo>
                    <a:pt x="277" y="73"/>
                    <a:pt x="282" y="75"/>
                    <a:pt x="285" y="80"/>
                  </a:cubicBezTo>
                  <a:cubicBezTo>
                    <a:pt x="330" y="155"/>
                    <a:pt x="330" y="155"/>
                    <a:pt x="330" y="155"/>
                  </a:cubicBezTo>
                  <a:lnTo>
                    <a:pt x="418"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6"/>
            <p:cNvSpPr>
              <a:spLocks noEditPoints="1"/>
            </p:cNvSpPr>
            <p:nvPr/>
          </p:nvSpPr>
          <p:spPr bwMode="auto">
            <a:xfrm>
              <a:off x="992188" y="2135188"/>
              <a:ext cx="376238" cy="377825"/>
            </a:xfrm>
            <a:custGeom>
              <a:avLst/>
              <a:gdLst>
                <a:gd name="T0" fmla="*/ 167 w 183"/>
                <a:gd name="T1" fmla="*/ 133 h 184"/>
                <a:gd name="T2" fmla="*/ 176 w 183"/>
                <a:gd name="T3" fmla="*/ 144 h 184"/>
                <a:gd name="T4" fmla="*/ 131 w 183"/>
                <a:gd name="T5" fmla="*/ 182 h 184"/>
                <a:gd name="T6" fmla="*/ 123 w 183"/>
                <a:gd name="T7" fmla="*/ 172 h 184"/>
                <a:gd name="T8" fmla="*/ 29 w 183"/>
                <a:gd name="T9" fmla="*/ 148 h 184"/>
                <a:gd name="T10" fmla="*/ 39 w 183"/>
                <a:gd name="T11" fmla="*/ 30 h 184"/>
                <a:gd name="T12" fmla="*/ 157 w 183"/>
                <a:gd name="T13" fmla="*/ 39 h 184"/>
                <a:gd name="T14" fmla="*/ 167 w 183"/>
                <a:gd name="T15" fmla="*/ 133 h 184"/>
                <a:gd name="T16" fmla="*/ 135 w 183"/>
                <a:gd name="T17" fmla="*/ 143 h 184"/>
                <a:gd name="T18" fmla="*/ 143 w 183"/>
                <a:gd name="T19" fmla="*/ 51 h 184"/>
                <a:gd name="T20" fmla="*/ 51 w 183"/>
                <a:gd name="T21" fmla="*/ 44 h 184"/>
                <a:gd name="T22" fmla="*/ 44 w 183"/>
                <a:gd name="T23" fmla="*/ 136 h 184"/>
                <a:gd name="T24" fmla="*/ 135 w 183"/>
                <a:gd name="T25" fmla="*/ 14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184">
                  <a:moveTo>
                    <a:pt x="167" y="133"/>
                  </a:moveTo>
                  <a:cubicBezTo>
                    <a:pt x="176" y="144"/>
                    <a:pt x="176" y="144"/>
                    <a:pt x="176" y="144"/>
                  </a:cubicBezTo>
                  <a:cubicBezTo>
                    <a:pt x="131" y="182"/>
                    <a:pt x="131" y="182"/>
                    <a:pt x="131" y="182"/>
                  </a:cubicBezTo>
                  <a:cubicBezTo>
                    <a:pt x="123" y="172"/>
                    <a:pt x="123" y="172"/>
                    <a:pt x="123" y="172"/>
                  </a:cubicBezTo>
                  <a:cubicBezTo>
                    <a:pt x="91" y="184"/>
                    <a:pt x="53" y="175"/>
                    <a:pt x="29" y="148"/>
                  </a:cubicBezTo>
                  <a:cubicBezTo>
                    <a:pt x="0" y="112"/>
                    <a:pt x="4" y="60"/>
                    <a:pt x="39" y="30"/>
                  </a:cubicBezTo>
                  <a:cubicBezTo>
                    <a:pt x="74" y="0"/>
                    <a:pt x="127" y="4"/>
                    <a:pt x="157" y="39"/>
                  </a:cubicBezTo>
                  <a:cubicBezTo>
                    <a:pt x="180" y="66"/>
                    <a:pt x="183" y="104"/>
                    <a:pt x="167" y="133"/>
                  </a:cubicBezTo>
                  <a:close/>
                  <a:moveTo>
                    <a:pt x="135" y="143"/>
                  </a:moveTo>
                  <a:cubicBezTo>
                    <a:pt x="163" y="120"/>
                    <a:pt x="166" y="79"/>
                    <a:pt x="143" y="51"/>
                  </a:cubicBezTo>
                  <a:cubicBezTo>
                    <a:pt x="120" y="24"/>
                    <a:pt x="79" y="21"/>
                    <a:pt x="51" y="44"/>
                  </a:cubicBezTo>
                  <a:cubicBezTo>
                    <a:pt x="24" y="67"/>
                    <a:pt x="20" y="108"/>
                    <a:pt x="44" y="136"/>
                  </a:cubicBezTo>
                  <a:cubicBezTo>
                    <a:pt x="67" y="163"/>
                    <a:pt x="108" y="166"/>
                    <a:pt x="13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7"/>
            <p:cNvSpPr>
              <a:spLocks/>
            </p:cNvSpPr>
            <p:nvPr/>
          </p:nvSpPr>
          <p:spPr bwMode="auto">
            <a:xfrm>
              <a:off x="487363" y="2227263"/>
              <a:ext cx="819150" cy="820738"/>
            </a:xfrm>
            <a:custGeom>
              <a:avLst/>
              <a:gdLst>
                <a:gd name="T0" fmla="*/ 516 w 516"/>
                <a:gd name="T1" fmla="*/ 447 h 517"/>
                <a:gd name="T2" fmla="*/ 516 w 516"/>
                <a:gd name="T3" fmla="*/ 463 h 517"/>
                <a:gd name="T4" fmla="*/ 83 w 516"/>
                <a:gd name="T5" fmla="*/ 463 h 517"/>
                <a:gd name="T6" fmla="*/ 83 w 516"/>
                <a:gd name="T7" fmla="*/ 517 h 517"/>
                <a:gd name="T8" fmla="*/ 66 w 516"/>
                <a:gd name="T9" fmla="*/ 517 h 517"/>
                <a:gd name="T10" fmla="*/ 66 w 516"/>
                <a:gd name="T11" fmla="*/ 463 h 517"/>
                <a:gd name="T12" fmla="*/ 0 w 516"/>
                <a:gd name="T13" fmla="*/ 463 h 517"/>
                <a:gd name="T14" fmla="*/ 0 w 516"/>
                <a:gd name="T15" fmla="*/ 447 h 517"/>
                <a:gd name="T16" fmla="*/ 66 w 516"/>
                <a:gd name="T17" fmla="*/ 447 h 517"/>
                <a:gd name="T18" fmla="*/ 66 w 516"/>
                <a:gd name="T19" fmla="*/ 0 h 517"/>
                <a:gd name="T20" fmla="*/ 83 w 516"/>
                <a:gd name="T21" fmla="*/ 0 h 517"/>
                <a:gd name="T22" fmla="*/ 83 w 516"/>
                <a:gd name="T23" fmla="*/ 447 h 517"/>
                <a:gd name="T24" fmla="*/ 516 w 516"/>
                <a:gd name="T25" fmla="*/ 44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517">
                  <a:moveTo>
                    <a:pt x="516" y="447"/>
                  </a:moveTo>
                  <a:lnTo>
                    <a:pt x="516" y="463"/>
                  </a:lnTo>
                  <a:lnTo>
                    <a:pt x="83" y="463"/>
                  </a:lnTo>
                  <a:lnTo>
                    <a:pt x="83" y="517"/>
                  </a:lnTo>
                  <a:lnTo>
                    <a:pt x="66" y="517"/>
                  </a:lnTo>
                  <a:lnTo>
                    <a:pt x="66" y="463"/>
                  </a:lnTo>
                  <a:lnTo>
                    <a:pt x="0" y="463"/>
                  </a:lnTo>
                  <a:lnTo>
                    <a:pt x="0" y="447"/>
                  </a:lnTo>
                  <a:lnTo>
                    <a:pt x="66" y="447"/>
                  </a:lnTo>
                  <a:lnTo>
                    <a:pt x="66" y="0"/>
                  </a:lnTo>
                  <a:lnTo>
                    <a:pt x="83" y="0"/>
                  </a:lnTo>
                  <a:lnTo>
                    <a:pt x="83" y="447"/>
                  </a:lnTo>
                  <a:lnTo>
                    <a:pt x="516"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8"/>
            <p:cNvSpPr>
              <a:spLocks noChangeArrowheads="1"/>
            </p:cNvSpPr>
            <p:nvPr/>
          </p:nvSpPr>
          <p:spPr bwMode="auto">
            <a:xfrm>
              <a:off x="673100" y="2351088"/>
              <a:ext cx="603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9"/>
            <p:cNvSpPr>
              <a:spLocks noChangeArrowheads="1"/>
            </p:cNvSpPr>
            <p:nvPr/>
          </p:nvSpPr>
          <p:spPr bwMode="auto">
            <a:xfrm>
              <a:off x="673100" y="2290763"/>
              <a:ext cx="603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0"/>
            <p:cNvSpPr>
              <a:spLocks noChangeArrowheads="1"/>
            </p:cNvSpPr>
            <p:nvPr/>
          </p:nvSpPr>
          <p:spPr bwMode="auto">
            <a:xfrm>
              <a:off x="673100" y="2232026"/>
              <a:ext cx="603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Freeform 43"/>
          <p:cNvSpPr>
            <a:spLocks noEditPoints="1"/>
          </p:cNvSpPr>
          <p:nvPr/>
        </p:nvSpPr>
        <p:spPr bwMode="auto">
          <a:xfrm>
            <a:off x="8844529" y="4802433"/>
            <a:ext cx="733847" cy="608888"/>
          </a:xfrm>
          <a:custGeom>
            <a:avLst/>
            <a:gdLst>
              <a:gd name="T0" fmla="*/ 172 w 320"/>
              <a:gd name="T1" fmla="*/ 163 h 258"/>
              <a:gd name="T2" fmla="*/ 193 w 320"/>
              <a:gd name="T3" fmla="*/ 130 h 258"/>
              <a:gd name="T4" fmla="*/ 162 w 320"/>
              <a:gd name="T5" fmla="*/ 104 h 258"/>
              <a:gd name="T6" fmla="*/ 154 w 320"/>
              <a:gd name="T7" fmla="*/ 66 h 258"/>
              <a:gd name="T8" fmla="*/ 115 w 320"/>
              <a:gd name="T9" fmla="*/ 69 h 258"/>
              <a:gd name="T10" fmla="*/ 81 w 320"/>
              <a:gd name="T11" fmla="*/ 48 h 258"/>
              <a:gd name="T12" fmla="*/ 56 w 320"/>
              <a:gd name="T13" fmla="*/ 78 h 258"/>
              <a:gd name="T14" fmla="*/ 18 w 320"/>
              <a:gd name="T15" fmla="*/ 86 h 258"/>
              <a:gd name="T16" fmla="*/ 21 w 320"/>
              <a:gd name="T17" fmla="*/ 126 h 258"/>
              <a:gd name="T18" fmla="*/ 0 w 320"/>
              <a:gd name="T19" fmla="*/ 159 h 258"/>
              <a:gd name="T20" fmla="*/ 30 w 320"/>
              <a:gd name="T21" fmla="*/ 185 h 258"/>
              <a:gd name="T22" fmla="*/ 38 w 320"/>
              <a:gd name="T23" fmla="*/ 223 h 258"/>
              <a:gd name="T24" fmla="*/ 78 w 320"/>
              <a:gd name="T25" fmla="*/ 220 h 258"/>
              <a:gd name="T26" fmla="*/ 111 w 320"/>
              <a:gd name="T27" fmla="*/ 241 h 258"/>
              <a:gd name="T28" fmla="*/ 136 w 320"/>
              <a:gd name="T29" fmla="*/ 211 h 258"/>
              <a:gd name="T30" fmla="*/ 175 w 320"/>
              <a:gd name="T31" fmla="*/ 202 h 258"/>
              <a:gd name="T32" fmla="*/ 34 w 320"/>
              <a:gd name="T33" fmla="*/ 144 h 258"/>
              <a:gd name="T34" fmla="*/ 96 w 320"/>
              <a:gd name="T35" fmla="*/ 207 h 258"/>
              <a:gd name="T36" fmla="*/ 60 w 320"/>
              <a:gd name="T37" fmla="*/ 144 h 258"/>
              <a:gd name="T38" fmla="*/ 318 w 320"/>
              <a:gd name="T39" fmla="*/ 84 h 258"/>
              <a:gd name="T40" fmla="*/ 315 w 320"/>
              <a:gd name="T41" fmla="*/ 55 h 258"/>
              <a:gd name="T42" fmla="*/ 301 w 320"/>
              <a:gd name="T43" fmla="*/ 29 h 258"/>
              <a:gd name="T44" fmla="*/ 279 w 320"/>
              <a:gd name="T45" fmla="*/ 11 h 258"/>
              <a:gd name="T46" fmla="*/ 251 w 320"/>
              <a:gd name="T47" fmla="*/ 2 h 258"/>
              <a:gd name="T48" fmla="*/ 222 w 320"/>
              <a:gd name="T49" fmla="*/ 5 h 258"/>
              <a:gd name="T50" fmla="*/ 196 w 320"/>
              <a:gd name="T51" fmla="*/ 19 h 258"/>
              <a:gd name="T52" fmla="*/ 178 w 320"/>
              <a:gd name="T53" fmla="*/ 41 h 258"/>
              <a:gd name="T54" fmla="*/ 169 w 320"/>
              <a:gd name="T55" fmla="*/ 69 h 258"/>
              <a:gd name="T56" fmla="*/ 172 w 320"/>
              <a:gd name="T57" fmla="*/ 98 h 258"/>
              <a:gd name="T58" fmla="*/ 186 w 320"/>
              <a:gd name="T59" fmla="*/ 124 h 258"/>
              <a:gd name="T60" fmla="*/ 208 w 320"/>
              <a:gd name="T61" fmla="*/ 142 h 258"/>
              <a:gd name="T62" fmla="*/ 236 w 320"/>
              <a:gd name="T63" fmla="*/ 151 h 258"/>
              <a:gd name="T64" fmla="*/ 265 w 320"/>
              <a:gd name="T65" fmla="*/ 148 h 258"/>
              <a:gd name="T66" fmla="*/ 290 w 320"/>
              <a:gd name="T67" fmla="*/ 134 h 258"/>
              <a:gd name="T68" fmla="*/ 309 w 320"/>
              <a:gd name="T69" fmla="*/ 112 h 258"/>
              <a:gd name="T70" fmla="*/ 318 w 320"/>
              <a:gd name="T71" fmla="*/ 84 h 258"/>
              <a:gd name="T72" fmla="*/ 196 w 320"/>
              <a:gd name="T73" fmla="*/ 62 h 258"/>
              <a:gd name="T74" fmla="*/ 271 w 320"/>
              <a:gd name="T75" fmla="*/ 85 h 258"/>
              <a:gd name="T76" fmla="*/ 252 w 320"/>
              <a:gd name="T77" fmla="*/ 49 h 258"/>
              <a:gd name="T78" fmla="*/ 272 w 320"/>
              <a:gd name="T79" fmla="*/ 182 h 258"/>
              <a:gd name="T80" fmla="*/ 260 w 320"/>
              <a:gd name="T81" fmla="*/ 166 h 258"/>
              <a:gd name="T82" fmla="*/ 242 w 320"/>
              <a:gd name="T83" fmla="*/ 155 h 258"/>
              <a:gd name="T84" fmla="*/ 222 w 320"/>
              <a:gd name="T85" fmla="*/ 152 h 258"/>
              <a:gd name="T86" fmla="*/ 203 w 320"/>
              <a:gd name="T87" fmla="*/ 157 h 258"/>
              <a:gd name="T88" fmla="*/ 186 w 320"/>
              <a:gd name="T89" fmla="*/ 170 h 258"/>
              <a:gd name="T90" fmla="*/ 176 w 320"/>
              <a:gd name="T91" fmla="*/ 187 h 258"/>
              <a:gd name="T92" fmla="*/ 173 w 320"/>
              <a:gd name="T93" fmla="*/ 208 h 258"/>
              <a:gd name="T94" fmla="*/ 178 w 320"/>
              <a:gd name="T95" fmla="*/ 227 h 258"/>
              <a:gd name="T96" fmla="*/ 191 w 320"/>
              <a:gd name="T97" fmla="*/ 243 h 258"/>
              <a:gd name="T98" fmla="*/ 208 w 320"/>
              <a:gd name="T99" fmla="*/ 254 h 258"/>
              <a:gd name="T100" fmla="*/ 228 w 320"/>
              <a:gd name="T101" fmla="*/ 257 h 258"/>
              <a:gd name="T102" fmla="*/ 248 w 320"/>
              <a:gd name="T103" fmla="*/ 251 h 258"/>
              <a:gd name="T104" fmla="*/ 264 w 320"/>
              <a:gd name="T105" fmla="*/ 239 h 258"/>
              <a:gd name="T106" fmla="*/ 275 w 320"/>
              <a:gd name="T107" fmla="*/ 222 h 258"/>
              <a:gd name="T108" fmla="*/ 277 w 320"/>
              <a:gd name="T109" fmla="*/ 201 h 258"/>
              <a:gd name="T110" fmla="*/ 234 w 320"/>
              <a:gd name="T111" fmla="*/ 238 h 258"/>
              <a:gd name="T112" fmla="*/ 259 w 320"/>
              <a:gd name="T113" fmla="*/ 196 h 258"/>
              <a:gd name="T114" fmla="*/ 230 w 320"/>
              <a:gd name="T115" fmla="*/ 224 h 258"/>
              <a:gd name="T116" fmla="*/ 245 w 320"/>
              <a:gd name="T117" fmla="*/ 19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58">
                <a:moveTo>
                  <a:pt x="175" y="197"/>
                </a:moveTo>
                <a:cubicBezTo>
                  <a:pt x="162" y="185"/>
                  <a:pt x="162" y="185"/>
                  <a:pt x="162" y="185"/>
                </a:cubicBezTo>
                <a:cubicBezTo>
                  <a:pt x="167" y="178"/>
                  <a:pt x="170" y="170"/>
                  <a:pt x="172" y="163"/>
                </a:cubicBezTo>
                <a:cubicBezTo>
                  <a:pt x="189" y="163"/>
                  <a:pt x="189" y="163"/>
                  <a:pt x="189" y="163"/>
                </a:cubicBezTo>
                <a:cubicBezTo>
                  <a:pt x="191" y="163"/>
                  <a:pt x="193" y="161"/>
                  <a:pt x="193" y="159"/>
                </a:cubicBezTo>
                <a:cubicBezTo>
                  <a:pt x="193" y="130"/>
                  <a:pt x="193" y="130"/>
                  <a:pt x="193" y="130"/>
                </a:cubicBezTo>
                <a:cubicBezTo>
                  <a:pt x="193" y="128"/>
                  <a:pt x="191" y="126"/>
                  <a:pt x="189" y="126"/>
                </a:cubicBezTo>
                <a:cubicBezTo>
                  <a:pt x="172" y="126"/>
                  <a:pt x="172" y="126"/>
                  <a:pt x="172" y="126"/>
                </a:cubicBezTo>
                <a:cubicBezTo>
                  <a:pt x="170" y="118"/>
                  <a:pt x="167" y="111"/>
                  <a:pt x="162" y="104"/>
                </a:cubicBezTo>
                <a:cubicBezTo>
                  <a:pt x="175" y="92"/>
                  <a:pt x="175" y="92"/>
                  <a:pt x="175" y="92"/>
                </a:cubicBezTo>
                <a:cubicBezTo>
                  <a:pt x="176" y="90"/>
                  <a:pt x="176" y="88"/>
                  <a:pt x="175" y="86"/>
                </a:cubicBezTo>
                <a:cubicBezTo>
                  <a:pt x="154" y="66"/>
                  <a:pt x="154" y="66"/>
                  <a:pt x="154" y="66"/>
                </a:cubicBezTo>
                <a:cubicBezTo>
                  <a:pt x="153" y="64"/>
                  <a:pt x="150" y="64"/>
                  <a:pt x="149" y="66"/>
                </a:cubicBezTo>
                <a:cubicBezTo>
                  <a:pt x="136" y="78"/>
                  <a:pt x="136" y="78"/>
                  <a:pt x="136" y="78"/>
                </a:cubicBezTo>
                <a:cubicBezTo>
                  <a:pt x="130" y="74"/>
                  <a:pt x="122" y="71"/>
                  <a:pt x="115" y="69"/>
                </a:cubicBezTo>
                <a:cubicBezTo>
                  <a:pt x="115" y="51"/>
                  <a:pt x="115" y="51"/>
                  <a:pt x="115" y="51"/>
                </a:cubicBezTo>
                <a:cubicBezTo>
                  <a:pt x="115" y="49"/>
                  <a:pt x="113" y="48"/>
                  <a:pt x="111" y="48"/>
                </a:cubicBezTo>
                <a:cubicBezTo>
                  <a:pt x="81" y="48"/>
                  <a:pt x="81" y="48"/>
                  <a:pt x="81" y="48"/>
                </a:cubicBezTo>
                <a:cubicBezTo>
                  <a:pt x="79" y="48"/>
                  <a:pt x="78" y="49"/>
                  <a:pt x="78" y="51"/>
                </a:cubicBezTo>
                <a:cubicBezTo>
                  <a:pt x="78" y="69"/>
                  <a:pt x="78" y="69"/>
                  <a:pt x="78" y="69"/>
                </a:cubicBezTo>
                <a:cubicBezTo>
                  <a:pt x="70" y="71"/>
                  <a:pt x="63" y="74"/>
                  <a:pt x="56" y="78"/>
                </a:cubicBezTo>
                <a:cubicBezTo>
                  <a:pt x="44" y="66"/>
                  <a:pt x="44" y="66"/>
                  <a:pt x="44" y="66"/>
                </a:cubicBezTo>
                <a:cubicBezTo>
                  <a:pt x="42" y="64"/>
                  <a:pt x="40" y="64"/>
                  <a:pt x="38" y="66"/>
                </a:cubicBezTo>
                <a:cubicBezTo>
                  <a:pt x="18" y="86"/>
                  <a:pt x="18" y="86"/>
                  <a:pt x="18" y="86"/>
                </a:cubicBezTo>
                <a:cubicBezTo>
                  <a:pt x="16" y="88"/>
                  <a:pt x="16" y="90"/>
                  <a:pt x="18" y="92"/>
                </a:cubicBezTo>
                <a:cubicBezTo>
                  <a:pt x="30" y="104"/>
                  <a:pt x="30" y="104"/>
                  <a:pt x="30" y="104"/>
                </a:cubicBezTo>
                <a:cubicBezTo>
                  <a:pt x="26" y="111"/>
                  <a:pt x="23" y="118"/>
                  <a:pt x="21" y="126"/>
                </a:cubicBezTo>
                <a:cubicBezTo>
                  <a:pt x="3" y="126"/>
                  <a:pt x="3" y="126"/>
                  <a:pt x="3" y="126"/>
                </a:cubicBezTo>
                <a:cubicBezTo>
                  <a:pt x="1" y="126"/>
                  <a:pt x="0" y="128"/>
                  <a:pt x="0" y="130"/>
                </a:cubicBezTo>
                <a:cubicBezTo>
                  <a:pt x="0" y="159"/>
                  <a:pt x="0" y="159"/>
                  <a:pt x="0" y="159"/>
                </a:cubicBezTo>
                <a:cubicBezTo>
                  <a:pt x="0" y="161"/>
                  <a:pt x="1" y="163"/>
                  <a:pt x="3" y="163"/>
                </a:cubicBezTo>
                <a:cubicBezTo>
                  <a:pt x="21" y="163"/>
                  <a:pt x="21" y="163"/>
                  <a:pt x="21" y="163"/>
                </a:cubicBezTo>
                <a:cubicBezTo>
                  <a:pt x="23" y="170"/>
                  <a:pt x="26" y="178"/>
                  <a:pt x="30" y="185"/>
                </a:cubicBezTo>
                <a:cubicBezTo>
                  <a:pt x="18" y="197"/>
                  <a:pt x="18" y="197"/>
                  <a:pt x="18" y="197"/>
                </a:cubicBezTo>
                <a:cubicBezTo>
                  <a:pt x="16" y="198"/>
                  <a:pt x="16" y="201"/>
                  <a:pt x="18" y="202"/>
                </a:cubicBezTo>
                <a:cubicBezTo>
                  <a:pt x="38" y="223"/>
                  <a:pt x="38" y="223"/>
                  <a:pt x="38" y="223"/>
                </a:cubicBezTo>
                <a:cubicBezTo>
                  <a:pt x="40" y="224"/>
                  <a:pt x="42" y="224"/>
                  <a:pt x="44" y="223"/>
                </a:cubicBezTo>
                <a:cubicBezTo>
                  <a:pt x="56" y="211"/>
                  <a:pt x="56" y="211"/>
                  <a:pt x="56" y="211"/>
                </a:cubicBezTo>
                <a:cubicBezTo>
                  <a:pt x="63" y="215"/>
                  <a:pt x="70" y="218"/>
                  <a:pt x="78" y="220"/>
                </a:cubicBezTo>
                <a:cubicBezTo>
                  <a:pt x="78" y="237"/>
                  <a:pt x="78" y="237"/>
                  <a:pt x="78" y="237"/>
                </a:cubicBezTo>
                <a:cubicBezTo>
                  <a:pt x="78" y="239"/>
                  <a:pt x="79" y="241"/>
                  <a:pt x="81" y="241"/>
                </a:cubicBezTo>
                <a:cubicBezTo>
                  <a:pt x="111" y="241"/>
                  <a:pt x="111" y="241"/>
                  <a:pt x="111" y="241"/>
                </a:cubicBezTo>
                <a:cubicBezTo>
                  <a:pt x="113" y="241"/>
                  <a:pt x="115" y="239"/>
                  <a:pt x="115" y="237"/>
                </a:cubicBezTo>
                <a:cubicBezTo>
                  <a:pt x="115" y="220"/>
                  <a:pt x="115" y="220"/>
                  <a:pt x="115" y="220"/>
                </a:cubicBezTo>
                <a:cubicBezTo>
                  <a:pt x="122" y="218"/>
                  <a:pt x="130" y="215"/>
                  <a:pt x="136" y="211"/>
                </a:cubicBezTo>
                <a:cubicBezTo>
                  <a:pt x="149" y="223"/>
                  <a:pt x="149" y="223"/>
                  <a:pt x="149" y="223"/>
                </a:cubicBezTo>
                <a:cubicBezTo>
                  <a:pt x="150" y="224"/>
                  <a:pt x="153" y="224"/>
                  <a:pt x="154" y="223"/>
                </a:cubicBezTo>
                <a:cubicBezTo>
                  <a:pt x="175" y="202"/>
                  <a:pt x="175" y="202"/>
                  <a:pt x="175" y="202"/>
                </a:cubicBezTo>
                <a:cubicBezTo>
                  <a:pt x="176" y="201"/>
                  <a:pt x="176" y="198"/>
                  <a:pt x="175" y="197"/>
                </a:cubicBezTo>
                <a:close/>
                <a:moveTo>
                  <a:pt x="96" y="207"/>
                </a:moveTo>
                <a:cubicBezTo>
                  <a:pt x="62" y="207"/>
                  <a:pt x="34" y="179"/>
                  <a:pt x="34" y="144"/>
                </a:cubicBezTo>
                <a:cubicBezTo>
                  <a:pt x="34" y="110"/>
                  <a:pt x="62" y="82"/>
                  <a:pt x="96" y="82"/>
                </a:cubicBezTo>
                <a:cubicBezTo>
                  <a:pt x="131" y="82"/>
                  <a:pt x="159" y="110"/>
                  <a:pt x="159" y="144"/>
                </a:cubicBezTo>
                <a:cubicBezTo>
                  <a:pt x="159" y="179"/>
                  <a:pt x="131" y="207"/>
                  <a:pt x="96" y="207"/>
                </a:cubicBezTo>
                <a:close/>
                <a:moveTo>
                  <a:pt x="133" y="144"/>
                </a:moveTo>
                <a:cubicBezTo>
                  <a:pt x="133" y="164"/>
                  <a:pt x="116" y="181"/>
                  <a:pt x="96" y="181"/>
                </a:cubicBezTo>
                <a:cubicBezTo>
                  <a:pt x="76" y="181"/>
                  <a:pt x="60" y="164"/>
                  <a:pt x="60" y="144"/>
                </a:cubicBezTo>
                <a:cubicBezTo>
                  <a:pt x="60" y="124"/>
                  <a:pt x="76" y="108"/>
                  <a:pt x="96" y="108"/>
                </a:cubicBezTo>
                <a:cubicBezTo>
                  <a:pt x="116" y="108"/>
                  <a:pt x="133" y="124"/>
                  <a:pt x="133" y="144"/>
                </a:cubicBezTo>
                <a:close/>
                <a:moveTo>
                  <a:pt x="318" y="84"/>
                </a:moveTo>
                <a:cubicBezTo>
                  <a:pt x="304" y="80"/>
                  <a:pt x="304" y="80"/>
                  <a:pt x="304" y="80"/>
                </a:cubicBezTo>
                <a:cubicBezTo>
                  <a:pt x="305" y="74"/>
                  <a:pt x="304" y="67"/>
                  <a:pt x="303" y="61"/>
                </a:cubicBezTo>
                <a:cubicBezTo>
                  <a:pt x="315" y="55"/>
                  <a:pt x="315" y="55"/>
                  <a:pt x="315" y="55"/>
                </a:cubicBezTo>
                <a:cubicBezTo>
                  <a:pt x="316" y="54"/>
                  <a:pt x="317" y="52"/>
                  <a:pt x="316" y="51"/>
                </a:cubicBezTo>
                <a:cubicBezTo>
                  <a:pt x="305" y="31"/>
                  <a:pt x="305" y="31"/>
                  <a:pt x="305" y="31"/>
                </a:cubicBezTo>
                <a:cubicBezTo>
                  <a:pt x="304" y="29"/>
                  <a:pt x="303" y="29"/>
                  <a:pt x="301" y="29"/>
                </a:cubicBezTo>
                <a:cubicBezTo>
                  <a:pt x="289" y="36"/>
                  <a:pt x="289" y="36"/>
                  <a:pt x="289" y="36"/>
                </a:cubicBezTo>
                <a:cubicBezTo>
                  <a:pt x="285" y="31"/>
                  <a:pt x="280" y="27"/>
                  <a:pt x="275" y="24"/>
                </a:cubicBezTo>
                <a:cubicBezTo>
                  <a:pt x="279" y="11"/>
                  <a:pt x="279" y="11"/>
                  <a:pt x="279" y="11"/>
                </a:cubicBezTo>
                <a:cubicBezTo>
                  <a:pt x="279" y="9"/>
                  <a:pt x="278" y="8"/>
                  <a:pt x="277" y="7"/>
                </a:cubicBezTo>
                <a:cubicBezTo>
                  <a:pt x="255" y="0"/>
                  <a:pt x="255" y="0"/>
                  <a:pt x="255" y="0"/>
                </a:cubicBezTo>
                <a:cubicBezTo>
                  <a:pt x="253" y="0"/>
                  <a:pt x="251" y="1"/>
                  <a:pt x="251" y="2"/>
                </a:cubicBezTo>
                <a:cubicBezTo>
                  <a:pt x="247" y="15"/>
                  <a:pt x="247" y="15"/>
                  <a:pt x="247" y="15"/>
                </a:cubicBezTo>
                <a:cubicBezTo>
                  <a:pt x="241" y="15"/>
                  <a:pt x="234" y="16"/>
                  <a:pt x="228" y="17"/>
                </a:cubicBezTo>
                <a:cubicBezTo>
                  <a:pt x="222" y="5"/>
                  <a:pt x="222" y="5"/>
                  <a:pt x="222" y="5"/>
                </a:cubicBezTo>
                <a:cubicBezTo>
                  <a:pt x="221" y="4"/>
                  <a:pt x="219" y="3"/>
                  <a:pt x="218" y="4"/>
                </a:cubicBezTo>
                <a:cubicBezTo>
                  <a:pt x="197" y="15"/>
                  <a:pt x="197" y="15"/>
                  <a:pt x="197" y="15"/>
                </a:cubicBezTo>
                <a:cubicBezTo>
                  <a:pt x="196" y="15"/>
                  <a:pt x="196" y="17"/>
                  <a:pt x="196" y="19"/>
                </a:cubicBezTo>
                <a:cubicBezTo>
                  <a:pt x="203" y="31"/>
                  <a:pt x="203" y="31"/>
                  <a:pt x="203" y="31"/>
                </a:cubicBezTo>
                <a:cubicBezTo>
                  <a:pt x="198" y="35"/>
                  <a:pt x="194" y="40"/>
                  <a:pt x="191" y="45"/>
                </a:cubicBezTo>
                <a:cubicBezTo>
                  <a:pt x="178" y="41"/>
                  <a:pt x="178" y="41"/>
                  <a:pt x="178" y="41"/>
                </a:cubicBezTo>
                <a:cubicBezTo>
                  <a:pt x="176" y="41"/>
                  <a:pt x="175" y="42"/>
                  <a:pt x="174" y="43"/>
                </a:cubicBezTo>
                <a:cubicBezTo>
                  <a:pt x="167" y="65"/>
                  <a:pt x="167" y="65"/>
                  <a:pt x="167" y="65"/>
                </a:cubicBezTo>
                <a:cubicBezTo>
                  <a:pt x="167" y="67"/>
                  <a:pt x="168" y="68"/>
                  <a:pt x="169" y="69"/>
                </a:cubicBezTo>
                <a:cubicBezTo>
                  <a:pt x="182" y="73"/>
                  <a:pt x="182" y="73"/>
                  <a:pt x="182" y="73"/>
                </a:cubicBezTo>
                <a:cubicBezTo>
                  <a:pt x="182" y="79"/>
                  <a:pt x="183" y="86"/>
                  <a:pt x="184" y="92"/>
                </a:cubicBezTo>
                <a:cubicBezTo>
                  <a:pt x="172" y="98"/>
                  <a:pt x="172" y="98"/>
                  <a:pt x="172" y="98"/>
                </a:cubicBezTo>
                <a:cubicBezTo>
                  <a:pt x="171" y="99"/>
                  <a:pt x="170" y="100"/>
                  <a:pt x="171" y="102"/>
                </a:cubicBezTo>
                <a:cubicBezTo>
                  <a:pt x="182" y="122"/>
                  <a:pt x="182" y="122"/>
                  <a:pt x="182" y="122"/>
                </a:cubicBezTo>
                <a:cubicBezTo>
                  <a:pt x="182" y="124"/>
                  <a:pt x="184" y="124"/>
                  <a:pt x="186" y="124"/>
                </a:cubicBezTo>
                <a:cubicBezTo>
                  <a:pt x="198" y="117"/>
                  <a:pt x="198" y="117"/>
                  <a:pt x="198" y="117"/>
                </a:cubicBezTo>
                <a:cubicBezTo>
                  <a:pt x="202" y="122"/>
                  <a:pt x="207" y="126"/>
                  <a:pt x="212" y="129"/>
                </a:cubicBezTo>
                <a:cubicBezTo>
                  <a:pt x="208" y="142"/>
                  <a:pt x="208" y="142"/>
                  <a:pt x="208" y="142"/>
                </a:cubicBezTo>
                <a:cubicBezTo>
                  <a:pt x="208" y="144"/>
                  <a:pt x="208" y="145"/>
                  <a:pt x="210" y="146"/>
                </a:cubicBezTo>
                <a:cubicBezTo>
                  <a:pt x="232" y="153"/>
                  <a:pt x="232" y="153"/>
                  <a:pt x="232" y="153"/>
                </a:cubicBezTo>
                <a:cubicBezTo>
                  <a:pt x="234" y="153"/>
                  <a:pt x="235" y="152"/>
                  <a:pt x="236" y="151"/>
                </a:cubicBezTo>
                <a:cubicBezTo>
                  <a:pt x="240" y="137"/>
                  <a:pt x="240" y="137"/>
                  <a:pt x="240" y="137"/>
                </a:cubicBezTo>
                <a:cubicBezTo>
                  <a:pt x="246" y="138"/>
                  <a:pt x="252" y="137"/>
                  <a:pt x="258" y="136"/>
                </a:cubicBezTo>
                <a:cubicBezTo>
                  <a:pt x="265" y="148"/>
                  <a:pt x="265" y="148"/>
                  <a:pt x="265" y="148"/>
                </a:cubicBezTo>
                <a:cubicBezTo>
                  <a:pt x="266" y="149"/>
                  <a:pt x="267" y="150"/>
                  <a:pt x="269" y="149"/>
                </a:cubicBezTo>
                <a:cubicBezTo>
                  <a:pt x="289" y="138"/>
                  <a:pt x="289" y="138"/>
                  <a:pt x="289" y="138"/>
                </a:cubicBezTo>
                <a:cubicBezTo>
                  <a:pt x="291" y="137"/>
                  <a:pt x="291" y="136"/>
                  <a:pt x="290" y="134"/>
                </a:cubicBezTo>
                <a:cubicBezTo>
                  <a:pt x="284" y="122"/>
                  <a:pt x="284" y="122"/>
                  <a:pt x="284" y="122"/>
                </a:cubicBezTo>
                <a:cubicBezTo>
                  <a:pt x="289" y="118"/>
                  <a:pt x="293" y="113"/>
                  <a:pt x="296" y="108"/>
                </a:cubicBezTo>
                <a:cubicBezTo>
                  <a:pt x="309" y="112"/>
                  <a:pt x="309" y="112"/>
                  <a:pt x="309" y="112"/>
                </a:cubicBezTo>
                <a:cubicBezTo>
                  <a:pt x="311" y="112"/>
                  <a:pt x="312" y="111"/>
                  <a:pt x="313" y="110"/>
                </a:cubicBezTo>
                <a:cubicBezTo>
                  <a:pt x="319" y="88"/>
                  <a:pt x="319" y="88"/>
                  <a:pt x="319" y="88"/>
                </a:cubicBezTo>
                <a:cubicBezTo>
                  <a:pt x="320" y="86"/>
                  <a:pt x="319" y="85"/>
                  <a:pt x="318" y="84"/>
                </a:cubicBezTo>
                <a:close/>
                <a:moveTo>
                  <a:pt x="290" y="91"/>
                </a:moveTo>
                <a:cubicBezTo>
                  <a:pt x="282" y="117"/>
                  <a:pt x="255" y="131"/>
                  <a:pt x="229" y="123"/>
                </a:cubicBezTo>
                <a:cubicBezTo>
                  <a:pt x="203" y="116"/>
                  <a:pt x="188" y="88"/>
                  <a:pt x="196" y="62"/>
                </a:cubicBezTo>
                <a:cubicBezTo>
                  <a:pt x="204" y="36"/>
                  <a:pt x="232" y="22"/>
                  <a:pt x="258" y="29"/>
                </a:cubicBezTo>
                <a:cubicBezTo>
                  <a:pt x="284" y="37"/>
                  <a:pt x="298" y="65"/>
                  <a:pt x="290" y="91"/>
                </a:cubicBezTo>
                <a:close/>
                <a:moveTo>
                  <a:pt x="271" y="85"/>
                </a:moveTo>
                <a:cubicBezTo>
                  <a:pt x="266" y="100"/>
                  <a:pt x="250" y="109"/>
                  <a:pt x="235" y="104"/>
                </a:cubicBezTo>
                <a:cubicBezTo>
                  <a:pt x="220" y="99"/>
                  <a:pt x="211" y="83"/>
                  <a:pt x="216" y="68"/>
                </a:cubicBezTo>
                <a:cubicBezTo>
                  <a:pt x="221" y="53"/>
                  <a:pt x="237" y="44"/>
                  <a:pt x="252" y="49"/>
                </a:cubicBezTo>
                <a:cubicBezTo>
                  <a:pt x="267" y="54"/>
                  <a:pt x="275" y="70"/>
                  <a:pt x="271" y="85"/>
                </a:cubicBezTo>
                <a:close/>
                <a:moveTo>
                  <a:pt x="275" y="183"/>
                </a:moveTo>
                <a:cubicBezTo>
                  <a:pt x="274" y="182"/>
                  <a:pt x="273" y="182"/>
                  <a:pt x="272" y="182"/>
                </a:cubicBezTo>
                <a:cubicBezTo>
                  <a:pt x="263" y="184"/>
                  <a:pt x="263" y="184"/>
                  <a:pt x="263" y="184"/>
                </a:cubicBezTo>
                <a:cubicBezTo>
                  <a:pt x="261" y="180"/>
                  <a:pt x="258" y="177"/>
                  <a:pt x="255" y="174"/>
                </a:cubicBezTo>
                <a:cubicBezTo>
                  <a:pt x="260" y="166"/>
                  <a:pt x="260" y="166"/>
                  <a:pt x="260" y="166"/>
                </a:cubicBezTo>
                <a:cubicBezTo>
                  <a:pt x="261" y="165"/>
                  <a:pt x="260" y="163"/>
                  <a:pt x="259" y="163"/>
                </a:cubicBezTo>
                <a:cubicBezTo>
                  <a:pt x="245" y="154"/>
                  <a:pt x="245" y="154"/>
                  <a:pt x="245" y="154"/>
                </a:cubicBezTo>
                <a:cubicBezTo>
                  <a:pt x="244" y="154"/>
                  <a:pt x="243" y="154"/>
                  <a:pt x="242" y="155"/>
                </a:cubicBezTo>
                <a:cubicBezTo>
                  <a:pt x="238" y="164"/>
                  <a:pt x="238" y="164"/>
                  <a:pt x="238" y="164"/>
                </a:cubicBezTo>
                <a:cubicBezTo>
                  <a:pt x="233" y="162"/>
                  <a:pt x="229" y="162"/>
                  <a:pt x="225" y="162"/>
                </a:cubicBezTo>
                <a:cubicBezTo>
                  <a:pt x="222" y="152"/>
                  <a:pt x="222" y="152"/>
                  <a:pt x="222" y="152"/>
                </a:cubicBezTo>
                <a:cubicBezTo>
                  <a:pt x="222" y="151"/>
                  <a:pt x="221" y="151"/>
                  <a:pt x="220" y="151"/>
                </a:cubicBezTo>
                <a:cubicBezTo>
                  <a:pt x="204" y="155"/>
                  <a:pt x="204" y="155"/>
                  <a:pt x="204" y="155"/>
                </a:cubicBezTo>
                <a:cubicBezTo>
                  <a:pt x="203" y="155"/>
                  <a:pt x="202" y="156"/>
                  <a:pt x="203" y="157"/>
                </a:cubicBezTo>
                <a:cubicBezTo>
                  <a:pt x="205" y="167"/>
                  <a:pt x="205" y="167"/>
                  <a:pt x="205" y="167"/>
                </a:cubicBezTo>
                <a:cubicBezTo>
                  <a:pt x="201" y="169"/>
                  <a:pt x="198" y="172"/>
                  <a:pt x="195" y="175"/>
                </a:cubicBezTo>
                <a:cubicBezTo>
                  <a:pt x="186" y="170"/>
                  <a:pt x="186" y="170"/>
                  <a:pt x="186" y="170"/>
                </a:cubicBezTo>
                <a:cubicBezTo>
                  <a:pt x="185" y="169"/>
                  <a:pt x="184" y="170"/>
                  <a:pt x="184" y="171"/>
                </a:cubicBezTo>
                <a:cubicBezTo>
                  <a:pt x="175" y="185"/>
                  <a:pt x="175" y="185"/>
                  <a:pt x="175" y="185"/>
                </a:cubicBezTo>
                <a:cubicBezTo>
                  <a:pt x="175" y="185"/>
                  <a:pt x="175" y="187"/>
                  <a:pt x="176" y="187"/>
                </a:cubicBezTo>
                <a:cubicBezTo>
                  <a:pt x="184" y="192"/>
                  <a:pt x="184" y="192"/>
                  <a:pt x="184" y="192"/>
                </a:cubicBezTo>
                <a:cubicBezTo>
                  <a:pt x="183" y="196"/>
                  <a:pt x="182" y="201"/>
                  <a:pt x="183" y="205"/>
                </a:cubicBezTo>
                <a:cubicBezTo>
                  <a:pt x="173" y="208"/>
                  <a:pt x="173" y="208"/>
                  <a:pt x="173" y="208"/>
                </a:cubicBezTo>
                <a:cubicBezTo>
                  <a:pt x="172" y="208"/>
                  <a:pt x="171" y="209"/>
                  <a:pt x="172" y="210"/>
                </a:cubicBezTo>
                <a:cubicBezTo>
                  <a:pt x="176" y="226"/>
                  <a:pt x="176" y="226"/>
                  <a:pt x="176" y="226"/>
                </a:cubicBezTo>
                <a:cubicBezTo>
                  <a:pt x="176" y="227"/>
                  <a:pt x="177" y="227"/>
                  <a:pt x="178" y="227"/>
                </a:cubicBezTo>
                <a:cubicBezTo>
                  <a:pt x="188" y="225"/>
                  <a:pt x="188" y="225"/>
                  <a:pt x="188" y="225"/>
                </a:cubicBezTo>
                <a:cubicBezTo>
                  <a:pt x="190" y="229"/>
                  <a:pt x="192" y="232"/>
                  <a:pt x="196" y="235"/>
                </a:cubicBezTo>
                <a:cubicBezTo>
                  <a:pt x="191" y="243"/>
                  <a:pt x="191" y="243"/>
                  <a:pt x="191" y="243"/>
                </a:cubicBezTo>
                <a:cubicBezTo>
                  <a:pt x="190" y="244"/>
                  <a:pt x="190" y="246"/>
                  <a:pt x="191" y="246"/>
                </a:cubicBezTo>
                <a:cubicBezTo>
                  <a:pt x="205" y="254"/>
                  <a:pt x="205" y="254"/>
                  <a:pt x="205" y="254"/>
                </a:cubicBezTo>
                <a:cubicBezTo>
                  <a:pt x="206" y="255"/>
                  <a:pt x="208" y="255"/>
                  <a:pt x="208" y="254"/>
                </a:cubicBezTo>
                <a:cubicBezTo>
                  <a:pt x="213" y="245"/>
                  <a:pt x="213" y="245"/>
                  <a:pt x="213" y="245"/>
                </a:cubicBezTo>
                <a:cubicBezTo>
                  <a:pt x="217" y="247"/>
                  <a:pt x="221" y="247"/>
                  <a:pt x="226" y="247"/>
                </a:cubicBezTo>
                <a:cubicBezTo>
                  <a:pt x="228" y="257"/>
                  <a:pt x="228" y="257"/>
                  <a:pt x="228" y="257"/>
                </a:cubicBezTo>
                <a:cubicBezTo>
                  <a:pt x="229" y="258"/>
                  <a:pt x="230" y="258"/>
                  <a:pt x="231" y="258"/>
                </a:cubicBezTo>
                <a:cubicBezTo>
                  <a:pt x="247" y="254"/>
                  <a:pt x="247" y="254"/>
                  <a:pt x="247" y="254"/>
                </a:cubicBezTo>
                <a:cubicBezTo>
                  <a:pt x="248" y="254"/>
                  <a:pt x="248" y="253"/>
                  <a:pt x="248" y="251"/>
                </a:cubicBezTo>
                <a:cubicBezTo>
                  <a:pt x="246" y="242"/>
                  <a:pt x="246" y="242"/>
                  <a:pt x="246" y="242"/>
                </a:cubicBezTo>
                <a:cubicBezTo>
                  <a:pt x="249" y="240"/>
                  <a:pt x="253" y="237"/>
                  <a:pt x="256" y="234"/>
                </a:cubicBezTo>
                <a:cubicBezTo>
                  <a:pt x="264" y="239"/>
                  <a:pt x="264" y="239"/>
                  <a:pt x="264" y="239"/>
                </a:cubicBezTo>
                <a:cubicBezTo>
                  <a:pt x="265" y="240"/>
                  <a:pt x="266" y="239"/>
                  <a:pt x="267" y="238"/>
                </a:cubicBezTo>
                <a:cubicBezTo>
                  <a:pt x="275" y="224"/>
                  <a:pt x="275" y="224"/>
                  <a:pt x="275" y="224"/>
                </a:cubicBezTo>
                <a:cubicBezTo>
                  <a:pt x="276" y="223"/>
                  <a:pt x="276" y="222"/>
                  <a:pt x="275" y="222"/>
                </a:cubicBezTo>
                <a:cubicBezTo>
                  <a:pt x="266" y="217"/>
                  <a:pt x="266" y="217"/>
                  <a:pt x="266" y="217"/>
                </a:cubicBezTo>
                <a:cubicBezTo>
                  <a:pt x="267" y="213"/>
                  <a:pt x="268" y="208"/>
                  <a:pt x="268" y="204"/>
                </a:cubicBezTo>
                <a:cubicBezTo>
                  <a:pt x="277" y="201"/>
                  <a:pt x="277" y="201"/>
                  <a:pt x="277" y="201"/>
                </a:cubicBezTo>
                <a:cubicBezTo>
                  <a:pt x="278" y="201"/>
                  <a:pt x="279" y="200"/>
                  <a:pt x="279" y="199"/>
                </a:cubicBezTo>
                <a:lnTo>
                  <a:pt x="275" y="183"/>
                </a:lnTo>
                <a:close/>
                <a:moveTo>
                  <a:pt x="234" y="238"/>
                </a:moveTo>
                <a:cubicBezTo>
                  <a:pt x="216" y="243"/>
                  <a:pt x="197" y="232"/>
                  <a:pt x="192" y="213"/>
                </a:cubicBezTo>
                <a:cubicBezTo>
                  <a:pt x="187" y="195"/>
                  <a:pt x="198" y="176"/>
                  <a:pt x="217" y="171"/>
                </a:cubicBezTo>
                <a:cubicBezTo>
                  <a:pt x="235" y="166"/>
                  <a:pt x="254" y="177"/>
                  <a:pt x="259" y="196"/>
                </a:cubicBezTo>
                <a:cubicBezTo>
                  <a:pt x="263" y="214"/>
                  <a:pt x="252" y="233"/>
                  <a:pt x="234" y="238"/>
                </a:cubicBezTo>
                <a:close/>
                <a:moveTo>
                  <a:pt x="245" y="199"/>
                </a:moveTo>
                <a:cubicBezTo>
                  <a:pt x="248" y="210"/>
                  <a:pt x="241" y="221"/>
                  <a:pt x="230" y="224"/>
                </a:cubicBezTo>
                <a:cubicBezTo>
                  <a:pt x="220" y="227"/>
                  <a:pt x="209" y="220"/>
                  <a:pt x="206" y="210"/>
                </a:cubicBezTo>
                <a:cubicBezTo>
                  <a:pt x="203" y="199"/>
                  <a:pt x="210" y="188"/>
                  <a:pt x="220" y="185"/>
                </a:cubicBezTo>
                <a:cubicBezTo>
                  <a:pt x="231" y="182"/>
                  <a:pt x="242" y="189"/>
                  <a:pt x="245" y="19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62"/>
          <p:cNvSpPr>
            <a:spLocks noEditPoints="1"/>
          </p:cNvSpPr>
          <p:nvPr/>
        </p:nvSpPr>
        <p:spPr bwMode="auto">
          <a:xfrm>
            <a:off x="5289183" y="2262956"/>
            <a:ext cx="841083" cy="578158"/>
          </a:xfrm>
          <a:custGeom>
            <a:avLst/>
            <a:gdLst>
              <a:gd name="T0" fmla="*/ 252 w 438"/>
              <a:gd name="T1" fmla="*/ 65 h 279"/>
              <a:gd name="T2" fmla="*/ 193 w 438"/>
              <a:gd name="T3" fmla="*/ 89 h 279"/>
              <a:gd name="T4" fmla="*/ 207 w 438"/>
              <a:gd name="T5" fmla="*/ 146 h 279"/>
              <a:gd name="T6" fmla="*/ 222 w 438"/>
              <a:gd name="T7" fmla="*/ 119 h 279"/>
              <a:gd name="T8" fmla="*/ 273 w 438"/>
              <a:gd name="T9" fmla="*/ 150 h 279"/>
              <a:gd name="T10" fmla="*/ 329 w 438"/>
              <a:gd name="T11" fmla="*/ 205 h 279"/>
              <a:gd name="T12" fmla="*/ 325 w 438"/>
              <a:gd name="T13" fmla="*/ 220 h 279"/>
              <a:gd name="T14" fmla="*/ 277 w 438"/>
              <a:gd name="T15" fmla="*/ 183 h 279"/>
              <a:gd name="T16" fmla="*/ 271 w 438"/>
              <a:gd name="T17" fmla="*/ 190 h 279"/>
              <a:gd name="T18" fmla="*/ 298 w 438"/>
              <a:gd name="T19" fmla="*/ 241 h 279"/>
              <a:gd name="T20" fmla="*/ 241 w 438"/>
              <a:gd name="T21" fmla="*/ 199 h 279"/>
              <a:gd name="T22" fmla="*/ 289 w 438"/>
              <a:gd name="T23" fmla="*/ 246 h 279"/>
              <a:gd name="T24" fmla="*/ 228 w 438"/>
              <a:gd name="T25" fmla="*/ 219 h 279"/>
              <a:gd name="T26" fmla="*/ 222 w 438"/>
              <a:gd name="T27" fmla="*/ 226 h 279"/>
              <a:gd name="T28" fmla="*/ 233 w 438"/>
              <a:gd name="T29" fmla="*/ 257 h 279"/>
              <a:gd name="T30" fmla="*/ 235 w 438"/>
              <a:gd name="T31" fmla="*/ 268 h 279"/>
              <a:gd name="T32" fmla="*/ 293 w 438"/>
              <a:gd name="T33" fmla="*/ 256 h 279"/>
              <a:gd name="T34" fmla="*/ 336 w 438"/>
              <a:gd name="T35" fmla="*/ 196 h 279"/>
              <a:gd name="T36" fmla="*/ 308 w 438"/>
              <a:gd name="T37" fmla="*/ 85 h 279"/>
              <a:gd name="T38" fmla="*/ 191 w 438"/>
              <a:gd name="T39" fmla="*/ 210 h 279"/>
              <a:gd name="T40" fmla="*/ 230 w 438"/>
              <a:gd name="T41" fmla="*/ 265 h 279"/>
              <a:gd name="T42" fmla="*/ 137 w 438"/>
              <a:gd name="T43" fmla="*/ 220 h 279"/>
              <a:gd name="T44" fmla="*/ 157 w 438"/>
              <a:gd name="T45" fmla="*/ 196 h 279"/>
              <a:gd name="T46" fmla="*/ 362 w 438"/>
              <a:gd name="T47" fmla="*/ 204 h 279"/>
              <a:gd name="T48" fmla="*/ 438 w 438"/>
              <a:gd name="T49" fmla="*/ 0 h 279"/>
              <a:gd name="T50" fmla="*/ 112 w 438"/>
              <a:gd name="T51" fmla="*/ 72 h 279"/>
              <a:gd name="T52" fmla="*/ 0 w 438"/>
              <a:gd name="T53" fmla="*/ 182 h 279"/>
              <a:gd name="T54" fmla="*/ 112 w 438"/>
              <a:gd name="T55" fmla="*/ 72 h 279"/>
              <a:gd name="T56" fmla="*/ 89 w 438"/>
              <a:gd name="T57" fmla="*/ 173 h 279"/>
              <a:gd name="T58" fmla="*/ 198 w 438"/>
              <a:gd name="T59" fmla="*/ 77 h 279"/>
              <a:gd name="T60" fmla="*/ 187 w 438"/>
              <a:gd name="T61" fmla="*/ 85 h 279"/>
              <a:gd name="T62" fmla="*/ 125 w 438"/>
              <a:gd name="T63" fmla="*/ 88 h 279"/>
              <a:gd name="T64" fmla="*/ 136 w 438"/>
              <a:gd name="T65" fmla="*/ 190 h 279"/>
              <a:gd name="T66" fmla="*/ 129 w 438"/>
              <a:gd name="T67" fmla="*/ 19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279">
                <a:moveTo>
                  <a:pt x="308" y="85"/>
                </a:moveTo>
                <a:cubicBezTo>
                  <a:pt x="308" y="85"/>
                  <a:pt x="270" y="70"/>
                  <a:pt x="252" y="65"/>
                </a:cubicBezTo>
                <a:cubicBezTo>
                  <a:pt x="239" y="62"/>
                  <a:pt x="237" y="64"/>
                  <a:pt x="226" y="70"/>
                </a:cubicBezTo>
                <a:cubicBezTo>
                  <a:pt x="217" y="75"/>
                  <a:pt x="201" y="82"/>
                  <a:pt x="193" y="89"/>
                </a:cubicBezTo>
                <a:cubicBezTo>
                  <a:pt x="188" y="94"/>
                  <a:pt x="181" y="142"/>
                  <a:pt x="181" y="143"/>
                </a:cubicBezTo>
                <a:cubicBezTo>
                  <a:pt x="180" y="156"/>
                  <a:pt x="198" y="156"/>
                  <a:pt x="207" y="146"/>
                </a:cubicBezTo>
                <a:cubicBezTo>
                  <a:pt x="212" y="139"/>
                  <a:pt x="217" y="129"/>
                  <a:pt x="220" y="122"/>
                </a:cubicBezTo>
                <a:cubicBezTo>
                  <a:pt x="223" y="117"/>
                  <a:pt x="222" y="119"/>
                  <a:pt x="222" y="119"/>
                </a:cubicBezTo>
                <a:cubicBezTo>
                  <a:pt x="236" y="115"/>
                  <a:pt x="236" y="115"/>
                  <a:pt x="236" y="115"/>
                </a:cubicBezTo>
                <a:cubicBezTo>
                  <a:pt x="246" y="125"/>
                  <a:pt x="259" y="137"/>
                  <a:pt x="273" y="150"/>
                </a:cubicBezTo>
                <a:cubicBezTo>
                  <a:pt x="294" y="171"/>
                  <a:pt x="315" y="191"/>
                  <a:pt x="324" y="199"/>
                </a:cubicBezTo>
                <a:cubicBezTo>
                  <a:pt x="327" y="201"/>
                  <a:pt x="328" y="203"/>
                  <a:pt x="329" y="205"/>
                </a:cubicBezTo>
                <a:cubicBezTo>
                  <a:pt x="330" y="207"/>
                  <a:pt x="330" y="209"/>
                  <a:pt x="329" y="212"/>
                </a:cubicBezTo>
                <a:cubicBezTo>
                  <a:pt x="328" y="214"/>
                  <a:pt x="327" y="217"/>
                  <a:pt x="325" y="220"/>
                </a:cubicBezTo>
                <a:cubicBezTo>
                  <a:pt x="324" y="221"/>
                  <a:pt x="323" y="222"/>
                  <a:pt x="323" y="222"/>
                </a:cubicBezTo>
                <a:cubicBezTo>
                  <a:pt x="277" y="183"/>
                  <a:pt x="277" y="183"/>
                  <a:pt x="277" y="183"/>
                </a:cubicBezTo>
                <a:cubicBezTo>
                  <a:pt x="275" y="182"/>
                  <a:pt x="272" y="182"/>
                  <a:pt x="271" y="184"/>
                </a:cubicBezTo>
                <a:cubicBezTo>
                  <a:pt x="269" y="186"/>
                  <a:pt x="269" y="188"/>
                  <a:pt x="271" y="190"/>
                </a:cubicBezTo>
                <a:cubicBezTo>
                  <a:pt x="316" y="228"/>
                  <a:pt x="316" y="228"/>
                  <a:pt x="316" y="228"/>
                </a:cubicBezTo>
                <a:cubicBezTo>
                  <a:pt x="310" y="233"/>
                  <a:pt x="304" y="238"/>
                  <a:pt x="298" y="241"/>
                </a:cubicBezTo>
                <a:cubicBezTo>
                  <a:pt x="248" y="198"/>
                  <a:pt x="248" y="198"/>
                  <a:pt x="248" y="198"/>
                </a:cubicBezTo>
                <a:cubicBezTo>
                  <a:pt x="246" y="197"/>
                  <a:pt x="243" y="197"/>
                  <a:pt x="241" y="199"/>
                </a:cubicBezTo>
                <a:cubicBezTo>
                  <a:pt x="240" y="201"/>
                  <a:pt x="240" y="204"/>
                  <a:pt x="242" y="205"/>
                </a:cubicBezTo>
                <a:cubicBezTo>
                  <a:pt x="289" y="246"/>
                  <a:pt x="289" y="246"/>
                  <a:pt x="289" y="246"/>
                </a:cubicBezTo>
                <a:cubicBezTo>
                  <a:pt x="282" y="249"/>
                  <a:pt x="273" y="250"/>
                  <a:pt x="265" y="252"/>
                </a:cubicBezTo>
                <a:cubicBezTo>
                  <a:pt x="228" y="219"/>
                  <a:pt x="228" y="219"/>
                  <a:pt x="228" y="219"/>
                </a:cubicBezTo>
                <a:cubicBezTo>
                  <a:pt x="226" y="217"/>
                  <a:pt x="223" y="217"/>
                  <a:pt x="222" y="219"/>
                </a:cubicBezTo>
                <a:cubicBezTo>
                  <a:pt x="220" y="221"/>
                  <a:pt x="220" y="224"/>
                  <a:pt x="222" y="226"/>
                </a:cubicBezTo>
                <a:cubicBezTo>
                  <a:pt x="254" y="254"/>
                  <a:pt x="254" y="254"/>
                  <a:pt x="254" y="254"/>
                </a:cubicBezTo>
                <a:cubicBezTo>
                  <a:pt x="248" y="255"/>
                  <a:pt x="240" y="257"/>
                  <a:pt x="233" y="257"/>
                </a:cubicBezTo>
                <a:cubicBezTo>
                  <a:pt x="234" y="260"/>
                  <a:pt x="235" y="263"/>
                  <a:pt x="235" y="266"/>
                </a:cubicBezTo>
                <a:cubicBezTo>
                  <a:pt x="235" y="267"/>
                  <a:pt x="236" y="267"/>
                  <a:pt x="235" y="268"/>
                </a:cubicBezTo>
                <a:cubicBezTo>
                  <a:pt x="243" y="267"/>
                  <a:pt x="257" y="265"/>
                  <a:pt x="270" y="262"/>
                </a:cubicBezTo>
                <a:cubicBezTo>
                  <a:pt x="280" y="260"/>
                  <a:pt x="288" y="258"/>
                  <a:pt x="293" y="256"/>
                </a:cubicBezTo>
                <a:cubicBezTo>
                  <a:pt x="303" y="251"/>
                  <a:pt x="322" y="240"/>
                  <a:pt x="333" y="227"/>
                </a:cubicBezTo>
                <a:cubicBezTo>
                  <a:pt x="340" y="218"/>
                  <a:pt x="343" y="207"/>
                  <a:pt x="336" y="196"/>
                </a:cubicBezTo>
                <a:cubicBezTo>
                  <a:pt x="360" y="183"/>
                  <a:pt x="360" y="183"/>
                  <a:pt x="360" y="183"/>
                </a:cubicBezTo>
                <a:cubicBezTo>
                  <a:pt x="356" y="138"/>
                  <a:pt x="323" y="90"/>
                  <a:pt x="308" y="85"/>
                </a:cubicBezTo>
                <a:close/>
                <a:moveTo>
                  <a:pt x="157" y="196"/>
                </a:moveTo>
                <a:cubicBezTo>
                  <a:pt x="167" y="198"/>
                  <a:pt x="180" y="202"/>
                  <a:pt x="191" y="210"/>
                </a:cubicBezTo>
                <a:cubicBezTo>
                  <a:pt x="213" y="226"/>
                  <a:pt x="222" y="242"/>
                  <a:pt x="226" y="252"/>
                </a:cubicBezTo>
                <a:cubicBezTo>
                  <a:pt x="228" y="256"/>
                  <a:pt x="230" y="261"/>
                  <a:pt x="230" y="265"/>
                </a:cubicBezTo>
                <a:cubicBezTo>
                  <a:pt x="230" y="268"/>
                  <a:pt x="231" y="268"/>
                  <a:pt x="229" y="269"/>
                </a:cubicBezTo>
                <a:cubicBezTo>
                  <a:pt x="205" y="279"/>
                  <a:pt x="154" y="247"/>
                  <a:pt x="137" y="220"/>
                </a:cubicBezTo>
                <a:cubicBezTo>
                  <a:pt x="134" y="215"/>
                  <a:pt x="128" y="202"/>
                  <a:pt x="133" y="197"/>
                </a:cubicBezTo>
                <a:cubicBezTo>
                  <a:pt x="139" y="193"/>
                  <a:pt x="155" y="196"/>
                  <a:pt x="157" y="196"/>
                </a:cubicBezTo>
                <a:close/>
                <a:moveTo>
                  <a:pt x="321" y="77"/>
                </a:moveTo>
                <a:cubicBezTo>
                  <a:pt x="341" y="91"/>
                  <a:pt x="399" y="185"/>
                  <a:pt x="362" y="204"/>
                </a:cubicBezTo>
                <a:cubicBezTo>
                  <a:pt x="356" y="219"/>
                  <a:pt x="434" y="187"/>
                  <a:pt x="438" y="186"/>
                </a:cubicBezTo>
                <a:cubicBezTo>
                  <a:pt x="438" y="0"/>
                  <a:pt x="438" y="0"/>
                  <a:pt x="438" y="0"/>
                </a:cubicBezTo>
                <a:cubicBezTo>
                  <a:pt x="321" y="77"/>
                  <a:pt x="321" y="77"/>
                  <a:pt x="321" y="77"/>
                </a:cubicBezTo>
                <a:close/>
                <a:moveTo>
                  <a:pt x="112" y="72"/>
                </a:moveTo>
                <a:cubicBezTo>
                  <a:pt x="91" y="97"/>
                  <a:pt x="59" y="188"/>
                  <a:pt x="97" y="208"/>
                </a:cubicBezTo>
                <a:cubicBezTo>
                  <a:pt x="106" y="226"/>
                  <a:pt x="2" y="183"/>
                  <a:pt x="0" y="182"/>
                </a:cubicBezTo>
                <a:cubicBezTo>
                  <a:pt x="0" y="3"/>
                  <a:pt x="0" y="3"/>
                  <a:pt x="0" y="3"/>
                </a:cubicBezTo>
                <a:cubicBezTo>
                  <a:pt x="112" y="72"/>
                  <a:pt x="112" y="72"/>
                  <a:pt x="112" y="72"/>
                </a:cubicBezTo>
                <a:close/>
                <a:moveTo>
                  <a:pt x="129" y="198"/>
                </a:moveTo>
                <a:cubicBezTo>
                  <a:pt x="89" y="173"/>
                  <a:pt x="89" y="173"/>
                  <a:pt x="89" y="173"/>
                </a:cubicBezTo>
                <a:cubicBezTo>
                  <a:pt x="90" y="136"/>
                  <a:pt x="100" y="108"/>
                  <a:pt x="119" y="76"/>
                </a:cubicBezTo>
                <a:cubicBezTo>
                  <a:pt x="198" y="77"/>
                  <a:pt x="198" y="77"/>
                  <a:pt x="198" y="77"/>
                </a:cubicBezTo>
                <a:cubicBezTo>
                  <a:pt x="199" y="77"/>
                  <a:pt x="200" y="77"/>
                  <a:pt x="201" y="77"/>
                </a:cubicBezTo>
                <a:cubicBezTo>
                  <a:pt x="194" y="81"/>
                  <a:pt x="189" y="84"/>
                  <a:pt x="187" y="85"/>
                </a:cubicBezTo>
                <a:cubicBezTo>
                  <a:pt x="187" y="86"/>
                  <a:pt x="186" y="87"/>
                  <a:pt x="186" y="88"/>
                </a:cubicBezTo>
                <a:cubicBezTo>
                  <a:pt x="165" y="88"/>
                  <a:pt x="145" y="88"/>
                  <a:pt x="125" y="88"/>
                </a:cubicBezTo>
                <a:cubicBezTo>
                  <a:pt x="110" y="112"/>
                  <a:pt x="101" y="139"/>
                  <a:pt x="100" y="167"/>
                </a:cubicBezTo>
                <a:cubicBezTo>
                  <a:pt x="136" y="190"/>
                  <a:pt x="136" y="190"/>
                  <a:pt x="136" y="190"/>
                </a:cubicBezTo>
                <a:cubicBezTo>
                  <a:pt x="137" y="191"/>
                  <a:pt x="138" y="191"/>
                  <a:pt x="139" y="192"/>
                </a:cubicBezTo>
                <a:cubicBezTo>
                  <a:pt x="135" y="192"/>
                  <a:pt x="130" y="193"/>
                  <a:pt x="129" y="19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Metin Yer Tutucusu 2"/>
          <p:cNvSpPr txBox="1">
            <a:spLocks/>
          </p:cNvSpPr>
          <p:nvPr/>
        </p:nvSpPr>
        <p:spPr>
          <a:xfrm>
            <a:off x="633383" y="2258778"/>
            <a:ext cx="3961998" cy="3265722"/>
          </a:xfrm>
          <a:prstGeom prst="flowChartAlternateProcess">
            <a:avLst/>
          </a:prstGeom>
          <a:ln w="38100">
            <a:solidFill>
              <a:srgbClr val="CC6600"/>
            </a:solidFill>
          </a:ln>
        </p:spPr>
        <p:style>
          <a:lnRef idx="2">
            <a:schemeClr val="accent5"/>
          </a:lnRef>
          <a:fillRef idx="1">
            <a:schemeClr val="lt1"/>
          </a:fillRef>
          <a:effectRef idx="0">
            <a:schemeClr val="accent5"/>
          </a:effectRef>
          <a:fontRef idx="minor">
            <a:schemeClr val="dk1"/>
          </a:fontRef>
        </p:style>
        <p:txBody>
          <a:bodyPr vert="horz"/>
          <a:lstStyle>
            <a:lvl1pPr marL="342900" indent="-342900" algn="l" rtl="0" eaLnBrk="0" fontAlgn="base" hangingPunct="0">
              <a:spcBef>
                <a:spcPct val="20000"/>
              </a:spcBef>
              <a:spcAft>
                <a:spcPct val="0"/>
              </a:spcAft>
              <a:buFont typeface="Arial"/>
              <a:buChar char="•"/>
              <a:defRPr sz="2200" b="0" i="0">
                <a:solidFill>
                  <a:srgbClr val="003399"/>
                </a:solidFill>
                <a:latin typeface="Myriad Pro"/>
                <a:ea typeface="ＭＳ Ｐゴシック" charset="-128"/>
                <a:cs typeface="ＭＳ Ｐゴシック" charset="-128"/>
              </a:defRPr>
            </a:lvl1pPr>
            <a:lvl2pPr marL="742950" indent="-285750" algn="l" rtl="0" eaLnBrk="0" fontAlgn="base" hangingPunct="0">
              <a:spcBef>
                <a:spcPct val="20000"/>
              </a:spcBef>
              <a:spcAft>
                <a:spcPct val="0"/>
              </a:spcAft>
              <a:buChar char="–"/>
              <a:defRPr sz="4000">
                <a:solidFill>
                  <a:schemeClr val="tx1"/>
                </a:solidFill>
                <a:latin typeface="Myriad Pro"/>
                <a:ea typeface="ＭＳ Ｐゴシック" charset="-128"/>
              </a:defRPr>
            </a:lvl2pPr>
            <a:lvl3pPr marL="1143000" indent="-228600" algn="l" rtl="0" eaLnBrk="0" fontAlgn="base" hangingPunct="0">
              <a:spcBef>
                <a:spcPct val="20000"/>
              </a:spcBef>
              <a:spcAft>
                <a:spcPct val="0"/>
              </a:spcAft>
              <a:buChar char="•"/>
              <a:defRPr sz="4000">
                <a:solidFill>
                  <a:schemeClr val="tx1"/>
                </a:solidFill>
                <a:latin typeface="Myriad Pro"/>
                <a:ea typeface="ＭＳ Ｐゴシック" charset="-128"/>
              </a:defRPr>
            </a:lvl3pPr>
            <a:lvl4pPr marL="1600200" indent="-228600" algn="l" rtl="0" eaLnBrk="0" fontAlgn="base" hangingPunct="0">
              <a:spcBef>
                <a:spcPct val="20000"/>
              </a:spcBef>
              <a:spcAft>
                <a:spcPct val="0"/>
              </a:spcAft>
              <a:buChar char="–"/>
              <a:defRPr sz="4000">
                <a:solidFill>
                  <a:schemeClr val="tx1"/>
                </a:solidFill>
                <a:latin typeface="Myriad Pro"/>
                <a:ea typeface="ＭＳ Ｐゴシック" charset="-128"/>
              </a:defRPr>
            </a:lvl4pPr>
            <a:lvl5pPr marL="2057400" indent="-228600" algn="l" rtl="0" eaLnBrk="0" fontAlgn="base" hangingPunct="0">
              <a:spcBef>
                <a:spcPct val="20000"/>
              </a:spcBef>
              <a:spcAft>
                <a:spcPct val="0"/>
              </a:spcAft>
              <a:buChar char="»"/>
              <a:defRPr sz="4000">
                <a:solidFill>
                  <a:schemeClr val="tx1"/>
                </a:solidFill>
                <a:latin typeface="Myriad Pro"/>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pl-PL" sz="1600" dirty="0">
                <a:solidFill>
                  <a:schemeClr val="tx1"/>
                </a:solidFill>
                <a:latin typeface="Calibri" panose="020F0502020204030204" pitchFamily="34" charset="0"/>
              </a:rPr>
              <a:t>Modele biznesowe gdzie firmy oferują produkty, usługi komercyjnie opłacalne dla ludzi żyjących w  ubóstwie. Jako konsumentów, pracowników, partnerów, dystrybutorów. </a:t>
            </a:r>
            <a:r>
              <a:rPr lang="en-US" sz="1600" dirty="0">
                <a:solidFill>
                  <a:schemeClr val="tx1"/>
                </a:solidFill>
                <a:latin typeface="Calibri" panose="020F0502020204030204" pitchFamily="34" charset="0"/>
                <a:cs typeface="Times New Roman" panose="02020603050405020304" pitchFamily="18" charset="0"/>
              </a:rPr>
              <a:t> </a:t>
            </a:r>
          </a:p>
          <a:p>
            <a:pPr marL="0" indent="0" algn="r">
              <a:buNone/>
            </a:pPr>
            <a:r>
              <a:rPr lang="en-US" sz="1600" i="1" dirty="0">
                <a:solidFill>
                  <a:schemeClr val="tx1"/>
                </a:solidFill>
              </a:rPr>
              <a:t>G20 Inclusive Business Framework</a:t>
            </a:r>
          </a:p>
        </p:txBody>
      </p:sp>
      <p:sp>
        <p:nvSpPr>
          <p:cNvPr id="67" name="Metin kutusu 66"/>
          <p:cNvSpPr txBox="1"/>
          <p:nvPr/>
        </p:nvSpPr>
        <p:spPr>
          <a:xfrm>
            <a:off x="678924" y="1771342"/>
            <a:ext cx="3916457" cy="400110"/>
          </a:xfrm>
          <a:prstGeom prst="rect">
            <a:avLst/>
          </a:prstGeom>
          <a:noFill/>
        </p:spPr>
        <p:txBody>
          <a:bodyPr wrap="none" rtlCol="0">
            <a:spAutoFit/>
          </a:bodyPr>
          <a:lstStyle/>
          <a:p>
            <a:r>
              <a:rPr lang="pl-PL" sz="2000" b="1" dirty="0">
                <a:solidFill>
                  <a:srgbClr val="CC6600"/>
                </a:solidFill>
                <a:latin typeface="Segoe Print" panose="02000600000000000000" pitchFamily="2" charset="0"/>
                <a:ea typeface="ＭＳ Ｐゴシック" charset="-128"/>
                <a:cs typeface="ＭＳ Ｐゴシック" charset="-128"/>
              </a:rPr>
              <a:t>Czym jest biznes włączający</a:t>
            </a:r>
            <a:r>
              <a:rPr lang="en-US" sz="2000" b="1" dirty="0">
                <a:solidFill>
                  <a:srgbClr val="CC6600"/>
                </a:solidFill>
                <a:latin typeface="Segoe Print" panose="02000600000000000000" pitchFamily="2" charset="0"/>
                <a:ea typeface="ＭＳ Ｐゴシック" charset="-128"/>
                <a:cs typeface="ＭＳ Ｐゴシック" charset="-128"/>
              </a:rPr>
              <a:t>?</a:t>
            </a:r>
          </a:p>
        </p:txBody>
      </p:sp>
      <p:sp>
        <p:nvSpPr>
          <p:cNvPr id="80" name="Rectangle 5"/>
          <p:cNvSpPr/>
          <p:nvPr/>
        </p:nvSpPr>
        <p:spPr bwMode="gray">
          <a:xfrm>
            <a:off x="136942" y="6341120"/>
            <a:ext cx="4772683" cy="516880"/>
          </a:xfrm>
          <a:prstGeom prst="rect">
            <a:avLst/>
          </a:prstGeom>
          <a:solidFill>
            <a:schemeClr val="bg1"/>
          </a:solidFill>
          <a:ln w="38100" algn="ctr">
            <a:noFill/>
            <a:miter lim="800000"/>
            <a:headEnd/>
            <a:tailEnd/>
          </a:ln>
        </p:spPr>
        <p:txBody>
          <a:bodyPr rot="0" spcFirstLastPara="0" vertOverflow="overflow" horzOverflow="overflow" vert="horz" wrap="square" lIns="66675" tIns="66675" rIns="66675" bIns="66675" numCol="1" spcCol="0" rtlCol="0" fromWordArt="0" anchor="t" anchorCtr="0" forceAA="0" compatLnSpc="1">
            <a:prstTxWarp prst="textNoShape">
              <a:avLst/>
            </a:prstTxWarp>
            <a:noAutofit/>
          </a:bodyPr>
          <a:lstStyle/>
          <a:p>
            <a:pPr marL="0" lvl="1">
              <a:spcBef>
                <a:spcPts val="225"/>
              </a:spcBef>
              <a:buSzPct val="100000"/>
            </a:pPr>
            <a:r>
              <a:rPr lang="en-US" sz="1050" b="1" i="1" dirty="0"/>
              <a:t>Source </a:t>
            </a:r>
            <a:r>
              <a:rPr lang="en-US" sz="1050" i="1" dirty="0"/>
              <a:t>– The Dawn of Intent: How Inclusive Business Can Drive Competitive Advantage through the SDGs, </a:t>
            </a:r>
            <a:r>
              <a:rPr lang="tr-TR" sz="1050" i="1" dirty="0" err="1"/>
              <a:t>Deloitte</a:t>
            </a:r>
            <a:r>
              <a:rPr lang="tr-TR" sz="1050" i="1" dirty="0"/>
              <a:t>, BCtA, UNDP</a:t>
            </a:r>
            <a:r>
              <a:rPr lang="en-US" sz="1050" i="1" dirty="0"/>
              <a:t> </a:t>
            </a:r>
            <a:r>
              <a:rPr lang="tr-TR" sz="1050" i="1" dirty="0"/>
              <a:t>IICPSD </a:t>
            </a:r>
            <a:r>
              <a:rPr lang="en-US" sz="1050" i="1" dirty="0"/>
              <a:t>201</a:t>
            </a:r>
            <a:r>
              <a:rPr lang="tr-TR" sz="1050" i="1" dirty="0"/>
              <a:t>6</a:t>
            </a:r>
            <a:endParaRPr lang="en-US" sz="1050" i="1" dirty="0"/>
          </a:p>
        </p:txBody>
      </p:sp>
      <p:sp>
        <p:nvSpPr>
          <p:cNvPr id="45" name="Rectangle 44"/>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t>Czym jest „biznes włączający”</a:t>
            </a:r>
            <a:endParaRPr lang="en-US" b="1" dirty="0"/>
          </a:p>
        </p:txBody>
      </p:sp>
      <p:pic>
        <p:nvPicPr>
          <p:cNvPr id="48" name="Resi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2605147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551953" y="2577629"/>
            <a:ext cx="11049110" cy="1906650"/>
            <a:chOff x="637463" y="2980476"/>
            <a:chExt cx="7713263" cy="1331008"/>
          </a:xfrm>
        </p:grpSpPr>
        <p:sp>
          <p:nvSpPr>
            <p:cNvPr id="5" name="Text Placeholder 5"/>
            <p:cNvSpPr txBox="1">
              <a:spLocks/>
            </p:cNvSpPr>
            <p:nvPr/>
          </p:nvSpPr>
          <p:spPr>
            <a:xfrm>
              <a:off x="928226" y="3033667"/>
              <a:ext cx="1991762" cy="187439"/>
            </a:xfrm>
            <a:prstGeom prst="homePlate">
              <a:avLst>
                <a:gd name="adj" fmla="val 0"/>
              </a:avLst>
            </a:prstGeom>
            <a:noFill/>
            <a:ln>
              <a:noFill/>
            </a:ln>
          </p:spPr>
          <p:txBody>
            <a:bodyPr wrap="square" lIns="36576" tIns="36000" rIns="36000" bIns="360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spcBef>
                  <a:spcPts val="0"/>
                </a:spcBef>
              </a:pPr>
              <a:r>
                <a:rPr lang="pl-PL" sz="1600" b="1" dirty="0">
                  <a:solidFill>
                    <a:srgbClr val="0070C0"/>
                  </a:solidFill>
                </a:rPr>
                <a:t>Producenci lub dostawcy</a:t>
              </a:r>
              <a:endParaRPr lang="en-US" sz="1600" b="1" dirty="0">
                <a:solidFill>
                  <a:srgbClr val="0070C0"/>
                </a:solidFill>
              </a:endParaRPr>
            </a:p>
          </p:txBody>
        </p:sp>
        <p:sp>
          <p:nvSpPr>
            <p:cNvPr id="6" name="Chevron 5"/>
            <p:cNvSpPr/>
            <p:nvPr/>
          </p:nvSpPr>
          <p:spPr bwMode="gray">
            <a:xfrm>
              <a:off x="861604" y="3453924"/>
              <a:ext cx="1589314" cy="424543"/>
            </a:xfrm>
            <a:prstGeom prst="chevron">
              <a:avLst/>
            </a:prstGeom>
            <a:solidFill>
              <a:srgbClr val="F0820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pl-PL" sz="1600" b="1" dirty="0">
                  <a:solidFill>
                    <a:schemeClr val="bg1"/>
                  </a:solidFill>
                </a:rPr>
                <a:t>Logistyka</a:t>
              </a:r>
              <a:endParaRPr lang="en-US" sz="1600" b="1" dirty="0">
                <a:solidFill>
                  <a:schemeClr val="bg1"/>
                </a:solidFill>
              </a:endParaRPr>
            </a:p>
          </p:txBody>
        </p:sp>
        <p:sp>
          <p:nvSpPr>
            <p:cNvPr id="7" name="Chevron 6"/>
            <p:cNvSpPr/>
            <p:nvPr/>
          </p:nvSpPr>
          <p:spPr bwMode="gray">
            <a:xfrm>
              <a:off x="2302099" y="3453924"/>
              <a:ext cx="1589314" cy="424543"/>
            </a:xfrm>
            <a:prstGeom prst="chevron">
              <a:avLst/>
            </a:prstGeom>
            <a:solidFill>
              <a:srgbClr val="F0820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pl-PL" sz="1600" b="1" dirty="0">
                  <a:solidFill>
                    <a:schemeClr val="bg1"/>
                  </a:solidFill>
                </a:rPr>
                <a:t>Produkcja</a:t>
              </a:r>
              <a:endParaRPr lang="en-US" sz="1600" b="1" dirty="0">
                <a:solidFill>
                  <a:schemeClr val="bg1"/>
                </a:solidFill>
              </a:endParaRPr>
            </a:p>
          </p:txBody>
        </p:sp>
        <p:sp>
          <p:nvSpPr>
            <p:cNvPr id="8" name="Chevron 7"/>
            <p:cNvSpPr/>
            <p:nvPr/>
          </p:nvSpPr>
          <p:spPr bwMode="gray">
            <a:xfrm>
              <a:off x="3742594" y="3453924"/>
              <a:ext cx="1589314" cy="424543"/>
            </a:xfrm>
            <a:prstGeom prst="chevron">
              <a:avLst/>
            </a:prstGeom>
            <a:solidFill>
              <a:srgbClr val="F0820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pl-PL" sz="1600" b="1" dirty="0">
                  <a:solidFill>
                    <a:schemeClr val="bg1"/>
                  </a:solidFill>
                </a:rPr>
                <a:t>Logistyka </a:t>
              </a:r>
              <a:endParaRPr lang="en-US" sz="1600" b="1" dirty="0">
                <a:solidFill>
                  <a:schemeClr val="bg1"/>
                </a:solidFill>
              </a:endParaRPr>
            </a:p>
          </p:txBody>
        </p:sp>
        <p:sp>
          <p:nvSpPr>
            <p:cNvPr id="9" name="Chevron 8"/>
            <p:cNvSpPr/>
            <p:nvPr/>
          </p:nvSpPr>
          <p:spPr bwMode="gray">
            <a:xfrm>
              <a:off x="5183089" y="3453924"/>
              <a:ext cx="1589314" cy="424543"/>
            </a:xfrm>
            <a:prstGeom prst="chevron">
              <a:avLst/>
            </a:prstGeom>
            <a:solidFill>
              <a:srgbClr val="F0820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Marketing &amp; </a:t>
              </a:r>
              <a:r>
                <a:rPr lang="pl-PL" sz="1600" b="1" dirty="0">
                  <a:solidFill>
                    <a:schemeClr val="bg1"/>
                  </a:solidFill>
                </a:rPr>
                <a:t>Sprzedaż</a:t>
              </a:r>
              <a:endParaRPr lang="en-US" sz="1600" b="1" dirty="0">
                <a:solidFill>
                  <a:schemeClr val="bg1"/>
                </a:solidFill>
              </a:endParaRPr>
            </a:p>
          </p:txBody>
        </p:sp>
        <p:sp>
          <p:nvSpPr>
            <p:cNvPr id="10" name="Chevron 9"/>
            <p:cNvSpPr/>
            <p:nvPr/>
          </p:nvSpPr>
          <p:spPr bwMode="gray">
            <a:xfrm>
              <a:off x="6623584" y="3453924"/>
              <a:ext cx="1589314" cy="424543"/>
            </a:xfrm>
            <a:prstGeom prst="chevron">
              <a:avLst/>
            </a:prstGeom>
            <a:solidFill>
              <a:srgbClr val="F0820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pl-PL" sz="1600" b="1" dirty="0">
                  <a:solidFill>
                    <a:schemeClr val="bg1"/>
                  </a:solidFill>
                </a:rPr>
                <a:t>Obsluga klienta </a:t>
              </a:r>
              <a:endParaRPr lang="en-US" sz="1600" b="1" dirty="0">
                <a:solidFill>
                  <a:schemeClr val="bg1"/>
                </a:solidFill>
              </a:endParaRPr>
            </a:p>
          </p:txBody>
        </p:sp>
        <p:sp>
          <p:nvSpPr>
            <p:cNvPr id="11" name="Left Brace 10"/>
            <p:cNvSpPr/>
            <p:nvPr/>
          </p:nvSpPr>
          <p:spPr>
            <a:xfrm rot="5400000">
              <a:off x="1799356" y="2316225"/>
              <a:ext cx="182880" cy="2058385"/>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Left Brace 11"/>
            <p:cNvSpPr/>
            <p:nvPr/>
          </p:nvSpPr>
          <p:spPr>
            <a:xfrm rot="5400000">
              <a:off x="5241454" y="1755115"/>
              <a:ext cx="174726" cy="3172454"/>
            </a:xfrm>
            <a:prstGeom prst="leftBrace">
              <a:avLst>
                <a:gd name="adj1" fmla="val 8333"/>
                <a:gd name="adj2" fmla="val 63039"/>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3" name="Left Brace 12"/>
            <p:cNvSpPr/>
            <p:nvPr/>
          </p:nvSpPr>
          <p:spPr>
            <a:xfrm rot="5400000">
              <a:off x="5892160" y="2764669"/>
              <a:ext cx="261811" cy="1066261"/>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4" name="Left Brace 13"/>
            <p:cNvSpPr/>
            <p:nvPr/>
          </p:nvSpPr>
          <p:spPr>
            <a:xfrm rot="16200000">
              <a:off x="4410068" y="1016816"/>
              <a:ext cx="182880" cy="5949779"/>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5" name="Oval 14"/>
            <p:cNvSpPr/>
            <p:nvPr/>
          </p:nvSpPr>
          <p:spPr bwMode="gray">
            <a:xfrm>
              <a:off x="882142" y="3056443"/>
              <a:ext cx="182880" cy="182880"/>
            </a:xfrm>
            <a:prstGeom prst="ellipse">
              <a:avLst/>
            </a:prstGeom>
            <a:solidFill>
              <a:srgbClr val="0070C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dirty="0">
                  <a:solidFill>
                    <a:schemeClr val="bg1"/>
                  </a:solidFill>
                </a:rPr>
                <a:t>1</a:t>
              </a:r>
            </a:p>
          </p:txBody>
        </p:sp>
        <p:sp>
          <p:nvSpPr>
            <p:cNvPr id="16" name="Oval 15"/>
            <p:cNvSpPr/>
            <p:nvPr/>
          </p:nvSpPr>
          <p:spPr bwMode="gray">
            <a:xfrm>
              <a:off x="4407318" y="3002719"/>
              <a:ext cx="182880" cy="182880"/>
            </a:xfrm>
            <a:prstGeom prst="ellipse">
              <a:avLst/>
            </a:prstGeom>
            <a:solidFill>
              <a:srgbClr val="0070C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dirty="0">
                  <a:solidFill>
                    <a:schemeClr val="bg1"/>
                  </a:solidFill>
                </a:rPr>
                <a:t>2</a:t>
              </a:r>
            </a:p>
          </p:txBody>
        </p:sp>
        <p:sp>
          <p:nvSpPr>
            <p:cNvPr id="17" name="Text Placeholder 5"/>
            <p:cNvSpPr txBox="1">
              <a:spLocks/>
            </p:cNvSpPr>
            <p:nvPr/>
          </p:nvSpPr>
          <p:spPr>
            <a:xfrm>
              <a:off x="4415535" y="3019249"/>
              <a:ext cx="1113927" cy="170372"/>
            </a:xfrm>
            <a:prstGeom prst="homePlate">
              <a:avLst>
                <a:gd name="adj" fmla="val 0"/>
              </a:avLst>
            </a:prstGeom>
            <a:noFill/>
            <a:ln>
              <a:noFill/>
            </a:ln>
          </p:spPr>
          <p:txBody>
            <a:bodyPr wrap="square" lIns="36576" tIns="36000" rIns="36000" bIns="360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spcBef>
                  <a:spcPts val="0"/>
                </a:spcBef>
              </a:pPr>
              <a:r>
                <a:rPr lang="pl-PL" sz="1600" b="1" dirty="0">
                  <a:solidFill>
                    <a:srgbClr val="0070C0"/>
                  </a:solidFill>
                </a:rPr>
                <a:t>Dystrybutorzy </a:t>
              </a:r>
              <a:endParaRPr lang="en-US" sz="1600" b="1" dirty="0">
                <a:solidFill>
                  <a:srgbClr val="0070C0"/>
                </a:solidFill>
              </a:endParaRPr>
            </a:p>
          </p:txBody>
        </p:sp>
        <p:sp>
          <p:nvSpPr>
            <p:cNvPr id="18" name="Oval 17"/>
            <p:cNvSpPr/>
            <p:nvPr/>
          </p:nvSpPr>
          <p:spPr bwMode="gray">
            <a:xfrm>
              <a:off x="5563907" y="3023786"/>
              <a:ext cx="182880" cy="182880"/>
            </a:xfrm>
            <a:prstGeom prst="ellipse">
              <a:avLst/>
            </a:prstGeom>
            <a:solidFill>
              <a:srgbClr val="0070C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dirty="0">
                  <a:solidFill>
                    <a:schemeClr val="bg1"/>
                  </a:solidFill>
                </a:rPr>
                <a:t>4</a:t>
              </a:r>
            </a:p>
          </p:txBody>
        </p:sp>
        <p:sp>
          <p:nvSpPr>
            <p:cNvPr id="19" name="Text Placeholder 5"/>
            <p:cNvSpPr txBox="1">
              <a:spLocks/>
            </p:cNvSpPr>
            <p:nvPr/>
          </p:nvSpPr>
          <p:spPr>
            <a:xfrm>
              <a:off x="5545077" y="3026352"/>
              <a:ext cx="1113927" cy="170372"/>
            </a:xfrm>
            <a:prstGeom prst="homePlate">
              <a:avLst>
                <a:gd name="adj" fmla="val 0"/>
              </a:avLst>
            </a:prstGeom>
            <a:noFill/>
            <a:ln>
              <a:noFill/>
            </a:ln>
          </p:spPr>
          <p:txBody>
            <a:bodyPr wrap="square" lIns="36576" tIns="36000" rIns="36000" bIns="360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spcBef>
                  <a:spcPts val="0"/>
                </a:spcBef>
              </a:pPr>
              <a:r>
                <a:rPr lang="pl-PL" sz="1600" b="1" dirty="0">
                  <a:solidFill>
                    <a:srgbClr val="0070C0"/>
                  </a:solidFill>
                </a:rPr>
                <a:t>Klienci </a:t>
              </a:r>
              <a:endParaRPr lang="en-US" sz="1600" b="1" dirty="0">
                <a:solidFill>
                  <a:srgbClr val="0070C0"/>
                </a:solidFill>
              </a:endParaRPr>
            </a:p>
          </p:txBody>
        </p:sp>
        <p:sp>
          <p:nvSpPr>
            <p:cNvPr id="20" name="Oval 19"/>
            <p:cNvSpPr/>
            <p:nvPr/>
          </p:nvSpPr>
          <p:spPr bwMode="gray">
            <a:xfrm>
              <a:off x="4004546" y="4083148"/>
              <a:ext cx="182880" cy="182880"/>
            </a:xfrm>
            <a:prstGeom prst="ellipse">
              <a:avLst/>
            </a:prstGeom>
            <a:solidFill>
              <a:srgbClr val="0070C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dirty="0">
                  <a:solidFill>
                    <a:schemeClr val="bg1"/>
                  </a:solidFill>
                </a:rPr>
                <a:t>3</a:t>
              </a:r>
            </a:p>
          </p:txBody>
        </p:sp>
        <p:sp>
          <p:nvSpPr>
            <p:cNvPr id="21" name="Text Placeholder 5"/>
            <p:cNvSpPr txBox="1">
              <a:spLocks/>
            </p:cNvSpPr>
            <p:nvPr/>
          </p:nvSpPr>
          <p:spPr>
            <a:xfrm>
              <a:off x="4143881" y="4095656"/>
              <a:ext cx="830405" cy="155307"/>
            </a:xfrm>
            <a:prstGeom prst="homePlate">
              <a:avLst>
                <a:gd name="adj" fmla="val 0"/>
              </a:avLst>
            </a:prstGeom>
            <a:noFill/>
            <a:ln>
              <a:noFill/>
            </a:ln>
          </p:spPr>
          <p:txBody>
            <a:bodyPr wrap="square" lIns="36576" tIns="36000" rIns="36000" bIns="360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spcBef>
                  <a:spcPts val="0"/>
                </a:spcBef>
              </a:pPr>
              <a:r>
                <a:rPr lang="pl-PL" sz="1600" b="1" dirty="0">
                  <a:solidFill>
                    <a:srgbClr val="0070C0"/>
                  </a:solidFill>
                </a:rPr>
                <a:t>Pracownicy</a:t>
              </a:r>
              <a:endParaRPr lang="en-US" sz="1600" b="1" dirty="0">
                <a:solidFill>
                  <a:srgbClr val="0070C0"/>
                </a:solidFill>
              </a:endParaRPr>
            </a:p>
          </p:txBody>
        </p:sp>
        <p:sp>
          <p:nvSpPr>
            <p:cNvPr id="22" name="Rounded Rectangle 21"/>
            <p:cNvSpPr/>
            <p:nvPr/>
          </p:nvSpPr>
          <p:spPr bwMode="gray">
            <a:xfrm>
              <a:off x="637463" y="2980476"/>
              <a:ext cx="7713263" cy="1331008"/>
            </a:xfrm>
            <a:prstGeom prst="roundRect">
              <a:avLst/>
            </a:prstGeom>
            <a:no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2000" b="1" dirty="0">
                <a:solidFill>
                  <a:schemeClr val="bg1"/>
                </a:solidFill>
              </a:endParaRPr>
            </a:p>
          </p:txBody>
        </p:sp>
        <p:sp>
          <p:nvSpPr>
            <p:cNvPr id="23" name="Text Placeholder 5"/>
            <p:cNvSpPr txBox="1">
              <a:spLocks/>
            </p:cNvSpPr>
            <p:nvPr/>
          </p:nvSpPr>
          <p:spPr>
            <a:xfrm>
              <a:off x="7142619" y="4088707"/>
              <a:ext cx="955407" cy="162256"/>
            </a:xfrm>
            <a:prstGeom prst="homePlate">
              <a:avLst>
                <a:gd name="adj" fmla="val 0"/>
              </a:avLst>
            </a:prstGeom>
            <a:solidFill>
              <a:schemeClr val="bg1"/>
            </a:solidFill>
            <a:ln>
              <a:noFill/>
            </a:ln>
          </p:spPr>
          <p:txBody>
            <a:bodyPr wrap="square" lIns="36576" tIns="36000" rIns="36000" bIns="360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spcBef>
                  <a:spcPts val="0"/>
                </a:spcBef>
              </a:pPr>
              <a:r>
                <a:rPr lang="en-US" sz="1600" b="1" dirty="0">
                  <a:solidFill>
                    <a:srgbClr val="0070C0"/>
                  </a:solidFill>
                </a:rPr>
                <a:t>Shareholders</a:t>
              </a:r>
            </a:p>
          </p:txBody>
        </p:sp>
        <p:sp>
          <p:nvSpPr>
            <p:cNvPr id="24" name="Oval 23"/>
            <p:cNvSpPr/>
            <p:nvPr/>
          </p:nvSpPr>
          <p:spPr bwMode="gray">
            <a:xfrm>
              <a:off x="7017517" y="4068073"/>
              <a:ext cx="182880" cy="182880"/>
            </a:xfrm>
            <a:prstGeom prst="ellipse">
              <a:avLst/>
            </a:prstGeom>
            <a:solidFill>
              <a:srgbClr val="0070C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dirty="0">
                  <a:solidFill>
                    <a:schemeClr val="bg1"/>
                  </a:solidFill>
                </a:rPr>
                <a:t>5</a:t>
              </a:r>
            </a:p>
          </p:txBody>
        </p:sp>
      </p:grpSp>
      <p:sp>
        <p:nvSpPr>
          <p:cNvPr id="27" name="Rectangle 5"/>
          <p:cNvSpPr/>
          <p:nvPr/>
        </p:nvSpPr>
        <p:spPr bwMode="gray">
          <a:xfrm>
            <a:off x="136942" y="6341120"/>
            <a:ext cx="4772683" cy="516880"/>
          </a:xfrm>
          <a:prstGeom prst="rect">
            <a:avLst/>
          </a:prstGeom>
          <a:solidFill>
            <a:schemeClr val="bg1"/>
          </a:solidFill>
          <a:ln w="38100" algn="ctr">
            <a:noFill/>
            <a:miter lim="800000"/>
            <a:headEnd/>
            <a:tailEnd/>
          </a:ln>
        </p:spPr>
        <p:txBody>
          <a:bodyPr rot="0" spcFirstLastPara="0" vertOverflow="overflow" horzOverflow="overflow" vert="horz" wrap="square" lIns="66675" tIns="66675" rIns="66675" bIns="66675" numCol="1" spcCol="0" rtlCol="0" fromWordArt="0" anchor="t" anchorCtr="0" forceAA="0" compatLnSpc="1">
            <a:prstTxWarp prst="textNoShape">
              <a:avLst/>
            </a:prstTxWarp>
            <a:noAutofit/>
          </a:bodyPr>
          <a:lstStyle/>
          <a:p>
            <a:pPr marL="0" lvl="1">
              <a:spcBef>
                <a:spcPts val="225"/>
              </a:spcBef>
              <a:buSzPct val="100000"/>
            </a:pPr>
            <a:r>
              <a:rPr lang="en-US" sz="1050" b="1" i="1" dirty="0"/>
              <a:t>Source </a:t>
            </a:r>
            <a:r>
              <a:rPr lang="en-US" sz="1050" i="1" dirty="0"/>
              <a:t>– The Dawn of Intent: How Inclusive Business Can Drive Competitive Advantage through the SDGs, </a:t>
            </a:r>
            <a:r>
              <a:rPr lang="tr-TR" sz="1050" i="1" dirty="0" err="1"/>
              <a:t>Deloitte</a:t>
            </a:r>
            <a:r>
              <a:rPr lang="tr-TR" sz="1050" i="1" dirty="0"/>
              <a:t>, BCtA, UNDP</a:t>
            </a:r>
            <a:r>
              <a:rPr lang="en-US" sz="1050" i="1" dirty="0"/>
              <a:t> </a:t>
            </a:r>
            <a:r>
              <a:rPr lang="tr-TR" sz="1050" i="1" dirty="0"/>
              <a:t>IICPSD </a:t>
            </a:r>
            <a:r>
              <a:rPr lang="en-US" sz="1050" i="1" dirty="0"/>
              <a:t>201</a:t>
            </a:r>
            <a:r>
              <a:rPr lang="tr-TR" sz="1050" i="1" dirty="0"/>
              <a:t>6</a:t>
            </a:r>
            <a:endParaRPr lang="en-US" sz="1050" i="1" dirty="0"/>
          </a:p>
        </p:txBody>
      </p:sp>
      <p:sp>
        <p:nvSpPr>
          <p:cNvPr id="26" name="Rectangle 25"/>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t>Schemat „biznesu włączającego” który tworzy nową wartość społeczną</a:t>
            </a:r>
            <a:endParaRPr lang="en-US" b="1" dirty="0"/>
          </a:p>
        </p:txBody>
      </p:sp>
      <p:pic>
        <p:nvPicPr>
          <p:cNvPr id="28" name="Resi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1936967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1505" y="1688346"/>
            <a:ext cx="7942996" cy="4013361"/>
          </a:xfrm>
          <a:prstGeom prst="rect">
            <a:avLst/>
          </a:prstGeom>
        </p:spPr>
      </p:pic>
      <p:sp>
        <p:nvSpPr>
          <p:cNvPr id="7" name="Rectangle 5"/>
          <p:cNvSpPr/>
          <p:nvPr/>
        </p:nvSpPr>
        <p:spPr bwMode="gray">
          <a:xfrm>
            <a:off x="103601" y="6379897"/>
            <a:ext cx="5271715" cy="516880"/>
          </a:xfrm>
          <a:prstGeom prst="rect">
            <a:avLst/>
          </a:prstGeom>
          <a:noFill/>
          <a:ln w="38100" algn="ctr">
            <a:noFill/>
            <a:miter lim="800000"/>
            <a:headEnd/>
            <a:tailEnd/>
          </a:ln>
        </p:spPr>
        <p:txBody>
          <a:bodyPr rot="0" spcFirstLastPara="0" vertOverflow="overflow" horzOverflow="overflow" vert="horz" wrap="square" lIns="66675" tIns="66675" rIns="66675" bIns="66675" numCol="1" spcCol="0" rtlCol="0" fromWordArt="0" anchor="t" anchorCtr="0" forceAA="0" compatLnSpc="1">
            <a:prstTxWarp prst="textNoShape">
              <a:avLst/>
            </a:prstTxWarp>
            <a:noAutofit/>
          </a:bodyPr>
          <a:lstStyle/>
          <a:p>
            <a:pPr marL="0" lvl="1">
              <a:spcBef>
                <a:spcPts val="225"/>
              </a:spcBef>
              <a:buSzPct val="100000"/>
            </a:pPr>
            <a:r>
              <a:rPr lang="en-US" sz="1050" b="1" i="1" dirty="0"/>
              <a:t>Source </a:t>
            </a:r>
            <a:r>
              <a:rPr lang="en-US" sz="1050" i="1" dirty="0"/>
              <a:t>– The Dawn of Intent: How Inclusive Business Can Drive Competitive Advantage through the SDGs, </a:t>
            </a:r>
            <a:r>
              <a:rPr lang="tr-TR" sz="1050" i="1" dirty="0" err="1"/>
              <a:t>Deloitte</a:t>
            </a:r>
            <a:r>
              <a:rPr lang="tr-TR" sz="1050" i="1" dirty="0"/>
              <a:t>, BCtA, UNDP</a:t>
            </a:r>
            <a:r>
              <a:rPr lang="en-US" sz="1050" i="1" dirty="0"/>
              <a:t> </a:t>
            </a:r>
            <a:r>
              <a:rPr lang="tr-TR" sz="1050" i="1" dirty="0"/>
              <a:t>IICPSD </a:t>
            </a:r>
            <a:r>
              <a:rPr lang="en-US" sz="1050" i="1" dirty="0"/>
              <a:t>201</a:t>
            </a:r>
            <a:r>
              <a:rPr lang="tr-TR" sz="1050" i="1" dirty="0"/>
              <a:t>6</a:t>
            </a:r>
            <a:endParaRPr lang="en-US" sz="1050" i="1" dirty="0"/>
          </a:p>
        </p:txBody>
      </p:sp>
      <p:sp>
        <p:nvSpPr>
          <p:cNvPr id="8" name="Rectangle 7"/>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t>Warunki dzięki którym „biznes włączający” dynamicznie się rozwija </a:t>
            </a:r>
            <a:endParaRPr lang="en-US" b="1" dirty="0"/>
          </a:p>
        </p:txBody>
      </p:sp>
      <p:pic>
        <p:nvPicPr>
          <p:cNvPr id="9" name="Resim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978099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0486" b="18693"/>
          <a:stretch/>
        </p:blipFill>
        <p:spPr>
          <a:xfrm>
            <a:off x="3152" y="0"/>
            <a:ext cx="12192000" cy="5562600"/>
          </a:xfrm>
          <a:prstGeom prst="rect">
            <a:avLst/>
          </a:prstGeom>
        </p:spPr>
      </p:pic>
      <p:sp>
        <p:nvSpPr>
          <p:cNvPr id="5" name="Text Placeholder 2"/>
          <p:cNvSpPr txBox="1">
            <a:spLocks/>
          </p:cNvSpPr>
          <p:nvPr/>
        </p:nvSpPr>
        <p:spPr>
          <a:xfrm>
            <a:off x="-1" y="5496860"/>
            <a:ext cx="12191999" cy="1376907"/>
          </a:xfrm>
          <a:prstGeom prst="rect">
            <a:avLst/>
          </a:prstGeom>
          <a:solidFill>
            <a:schemeClr val="accent6"/>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b="1" dirty="0">
                <a:solidFill>
                  <a:schemeClr val="bg1"/>
                </a:solidFill>
              </a:rPr>
              <a:t>IICPSD Inclusive Business initiatives</a:t>
            </a:r>
          </a:p>
        </p:txBody>
      </p:sp>
      <p:pic>
        <p:nvPicPr>
          <p:cNvPr id="6" name="Resim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212027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t>Dzieki SDG Wizard, firmy szybko i łatwo poznają które cele są dla nich istotne </a:t>
            </a:r>
            <a:endParaRPr lang="fi-FI" b="1" dirty="0"/>
          </a:p>
        </p:txBody>
      </p:sp>
      <p:pic>
        <p:nvPicPr>
          <p:cNvPr id="5" name="Resi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pic>
        <p:nvPicPr>
          <p:cNvPr id="6" name="Picture 5"/>
          <p:cNvPicPr>
            <a:picLocks noChangeAspect="1"/>
          </p:cNvPicPr>
          <p:nvPr/>
        </p:nvPicPr>
        <p:blipFill rotWithShape="1">
          <a:blip r:embed="rId3"/>
          <a:srcRect t="15802" r="15753" b="5078"/>
          <a:stretch/>
        </p:blipFill>
        <p:spPr>
          <a:xfrm>
            <a:off x="464708" y="2028496"/>
            <a:ext cx="6307020" cy="3331780"/>
          </a:xfrm>
          <a:prstGeom prst="rect">
            <a:avLst/>
          </a:prstGeom>
        </p:spPr>
      </p:pic>
      <p:pic>
        <p:nvPicPr>
          <p:cNvPr id="7" name="Picture 6"/>
          <p:cNvPicPr>
            <a:picLocks noChangeAspect="1"/>
          </p:cNvPicPr>
          <p:nvPr/>
        </p:nvPicPr>
        <p:blipFill rotWithShape="1">
          <a:blip r:embed="rId4"/>
          <a:srcRect l="13722" t="16673" r="14750" b="19997"/>
          <a:stretch/>
        </p:blipFill>
        <p:spPr>
          <a:xfrm>
            <a:off x="7788251" y="1713185"/>
            <a:ext cx="3987727" cy="1985979"/>
          </a:xfrm>
          <a:prstGeom prst="rect">
            <a:avLst/>
          </a:prstGeom>
        </p:spPr>
      </p:pic>
      <p:pic>
        <p:nvPicPr>
          <p:cNvPr id="8" name="Picture 7"/>
          <p:cNvPicPr>
            <a:picLocks noChangeAspect="1"/>
          </p:cNvPicPr>
          <p:nvPr/>
        </p:nvPicPr>
        <p:blipFill rotWithShape="1">
          <a:blip r:embed="rId5"/>
          <a:srcRect l="13722" t="16674" r="14749" b="7029"/>
          <a:stretch/>
        </p:blipFill>
        <p:spPr>
          <a:xfrm>
            <a:off x="7788249" y="3694386"/>
            <a:ext cx="3987729" cy="2392639"/>
          </a:xfrm>
          <a:prstGeom prst="rect">
            <a:avLst/>
          </a:prstGeom>
        </p:spPr>
      </p:pic>
      <p:sp>
        <p:nvSpPr>
          <p:cNvPr id="9" name="Down Arrow 8"/>
          <p:cNvSpPr/>
          <p:nvPr/>
        </p:nvSpPr>
        <p:spPr>
          <a:xfrm rot="10800000">
            <a:off x="3929742" y="3918857"/>
            <a:ext cx="163286" cy="179614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0" name="TextBox 9"/>
          <p:cNvSpPr txBox="1"/>
          <p:nvPr/>
        </p:nvSpPr>
        <p:spPr>
          <a:xfrm>
            <a:off x="2901144" y="5752261"/>
            <a:ext cx="2188420" cy="338554"/>
          </a:xfrm>
          <a:prstGeom prst="rect">
            <a:avLst/>
          </a:prstGeom>
          <a:noFill/>
        </p:spPr>
        <p:txBody>
          <a:bodyPr wrap="none" rtlCol="0">
            <a:spAutoFit/>
          </a:bodyPr>
          <a:lstStyle/>
          <a:p>
            <a:r>
              <a:rPr lang="en-US" sz="1600" b="1" i="1" dirty="0"/>
              <a:t>Describe what you do…</a:t>
            </a:r>
            <a:endParaRPr lang="fi-FI" sz="1600" b="1" i="1" dirty="0"/>
          </a:p>
        </p:txBody>
      </p:sp>
      <p:sp>
        <p:nvSpPr>
          <p:cNvPr id="11" name="Right Arrow 10"/>
          <p:cNvSpPr/>
          <p:nvPr/>
        </p:nvSpPr>
        <p:spPr>
          <a:xfrm>
            <a:off x="6738253" y="4902699"/>
            <a:ext cx="1049996" cy="1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2" name="TextBox 11"/>
          <p:cNvSpPr txBox="1"/>
          <p:nvPr/>
        </p:nvSpPr>
        <p:spPr>
          <a:xfrm>
            <a:off x="5980190" y="5506039"/>
            <a:ext cx="1898937" cy="830997"/>
          </a:xfrm>
          <a:prstGeom prst="rect">
            <a:avLst/>
          </a:prstGeom>
          <a:noFill/>
        </p:spPr>
        <p:txBody>
          <a:bodyPr wrap="square" rtlCol="0">
            <a:spAutoFit/>
          </a:bodyPr>
          <a:lstStyle/>
          <a:p>
            <a:r>
              <a:rPr lang="en-US" sz="1600" b="1" i="1" dirty="0"/>
              <a:t>Find out which SDGs are relevant for you</a:t>
            </a:r>
            <a:endParaRPr lang="fi-FI" sz="1600" b="1" i="1" dirty="0"/>
          </a:p>
        </p:txBody>
      </p:sp>
    </p:spTree>
    <p:extLst>
      <p:ext uri="{BB962C8B-B14F-4D97-AF65-F5344CB8AC3E}">
        <p14:creationId xmlns:p14="http://schemas.microsoft.com/office/powerpoint/2010/main" val="354219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831850" y="5496860"/>
            <a:ext cx="10515600" cy="1361140"/>
          </a:xfrm>
        </p:spPr>
        <p:txBody>
          <a:bodyPr>
            <a:normAutofit/>
          </a:bodyPr>
          <a:lstStyle/>
          <a:p>
            <a:r>
              <a:rPr lang="en-US" sz="3200" b="1" dirty="0">
                <a:solidFill>
                  <a:schemeClr val="bg1"/>
                </a:solidFill>
              </a:rPr>
              <a:t>BUSINESS CALL TO ACTION PHASE III </a:t>
            </a:r>
          </a:p>
          <a:p>
            <a:r>
              <a:rPr lang="en-US" sz="3200" b="1" dirty="0">
                <a:solidFill>
                  <a:schemeClr val="bg1"/>
                </a:solidFill>
              </a:rPr>
              <a:t>STRATEGY 2017-2019</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b="26987"/>
          <a:stretch/>
        </p:blipFill>
        <p:spPr>
          <a:xfrm>
            <a:off x="-1" y="-1"/>
            <a:ext cx="12192001" cy="5496861"/>
          </a:xfrm>
          <a:prstGeom prst="rect">
            <a:avLst/>
          </a:prstGeom>
        </p:spPr>
      </p:pic>
      <p:pic>
        <p:nvPicPr>
          <p:cNvPr id="5" name="Picture 4" descr="BCtA Logo. JPEG.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22066" y="-20109"/>
            <a:ext cx="2369933" cy="1816825"/>
          </a:xfrm>
          <a:prstGeom prst="rect">
            <a:avLst/>
          </a:prstGeom>
        </p:spPr>
      </p:pic>
      <p:sp>
        <p:nvSpPr>
          <p:cNvPr id="6" name="Text Placeholder 2"/>
          <p:cNvSpPr txBox="1">
            <a:spLocks/>
          </p:cNvSpPr>
          <p:nvPr/>
        </p:nvSpPr>
        <p:spPr>
          <a:xfrm>
            <a:off x="-1" y="5496860"/>
            <a:ext cx="12191999" cy="1376907"/>
          </a:xfrm>
          <a:prstGeom prst="rect">
            <a:avLst/>
          </a:prstGeom>
          <a:solidFill>
            <a:srgbClr val="0070C0"/>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b="1" dirty="0">
                <a:solidFill>
                  <a:schemeClr val="bg1"/>
                </a:solidFill>
              </a:rPr>
              <a:t>Business Call to Action</a:t>
            </a:r>
          </a:p>
        </p:txBody>
      </p:sp>
    </p:spTree>
    <p:extLst>
      <p:ext uri="{BB962C8B-B14F-4D97-AF65-F5344CB8AC3E}">
        <p14:creationId xmlns:p14="http://schemas.microsoft.com/office/powerpoint/2010/main" val="3079346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3206" y="339589"/>
            <a:ext cx="9703558" cy="8051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latin typeface="+mn-lt"/>
              </a:rPr>
              <a:t>Business Call to Action</a:t>
            </a:r>
          </a:p>
        </p:txBody>
      </p:sp>
      <p:pic>
        <p:nvPicPr>
          <p:cNvPr id="5" name="Picture 4" descr="BCtA Logo. JPEG.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75167" y="76144"/>
            <a:ext cx="1343794" cy="1030172"/>
          </a:xfrm>
          <a:prstGeom prst="rect">
            <a:avLst/>
          </a:prstGeom>
        </p:spPr>
      </p:pic>
      <p:cxnSp>
        <p:nvCxnSpPr>
          <p:cNvPr id="6" name="Straight Connector 5"/>
          <p:cNvCxnSpPr/>
          <p:nvPr/>
        </p:nvCxnSpPr>
        <p:spPr>
          <a:xfrm>
            <a:off x="573206" y="1194130"/>
            <a:ext cx="11245755"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3206" y="2140524"/>
            <a:ext cx="10945026" cy="954107"/>
          </a:xfrm>
          <a:prstGeom prst="rect">
            <a:avLst/>
          </a:prstGeom>
          <a:noFill/>
        </p:spPr>
        <p:txBody>
          <a:bodyPr wrap="square" rtlCol="0">
            <a:spAutoFit/>
          </a:bodyPr>
          <a:lstStyle/>
          <a:p>
            <a:pPr algn="ctr">
              <a:buClr>
                <a:schemeClr val="accent5">
                  <a:lumMod val="50000"/>
                </a:schemeClr>
              </a:buClr>
            </a:pPr>
            <a:r>
              <a:rPr lang="pl-PL" sz="2800" b="1" dirty="0">
                <a:solidFill>
                  <a:schemeClr val="bg2">
                    <a:lumMod val="10000"/>
                  </a:schemeClr>
                </a:solidFill>
              </a:rPr>
              <a:t>Globalna platforma która wspiera przedsiębiortstwa w inwestycjach komercyjnych, które także wdrażają Cele Zrównoważonego Rozwoju. </a:t>
            </a:r>
            <a:endParaRPr lang="en-US" sz="2800" b="1" dirty="0">
              <a:solidFill>
                <a:schemeClr val="bg2">
                  <a:lumMod val="10000"/>
                </a:schemeClr>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4842" y="4623182"/>
            <a:ext cx="1443896" cy="1067227"/>
          </a:xfrm>
          <a:prstGeom prst="rect">
            <a:avLst/>
          </a:prstGeom>
        </p:spPr>
      </p:pic>
      <p:pic>
        <p:nvPicPr>
          <p:cNvPr id="8" name="Picture 6" descr="https://encrypted-tbn2.gstatic.com/images?q=tbn:ANd9GcSV_AnvTcstTsv5kIhe0oxGoVMATstqETyVC1uB2t8xler7jvKg3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319855" y="4797153"/>
            <a:ext cx="2415668" cy="7192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1" descr="Description: Vid svenskstödda projekt"/>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610907" y="4598179"/>
            <a:ext cx="1259875" cy="1117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upload.wikimedia.org/wikipedia/commons/4/43/UK_Government_logos_2012_-_UK_AID.jpe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26264" y="4680079"/>
            <a:ext cx="890222" cy="9534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4" descr="http://www.zdnet.com/i/story/60/80/002817/usaid.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795111" y="4854551"/>
            <a:ext cx="1934367" cy="60448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456505" y="4680079"/>
            <a:ext cx="616289" cy="1380455"/>
          </a:xfrm>
          <a:prstGeom prst="rect">
            <a:avLst/>
          </a:prstGeom>
          <a:effectLst/>
        </p:spPr>
      </p:pic>
      <p:pic>
        <p:nvPicPr>
          <p:cNvPr id="3" name="Picture 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068201" y="5949239"/>
            <a:ext cx="1324728" cy="746264"/>
          </a:xfrm>
          <a:prstGeom prst="rect">
            <a:avLst/>
          </a:prstGeom>
        </p:spPr>
      </p:pic>
      <p:pic>
        <p:nvPicPr>
          <p:cNvPr id="12" name="Picture 11"/>
          <p:cNvPicPr>
            <a:picLocks noChangeAspect="1"/>
          </p:cNvPicPr>
          <p:nvPr/>
        </p:nvPicPr>
        <p:blipFill>
          <a:blip r:embed="rId11"/>
          <a:stretch>
            <a:fillRect/>
          </a:stretch>
        </p:blipFill>
        <p:spPr>
          <a:xfrm>
            <a:off x="3933510" y="5879833"/>
            <a:ext cx="1180785" cy="787190"/>
          </a:xfrm>
          <a:prstGeom prst="rect">
            <a:avLst/>
          </a:prstGeom>
        </p:spPr>
      </p:pic>
    </p:spTree>
    <p:extLst>
      <p:ext uri="{BB962C8B-B14F-4D97-AF65-F5344CB8AC3E}">
        <p14:creationId xmlns:p14="http://schemas.microsoft.com/office/powerpoint/2010/main" val="3770012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Curved Connector 50"/>
          <p:cNvCxnSpPr/>
          <p:nvPr/>
        </p:nvCxnSpPr>
        <p:spPr>
          <a:xfrm flipV="1">
            <a:off x="1446660" y="2206077"/>
            <a:ext cx="9124053" cy="2511499"/>
          </a:xfrm>
          <a:prstGeom prst="curvedConnector3">
            <a:avLst>
              <a:gd name="adj1" fmla="val 35165"/>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73206" y="339589"/>
            <a:ext cx="9703558" cy="805135"/>
          </a:xfrm>
        </p:spPr>
        <p:txBody>
          <a:bodyPr>
            <a:normAutofit/>
          </a:bodyPr>
          <a:lstStyle/>
          <a:p>
            <a:r>
              <a:rPr lang="en-US" sz="3400" b="1" dirty="0">
                <a:latin typeface="+mn-lt"/>
              </a:rPr>
              <a:t>BCtA: </a:t>
            </a:r>
            <a:r>
              <a:rPr lang="pl-PL" sz="3400" b="1" dirty="0">
                <a:latin typeface="+mn-lt"/>
              </a:rPr>
              <a:t>Model „dojrzałości” firm względem BW  </a:t>
            </a:r>
            <a:endParaRPr lang="en-US" sz="3400" b="1" dirty="0">
              <a:latin typeface="+mn-lt"/>
            </a:endParaRPr>
          </a:p>
        </p:txBody>
      </p:sp>
      <p:cxnSp>
        <p:nvCxnSpPr>
          <p:cNvPr id="6" name="Straight Connector 5"/>
          <p:cNvCxnSpPr/>
          <p:nvPr/>
        </p:nvCxnSpPr>
        <p:spPr>
          <a:xfrm>
            <a:off x="573206" y="1072210"/>
            <a:ext cx="11245755"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727140" y="1776054"/>
            <a:ext cx="1569492" cy="1015663"/>
          </a:xfrm>
          <a:prstGeom prst="rect">
            <a:avLst/>
          </a:prstGeom>
          <a:noFill/>
        </p:spPr>
        <p:txBody>
          <a:bodyPr wrap="square" rtlCol="0">
            <a:spAutoFit/>
          </a:bodyPr>
          <a:lstStyle/>
          <a:p>
            <a:r>
              <a:rPr lang="pl-PL" sz="2000" b="1" dirty="0">
                <a:solidFill>
                  <a:schemeClr val="accent2"/>
                </a:solidFill>
              </a:rPr>
              <a:t>Wład w osiąganie SDG</a:t>
            </a:r>
            <a:endParaRPr lang="en-US" sz="2000" b="1" dirty="0">
              <a:solidFill>
                <a:schemeClr val="accent2"/>
              </a:solidFill>
            </a:endParaRPr>
          </a:p>
        </p:txBody>
      </p:sp>
      <p:sp>
        <p:nvSpPr>
          <p:cNvPr id="44" name="Rounded Rectangle 43"/>
          <p:cNvSpPr/>
          <p:nvPr/>
        </p:nvSpPr>
        <p:spPr>
          <a:xfrm>
            <a:off x="2628515" y="3777966"/>
            <a:ext cx="1542384" cy="721246"/>
          </a:xfrm>
          <a:prstGeom prst="roundRect">
            <a:avLst/>
          </a:prstGeom>
          <a:solidFill>
            <a:srgbClr val="5E9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Przypadkowe zaangażowanie</a:t>
            </a:r>
            <a:endParaRPr lang="en-US" sz="1600" b="1" dirty="0">
              <a:solidFill>
                <a:schemeClr val="bg1"/>
              </a:solidFill>
            </a:endParaRPr>
          </a:p>
        </p:txBody>
      </p:sp>
      <p:sp>
        <p:nvSpPr>
          <p:cNvPr id="45" name="Rounded Rectangle 44"/>
          <p:cNvSpPr/>
          <p:nvPr/>
        </p:nvSpPr>
        <p:spPr>
          <a:xfrm>
            <a:off x="878281" y="4304286"/>
            <a:ext cx="1721754" cy="5626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Brak zaangażowania</a:t>
            </a:r>
            <a:endParaRPr lang="en-US" sz="1600" b="1" dirty="0">
              <a:solidFill>
                <a:schemeClr val="bg1"/>
              </a:solidFill>
            </a:endParaRPr>
          </a:p>
        </p:txBody>
      </p:sp>
      <p:sp>
        <p:nvSpPr>
          <p:cNvPr id="46" name="Rounded Rectangle 45"/>
          <p:cNvSpPr/>
          <p:nvPr/>
        </p:nvSpPr>
        <p:spPr>
          <a:xfrm>
            <a:off x="4196621" y="3037317"/>
            <a:ext cx="1787333" cy="56238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Wstępna faza </a:t>
            </a:r>
            <a:endParaRPr lang="en-US" sz="1600" b="1" dirty="0">
              <a:solidFill>
                <a:schemeClr val="bg1"/>
              </a:solidFill>
            </a:endParaRPr>
          </a:p>
        </p:txBody>
      </p:sp>
      <p:sp>
        <p:nvSpPr>
          <p:cNvPr id="47" name="Rounded Rectangle 46"/>
          <p:cNvSpPr/>
          <p:nvPr/>
        </p:nvSpPr>
        <p:spPr>
          <a:xfrm>
            <a:off x="6044679" y="2718514"/>
            <a:ext cx="1963579" cy="56238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Wzrost zaangażowania</a:t>
            </a:r>
            <a:endParaRPr lang="en-US" sz="1600" b="1" dirty="0">
              <a:solidFill>
                <a:schemeClr val="bg1"/>
              </a:solidFill>
            </a:endParaRPr>
          </a:p>
        </p:txBody>
      </p:sp>
      <p:sp>
        <p:nvSpPr>
          <p:cNvPr id="48" name="Rounded Rectangle 47"/>
          <p:cNvSpPr/>
          <p:nvPr/>
        </p:nvSpPr>
        <p:spPr>
          <a:xfrm>
            <a:off x="8085882" y="2359124"/>
            <a:ext cx="2554443" cy="56238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Efekt skali</a:t>
            </a:r>
            <a:endParaRPr lang="en-US" sz="1600" b="1" dirty="0">
              <a:solidFill>
                <a:schemeClr val="bg1"/>
              </a:solidFill>
            </a:endParaRPr>
          </a:p>
        </p:txBody>
      </p:sp>
      <p:sp>
        <p:nvSpPr>
          <p:cNvPr id="63" name="TextBox 62"/>
          <p:cNvSpPr txBox="1"/>
          <p:nvPr/>
        </p:nvSpPr>
        <p:spPr>
          <a:xfrm rot="16200000">
            <a:off x="-523765" y="5421449"/>
            <a:ext cx="1951856" cy="707886"/>
          </a:xfrm>
          <a:prstGeom prst="rect">
            <a:avLst/>
          </a:prstGeom>
          <a:solidFill>
            <a:schemeClr val="accent2"/>
          </a:solidFill>
        </p:spPr>
        <p:txBody>
          <a:bodyPr wrap="square" rtlCol="0" anchor="ctr">
            <a:noAutofit/>
          </a:bodyPr>
          <a:lstStyle/>
          <a:p>
            <a:pPr algn="ctr"/>
            <a:r>
              <a:rPr lang="pl-PL" sz="2000" b="1" dirty="0">
                <a:solidFill>
                  <a:schemeClr val="bg1"/>
                </a:solidFill>
              </a:rPr>
              <a:t>Oferta </a:t>
            </a:r>
            <a:r>
              <a:rPr lang="en-US" sz="2000" b="1" dirty="0" err="1">
                <a:solidFill>
                  <a:schemeClr val="bg1"/>
                </a:solidFill>
              </a:rPr>
              <a:t>BCtA</a:t>
            </a:r>
            <a:endParaRPr lang="en-US" sz="2000" b="1" dirty="0">
              <a:solidFill>
                <a:schemeClr val="bg1"/>
              </a:solidFill>
            </a:endParaRPr>
          </a:p>
        </p:txBody>
      </p:sp>
      <p:sp>
        <p:nvSpPr>
          <p:cNvPr id="64" name="TextBox 63"/>
          <p:cNvSpPr txBox="1"/>
          <p:nvPr/>
        </p:nvSpPr>
        <p:spPr>
          <a:xfrm>
            <a:off x="878281" y="5097194"/>
            <a:ext cx="3292618" cy="1642170"/>
          </a:xfrm>
          <a:prstGeom prst="rect">
            <a:avLst/>
          </a:prstGeom>
          <a:solidFill>
            <a:schemeClr val="bg1">
              <a:lumMod val="95000"/>
            </a:schemeClr>
          </a:solidFill>
        </p:spPr>
        <p:txBody>
          <a:bodyPr wrap="square" rtlCol="0">
            <a:noAutofit/>
          </a:bodyPr>
          <a:lstStyle>
            <a:defPPr>
              <a:defRPr lang="en-US"/>
            </a:defPPr>
            <a:lvl1pPr marL="285750" indent="-285750">
              <a:buFont typeface="Arial" panose="020B0604020202020204" pitchFamily="34" charset="0"/>
              <a:buChar char="•"/>
              <a:defRPr sz="1600"/>
            </a:lvl1pPr>
          </a:lstStyle>
          <a:p>
            <a:r>
              <a:rPr lang="pl-PL" sz="1200" dirty="0"/>
              <a:t>Warsztaty, dzielenie sie informacją i wiedzą</a:t>
            </a:r>
            <a:endParaRPr lang="en-US" sz="1200" dirty="0"/>
          </a:p>
          <a:p>
            <a:r>
              <a:rPr lang="pl-PL" sz="1200" dirty="0"/>
              <a:t>Budowania umiejętności poprzez </a:t>
            </a:r>
            <a:r>
              <a:rPr lang="en-US" sz="1200" dirty="0"/>
              <a:t>IB Maturity Diagnostic Tool</a:t>
            </a:r>
            <a:r>
              <a:rPr lang="pl-PL" sz="1200" dirty="0"/>
              <a:t> dostępny przez internet; warsztaty, oraz wiedzę którą się dzielą partnerzy </a:t>
            </a:r>
            <a:endParaRPr lang="en-US" sz="1200" dirty="0"/>
          </a:p>
          <a:p>
            <a:pPr marL="0" indent="0">
              <a:buNone/>
            </a:pPr>
            <a:endParaRPr lang="en-US" sz="1200" dirty="0"/>
          </a:p>
        </p:txBody>
      </p:sp>
      <p:sp>
        <p:nvSpPr>
          <p:cNvPr id="65" name="TextBox 64"/>
          <p:cNvSpPr txBox="1"/>
          <p:nvPr/>
        </p:nvSpPr>
        <p:spPr>
          <a:xfrm>
            <a:off x="4240511" y="3664624"/>
            <a:ext cx="1743443" cy="1500461"/>
          </a:xfrm>
          <a:prstGeom prst="rect">
            <a:avLst/>
          </a:prstGeom>
          <a:solidFill>
            <a:schemeClr val="bg1">
              <a:lumMod val="95000"/>
            </a:schemeClr>
          </a:solidFill>
        </p:spPr>
        <p:txBody>
          <a:bodyPr wrap="square" rtlCol="0">
            <a:noAutofit/>
          </a:bodyPr>
          <a:lstStyle/>
          <a:p>
            <a:pPr marL="285750" indent="-285750">
              <a:buFont typeface="Arial" panose="020B0604020202020204" pitchFamily="34" charset="0"/>
              <a:buChar char="•"/>
            </a:pPr>
            <a:r>
              <a:rPr lang="pl-PL" sz="1200" dirty="0"/>
              <a:t>Dostę do Instrumentów oraz wsparcia technicznego (online) jak w firmie można wdrażać</a:t>
            </a:r>
            <a:r>
              <a:rPr lang="en-US" sz="1200" dirty="0"/>
              <a:t>,</a:t>
            </a:r>
            <a:r>
              <a:rPr lang="pl-PL" sz="1200" dirty="0"/>
              <a:t> planowanie jak monitorować rezultaty społeczne </a:t>
            </a:r>
            <a:endParaRPr lang="en-US" sz="1200" dirty="0"/>
          </a:p>
          <a:p>
            <a:pPr marL="285750" indent="-285750">
              <a:buFont typeface="Arial" panose="020B0604020202020204" pitchFamily="34" charset="0"/>
              <a:buChar char="•"/>
            </a:pPr>
            <a:endParaRPr lang="en-US" sz="1200" dirty="0"/>
          </a:p>
        </p:txBody>
      </p:sp>
      <p:sp>
        <p:nvSpPr>
          <p:cNvPr id="66" name="TextBox 65"/>
          <p:cNvSpPr txBox="1"/>
          <p:nvPr/>
        </p:nvSpPr>
        <p:spPr>
          <a:xfrm>
            <a:off x="6087095" y="3372153"/>
            <a:ext cx="1878745" cy="1792932"/>
          </a:xfrm>
          <a:prstGeom prst="rect">
            <a:avLst/>
          </a:prstGeom>
          <a:solidFill>
            <a:schemeClr val="bg1">
              <a:lumMod val="95000"/>
            </a:schemeClr>
          </a:solidFill>
        </p:spPr>
        <p:txBody>
          <a:bodyPr wrap="square" rtlCol="0">
            <a:noAutofit/>
          </a:bodyPr>
          <a:lstStyle/>
          <a:p>
            <a:pPr marL="285750" indent="-285750">
              <a:buFont typeface="Arial" panose="020B0604020202020204" pitchFamily="34" charset="0"/>
              <a:buChar char="•"/>
            </a:pPr>
            <a:r>
              <a:rPr lang="pl-PL" sz="1200" dirty="0"/>
              <a:t>Dostęp do Instrumentów oraz wsparcia technicznego (online) podczas wdrażania modelu, monitoring rezultatów społecznych. </a:t>
            </a:r>
            <a:endParaRPr lang="en-US" sz="1200" dirty="0"/>
          </a:p>
        </p:txBody>
      </p:sp>
      <p:sp>
        <p:nvSpPr>
          <p:cNvPr id="67" name="TextBox 66"/>
          <p:cNvSpPr txBox="1"/>
          <p:nvPr/>
        </p:nvSpPr>
        <p:spPr>
          <a:xfrm>
            <a:off x="8105750" y="2960059"/>
            <a:ext cx="2534575" cy="3023404"/>
          </a:xfrm>
          <a:prstGeom prst="rect">
            <a:avLst/>
          </a:prstGeom>
          <a:solidFill>
            <a:schemeClr val="bg1">
              <a:lumMod val="95000"/>
            </a:schemeClr>
          </a:solidFill>
        </p:spPr>
        <p:txBody>
          <a:bodyPr wrap="square" rtlCol="0">
            <a:noAutofit/>
          </a:bodyPr>
          <a:lstStyle/>
          <a:p>
            <a:pPr marL="285750" indent="-285750">
              <a:buFont typeface="Arial" panose="020B0604020202020204" pitchFamily="34" charset="0"/>
              <a:buChar char="•"/>
            </a:pPr>
            <a:r>
              <a:rPr lang="pl-PL" sz="1200" dirty="0"/>
              <a:t>Instrumenty </a:t>
            </a:r>
            <a:r>
              <a:rPr lang="en-US" sz="1200" dirty="0"/>
              <a:t>Online </a:t>
            </a:r>
            <a:r>
              <a:rPr lang="pl-PL" sz="1200" dirty="0"/>
              <a:t>oraz szkolenia w każdej fazie cyklu </a:t>
            </a:r>
            <a:r>
              <a:rPr lang="en-US" sz="1200" dirty="0" err="1"/>
              <a:t>BCtA</a:t>
            </a:r>
            <a:r>
              <a:rPr lang="en-US" sz="1200" dirty="0"/>
              <a:t> Commitment</a:t>
            </a:r>
            <a:r>
              <a:rPr lang="pl-PL" sz="1200" dirty="0"/>
              <a:t>, pomiar i raportowanie o skutkach finsnsowych oraz społecznych </a:t>
            </a:r>
          </a:p>
          <a:p>
            <a:pPr marL="285750" indent="-285750">
              <a:buFont typeface="Arial" panose="020B0604020202020204" pitchFamily="34" charset="0"/>
              <a:buChar char="•"/>
            </a:pPr>
            <a:r>
              <a:rPr lang="pl-PL" sz="1200" dirty="0"/>
              <a:t>Dyskusje z rządami na temat przeszkód oraz możliwości związanych z biznesem włączającym . </a:t>
            </a:r>
            <a:endParaRPr lang="en-US" sz="1200" dirty="0"/>
          </a:p>
        </p:txBody>
      </p:sp>
      <p:sp>
        <p:nvSpPr>
          <p:cNvPr id="18" name="TextBox 17"/>
          <p:cNvSpPr txBox="1"/>
          <p:nvPr/>
        </p:nvSpPr>
        <p:spPr>
          <a:xfrm>
            <a:off x="4240638" y="6033150"/>
            <a:ext cx="6399687" cy="325205"/>
          </a:xfrm>
          <a:prstGeom prst="rect">
            <a:avLst/>
          </a:prstGeom>
          <a:solidFill>
            <a:schemeClr val="bg1">
              <a:lumMod val="95000"/>
            </a:schemeClr>
          </a:solidFill>
        </p:spPr>
        <p:txBody>
          <a:bodyPr wrap="square" rtlCol="0">
            <a:noAutofit/>
          </a:bodyPr>
          <a:lstStyle/>
          <a:p>
            <a:pPr marL="285750" indent="-285750">
              <a:buFont typeface="Arial" panose="020B0604020202020204" pitchFamily="34" charset="0"/>
              <a:buChar char="•"/>
            </a:pPr>
            <a:r>
              <a:rPr lang="pl-PL" sz="1200" dirty="0"/>
              <a:t>Potwierdzenie wartości modeli inwestycji właczających w firmie  poprzez uczestniczenie w BCTA </a:t>
            </a:r>
            <a:endParaRPr lang="en-US" sz="1200" dirty="0"/>
          </a:p>
          <a:p>
            <a:pPr marL="285750" indent="-285750">
              <a:buFont typeface="Arial" panose="020B0604020202020204" pitchFamily="34" charset="0"/>
              <a:buChar char="•"/>
            </a:pPr>
            <a:endParaRPr lang="en-US" sz="1200" dirty="0"/>
          </a:p>
        </p:txBody>
      </p:sp>
      <p:sp>
        <p:nvSpPr>
          <p:cNvPr id="19" name="TextBox 18"/>
          <p:cNvSpPr txBox="1"/>
          <p:nvPr/>
        </p:nvSpPr>
        <p:spPr>
          <a:xfrm>
            <a:off x="4266426" y="5230013"/>
            <a:ext cx="3805895" cy="753450"/>
          </a:xfrm>
          <a:prstGeom prst="rect">
            <a:avLst/>
          </a:prstGeom>
          <a:solidFill>
            <a:schemeClr val="bg1">
              <a:lumMod val="95000"/>
            </a:schemeClr>
          </a:solidFill>
        </p:spPr>
        <p:txBody>
          <a:bodyPr wrap="square" rtlCol="0">
            <a:noAutofit/>
          </a:bodyPr>
          <a:lstStyle/>
          <a:p>
            <a:pPr marL="285750" indent="-285750">
              <a:buFont typeface="Arial" panose="020B0604020202020204" pitchFamily="34" charset="0"/>
              <a:buChar char="•"/>
            </a:pPr>
            <a:r>
              <a:rPr lang="pl-PL" sz="1200" dirty="0"/>
              <a:t>Budowanie umiejętności oraz wiedzy dla firm z użyciem </a:t>
            </a:r>
            <a:r>
              <a:rPr lang="en-US" sz="1200" dirty="0" err="1"/>
              <a:t>BCtA</a:t>
            </a:r>
            <a:r>
              <a:rPr lang="en-US" sz="1200" dirty="0"/>
              <a:t>/UNDP IB Maturity Tool, </a:t>
            </a:r>
            <a:r>
              <a:rPr lang="pl-PL" sz="1200" dirty="0"/>
              <a:t>dostępnego </a:t>
            </a:r>
            <a:r>
              <a:rPr lang="en-US" sz="1200" dirty="0"/>
              <a:t>online,  </a:t>
            </a:r>
            <a:r>
              <a:rPr lang="pl-PL" sz="1200" dirty="0"/>
              <a:t>poprzez warsztaty oraz B2B. </a:t>
            </a:r>
            <a:endParaRPr lang="en-US" sz="1200" dirty="0"/>
          </a:p>
        </p:txBody>
      </p:sp>
      <p:sp>
        <p:nvSpPr>
          <p:cNvPr id="3" name="Pentagon 2"/>
          <p:cNvSpPr/>
          <p:nvPr/>
        </p:nvSpPr>
        <p:spPr>
          <a:xfrm rot="16200000">
            <a:off x="-476932" y="2604170"/>
            <a:ext cx="2982670" cy="21341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Przeszkody</a:t>
            </a:r>
            <a:endParaRPr lang="en-US" sz="1400" dirty="0"/>
          </a:p>
        </p:txBody>
      </p:sp>
      <p:sp>
        <p:nvSpPr>
          <p:cNvPr id="21" name="Pentagon 20"/>
          <p:cNvSpPr/>
          <p:nvPr/>
        </p:nvSpPr>
        <p:spPr>
          <a:xfrm rot="16200000">
            <a:off x="1533404" y="2366305"/>
            <a:ext cx="2501375" cy="207846"/>
          </a:xfrm>
          <a:prstGeom prst="homePlate">
            <a:avLst/>
          </a:prstGeom>
          <a:solidFill>
            <a:srgbClr val="5E9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Przeszkody</a:t>
            </a:r>
            <a:endParaRPr lang="en-US" sz="1400" dirty="0"/>
          </a:p>
        </p:txBody>
      </p:sp>
      <p:sp>
        <p:nvSpPr>
          <p:cNvPr id="22" name="Pentagon 21"/>
          <p:cNvSpPr/>
          <p:nvPr/>
        </p:nvSpPr>
        <p:spPr>
          <a:xfrm rot="16200000">
            <a:off x="3418503" y="1997660"/>
            <a:ext cx="1752850" cy="196610"/>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Przeszkody</a:t>
            </a:r>
            <a:endParaRPr lang="en-US" sz="1400" dirty="0"/>
          </a:p>
        </p:txBody>
      </p:sp>
      <p:sp>
        <p:nvSpPr>
          <p:cNvPr id="23" name="Pentagon 22"/>
          <p:cNvSpPr/>
          <p:nvPr/>
        </p:nvSpPr>
        <p:spPr>
          <a:xfrm rot="16200000">
            <a:off x="5409956" y="1854266"/>
            <a:ext cx="1455897" cy="18645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Przeszkody</a:t>
            </a:r>
            <a:endParaRPr lang="en-US" sz="1400" dirty="0"/>
          </a:p>
        </p:txBody>
      </p:sp>
      <p:sp>
        <p:nvSpPr>
          <p:cNvPr id="25" name="Pentagon 24"/>
          <p:cNvSpPr/>
          <p:nvPr/>
        </p:nvSpPr>
        <p:spPr>
          <a:xfrm rot="16200000">
            <a:off x="7675587" y="1662921"/>
            <a:ext cx="1088722" cy="20196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Przeszkody</a:t>
            </a:r>
            <a:endParaRPr lang="en-US" sz="1400" dirty="0"/>
          </a:p>
        </p:txBody>
      </p:sp>
      <p:sp>
        <p:nvSpPr>
          <p:cNvPr id="5" name="TextBox 4"/>
          <p:cNvSpPr txBox="1"/>
          <p:nvPr/>
        </p:nvSpPr>
        <p:spPr>
          <a:xfrm>
            <a:off x="1078904" y="1189493"/>
            <a:ext cx="1471544" cy="1200329"/>
          </a:xfrm>
          <a:prstGeom prst="rect">
            <a:avLst/>
          </a:prstGeom>
          <a:noFill/>
        </p:spPr>
        <p:txBody>
          <a:bodyPr wrap="square" rtlCol="0">
            <a:spAutoFit/>
          </a:bodyPr>
          <a:lstStyle/>
          <a:p>
            <a:pPr marL="171450" indent="-171450">
              <a:buFont typeface="Arial" panose="020B0604020202020204" pitchFamily="34" charset="0"/>
              <a:buChar char="•"/>
            </a:pPr>
            <a:r>
              <a:rPr lang="pl-PL" sz="1200" dirty="0"/>
              <a:t>Brak świadomości</a:t>
            </a:r>
            <a:endParaRPr lang="en-US" sz="1200" dirty="0"/>
          </a:p>
          <a:p>
            <a:pPr marL="171450" indent="-171450">
              <a:buFont typeface="Arial" panose="020B0604020202020204" pitchFamily="34" charset="0"/>
              <a:buChar char="•"/>
            </a:pPr>
            <a:r>
              <a:rPr lang="en-US" sz="1200" dirty="0"/>
              <a:t>S</a:t>
            </a:r>
            <a:r>
              <a:rPr lang="pl-PL" sz="1200" dirty="0"/>
              <a:t>ceptyczne nastawienie</a:t>
            </a:r>
            <a:endParaRPr lang="en-US" sz="1200" dirty="0"/>
          </a:p>
          <a:p>
            <a:pPr marL="171450" indent="-171450">
              <a:buFont typeface="Arial" panose="020B0604020202020204" pitchFamily="34" charset="0"/>
              <a:buChar char="•"/>
            </a:pPr>
            <a:r>
              <a:rPr lang="pl-PL" sz="1200" dirty="0"/>
              <a:t>Kultura w firmie </a:t>
            </a:r>
            <a:endParaRPr lang="en-US" sz="1200" dirty="0"/>
          </a:p>
          <a:p>
            <a:pPr marL="171450" indent="-171450">
              <a:buFont typeface="Arial" panose="020B0604020202020204" pitchFamily="34" charset="0"/>
              <a:buChar char="•"/>
            </a:pPr>
            <a:r>
              <a:rPr lang="pl-PL" sz="1200" dirty="0"/>
              <a:t>Brak wiedzy</a:t>
            </a:r>
            <a:endParaRPr lang="en-US" sz="1200" dirty="0"/>
          </a:p>
          <a:p>
            <a:pPr marL="171450" indent="-171450">
              <a:buFont typeface="Arial" panose="020B0604020202020204" pitchFamily="34" charset="0"/>
              <a:buChar char="•"/>
            </a:pPr>
            <a:endParaRPr lang="en-US" sz="1200" dirty="0"/>
          </a:p>
        </p:txBody>
      </p:sp>
      <p:sp>
        <p:nvSpPr>
          <p:cNvPr id="26" name="TextBox 25"/>
          <p:cNvSpPr txBox="1"/>
          <p:nvPr/>
        </p:nvSpPr>
        <p:spPr>
          <a:xfrm>
            <a:off x="2913511" y="1189493"/>
            <a:ext cx="1159886" cy="1569660"/>
          </a:xfrm>
          <a:prstGeom prst="rect">
            <a:avLst/>
          </a:prstGeom>
          <a:noFill/>
        </p:spPr>
        <p:txBody>
          <a:bodyPr wrap="square" rtlCol="0">
            <a:spAutoFit/>
          </a:bodyPr>
          <a:lstStyle/>
          <a:p>
            <a:pPr marL="171450" indent="-171450">
              <a:buFont typeface="Arial" panose="020B0604020202020204" pitchFamily="34" charset="0"/>
              <a:buChar char="•"/>
            </a:pPr>
            <a:r>
              <a:rPr lang="pl-PL" sz="1200" dirty="0"/>
              <a:t>Brak świadomości</a:t>
            </a:r>
            <a:endParaRPr lang="en-US" sz="1200" dirty="0"/>
          </a:p>
          <a:p>
            <a:pPr marL="171450" indent="-171450">
              <a:buFont typeface="Arial" panose="020B0604020202020204" pitchFamily="34" charset="0"/>
              <a:buChar char="•"/>
            </a:pPr>
            <a:r>
              <a:rPr lang="pl-PL" sz="1200" dirty="0"/>
              <a:t>Przekonanie że te modele nie przyniosą zysku</a:t>
            </a:r>
            <a:endParaRPr lang="en-US" sz="1200" dirty="0"/>
          </a:p>
          <a:p>
            <a:endParaRPr lang="en-US" sz="1200" dirty="0"/>
          </a:p>
        </p:txBody>
      </p:sp>
      <p:sp>
        <p:nvSpPr>
          <p:cNvPr id="27" name="TextBox 26"/>
          <p:cNvSpPr txBox="1"/>
          <p:nvPr/>
        </p:nvSpPr>
        <p:spPr>
          <a:xfrm>
            <a:off x="4409305" y="1189493"/>
            <a:ext cx="1471544" cy="1569660"/>
          </a:xfrm>
          <a:prstGeom prst="rect">
            <a:avLst/>
          </a:prstGeom>
          <a:noFill/>
        </p:spPr>
        <p:txBody>
          <a:bodyPr wrap="square" rtlCol="0">
            <a:spAutoFit/>
          </a:bodyPr>
          <a:lstStyle/>
          <a:p>
            <a:pPr marL="171450" indent="-171450">
              <a:buFont typeface="Arial" panose="020B0604020202020204" pitchFamily="34" charset="0"/>
              <a:buChar char="•"/>
            </a:pPr>
            <a:r>
              <a:rPr lang="pl-PL" sz="1200" dirty="0"/>
              <a:t>Brak wiedzy, środków oraz umiejętności zeby zrozumieć jaka wartość biznes włączający ma na rozwój firmy</a:t>
            </a:r>
            <a:endParaRPr lang="en-US" sz="1200" dirty="0"/>
          </a:p>
          <a:p>
            <a:pPr marL="171450" indent="-171450">
              <a:buFont typeface="Arial" panose="020B0604020202020204" pitchFamily="34" charset="0"/>
              <a:buChar char="•"/>
            </a:pPr>
            <a:endParaRPr lang="en-US" sz="1200" dirty="0"/>
          </a:p>
        </p:txBody>
      </p:sp>
      <p:sp>
        <p:nvSpPr>
          <p:cNvPr id="28" name="TextBox 27"/>
          <p:cNvSpPr txBox="1"/>
          <p:nvPr/>
        </p:nvSpPr>
        <p:spPr>
          <a:xfrm>
            <a:off x="6223742" y="1189493"/>
            <a:ext cx="1871331" cy="830997"/>
          </a:xfrm>
          <a:prstGeom prst="rect">
            <a:avLst/>
          </a:prstGeom>
          <a:noFill/>
        </p:spPr>
        <p:txBody>
          <a:bodyPr wrap="square" rtlCol="0">
            <a:spAutoFit/>
          </a:bodyPr>
          <a:lstStyle/>
          <a:p>
            <a:pPr marL="171450" indent="-171450">
              <a:buFont typeface="Arial" panose="020B0604020202020204" pitchFamily="34" charset="0"/>
              <a:buChar char="•"/>
            </a:pPr>
            <a:r>
              <a:rPr lang="pl-PL" sz="1200" dirty="0"/>
              <a:t>Brak środków oraz wiedzy jak model może być wdrożony w firmie </a:t>
            </a:r>
            <a:endParaRPr lang="en-US" sz="1200" dirty="0"/>
          </a:p>
          <a:p>
            <a:endParaRPr lang="en-US" sz="1200" dirty="0"/>
          </a:p>
        </p:txBody>
      </p:sp>
      <p:sp>
        <p:nvSpPr>
          <p:cNvPr id="29" name="TextBox 28"/>
          <p:cNvSpPr txBox="1"/>
          <p:nvPr/>
        </p:nvSpPr>
        <p:spPr>
          <a:xfrm>
            <a:off x="8320930" y="1189493"/>
            <a:ext cx="2358120" cy="1200329"/>
          </a:xfrm>
          <a:prstGeom prst="rect">
            <a:avLst/>
          </a:prstGeom>
          <a:noFill/>
        </p:spPr>
        <p:txBody>
          <a:bodyPr wrap="square" rtlCol="0">
            <a:spAutoFit/>
          </a:bodyPr>
          <a:lstStyle/>
          <a:p>
            <a:pPr marL="171450" indent="-171450">
              <a:buFont typeface="Arial" panose="020B0604020202020204" pitchFamily="34" charset="0"/>
              <a:buChar char="•"/>
            </a:pPr>
            <a:r>
              <a:rPr lang="pl-PL" sz="1200" dirty="0"/>
              <a:t>Brak mozzliwości żeby raportować o rezultatach</a:t>
            </a:r>
            <a:endParaRPr lang="en-US" sz="1200" dirty="0"/>
          </a:p>
          <a:p>
            <a:pPr marL="171450" indent="-171450">
              <a:buFont typeface="Arial" panose="020B0604020202020204" pitchFamily="34" charset="0"/>
              <a:buChar char="•"/>
            </a:pPr>
            <a:r>
              <a:rPr lang="pl-PL" sz="1200" dirty="0"/>
              <a:t>Brak inicjatywy ze strony polityki rządów aby rozwój takich modeli wspierać</a:t>
            </a:r>
            <a:endParaRPr lang="en-US" sz="1200" dirty="0"/>
          </a:p>
          <a:p>
            <a:endParaRPr lang="en-US" sz="1200" dirty="0"/>
          </a:p>
        </p:txBody>
      </p:sp>
      <p:sp>
        <p:nvSpPr>
          <p:cNvPr id="30" name="TextBox 29"/>
          <p:cNvSpPr txBox="1"/>
          <p:nvPr/>
        </p:nvSpPr>
        <p:spPr>
          <a:xfrm>
            <a:off x="4255878" y="6383670"/>
            <a:ext cx="6384447" cy="355694"/>
          </a:xfrm>
          <a:prstGeom prst="rect">
            <a:avLst/>
          </a:prstGeom>
          <a:solidFill>
            <a:schemeClr val="bg1">
              <a:lumMod val="95000"/>
            </a:schemeClr>
          </a:solidFill>
        </p:spPr>
        <p:txBody>
          <a:bodyPr wrap="square" rtlCol="0">
            <a:noAutofit/>
          </a:bodyPr>
          <a:lstStyle/>
          <a:p>
            <a:pPr marL="285750" indent="-285750">
              <a:buFont typeface="Arial" panose="020B0604020202020204" pitchFamily="34" charset="0"/>
              <a:buChar char="•"/>
            </a:pPr>
            <a:r>
              <a:rPr lang="pl-PL" sz="1200" dirty="0"/>
              <a:t>Wkład w dyskusje publiczną na temat przeszkód i możliwości biznesu włączającego oraz instytucji które mogą wspirać ten rozwój</a:t>
            </a:r>
            <a:endParaRPr lang="en-US" sz="1200" dirty="0"/>
          </a:p>
          <a:p>
            <a:pPr marL="285750" indent="-285750">
              <a:buFont typeface="Arial" panose="020B0604020202020204" pitchFamily="34" charset="0"/>
              <a:buChar char="•"/>
            </a:pPr>
            <a:endParaRPr lang="en-US" sz="1200" dirty="0"/>
          </a:p>
        </p:txBody>
      </p:sp>
      <p:pic>
        <p:nvPicPr>
          <p:cNvPr id="31" name="Picture 30" descr="BCtA Logo. JPEG.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72643" y="76144"/>
            <a:ext cx="1146318" cy="878784"/>
          </a:xfrm>
          <a:prstGeom prst="rect">
            <a:avLst/>
          </a:prstGeom>
        </p:spPr>
      </p:pic>
    </p:spTree>
    <p:extLst>
      <p:ext uri="{BB962C8B-B14F-4D97-AF65-F5344CB8AC3E}">
        <p14:creationId xmlns:p14="http://schemas.microsoft.com/office/powerpoint/2010/main" val="41541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398"/>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UNDP Istanbul International Center for Private Sector in Development</a:t>
            </a:r>
            <a:endParaRPr lang="fi-FI" b="1" dirty="0"/>
          </a:p>
        </p:txBody>
      </p:sp>
      <p:pic>
        <p:nvPicPr>
          <p:cNvPr id="5" name="Resi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
        <p:nvSpPr>
          <p:cNvPr id="6" name="Akış Çizelgesi: Öteki İşlem 6"/>
          <p:cNvSpPr/>
          <p:nvPr/>
        </p:nvSpPr>
        <p:spPr>
          <a:xfrm>
            <a:off x="1457888" y="2903432"/>
            <a:ext cx="2205587" cy="802991"/>
          </a:xfrm>
          <a:prstGeom prst="flowChartAlternateProcess">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pl-PL" sz="1600" dirty="0">
                <a:solidFill>
                  <a:srgbClr val="E7E6E6">
                    <a:lumMod val="25000"/>
                  </a:srgbClr>
                </a:solidFill>
              </a:rPr>
              <a:t>Centrum UNDP. UNDP działa w 177 krajach na świecie. Wspiera rządy we wdrażaniu Celów Zrównoważonego Rozwoju</a:t>
            </a:r>
            <a:endParaRPr lang="en-US" sz="1600" dirty="0">
              <a:solidFill>
                <a:srgbClr val="E7E6E6">
                  <a:lumMod val="25000"/>
                </a:srgbClr>
              </a:solidFill>
            </a:endParaRPr>
          </a:p>
          <a:p>
            <a:endParaRPr lang="en-US" sz="1600" dirty="0">
              <a:solidFill>
                <a:srgbClr val="E7E6E6">
                  <a:lumMod val="25000"/>
                </a:srgbClr>
              </a:solidFill>
            </a:endParaRPr>
          </a:p>
          <a:p>
            <a:endParaRPr lang="en-US" sz="600" dirty="0">
              <a:solidFill>
                <a:srgbClr val="E7E6E6">
                  <a:lumMod val="25000"/>
                </a:srgbClr>
              </a:solidFill>
            </a:endParaRPr>
          </a:p>
        </p:txBody>
      </p:sp>
      <p:pic>
        <p:nvPicPr>
          <p:cNvPr id="7" name="Picture 6" descr="https://www.ncjwmpls.org/sites/www.ncjwmpls.org/files/styles/page-images/public/12-Diversity-20150108-Icon_0.png?itok=UNtbg0H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997" y="2963537"/>
            <a:ext cx="577914" cy="577914"/>
          </a:xfrm>
          <a:prstGeom prst="rect">
            <a:avLst/>
          </a:prstGeom>
          <a:ln>
            <a:noFill/>
          </a:ln>
          <a:extLst/>
        </p:spPr>
        <p:style>
          <a:lnRef idx="2">
            <a:schemeClr val="accent1"/>
          </a:lnRef>
          <a:fillRef idx="1">
            <a:schemeClr val="lt1"/>
          </a:fillRef>
          <a:effectRef idx="0">
            <a:schemeClr val="accent1"/>
          </a:effectRef>
          <a:fontRef idx="minor">
            <a:schemeClr val="dk1"/>
          </a:fontRef>
        </p:style>
      </p:pic>
      <p:sp>
        <p:nvSpPr>
          <p:cNvPr id="8" name="Akış Çizelgesi: Öteki İşlem 9"/>
          <p:cNvSpPr/>
          <p:nvPr/>
        </p:nvSpPr>
        <p:spPr>
          <a:xfrm>
            <a:off x="4463313" y="2382662"/>
            <a:ext cx="3237210" cy="2392853"/>
          </a:xfrm>
          <a:prstGeom prst="flowChartAlternateProcess">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pl-PL" sz="1600" dirty="0">
                <a:solidFill>
                  <a:srgbClr val="E7E6E6">
                    <a:lumMod val="25000"/>
                  </a:srgbClr>
                </a:solidFill>
              </a:rPr>
              <a:t>Stworzone przez UNDP oraz rzad Turcji aby</a:t>
            </a:r>
            <a:r>
              <a:rPr lang="tr-TR" sz="1600" dirty="0">
                <a:solidFill>
                  <a:srgbClr val="E7E6E6">
                    <a:lumMod val="25000"/>
                  </a:srgbClr>
                </a:solidFill>
              </a:rPr>
              <a:t>:</a:t>
            </a:r>
          </a:p>
          <a:p>
            <a:pPr marL="285750" indent="-285750">
              <a:buFontTx/>
              <a:buChar char="-"/>
              <a:defRPr/>
            </a:pPr>
            <a:r>
              <a:rPr lang="pl-PL" sz="1600" dirty="0">
                <a:solidFill>
                  <a:srgbClr val="E7E6E6">
                    <a:lumMod val="25000"/>
                  </a:srgbClr>
                </a:solidFill>
              </a:rPr>
              <a:t>Włączać biznes w realizację Celów ZR. </a:t>
            </a:r>
          </a:p>
          <a:p>
            <a:pPr marL="285750" indent="-285750">
              <a:buFontTx/>
              <a:buChar char="-"/>
              <a:defRPr/>
            </a:pPr>
            <a:r>
              <a:rPr lang="pl-PL" sz="1600" dirty="0">
                <a:solidFill>
                  <a:srgbClr val="E7E6E6">
                    <a:lumMod val="25000"/>
                  </a:srgbClr>
                </a:solidFill>
              </a:rPr>
              <a:t>Wspierać zrównoważony wzrost w krajach rozijających się </a:t>
            </a:r>
            <a:endParaRPr lang="en-US" sz="1600" dirty="0">
              <a:solidFill>
                <a:srgbClr val="E7E6E6">
                  <a:lumMod val="25000"/>
                </a:srgbClr>
              </a:solidFill>
            </a:endParaRPr>
          </a:p>
        </p:txBody>
      </p:sp>
      <p:pic>
        <p:nvPicPr>
          <p:cNvPr id="9" name="Picture 8" descr="http://www.farkbayrak.com/c/14-category_default/t%C3%BCrk-bayraklari.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078224" y="5420253"/>
            <a:ext cx="622299" cy="41915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777830" y="4688425"/>
            <a:ext cx="2193731" cy="1500505"/>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1600" dirty="0">
              <a:solidFill>
                <a:srgbClr val="E7E6E6">
                  <a:lumMod val="25000"/>
                </a:srgbClr>
              </a:solidFill>
            </a:endParaRPr>
          </a:p>
        </p:txBody>
      </p:sp>
      <p:sp>
        <p:nvSpPr>
          <p:cNvPr id="11" name="Akış Çizelgesi: Öteki İşlem 18"/>
          <p:cNvSpPr/>
          <p:nvPr/>
        </p:nvSpPr>
        <p:spPr>
          <a:xfrm>
            <a:off x="635623" y="4330055"/>
            <a:ext cx="3067106" cy="1335888"/>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457200">
              <a:defRPr/>
            </a:pPr>
            <a:r>
              <a:rPr lang="pl-PL" sz="1600" dirty="0">
                <a:solidFill>
                  <a:srgbClr val="E7E6E6">
                    <a:lumMod val="25000"/>
                  </a:srgbClr>
                </a:solidFill>
              </a:rPr>
              <a:t>Zarządza czterama globalnymi inicjatywami</a:t>
            </a:r>
            <a:r>
              <a:rPr lang="en-US" sz="1600" dirty="0">
                <a:solidFill>
                  <a:srgbClr val="E7E6E6">
                    <a:lumMod val="25000"/>
                  </a:srgbClr>
                </a:solidFill>
              </a:rPr>
              <a:t>: </a:t>
            </a:r>
          </a:p>
          <a:p>
            <a:pPr marL="285750" indent="-285750" defTabSz="457200">
              <a:buFontTx/>
              <a:buChar char="-"/>
              <a:defRPr/>
            </a:pPr>
            <a:r>
              <a:rPr lang="en-US" sz="1600" dirty="0">
                <a:solidFill>
                  <a:srgbClr val="E7E6E6">
                    <a:lumMod val="25000"/>
                  </a:srgbClr>
                </a:solidFill>
              </a:rPr>
              <a:t>Business Call to Action</a:t>
            </a:r>
          </a:p>
          <a:p>
            <a:pPr marL="285750" indent="-285750" defTabSz="457200">
              <a:buFontTx/>
              <a:buChar char="-"/>
              <a:defRPr/>
            </a:pPr>
            <a:r>
              <a:rPr lang="en-US" sz="1600" dirty="0">
                <a:solidFill>
                  <a:srgbClr val="E7E6E6">
                    <a:lumMod val="25000"/>
                  </a:srgbClr>
                </a:solidFill>
              </a:rPr>
              <a:t>Connecting Business</a:t>
            </a:r>
          </a:p>
          <a:p>
            <a:pPr marL="285750" indent="-285750" defTabSz="457200">
              <a:buFontTx/>
              <a:buChar char="-"/>
              <a:defRPr/>
            </a:pPr>
            <a:r>
              <a:rPr lang="tr-TR" sz="1600" dirty="0">
                <a:solidFill>
                  <a:srgbClr val="E7E6E6">
                    <a:lumMod val="25000"/>
                  </a:srgbClr>
                </a:solidFill>
              </a:rPr>
              <a:t>SDG </a:t>
            </a:r>
            <a:r>
              <a:rPr lang="en-US" sz="1600" dirty="0">
                <a:solidFill>
                  <a:srgbClr val="E7E6E6">
                    <a:lumMod val="25000"/>
                  </a:srgbClr>
                </a:solidFill>
              </a:rPr>
              <a:t>Philanthropy</a:t>
            </a:r>
            <a:r>
              <a:rPr lang="tr-TR" sz="1600" dirty="0">
                <a:solidFill>
                  <a:srgbClr val="E7E6E6">
                    <a:lumMod val="25000"/>
                  </a:srgbClr>
                </a:solidFill>
              </a:rPr>
              <a:t> Platform</a:t>
            </a:r>
            <a:endParaRPr lang="en-US" sz="1600" dirty="0">
              <a:solidFill>
                <a:srgbClr val="E7E6E6">
                  <a:lumMod val="25000"/>
                </a:srgbClr>
              </a:solidFill>
            </a:endParaRPr>
          </a:p>
        </p:txBody>
      </p:sp>
      <p:pic>
        <p:nvPicPr>
          <p:cNvPr id="12" name="Picture 11" descr="http://business-schools-for-impact.org/images/clients/bct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0985" y="5604337"/>
            <a:ext cx="481699" cy="3679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dgfunders.org/wp-content/themes/sdgfunders/images/logo-sdgfunder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7322" y="5648325"/>
            <a:ext cx="955407" cy="382163"/>
          </a:xfrm>
          <a:prstGeom prst="rect">
            <a:avLst/>
          </a:prstGeom>
          <a:noFill/>
          <a:extLst>
            <a:ext uri="{909E8E84-426E-40DD-AFC4-6F175D3DCCD1}">
              <a14:hiddenFill xmlns:a14="http://schemas.microsoft.com/office/drawing/2010/main">
                <a:solidFill>
                  <a:srgbClr val="FFFFFF"/>
                </a:solidFill>
              </a14:hiddenFill>
            </a:ext>
          </a:extLst>
        </p:spPr>
      </p:pic>
      <p:sp>
        <p:nvSpPr>
          <p:cNvPr id="14" name="Metin kutusu 39"/>
          <p:cNvSpPr txBox="1"/>
          <p:nvPr/>
        </p:nvSpPr>
        <p:spPr>
          <a:xfrm>
            <a:off x="4618830" y="1477480"/>
            <a:ext cx="323167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4800" b="1" dirty="0">
                <a:solidFill>
                  <a:srgbClr val="002060"/>
                </a:solidFill>
              </a:rPr>
              <a:t>Cel działań</a:t>
            </a:r>
            <a:endParaRPr lang="en-GB" sz="4800" b="1" dirty="0">
              <a:solidFill>
                <a:srgbClr val="002060"/>
              </a:solidFill>
            </a:endParaRPr>
          </a:p>
        </p:txBody>
      </p:sp>
      <p:sp>
        <p:nvSpPr>
          <p:cNvPr id="15" name="Metin kutusu 40"/>
          <p:cNvSpPr txBox="1"/>
          <p:nvPr/>
        </p:nvSpPr>
        <p:spPr>
          <a:xfrm>
            <a:off x="871820" y="1642433"/>
            <a:ext cx="283090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3200" b="1" dirty="0">
                <a:solidFill>
                  <a:srgbClr val="8F8D2D"/>
                </a:solidFill>
              </a:rPr>
              <a:t>Kim jesteśmy </a:t>
            </a:r>
            <a:endParaRPr lang="en-GB" sz="3200" b="1" dirty="0">
              <a:solidFill>
                <a:srgbClr val="8F8D2D"/>
              </a:solidFill>
            </a:endParaRPr>
          </a:p>
        </p:txBody>
      </p:sp>
      <p:sp>
        <p:nvSpPr>
          <p:cNvPr id="16" name="Metin kutusu 41"/>
          <p:cNvSpPr txBox="1"/>
          <p:nvPr/>
        </p:nvSpPr>
        <p:spPr>
          <a:xfrm>
            <a:off x="8338163" y="1479127"/>
            <a:ext cx="375697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4800" b="1" dirty="0">
                <a:solidFill>
                  <a:srgbClr val="C00000"/>
                </a:solidFill>
              </a:rPr>
              <a:t>Jak działamy</a:t>
            </a:r>
            <a:endParaRPr lang="en-GB" sz="3200" b="1" dirty="0">
              <a:solidFill>
                <a:srgbClr val="C00000"/>
              </a:solidFill>
            </a:endParaRPr>
          </a:p>
        </p:txBody>
      </p:sp>
      <p:sp>
        <p:nvSpPr>
          <p:cNvPr id="20" name="Akış Çizelgesi: Öteki İşlem 45"/>
          <p:cNvSpPr/>
          <p:nvPr/>
        </p:nvSpPr>
        <p:spPr>
          <a:xfrm>
            <a:off x="525577" y="1339392"/>
            <a:ext cx="3387195" cy="5181138"/>
          </a:xfrm>
          <a:prstGeom prst="flowChartAlternateProcess">
            <a:avLst/>
          </a:prstGeom>
          <a:noFill/>
          <a:ln w="38100">
            <a:solidFill>
              <a:srgbClr val="8F8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prstClr val="white"/>
              </a:solidFill>
            </a:endParaRPr>
          </a:p>
        </p:txBody>
      </p:sp>
      <p:sp>
        <p:nvSpPr>
          <p:cNvPr id="21" name="Akış Çizelgesi: Öteki İşlem 46"/>
          <p:cNvSpPr/>
          <p:nvPr/>
        </p:nvSpPr>
        <p:spPr>
          <a:xfrm>
            <a:off x="8279228" y="1258991"/>
            <a:ext cx="3387195" cy="5181138"/>
          </a:xfrm>
          <a:prstGeom prst="flowChartAlternate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prstClr val="white"/>
              </a:solidFill>
            </a:endParaRPr>
          </a:p>
        </p:txBody>
      </p:sp>
      <p:sp>
        <p:nvSpPr>
          <p:cNvPr id="22" name="Akış Çizelgesi: Öteki İşlem 47"/>
          <p:cNvSpPr/>
          <p:nvPr/>
        </p:nvSpPr>
        <p:spPr>
          <a:xfrm>
            <a:off x="4407919" y="1314407"/>
            <a:ext cx="3387195" cy="5181138"/>
          </a:xfrm>
          <a:prstGeom prst="flowChartAlternateProcess">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prstClr val="white"/>
              </a:solidFill>
            </a:endParaRPr>
          </a:p>
        </p:txBody>
      </p:sp>
      <p:pic>
        <p:nvPicPr>
          <p:cNvPr id="24" name="Picture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94174" y="5721559"/>
            <a:ext cx="1313895" cy="257453"/>
          </a:xfrm>
          <a:prstGeom prst="rect">
            <a:avLst/>
          </a:prstGeom>
        </p:spPr>
      </p:pic>
      <p:sp>
        <p:nvSpPr>
          <p:cNvPr id="25" name="Dikdörtgen 4"/>
          <p:cNvSpPr/>
          <p:nvPr/>
        </p:nvSpPr>
        <p:spPr>
          <a:xfrm>
            <a:off x="8338017" y="2308477"/>
            <a:ext cx="3269414" cy="246221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ü"/>
            </a:pPr>
            <a:r>
              <a:rPr lang="pl-PL" sz="1400" dirty="0">
                <a:solidFill>
                  <a:srgbClr val="E7E6E6">
                    <a:lumMod val="25000"/>
                  </a:srgbClr>
                </a:solidFill>
              </a:rPr>
              <a:t>Wspieramy biura UNDP na całym świecie w ich wspołpracy z biznesem. </a:t>
            </a:r>
            <a:endParaRPr lang="en-US" sz="1400" dirty="0">
              <a:solidFill>
                <a:srgbClr val="E7E6E6">
                  <a:lumMod val="25000"/>
                </a:srgbClr>
              </a:solidFill>
            </a:endParaRPr>
          </a:p>
          <a:p>
            <a:endParaRPr lang="en-US" sz="1400" dirty="0">
              <a:solidFill>
                <a:srgbClr val="E7E6E6">
                  <a:lumMod val="25000"/>
                </a:srgbClr>
              </a:solidFill>
            </a:endParaRPr>
          </a:p>
          <a:p>
            <a:r>
              <a:rPr lang="pl-PL" sz="1400" dirty="0">
                <a:solidFill>
                  <a:srgbClr val="E7E6E6">
                    <a:lumMod val="25000"/>
                  </a:srgbClr>
                </a:solidFill>
              </a:rPr>
              <a:t>Główne rezultaty</a:t>
            </a:r>
            <a:r>
              <a:rPr lang="en-US" sz="1400" dirty="0">
                <a:solidFill>
                  <a:srgbClr val="E7E6E6">
                    <a:lumMod val="25000"/>
                  </a:srgbClr>
                </a:solidFill>
              </a:rPr>
              <a:t>:</a:t>
            </a:r>
          </a:p>
          <a:p>
            <a:pPr marL="285750" indent="-285750">
              <a:buFont typeface="Wingdings" panose="05000000000000000000" pitchFamily="2" charset="2"/>
              <a:buChar char="ü"/>
            </a:pPr>
            <a:r>
              <a:rPr lang="pl-PL" sz="1400" dirty="0">
                <a:solidFill>
                  <a:prstClr val="black"/>
                </a:solidFill>
              </a:rPr>
              <a:t>Obecnie wspieramy 40 biur UNDP na świecie</a:t>
            </a:r>
            <a:endParaRPr lang="tr-TR" sz="1400" dirty="0">
              <a:solidFill>
                <a:prstClr val="black"/>
              </a:solidFill>
            </a:endParaRPr>
          </a:p>
          <a:p>
            <a:pPr marL="285750" indent="-285750">
              <a:buFont typeface="Wingdings" panose="05000000000000000000" pitchFamily="2" charset="2"/>
              <a:buChar char="ü"/>
            </a:pPr>
            <a:r>
              <a:rPr lang="pl-PL" sz="1400" dirty="0">
                <a:solidFill>
                  <a:prstClr val="black"/>
                </a:solidFill>
              </a:rPr>
              <a:t>Oragnizujemy wydarzenia/konferencje dla ok.7,000 ludzi w ostatnich 5 latach. </a:t>
            </a:r>
          </a:p>
          <a:p>
            <a:pPr marL="285750" indent="-285750">
              <a:buFont typeface="Wingdings" panose="05000000000000000000" pitchFamily="2" charset="2"/>
              <a:buChar char="ü"/>
            </a:pPr>
            <a:r>
              <a:rPr lang="pl-PL" sz="1400" dirty="0">
                <a:solidFill>
                  <a:prstClr val="black"/>
                </a:solidFill>
              </a:rPr>
              <a:t>Współracujemy z 32 wyższymi uczelniami </a:t>
            </a:r>
          </a:p>
          <a:p>
            <a:pPr marL="285750" indent="-285750">
              <a:buFont typeface="Wingdings" panose="05000000000000000000" pitchFamily="2" charset="2"/>
              <a:buChar char="ü"/>
            </a:pPr>
            <a:r>
              <a:rPr lang="pl-PL" sz="1400" dirty="0">
                <a:solidFill>
                  <a:prstClr val="black"/>
                </a:solidFill>
              </a:rPr>
              <a:t>Jesteśy autorami </a:t>
            </a:r>
            <a:r>
              <a:rPr lang="en-US" sz="1400" dirty="0">
                <a:solidFill>
                  <a:prstClr val="black"/>
                </a:solidFill>
              </a:rPr>
              <a:t>17 </a:t>
            </a:r>
            <a:r>
              <a:rPr lang="pl-PL" sz="1400" dirty="0">
                <a:solidFill>
                  <a:prstClr val="black"/>
                </a:solidFill>
              </a:rPr>
              <a:t>publikacji </a:t>
            </a:r>
            <a:endParaRPr lang="en-US" sz="1600" dirty="0">
              <a:solidFill>
                <a:prstClr val="black"/>
              </a:solidFill>
            </a:endParaRPr>
          </a:p>
        </p:txBody>
      </p:sp>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3810" y="5182638"/>
            <a:ext cx="461172" cy="900000"/>
          </a:xfrm>
          <a:prstGeom prst="rect">
            <a:avLst/>
          </a:prstGeom>
        </p:spPr>
      </p:pic>
      <p:pic>
        <p:nvPicPr>
          <p:cNvPr id="29" name="Picture 2" descr="IICPSD inauguration"/>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5123575" y="5103063"/>
            <a:ext cx="1829584" cy="92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528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3206" y="339589"/>
            <a:ext cx="9703558" cy="8051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400" b="1" dirty="0">
                <a:latin typeface="+mn-lt"/>
              </a:rPr>
              <a:t>Firmy które uczestnicza w BCTA</a:t>
            </a:r>
            <a:endParaRPr lang="en-US" sz="3400" b="1" dirty="0">
              <a:latin typeface="+mn-lt"/>
            </a:endParaRPr>
          </a:p>
        </p:txBody>
      </p:sp>
      <p:pic>
        <p:nvPicPr>
          <p:cNvPr id="5" name="Picture 4" descr="BCtA Logo. JPEG.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75167" y="76144"/>
            <a:ext cx="1343794" cy="1030172"/>
          </a:xfrm>
          <a:prstGeom prst="rect">
            <a:avLst/>
          </a:prstGeom>
        </p:spPr>
      </p:pic>
      <p:cxnSp>
        <p:nvCxnSpPr>
          <p:cNvPr id="6" name="Straight Connector 5"/>
          <p:cNvCxnSpPr/>
          <p:nvPr/>
        </p:nvCxnSpPr>
        <p:spPr>
          <a:xfrm>
            <a:off x="573206" y="1194130"/>
            <a:ext cx="11245755"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542325" y="1694183"/>
            <a:ext cx="3458572" cy="3737015"/>
          </a:xfrm>
          <a:prstGeom prst="rect">
            <a:avLst/>
          </a:prstGeom>
          <a:solidFill>
            <a:schemeClr val="accent5">
              <a:lumMod val="5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543573" y="1813148"/>
            <a:ext cx="2556232" cy="923330"/>
          </a:xfrm>
          <a:prstGeom prst="rect">
            <a:avLst/>
          </a:prstGeom>
          <a:noFill/>
        </p:spPr>
        <p:txBody>
          <a:bodyPr wrap="square" rtlCol="0">
            <a:spAutoFit/>
          </a:bodyPr>
          <a:lstStyle/>
          <a:p>
            <a:r>
              <a:rPr lang="en-US" dirty="0">
                <a:solidFill>
                  <a:schemeClr val="bg1"/>
                </a:solidFill>
              </a:rPr>
              <a:t>Companies have joined BCtA, with inclusive business models in</a:t>
            </a:r>
          </a:p>
        </p:txBody>
      </p:sp>
      <p:cxnSp>
        <p:nvCxnSpPr>
          <p:cNvPr id="11" name="Straight Connector 10"/>
          <p:cNvCxnSpPr/>
          <p:nvPr/>
        </p:nvCxnSpPr>
        <p:spPr>
          <a:xfrm>
            <a:off x="8677097" y="2849679"/>
            <a:ext cx="3199334"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97569" y="4314673"/>
            <a:ext cx="1113692" cy="769441"/>
          </a:xfrm>
          <a:prstGeom prst="rect">
            <a:avLst/>
          </a:prstGeom>
          <a:noFill/>
        </p:spPr>
        <p:txBody>
          <a:bodyPr wrap="square" rtlCol="0">
            <a:spAutoFit/>
          </a:bodyPr>
          <a:lstStyle/>
          <a:p>
            <a:r>
              <a:rPr lang="en-US" sz="4400" dirty="0">
                <a:solidFill>
                  <a:schemeClr val="bg1"/>
                </a:solidFill>
              </a:rPr>
              <a:t>200</a:t>
            </a:r>
            <a:endParaRPr lang="en-US" dirty="0">
              <a:solidFill>
                <a:schemeClr val="bg1"/>
              </a:solidFill>
            </a:endParaRPr>
          </a:p>
        </p:txBody>
      </p:sp>
      <p:sp>
        <p:nvSpPr>
          <p:cNvPr id="14" name="TextBox 13"/>
          <p:cNvSpPr txBox="1"/>
          <p:nvPr/>
        </p:nvSpPr>
        <p:spPr>
          <a:xfrm>
            <a:off x="9566211" y="4513134"/>
            <a:ext cx="2423536" cy="369332"/>
          </a:xfrm>
          <a:prstGeom prst="rect">
            <a:avLst/>
          </a:prstGeom>
          <a:noFill/>
        </p:spPr>
        <p:txBody>
          <a:bodyPr wrap="square" rtlCol="0">
            <a:spAutoFit/>
          </a:bodyPr>
          <a:lstStyle/>
          <a:p>
            <a:r>
              <a:rPr lang="en-US" dirty="0">
                <a:solidFill>
                  <a:schemeClr val="bg1"/>
                </a:solidFill>
              </a:rPr>
              <a:t>million people by 2030</a:t>
            </a:r>
          </a:p>
        </p:txBody>
      </p:sp>
      <p:sp>
        <p:nvSpPr>
          <p:cNvPr id="15" name="Content Placeholder 2"/>
          <p:cNvSpPr>
            <a:spLocks noGrp="1"/>
          </p:cNvSpPr>
          <p:nvPr>
            <p:ph idx="1"/>
          </p:nvPr>
        </p:nvSpPr>
        <p:spPr>
          <a:xfrm>
            <a:off x="8529464" y="1879050"/>
            <a:ext cx="1304347" cy="735493"/>
          </a:xfrm>
          <a:noFill/>
        </p:spPr>
        <p:txBody>
          <a:bodyPr>
            <a:normAutofit fontScale="92500" lnSpcReduction="10000"/>
          </a:bodyPr>
          <a:lstStyle/>
          <a:p>
            <a:pPr marL="0" indent="0">
              <a:buNone/>
            </a:pPr>
            <a:r>
              <a:rPr lang="en-US" sz="5400" b="1" dirty="0">
                <a:solidFill>
                  <a:schemeClr val="bg1"/>
                </a:solidFill>
                <a:latin typeface="Arial Narrow" panose="020B0606020202030204" pitchFamily="34" charset="0"/>
              </a:rPr>
              <a:t>170</a:t>
            </a:r>
            <a:r>
              <a:rPr lang="en-US" dirty="0">
                <a:solidFill>
                  <a:schemeClr val="bg1"/>
                </a:solidFill>
              </a:rPr>
              <a:t> </a:t>
            </a:r>
          </a:p>
        </p:txBody>
      </p:sp>
      <p:grpSp>
        <p:nvGrpSpPr>
          <p:cNvPr id="16" name="Group 15"/>
          <p:cNvGrpSpPr/>
          <p:nvPr/>
        </p:nvGrpSpPr>
        <p:grpSpPr>
          <a:xfrm>
            <a:off x="653717" y="1597395"/>
            <a:ext cx="7543800" cy="4642987"/>
            <a:chOff x="1576406" y="1071030"/>
            <a:chExt cx="9065969" cy="5786970"/>
          </a:xfrm>
        </p:grpSpPr>
        <p:pic>
          <p:nvPicPr>
            <p:cNvPr id="17" name="Picture 16" descr="th_5937b33fede4a01dee8a41f912566e3b_diageo.jpg"/>
            <p:cNvPicPr>
              <a:picLocks/>
            </p:cNvPicPr>
            <p:nvPr/>
          </p:nvPicPr>
          <p:blipFill>
            <a:blip r:embed="rId3" cstate="print">
              <a:extLst>
                <a:ext uri="{28A0092B-C50C-407E-A947-70E740481C1C}">
                  <a14:useLocalDpi xmlns:a14="http://schemas.microsoft.com/office/drawing/2010/main"/>
                </a:ext>
              </a:extLst>
            </a:blip>
            <a:srcRect/>
            <a:stretch>
              <a:fillRect/>
            </a:stretch>
          </p:blipFill>
          <p:spPr bwMode="auto">
            <a:xfrm>
              <a:off x="4874547" y="1653675"/>
              <a:ext cx="777240" cy="5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th_5937b33fede4a01dee8a41f912566e3b_microsoft-logo.jpg"/>
            <p:cNvPicPr>
              <a:picLocks/>
            </p:cNvPicPr>
            <p:nvPr/>
          </p:nvPicPr>
          <p:blipFill>
            <a:blip r:embed="rId4" cstate="print">
              <a:extLst>
                <a:ext uri="{28A0092B-C50C-407E-A947-70E740481C1C}">
                  <a14:useLocalDpi xmlns:a14="http://schemas.microsoft.com/office/drawing/2010/main"/>
                </a:ext>
              </a:extLst>
            </a:blip>
            <a:srcRect/>
            <a:stretch>
              <a:fillRect/>
            </a:stretch>
          </p:blipFill>
          <p:spPr bwMode="auto">
            <a:xfrm>
              <a:off x="1584960" y="3429062"/>
              <a:ext cx="777240" cy="5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th_5937b33fede4a01dee8a41f912566e3b_PepsiCo-1.jpg"/>
            <p:cNvPicPr>
              <a:picLocks/>
            </p:cNvPicPr>
            <p:nvPr/>
          </p:nvPicPr>
          <p:blipFill>
            <a:blip r:embed="rId5" cstate="print">
              <a:extLst>
                <a:ext uri="{28A0092B-C50C-407E-A947-70E740481C1C}">
                  <a14:useLocalDpi xmlns:a14="http://schemas.microsoft.com/office/drawing/2010/main"/>
                </a:ext>
              </a:extLst>
            </a:blip>
            <a:srcRect/>
            <a:stretch>
              <a:fillRect/>
            </a:stretch>
          </p:blipFill>
          <p:spPr bwMode="auto">
            <a:xfrm>
              <a:off x="2409444" y="4022377"/>
              <a:ext cx="777240" cy="5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descr="th_5937b33fede4a01dee8a41f912566e3b_800px-SABMiller_logo_svg1.png"/>
            <p:cNvPicPr>
              <a:picLocks/>
            </p:cNvPicPr>
            <p:nvPr/>
          </p:nvPicPr>
          <p:blipFill>
            <a:blip r:embed="rId6" cstate="print">
              <a:extLst>
                <a:ext uri="{28A0092B-C50C-407E-A947-70E740481C1C}">
                  <a14:useLocalDpi xmlns:a14="http://schemas.microsoft.com/office/drawing/2010/main"/>
                </a:ext>
              </a:extLst>
            </a:blip>
            <a:srcRect/>
            <a:stretch>
              <a:fillRect/>
            </a:stretch>
          </p:blipFill>
          <p:spPr bwMode="auto">
            <a:xfrm>
              <a:off x="6531864" y="4022377"/>
              <a:ext cx="777240" cy="530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 name="Picture 20" descr="th_5937b33fede4a01dee8a41f912566e3b_tata_logo.png"/>
            <p:cNvPicPr>
              <a:picLocks/>
            </p:cNvPicPr>
            <p:nvPr/>
          </p:nvPicPr>
          <p:blipFill>
            <a:blip r:embed="rId7" cstate="print">
              <a:extLst>
                <a:ext uri="{28A0092B-C50C-407E-A947-70E740481C1C}">
                  <a14:useLocalDpi xmlns:a14="http://schemas.microsoft.com/office/drawing/2010/main"/>
                </a:ext>
              </a:extLst>
            </a:blip>
            <a:srcRect/>
            <a:stretch>
              <a:fillRect/>
            </a:stretch>
          </p:blipFill>
          <p:spPr bwMode="auto">
            <a:xfrm>
              <a:off x="4882896" y="4603019"/>
              <a:ext cx="777240" cy="530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9" descr="MCX, reduced.jpg"/>
            <p:cNvPicPr>
              <a:picLocks/>
            </p:cNvPicPr>
            <p:nvPr/>
          </p:nvPicPr>
          <p:blipFill>
            <a:blip r:embed="rId8" cstate="print">
              <a:extLst>
                <a:ext uri="{28A0092B-C50C-407E-A947-70E740481C1C}">
                  <a14:useLocalDpi xmlns:a14="http://schemas.microsoft.com/office/drawing/2010/main"/>
                </a:ext>
              </a:extLst>
            </a:blip>
            <a:srcRect/>
            <a:stretch>
              <a:fillRect/>
            </a:stretch>
          </p:blipFill>
          <p:spPr bwMode="auto">
            <a:xfrm>
              <a:off x="9005316" y="2848712"/>
              <a:ext cx="777240" cy="5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0" descr="Abellon Clean Energy.jpg"/>
            <p:cNvPicPr>
              <a:picLocks/>
            </p:cNvPicPr>
            <p:nvPr/>
          </p:nvPicPr>
          <p:blipFill>
            <a:blip r:embed="rId9" cstate="print">
              <a:extLst>
                <a:ext uri="{28A0092B-C50C-407E-A947-70E740481C1C}">
                  <a14:useLocalDpi xmlns:a14="http://schemas.microsoft.com/office/drawing/2010/main"/>
                </a:ext>
              </a:extLst>
            </a:blip>
            <a:srcRect/>
            <a:stretch>
              <a:fillRect/>
            </a:stretch>
          </p:blipFill>
          <p:spPr bwMode="auto">
            <a:xfrm>
              <a:off x="1584960" y="1071030"/>
              <a:ext cx="777240" cy="5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0"/>
            <p:cNvGrpSpPr>
              <a:grpSpLocks/>
            </p:cNvGrpSpPr>
            <p:nvPr/>
          </p:nvGrpSpPr>
          <p:grpSpPr>
            <a:xfrm>
              <a:off x="4039986" y="5190167"/>
              <a:ext cx="777240" cy="530352"/>
              <a:chOff x="3538518" y="3222683"/>
              <a:chExt cx="1114425" cy="762000"/>
            </a:xfrm>
          </p:grpSpPr>
          <p:sp>
            <p:nvSpPr>
              <p:cNvPr id="284" name="Rectangle 283"/>
              <p:cNvSpPr/>
              <p:nvPr/>
            </p:nvSpPr>
            <p:spPr>
              <a:xfrm>
                <a:off x="3538518" y="3222683"/>
                <a:ext cx="1114425"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85" name="Picture 31" descr="waterhealth-logo.jpg"/>
              <p:cNvPicPr>
                <a:picLocks noChangeAspect="1"/>
              </p:cNvPicPr>
              <p:nvPr/>
            </p:nvPicPr>
            <p:blipFill>
              <a:blip r:embed="rId10" cstate="print">
                <a:extLst>
                  <a:ext uri="{28A0092B-C50C-407E-A947-70E740481C1C}">
                    <a14:useLocalDpi xmlns:a14="http://schemas.microsoft.com/office/drawing/2010/main"/>
                  </a:ext>
                </a:extLst>
              </a:blip>
              <a:srcRect t="7500" r="11714"/>
              <a:stretch>
                <a:fillRect/>
              </a:stretch>
            </p:blipFill>
            <p:spPr bwMode="auto">
              <a:xfrm>
                <a:off x="3565585" y="3460766"/>
                <a:ext cx="968376" cy="41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39"/>
            <p:cNvGrpSpPr>
              <a:grpSpLocks/>
            </p:cNvGrpSpPr>
            <p:nvPr/>
          </p:nvGrpSpPr>
          <p:grpSpPr bwMode="auto">
            <a:xfrm>
              <a:off x="3233928" y="1071030"/>
              <a:ext cx="777240" cy="530352"/>
              <a:chOff x="629489" y="1862137"/>
              <a:chExt cx="1046226" cy="762000"/>
            </a:xfrm>
          </p:grpSpPr>
          <p:sp>
            <p:nvSpPr>
              <p:cNvPr id="282" name="Rectangle 281"/>
              <p:cNvSpPr/>
              <p:nvPr/>
            </p:nvSpPr>
            <p:spPr>
              <a:xfrm>
                <a:off x="629489" y="1862137"/>
                <a:ext cx="1046226"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83" name="Picture 15"/>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58478" y="2104649"/>
                <a:ext cx="990599" cy="27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42"/>
            <p:cNvGrpSpPr>
              <a:grpSpLocks/>
            </p:cNvGrpSpPr>
            <p:nvPr/>
          </p:nvGrpSpPr>
          <p:grpSpPr bwMode="auto">
            <a:xfrm>
              <a:off x="2411641" y="3429062"/>
              <a:ext cx="777240" cy="530352"/>
              <a:chOff x="3048000" y="1765175"/>
              <a:chExt cx="1046226" cy="762000"/>
            </a:xfrm>
          </p:grpSpPr>
          <p:sp>
            <p:nvSpPr>
              <p:cNvPr id="280" name="Rectangle 279"/>
              <p:cNvSpPr/>
              <p:nvPr/>
            </p:nvSpPr>
            <p:spPr>
              <a:xfrm>
                <a:off x="3048000" y="1765175"/>
                <a:ext cx="1046226"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81" name="Picture 46"/>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085720" y="1996613"/>
                <a:ext cx="990600" cy="3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30"/>
            <p:cNvGrpSpPr>
              <a:grpSpLocks/>
            </p:cNvGrpSpPr>
            <p:nvPr/>
          </p:nvGrpSpPr>
          <p:grpSpPr>
            <a:xfrm>
              <a:off x="8180832" y="1071030"/>
              <a:ext cx="777240" cy="530352"/>
              <a:chOff x="73144" y="3217920"/>
              <a:chExt cx="1075531" cy="762000"/>
            </a:xfrm>
          </p:grpSpPr>
          <p:sp>
            <p:nvSpPr>
              <p:cNvPr id="278" name="Rectangle 277"/>
              <p:cNvSpPr>
                <a:spLocks/>
              </p:cNvSpPr>
              <p:nvPr/>
            </p:nvSpPr>
            <p:spPr>
              <a:xfrm>
                <a:off x="73144" y="3217920"/>
                <a:ext cx="1075531"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79" name="Picture 17"/>
              <p:cNvPicPr>
                <a:picLocks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53324" y="3256021"/>
                <a:ext cx="6715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29"/>
            <p:cNvGrpSpPr>
              <a:grpSpLocks/>
            </p:cNvGrpSpPr>
            <p:nvPr/>
          </p:nvGrpSpPr>
          <p:grpSpPr>
            <a:xfrm>
              <a:off x="1584960" y="2252104"/>
              <a:ext cx="777240" cy="530352"/>
              <a:chOff x="1229128" y="2376547"/>
              <a:chExt cx="1089025" cy="762000"/>
            </a:xfrm>
          </p:grpSpPr>
          <p:sp>
            <p:nvSpPr>
              <p:cNvPr id="276" name="Rectangle 275"/>
              <p:cNvSpPr/>
              <p:nvPr/>
            </p:nvSpPr>
            <p:spPr>
              <a:xfrm>
                <a:off x="1229128" y="2376547"/>
                <a:ext cx="1089025"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77" name="Picture 25"/>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267227" y="2635427"/>
                <a:ext cx="10128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244"/>
            <p:cNvGrpSpPr>
              <a:grpSpLocks/>
            </p:cNvGrpSpPr>
            <p:nvPr/>
          </p:nvGrpSpPr>
          <p:grpSpPr>
            <a:xfrm>
              <a:off x="7356348" y="1071030"/>
              <a:ext cx="777240" cy="530352"/>
              <a:chOff x="3984639" y="1768313"/>
              <a:chExt cx="818116" cy="567660"/>
            </a:xfrm>
          </p:grpSpPr>
          <p:sp>
            <p:nvSpPr>
              <p:cNvPr id="274" name="Rectangle 273"/>
              <p:cNvSpPr/>
              <p:nvPr/>
            </p:nvSpPr>
            <p:spPr>
              <a:xfrm>
                <a:off x="3984639" y="1768313"/>
                <a:ext cx="818116"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75" name="Picture 18"/>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009991" y="1979281"/>
                <a:ext cx="768706" cy="15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31"/>
            <p:cNvGrpSpPr>
              <a:grpSpLocks/>
            </p:cNvGrpSpPr>
            <p:nvPr/>
          </p:nvGrpSpPr>
          <p:grpSpPr>
            <a:xfrm>
              <a:off x="3233928" y="4022377"/>
              <a:ext cx="777240" cy="530352"/>
              <a:chOff x="5852718" y="1498600"/>
              <a:chExt cx="1071562" cy="799920"/>
            </a:xfrm>
          </p:grpSpPr>
          <p:sp>
            <p:nvSpPr>
              <p:cNvPr id="272" name="Rectangle 271"/>
              <p:cNvSpPr/>
              <p:nvPr/>
            </p:nvSpPr>
            <p:spPr>
              <a:xfrm>
                <a:off x="5852718" y="1498600"/>
                <a:ext cx="1071562" cy="7999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73" name="Picture 57"/>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931299" y="1619189"/>
                <a:ext cx="914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228"/>
            <p:cNvGrpSpPr>
              <a:grpSpLocks/>
            </p:cNvGrpSpPr>
            <p:nvPr/>
          </p:nvGrpSpPr>
          <p:grpSpPr>
            <a:xfrm>
              <a:off x="2409444" y="4603019"/>
              <a:ext cx="777240" cy="530352"/>
              <a:chOff x="2307788" y="2386072"/>
              <a:chExt cx="1180399" cy="762000"/>
            </a:xfrm>
          </p:grpSpPr>
          <p:sp>
            <p:nvSpPr>
              <p:cNvPr id="270" name="Rectangle 269"/>
              <p:cNvSpPr/>
              <p:nvPr/>
            </p:nvSpPr>
            <p:spPr>
              <a:xfrm>
                <a:off x="2307788" y="2386072"/>
                <a:ext cx="1180399"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71" name="Picture 59"/>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408899" y="2554347"/>
                <a:ext cx="990599"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227"/>
            <p:cNvGrpSpPr>
              <a:grpSpLocks/>
            </p:cNvGrpSpPr>
            <p:nvPr/>
          </p:nvGrpSpPr>
          <p:grpSpPr>
            <a:xfrm>
              <a:off x="3229754" y="1653675"/>
              <a:ext cx="777240" cy="530352"/>
              <a:chOff x="4694238" y="2386072"/>
              <a:chExt cx="1087437" cy="762000"/>
            </a:xfrm>
          </p:grpSpPr>
          <p:sp>
            <p:nvSpPr>
              <p:cNvPr id="268" name="Rectangle 267"/>
              <p:cNvSpPr/>
              <p:nvPr/>
            </p:nvSpPr>
            <p:spPr>
              <a:xfrm>
                <a:off x="4694238" y="2386072"/>
                <a:ext cx="1087437"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69" name="Picture 22"/>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771394" y="2570222"/>
                <a:ext cx="9874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230"/>
            <p:cNvGrpSpPr>
              <a:grpSpLocks/>
            </p:cNvGrpSpPr>
            <p:nvPr/>
          </p:nvGrpSpPr>
          <p:grpSpPr>
            <a:xfrm>
              <a:off x="4882896" y="1071030"/>
              <a:ext cx="777240" cy="530352"/>
              <a:chOff x="73144" y="2368609"/>
              <a:chExt cx="1066006" cy="762000"/>
            </a:xfrm>
          </p:grpSpPr>
          <p:sp>
            <p:nvSpPr>
              <p:cNvPr id="266" name="Rectangle 265"/>
              <p:cNvSpPr>
                <a:spLocks/>
              </p:cNvSpPr>
              <p:nvPr/>
            </p:nvSpPr>
            <p:spPr>
              <a:xfrm>
                <a:off x="73144" y="2368609"/>
                <a:ext cx="1066006"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67" name="Picture 16"/>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110449" y="2595982"/>
                <a:ext cx="957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4" name="Picture 20"/>
            <p:cNvPicPr>
              <a:picLocks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9829800" y="1071030"/>
              <a:ext cx="777240" cy="53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47"/>
            <p:cNvGrpSpPr>
              <a:grpSpLocks/>
            </p:cNvGrpSpPr>
            <p:nvPr/>
          </p:nvGrpSpPr>
          <p:grpSpPr>
            <a:xfrm>
              <a:off x="1584960" y="1653675"/>
              <a:ext cx="777240" cy="530352"/>
              <a:chOff x="73144" y="5008622"/>
              <a:chExt cx="1075531" cy="762000"/>
            </a:xfrm>
          </p:grpSpPr>
          <p:sp>
            <p:nvSpPr>
              <p:cNvPr id="264" name="Rectangle 263"/>
              <p:cNvSpPr>
                <a:spLocks/>
              </p:cNvSpPr>
              <p:nvPr/>
            </p:nvSpPr>
            <p:spPr>
              <a:xfrm>
                <a:off x="73144" y="5008622"/>
                <a:ext cx="1075531"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65" name="Picture 21"/>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13509" y="5083293"/>
                <a:ext cx="9906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6" name="Group 226"/>
            <p:cNvGrpSpPr>
              <a:grpSpLocks/>
            </p:cNvGrpSpPr>
            <p:nvPr/>
          </p:nvGrpSpPr>
          <p:grpSpPr>
            <a:xfrm>
              <a:off x="4882896" y="4022377"/>
              <a:ext cx="777240" cy="530352"/>
              <a:chOff x="5860421" y="2376547"/>
              <a:chExt cx="1063859" cy="762000"/>
            </a:xfrm>
          </p:grpSpPr>
          <p:sp>
            <p:nvSpPr>
              <p:cNvPr id="262" name="Rectangle 261"/>
              <p:cNvSpPr/>
              <p:nvPr/>
            </p:nvSpPr>
            <p:spPr>
              <a:xfrm>
                <a:off x="5860421" y="2376547"/>
                <a:ext cx="1063859"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63" name="Picture 75"/>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5971780" y="2598796"/>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22"/>
            <p:cNvGrpSpPr>
              <a:grpSpLocks/>
            </p:cNvGrpSpPr>
            <p:nvPr/>
          </p:nvGrpSpPr>
          <p:grpSpPr>
            <a:xfrm>
              <a:off x="5707380" y="4603019"/>
              <a:ext cx="777240" cy="530352"/>
              <a:chOff x="2396730" y="5018748"/>
              <a:chExt cx="1085849" cy="762000"/>
            </a:xfrm>
          </p:grpSpPr>
          <p:sp>
            <p:nvSpPr>
              <p:cNvPr id="260" name="Rectangle 259"/>
              <p:cNvSpPr/>
              <p:nvPr/>
            </p:nvSpPr>
            <p:spPr>
              <a:xfrm>
                <a:off x="2396730" y="5018748"/>
                <a:ext cx="1085849"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61" name="Picture 23"/>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2445056" y="5362633"/>
                <a:ext cx="990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225"/>
            <p:cNvGrpSpPr>
              <a:grpSpLocks/>
            </p:cNvGrpSpPr>
            <p:nvPr/>
          </p:nvGrpSpPr>
          <p:grpSpPr>
            <a:xfrm>
              <a:off x="5696943" y="1653675"/>
              <a:ext cx="777240" cy="530352"/>
              <a:chOff x="6979051" y="2368610"/>
              <a:chExt cx="1046163" cy="762000"/>
            </a:xfrm>
          </p:grpSpPr>
          <p:sp>
            <p:nvSpPr>
              <p:cNvPr id="258" name="Rectangle 257"/>
              <p:cNvSpPr/>
              <p:nvPr/>
            </p:nvSpPr>
            <p:spPr>
              <a:xfrm>
                <a:off x="6979051" y="2368610"/>
                <a:ext cx="1046163"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59" name="Picture 85"/>
              <p:cNvPicPr>
                <a:picLocks noChangeAspect="1"/>
              </p:cNvPicPr>
              <p:nvPr/>
            </p:nvPicPr>
            <p:blipFill>
              <a:blip r:embed="rId24" cstate="print">
                <a:extLst>
                  <a:ext uri="{28A0092B-C50C-407E-A947-70E740481C1C}">
                    <a14:useLocalDpi xmlns:a14="http://schemas.microsoft.com/office/drawing/2010/main"/>
                  </a:ext>
                </a:extLst>
              </a:blip>
              <a:srcRect/>
              <a:stretch>
                <a:fillRect/>
              </a:stretch>
            </p:blipFill>
            <p:spPr bwMode="auto">
              <a:xfrm>
                <a:off x="7026673" y="2506839"/>
                <a:ext cx="955674" cy="44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Group 234"/>
            <p:cNvGrpSpPr>
              <a:grpSpLocks/>
            </p:cNvGrpSpPr>
            <p:nvPr/>
          </p:nvGrpSpPr>
          <p:grpSpPr>
            <a:xfrm>
              <a:off x="3238322" y="3429062"/>
              <a:ext cx="777240" cy="530352"/>
              <a:chOff x="8058153" y="1508002"/>
              <a:chExt cx="1046163" cy="790518"/>
            </a:xfrm>
          </p:grpSpPr>
          <p:sp>
            <p:nvSpPr>
              <p:cNvPr id="256" name="Rectangle 255"/>
              <p:cNvSpPr/>
              <p:nvPr/>
            </p:nvSpPr>
            <p:spPr>
              <a:xfrm>
                <a:off x="8058153" y="1508002"/>
                <a:ext cx="1046163" cy="79051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57" name="Picture 87"/>
              <p:cNvPicPr>
                <a:picLocks noChangeAspect="1"/>
              </p:cNvPicPr>
              <p:nvPr/>
            </p:nvPicPr>
            <p:blipFill>
              <a:blip r:embed="rId25" cstate="print">
                <a:extLst>
                  <a:ext uri="{28A0092B-C50C-407E-A947-70E740481C1C}">
                    <a14:useLocalDpi xmlns:a14="http://schemas.microsoft.com/office/drawing/2010/main"/>
                  </a:ext>
                </a:extLst>
              </a:blip>
              <a:srcRect/>
              <a:stretch>
                <a:fillRect/>
              </a:stretch>
            </p:blipFill>
            <p:spPr bwMode="auto">
              <a:xfrm>
                <a:off x="8085934" y="1801947"/>
                <a:ext cx="9906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224"/>
            <p:cNvGrpSpPr>
              <a:grpSpLocks/>
            </p:cNvGrpSpPr>
            <p:nvPr/>
          </p:nvGrpSpPr>
          <p:grpSpPr>
            <a:xfrm>
              <a:off x="5718365" y="3429062"/>
              <a:ext cx="777240" cy="530352"/>
              <a:chOff x="8066884" y="2364024"/>
              <a:chExt cx="1046163" cy="762000"/>
            </a:xfrm>
          </p:grpSpPr>
          <p:sp>
            <p:nvSpPr>
              <p:cNvPr id="254" name="Rectangle 253"/>
              <p:cNvSpPr/>
              <p:nvPr/>
            </p:nvSpPr>
            <p:spPr>
              <a:xfrm>
                <a:off x="8066884" y="2364024"/>
                <a:ext cx="1046163"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55" name="Picture 89"/>
              <p:cNvPicPr>
                <a:picLocks noChangeAspect="1"/>
              </p:cNvPicPr>
              <p:nvPr/>
            </p:nvPicPr>
            <p:blipFill>
              <a:blip r:embed="rId26" cstate="print">
                <a:extLst>
                  <a:ext uri="{28A0092B-C50C-407E-A947-70E740481C1C}">
                    <a14:useLocalDpi xmlns:a14="http://schemas.microsoft.com/office/drawing/2010/main"/>
                  </a:ext>
                </a:extLst>
              </a:blip>
              <a:srcRect/>
              <a:stretch>
                <a:fillRect/>
              </a:stretch>
            </p:blipFill>
            <p:spPr bwMode="auto">
              <a:xfrm>
                <a:off x="8136734" y="2379780"/>
                <a:ext cx="976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 name="Picture 40" descr="th_5937b33fede4a01dee8a41f912566e3b_standard-chartered1.jpg"/>
            <p:cNvPicPr>
              <a:picLocks/>
            </p:cNvPicPr>
            <p:nvPr/>
          </p:nvPicPr>
          <p:blipFill>
            <a:blip r:embed="rId27" cstate="print"/>
            <a:stretch>
              <a:fillRect/>
            </a:stretch>
          </p:blipFill>
          <p:spPr>
            <a:xfrm>
              <a:off x="3233928" y="4603019"/>
              <a:ext cx="777240" cy="530352"/>
            </a:xfrm>
            <a:prstGeom prst="rect">
              <a:avLst/>
            </a:prstGeom>
          </p:spPr>
        </p:pic>
        <p:grpSp>
          <p:nvGrpSpPr>
            <p:cNvPr id="42" name="Group 21"/>
            <p:cNvGrpSpPr>
              <a:grpSpLocks/>
            </p:cNvGrpSpPr>
            <p:nvPr/>
          </p:nvGrpSpPr>
          <p:grpSpPr>
            <a:xfrm>
              <a:off x="2389038" y="5190167"/>
              <a:ext cx="777240" cy="530352"/>
              <a:chOff x="3600864" y="5014841"/>
              <a:chExt cx="1091858" cy="762000"/>
            </a:xfrm>
          </p:grpSpPr>
          <p:sp>
            <p:nvSpPr>
              <p:cNvPr id="252" name="Rectangle 251"/>
              <p:cNvSpPr/>
              <p:nvPr/>
            </p:nvSpPr>
            <p:spPr>
              <a:xfrm>
                <a:off x="3600864" y="5014841"/>
                <a:ext cx="1091858"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53" name="Picture 252"/>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3771234" y="5202532"/>
                <a:ext cx="780034" cy="365760"/>
              </a:xfrm>
              <a:prstGeom prst="rect">
                <a:avLst/>
              </a:prstGeom>
            </p:spPr>
          </p:pic>
        </p:grpSp>
        <p:grpSp>
          <p:nvGrpSpPr>
            <p:cNvPr id="43" name="Group 32"/>
            <p:cNvGrpSpPr>
              <a:grpSpLocks/>
            </p:cNvGrpSpPr>
            <p:nvPr/>
          </p:nvGrpSpPr>
          <p:grpSpPr>
            <a:xfrm>
              <a:off x="4058412" y="4603019"/>
              <a:ext cx="777240" cy="530352"/>
              <a:chOff x="2819458" y="4125493"/>
              <a:chExt cx="830202" cy="567659"/>
            </a:xfrm>
          </p:grpSpPr>
          <p:sp>
            <p:nvSpPr>
              <p:cNvPr id="250" name="Rectangle 249"/>
              <p:cNvSpPr>
                <a:spLocks/>
              </p:cNvSpPr>
              <p:nvPr/>
            </p:nvSpPr>
            <p:spPr>
              <a:xfrm>
                <a:off x="2819458" y="4125493"/>
                <a:ext cx="830202" cy="5676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51" name="Picture 250"/>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2842183" y="4195641"/>
                <a:ext cx="774444" cy="412122"/>
              </a:xfrm>
              <a:prstGeom prst="rect">
                <a:avLst/>
              </a:prstGeom>
            </p:spPr>
          </p:pic>
        </p:grpSp>
        <p:grpSp>
          <p:nvGrpSpPr>
            <p:cNvPr id="44" name="Group 28"/>
            <p:cNvGrpSpPr>
              <a:grpSpLocks/>
            </p:cNvGrpSpPr>
            <p:nvPr/>
          </p:nvGrpSpPr>
          <p:grpSpPr>
            <a:xfrm>
              <a:off x="9829800" y="4022377"/>
              <a:ext cx="777240" cy="530352"/>
              <a:chOff x="3570268" y="5908007"/>
              <a:chExt cx="1082675" cy="762000"/>
            </a:xfrm>
          </p:grpSpPr>
          <p:sp>
            <p:nvSpPr>
              <p:cNvPr id="248" name="Rectangle 247"/>
              <p:cNvSpPr>
                <a:spLocks/>
              </p:cNvSpPr>
              <p:nvPr/>
            </p:nvSpPr>
            <p:spPr>
              <a:xfrm>
                <a:off x="3570268" y="5908007"/>
                <a:ext cx="1082675"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49" name="Picture 248"/>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3682875" y="6008320"/>
                <a:ext cx="914400" cy="561373"/>
              </a:xfrm>
              <a:prstGeom prst="rect">
                <a:avLst/>
              </a:prstGeom>
            </p:spPr>
          </p:pic>
        </p:grpSp>
        <p:grpSp>
          <p:nvGrpSpPr>
            <p:cNvPr id="45" name="Group 16"/>
            <p:cNvGrpSpPr>
              <a:grpSpLocks/>
            </p:cNvGrpSpPr>
            <p:nvPr/>
          </p:nvGrpSpPr>
          <p:grpSpPr>
            <a:xfrm>
              <a:off x="7356348" y="4022377"/>
              <a:ext cx="777240" cy="530352"/>
              <a:chOff x="8064808" y="5008622"/>
              <a:chExt cx="1039508" cy="762000"/>
            </a:xfrm>
          </p:grpSpPr>
          <p:sp>
            <p:nvSpPr>
              <p:cNvPr id="246" name="Rectangle 245"/>
              <p:cNvSpPr>
                <a:spLocks/>
              </p:cNvSpPr>
              <p:nvPr/>
            </p:nvSpPr>
            <p:spPr>
              <a:xfrm>
                <a:off x="8064808" y="5008622"/>
                <a:ext cx="1039508"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47" name="Picture 246"/>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8201236" y="5083293"/>
                <a:ext cx="779048" cy="640080"/>
              </a:xfrm>
              <a:prstGeom prst="rect">
                <a:avLst/>
              </a:prstGeom>
            </p:spPr>
          </p:pic>
        </p:grpSp>
        <p:grpSp>
          <p:nvGrpSpPr>
            <p:cNvPr id="46" name="Group 18"/>
            <p:cNvGrpSpPr>
              <a:grpSpLocks/>
            </p:cNvGrpSpPr>
            <p:nvPr/>
          </p:nvGrpSpPr>
          <p:grpSpPr>
            <a:xfrm>
              <a:off x="9829800" y="3429062"/>
              <a:ext cx="777240" cy="530352"/>
              <a:chOff x="7001598" y="5010268"/>
              <a:chExt cx="1015675" cy="762000"/>
            </a:xfrm>
          </p:grpSpPr>
          <p:sp>
            <p:nvSpPr>
              <p:cNvPr id="244" name="Rectangle 243"/>
              <p:cNvSpPr>
                <a:spLocks/>
              </p:cNvSpPr>
              <p:nvPr/>
            </p:nvSpPr>
            <p:spPr>
              <a:xfrm>
                <a:off x="7001598" y="5010268"/>
                <a:ext cx="1015675"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45" name="Picture 244"/>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026673" y="5263160"/>
                <a:ext cx="922755" cy="299042"/>
              </a:xfrm>
              <a:prstGeom prst="rect">
                <a:avLst/>
              </a:prstGeom>
            </p:spPr>
          </p:pic>
        </p:grpSp>
        <p:grpSp>
          <p:nvGrpSpPr>
            <p:cNvPr id="47" name="Group 19"/>
            <p:cNvGrpSpPr>
              <a:grpSpLocks/>
            </p:cNvGrpSpPr>
            <p:nvPr/>
          </p:nvGrpSpPr>
          <p:grpSpPr>
            <a:xfrm>
              <a:off x="8180832" y="4603019"/>
              <a:ext cx="777240" cy="530352"/>
              <a:chOff x="5889229" y="4997319"/>
              <a:chExt cx="1058864" cy="762000"/>
            </a:xfrm>
          </p:grpSpPr>
          <p:sp>
            <p:nvSpPr>
              <p:cNvPr id="242" name="Rectangle 241"/>
              <p:cNvSpPr>
                <a:spLocks/>
              </p:cNvSpPr>
              <p:nvPr/>
            </p:nvSpPr>
            <p:spPr>
              <a:xfrm>
                <a:off x="5889229" y="4997319"/>
                <a:ext cx="1058864"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43" name="Picture 242"/>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6173175" y="5065372"/>
                <a:ext cx="529562" cy="640080"/>
              </a:xfrm>
              <a:prstGeom prst="rect">
                <a:avLst/>
              </a:prstGeom>
            </p:spPr>
          </p:pic>
        </p:grpSp>
        <p:pic>
          <p:nvPicPr>
            <p:cNvPr id="48" name="Picture 23" descr="th_5937b33fede4a01dee8a41f912566e3b_logo-thomsonreuters1.jpg"/>
            <p:cNvPicPr>
              <a:picLocks/>
            </p:cNvPicPr>
            <p:nvPr/>
          </p:nvPicPr>
          <p:blipFill>
            <a:blip r:embed="rId34" cstate="print">
              <a:extLst>
                <a:ext uri="{28A0092B-C50C-407E-A947-70E740481C1C}">
                  <a14:useLocalDpi xmlns:a14="http://schemas.microsoft.com/office/drawing/2010/main"/>
                </a:ext>
              </a:extLst>
            </a:blip>
            <a:srcRect/>
            <a:stretch>
              <a:fillRect/>
            </a:stretch>
          </p:blipFill>
          <p:spPr bwMode="auto">
            <a:xfrm>
              <a:off x="7356348" y="4603019"/>
              <a:ext cx="777240" cy="5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4" descr="th_5937b33fede4a01dee8a41f912566e3b_vodafone-logo.jpg"/>
            <p:cNvPicPr>
              <a:picLocks/>
            </p:cNvPicPr>
            <p:nvPr/>
          </p:nvPicPr>
          <p:blipFill>
            <a:blip r:embed="rId35" cstate="print">
              <a:extLst>
                <a:ext uri="{28A0092B-C50C-407E-A947-70E740481C1C}">
                  <a14:useLocalDpi xmlns:a14="http://schemas.microsoft.com/office/drawing/2010/main"/>
                </a:ext>
              </a:extLst>
            </a:blip>
            <a:srcRect/>
            <a:stretch>
              <a:fillRect/>
            </a:stretch>
          </p:blipFill>
          <p:spPr bwMode="auto">
            <a:xfrm>
              <a:off x="1584960" y="5190167"/>
              <a:ext cx="777240" cy="5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27"/>
            <p:cNvGrpSpPr>
              <a:grpSpLocks/>
            </p:cNvGrpSpPr>
            <p:nvPr/>
          </p:nvGrpSpPr>
          <p:grpSpPr>
            <a:xfrm>
              <a:off x="4052151" y="1653675"/>
              <a:ext cx="777240" cy="530352"/>
              <a:chOff x="4725120" y="5910033"/>
              <a:chExt cx="1087437" cy="762000"/>
            </a:xfrm>
          </p:grpSpPr>
          <p:sp>
            <p:nvSpPr>
              <p:cNvPr id="240" name="Rectangle 239"/>
              <p:cNvSpPr>
                <a:spLocks/>
              </p:cNvSpPr>
              <p:nvPr/>
            </p:nvSpPr>
            <p:spPr>
              <a:xfrm>
                <a:off x="4725120" y="5910033"/>
                <a:ext cx="1087437"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41" name="Picture 240"/>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4845769" y="5986112"/>
                <a:ext cx="870467" cy="640080"/>
              </a:xfrm>
              <a:prstGeom prst="rect">
                <a:avLst/>
              </a:prstGeom>
            </p:spPr>
          </p:pic>
        </p:grpSp>
        <p:grpSp>
          <p:nvGrpSpPr>
            <p:cNvPr id="51" name="Group 15"/>
            <p:cNvGrpSpPr>
              <a:grpSpLocks/>
            </p:cNvGrpSpPr>
            <p:nvPr/>
          </p:nvGrpSpPr>
          <p:grpSpPr>
            <a:xfrm>
              <a:off x="4889085" y="2252104"/>
              <a:ext cx="777240" cy="528314"/>
              <a:chOff x="8203860" y="4125972"/>
              <a:chExt cx="1046164" cy="762000"/>
            </a:xfrm>
          </p:grpSpPr>
          <p:sp>
            <p:nvSpPr>
              <p:cNvPr id="238" name="Rectangle 237"/>
              <p:cNvSpPr/>
              <p:nvPr/>
            </p:nvSpPr>
            <p:spPr>
              <a:xfrm>
                <a:off x="8203860" y="4125972"/>
                <a:ext cx="1046164"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39" name="Picture 238"/>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8408993" y="4153705"/>
                <a:ext cx="731521" cy="731519"/>
              </a:xfrm>
              <a:prstGeom prst="rect">
                <a:avLst/>
              </a:prstGeom>
            </p:spPr>
          </p:pic>
        </p:grpSp>
        <p:grpSp>
          <p:nvGrpSpPr>
            <p:cNvPr id="52" name="Group 20"/>
            <p:cNvGrpSpPr>
              <a:grpSpLocks/>
            </p:cNvGrpSpPr>
            <p:nvPr/>
          </p:nvGrpSpPr>
          <p:grpSpPr>
            <a:xfrm>
              <a:off x="8185007" y="1653675"/>
              <a:ext cx="777240" cy="530352"/>
              <a:chOff x="4694238" y="5010268"/>
              <a:chExt cx="1118319" cy="762000"/>
            </a:xfrm>
          </p:grpSpPr>
          <p:sp>
            <p:nvSpPr>
              <p:cNvPr id="236" name="Rectangle 235"/>
              <p:cNvSpPr/>
              <p:nvPr/>
            </p:nvSpPr>
            <p:spPr>
              <a:xfrm>
                <a:off x="4694238" y="5010268"/>
                <a:ext cx="1118319"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37" name="Picture 236"/>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4848225" y="5075801"/>
                <a:ext cx="800100" cy="640080"/>
              </a:xfrm>
              <a:prstGeom prst="rect">
                <a:avLst/>
              </a:prstGeom>
              <a:ln>
                <a:noFill/>
              </a:ln>
              <a:effectLst>
                <a:softEdge rad="112500"/>
              </a:effectLst>
            </p:spPr>
          </p:pic>
        </p:grpSp>
        <p:grpSp>
          <p:nvGrpSpPr>
            <p:cNvPr id="53" name="Group 236"/>
            <p:cNvGrpSpPr>
              <a:grpSpLocks/>
            </p:cNvGrpSpPr>
            <p:nvPr/>
          </p:nvGrpSpPr>
          <p:grpSpPr>
            <a:xfrm>
              <a:off x="6531864" y="1071030"/>
              <a:ext cx="777240" cy="530352"/>
              <a:chOff x="7331062" y="1530350"/>
              <a:chExt cx="779350" cy="566557"/>
            </a:xfrm>
          </p:grpSpPr>
          <p:sp>
            <p:nvSpPr>
              <p:cNvPr id="234" name="Rectangle 233"/>
              <p:cNvSpPr/>
              <p:nvPr/>
            </p:nvSpPr>
            <p:spPr>
              <a:xfrm>
                <a:off x="7331062" y="1530350"/>
                <a:ext cx="779350" cy="56655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35" name="Picture 2" descr="http://virginunite.screwbusinessasusual.com/uploads/BarefootPower_logo_orange.jpg"/>
              <p:cNvPicPr>
                <a:picLocks noChangeAspect="1" noChangeArrowheads="1"/>
              </p:cNvPicPr>
              <p:nvPr/>
            </p:nvPicPr>
            <p:blipFill rotWithShape="1">
              <a:blip r:embed="rId39" cstate="print">
                <a:extLst>
                  <a:ext uri="{28A0092B-C50C-407E-A947-70E740481C1C}">
                    <a14:useLocalDpi xmlns:a14="http://schemas.microsoft.com/office/drawing/2010/main"/>
                  </a:ext>
                </a:extLst>
              </a:blip>
              <a:srcRect/>
              <a:stretch/>
            </p:blipFill>
            <p:spPr bwMode="auto">
              <a:xfrm>
                <a:off x="7410450" y="1619959"/>
                <a:ext cx="699962" cy="3741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237"/>
            <p:cNvGrpSpPr>
              <a:grpSpLocks/>
            </p:cNvGrpSpPr>
            <p:nvPr/>
          </p:nvGrpSpPr>
          <p:grpSpPr>
            <a:xfrm>
              <a:off x="9829800" y="2848712"/>
              <a:ext cx="777240" cy="530352"/>
              <a:chOff x="7339793" y="2364024"/>
              <a:chExt cx="779350" cy="567660"/>
            </a:xfrm>
          </p:grpSpPr>
          <p:sp>
            <p:nvSpPr>
              <p:cNvPr id="232" name="Rectangle 231"/>
              <p:cNvSpPr/>
              <p:nvPr/>
            </p:nvSpPr>
            <p:spPr>
              <a:xfrm>
                <a:off x="7339793" y="2364024"/>
                <a:ext cx="779350"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33" name="Picture 4" descr="http://credit.frontlinesms.com/blog/wp-content/uploads/2011/08/MicroEnsure-logo.jpg"/>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7382654" y="2536799"/>
                <a:ext cx="723121" cy="2442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242"/>
            <p:cNvGrpSpPr>
              <a:grpSpLocks/>
            </p:cNvGrpSpPr>
            <p:nvPr/>
          </p:nvGrpSpPr>
          <p:grpSpPr>
            <a:xfrm>
              <a:off x="4891684" y="3429062"/>
              <a:ext cx="777240" cy="530352"/>
              <a:chOff x="8210550" y="1530350"/>
              <a:chExt cx="779350" cy="563505"/>
            </a:xfrm>
          </p:grpSpPr>
          <p:sp>
            <p:nvSpPr>
              <p:cNvPr id="230" name="Rectangle 229"/>
              <p:cNvSpPr/>
              <p:nvPr/>
            </p:nvSpPr>
            <p:spPr>
              <a:xfrm>
                <a:off x="8210550" y="1530350"/>
                <a:ext cx="779350" cy="563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31" name="Picture 6" descr="http://workwithdanielbarth.com/wp-content/uploads/2012/08/natura.jpg"/>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8330476" y="1557337"/>
                <a:ext cx="547847" cy="499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249"/>
            <p:cNvGrpSpPr>
              <a:grpSpLocks/>
            </p:cNvGrpSpPr>
            <p:nvPr/>
          </p:nvGrpSpPr>
          <p:grpSpPr>
            <a:xfrm>
              <a:off x="1584960" y="2848712"/>
              <a:ext cx="777240" cy="530352"/>
              <a:chOff x="7252198" y="6527097"/>
              <a:chExt cx="779350" cy="567660"/>
            </a:xfrm>
          </p:grpSpPr>
          <p:sp>
            <p:nvSpPr>
              <p:cNvPr id="228" name="Rectangle 227"/>
              <p:cNvSpPr/>
              <p:nvPr/>
            </p:nvSpPr>
            <p:spPr>
              <a:xfrm>
                <a:off x="7252198" y="6527097"/>
                <a:ext cx="779350"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29" name="Picture 12" descr="http://seeker401.files.wordpress.com/2012/05/itochu_logo.jpg"/>
              <p:cNvPicPr>
                <a:picLocks noChangeAspect="1" noChangeArrowheads="1"/>
              </p:cNvPicPr>
              <p:nvPr/>
            </p:nvPicPr>
            <p:blipFill>
              <a:blip r:embed="rId42" cstate="print">
                <a:extLst>
                  <a:ext uri="{28A0092B-C50C-407E-A947-70E740481C1C}">
                    <a14:useLocalDpi xmlns:a14="http://schemas.microsoft.com/office/drawing/2010/main"/>
                  </a:ext>
                </a:extLst>
              </a:blip>
              <a:srcRect/>
              <a:stretch>
                <a:fillRect/>
              </a:stretch>
            </p:blipFill>
            <p:spPr bwMode="auto">
              <a:xfrm>
                <a:off x="7299436" y="6667297"/>
                <a:ext cx="675759" cy="2798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33"/>
            <p:cNvGrpSpPr>
              <a:grpSpLocks/>
            </p:cNvGrpSpPr>
            <p:nvPr/>
          </p:nvGrpSpPr>
          <p:grpSpPr>
            <a:xfrm>
              <a:off x="9829800" y="4603019"/>
              <a:ext cx="777240" cy="530352"/>
              <a:chOff x="7340589" y="4125215"/>
              <a:chExt cx="779350" cy="567659"/>
            </a:xfrm>
          </p:grpSpPr>
          <p:sp>
            <p:nvSpPr>
              <p:cNvPr id="226" name="Rectangle 225"/>
              <p:cNvSpPr/>
              <p:nvPr/>
            </p:nvSpPr>
            <p:spPr>
              <a:xfrm>
                <a:off x="7340589" y="4125215"/>
                <a:ext cx="779350" cy="5676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27" name="Picture 16" descr="http://www.seeklogo.com/images/U/Unicharm-logo-E732EBD81D-seeklogo.com.gif"/>
              <p:cNvPicPr>
                <a:picLocks noChangeAspect="1" noChangeArrowheads="1"/>
              </p:cNvPicPr>
              <p:nvPr/>
            </p:nvPicPr>
            <p:blipFill rotWithShape="1">
              <a:blip r:embed="rId43" cstate="print">
                <a:extLst>
                  <a:ext uri="{28A0092B-C50C-407E-A947-70E740481C1C}">
                    <a14:useLocalDpi xmlns:a14="http://schemas.microsoft.com/office/drawing/2010/main"/>
                  </a:ext>
                </a:extLst>
              </a:blip>
              <a:srcRect t="32240" b="33502"/>
              <a:stretch/>
            </p:blipFill>
            <p:spPr bwMode="auto">
              <a:xfrm>
                <a:off x="7369162" y="4289930"/>
                <a:ext cx="708038" cy="2425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43"/>
            <p:cNvGrpSpPr>
              <a:grpSpLocks/>
            </p:cNvGrpSpPr>
            <p:nvPr/>
          </p:nvGrpSpPr>
          <p:grpSpPr>
            <a:xfrm>
              <a:off x="3201324" y="5190167"/>
              <a:ext cx="777240" cy="530352"/>
              <a:chOff x="7136167" y="4861769"/>
              <a:chExt cx="775025" cy="594625"/>
            </a:xfrm>
          </p:grpSpPr>
          <p:sp>
            <p:nvSpPr>
              <p:cNvPr id="224" name="Rectangle 223"/>
              <p:cNvSpPr>
                <a:spLocks/>
              </p:cNvSpPr>
              <p:nvPr/>
            </p:nvSpPr>
            <p:spPr>
              <a:xfrm>
                <a:off x="7136167" y="4868592"/>
                <a:ext cx="774392"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25" name="Picture 21" descr="http://www.gustproject.com/images/logoWasteV.png"/>
              <p:cNvPicPr>
                <a:picLocks noChangeAspect="1" noChangeArrowheads="1"/>
              </p:cNvPicPr>
              <p:nvPr/>
            </p:nvPicPr>
            <p:blipFill>
              <a:blip r:embed="rId44" cstate="print">
                <a:extLst>
                  <a:ext uri="{28A0092B-C50C-407E-A947-70E740481C1C}">
                    <a14:useLocalDpi xmlns:a14="http://schemas.microsoft.com/office/drawing/2010/main"/>
                  </a:ext>
                </a:extLst>
              </a:blip>
              <a:srcRect/>
              <a:stretch>
                <a:fillRect/>
              </a:stretch>
            </p:blipFill>
            <p:spPr bwMode="auto">
              <a:xfrm>
                <a:off x="7138179" y="4861769"/>
                <a:ext cx="773013" cy="594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241"/>
            <p:cNvGrpSpPr>
              <a:grpSpLocks/>
            </p:cNvGrpSpPr>
            <p:nvPr/>
          </p:nvGrpSpPr>
          <p:grpSpPr>
            <a:xfrm>
              <a:off x="1584960" y="4603019"/>
              <a:ext cx="777240" cy="530352"/>
              <a:chOff x="6468507" y="1527840"/>
              <a:chExt cx="788811" cy="567660"/>
            </a:xfrm>
          </p:grpSpPr>
          <p:sp>
            <p:nvSpPr>
              <p:cNvPr id="222" name="Rectangle 221"/>
              <p:cNvSpPr>
                <a:spLocks/>
              </p:cNvSpPr>
              <p:nvPr/>
            </p:nvSpPr>
            <p:spPr>
              <a:xfrm>
                <a:off x="6468507" y="1527840"/>
                <a:ext cx="788811"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23" name="Picture 23" descr="http://promoview.com.br/wp-content/uploads/2009/07/sorridents.jpg"/>
              <p:cNvPicPr>
                <a:picLocks noChangeAspect="1" noChangeArrowheads="1"/>
              </p:cNvPicPr>
              <p:nvPr/>
            </p:nvPicPr>
            <p:blipFill>
              <a:blip r:embed="rId45" cstate="print">
                <a:extLst>
                  <a:ext uri="{28A0092B-C50C-407E-A947-70E740481C1C}">
                    <a14:useLocalDpi xmlns:a14="http://schemas.microsoft.com/office/drawing/2010/main"/>
                  </a:ext>
                </a:extLst>
              </a:blip>
              <a:srcRect/>
              <a:stretch>
                <a:fillRect/>
              </a:stretch>
            </p:blipFill>
            <p:spPr bwMode="auto">
              <a:xfrm>
                <a:off x="6485103" y="1721121"/>
                <a:ext cx="745380" cy="1925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246"/>
            <p:cNvGrpSpPr>
              <a:grpSpLocks noChangeAspect="1"/>
            </p:cNvGrpSpPr>
            <p:nvPr/>
          </p:nvGrpSpPr>
          <p:grpSpPr>
            <a:xfrm>
              <a:off x="8185386" y="2252104"/>
              <a:ext cx="769948" cy="530352"/>
              <a:chOff x="5368567" y="2144851"/>
              <a:chExt cx="774392" cy="567660"/>
            </a:xfrm>
          </p:grpSpPr>
          <p:sp>
            <p:nvSpPr>
              <p:cNvPr id="220" name="Rectangle 219"/>
              <p:cNvSpPr>
                <a:spLocks/>
              </p:cNvSpPr>
              <p:nvPr/>
            </p:nvSpPr>
            <p:spPr>
              <a:xfrm>
                <a:off x="5368567" y="2144851"/>
                <a:ext cx="774392"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21" name="Picture 29" descr="http://www.stiftung-solarenergie.org.ph/sites/default/files/hybridpng.png"/>
              <p:cNvPicPr>
                <a:picLocks noChangeAspect="1" noChangeArrowheads="1"/>
              </p:cNvPicPr>
              <p:nvPr/>
            </p:nvPicPr>
            <p:blipFill>
              <a:blip r:embed="rId46" cstate="print">
                <a:extLst>
                  <a:ext uri="{28A0092B-C50C-407E-A947-70E740481C1C}">
                    <a14:useLocalDpi xmlns:a14="http://schemas.microsoft.com/office/drawing/2010/main"/>
                  </a:ext>
                </a:extLst>
              </a:blip>
              <a:srcRect/>
              <a:stretch>
                <a:fillRect/>
              </a:stretch>
            </p:blipFill>
            <p:spPr bwMode="auto">
              <a:xfrm>
                <a:off x="5579249" y="2231892"/>
                <a:ext cx="323089" cy="4579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254"/>
            <p:cNvGrpSpPr>
              <a:grpSpLocks/>
            </p:cNvGrpSpPr>
            <p:nvPr/>
          </p:nvGrpSpPr>
          <p:grpSpPr>
            <a:xfrm>
              <a:off x="6545046" y="3429062"/>
              <a:ext cx="777240" cy="530352"/>
              <a:chOff x="6751496" y="5868839"/>
              <a:chExt cx="774392" cy="567660"/>
            </a:xfrm>
          </p:grpSpPr>
          <p:sp>
            <p:nvSpPr>
              <p:cNvPr id="218" name="Rectangle 217"/>
              <p:cNvSpPr>
                <a:spLocks/>
              </p:cNvSpPr>
              <p:nvPr/>
            </p:nvSpPr>
            <p:spPr>
              <a:xfrm>
                <a:off x="6751496" y="5868839"/>
                <a:ext cx="774392"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19" name="Picture 218" descr="http://allindstrom.com/wordpress/wp-content/uploads/2011/09/nokia-logo.jpg"/>
              <p:cNvPicPr>
                <a:picLocks noChangeAspect="1" noChangeArrowheads="1"/>
              </p:cNvPicPr>
              <p:nvPr/>
            </p:nvPicPr>
            <p:blipFill>
              <a:blip r:embed="rId47" cstate="print">
                <a:extLst>
                  <a:ext uri="{28A0092B-C50C-407E-A947-70E740481C1C}">
                    <a14:useLocalDpi xmlns:a14="http://schemas.microsoft.com/office/drawing/2010/main"/>
                  </a:ext>
                </a:extLst>
              </a:blip>
              <a:srcRect/>
              <a:stretch>
                <a:fillRect/>
              </a:stretch>
            </p:blipFill>
            <p:spPr bwMode="auto">
              <a:xfrm>
                <a:off x="6785937" y="6039920"/>
                <a:ext cx="694944" cy="2449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243"/>
            <p:cNvGrpSpPr>
              <a:grpSpLocks/>
            </p:cNvGrpSpPr>
            <p:nvPr/>
          </p:nvGrpSpPr>
          <p:grpSpPr>
            <a:xfrm>
              <a:off x="7371727" y="3429062"/>
              <a:ext cx="777240" cy="530352"/>
              <a:chOff x="7366291" y="5912508"/>
              <a:chExt cx="774392" cy="567660"/>
            </a:xfrm>
          </p:grpSpPr>
          <p:sp>
            <p:nvSpPr>
              <p:cNvPr id="216" name="Rectangle 215"/>
              <p:cNvSpPr>
                <a:spLocks/>
              </p:cNvSpPr>
              <p:nvPr/>
            </p:nvSpPr>
            <p:spPr>
              <a:xfrm>
                <a:off x="7366291" y="5912508"/>
                <a:ext cx="774392"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17" name="Picture 2" descr="http://www.seeklogo.com/images/N/Novartis-logo-8149603E44-seeklogo.com.gif"/>
              <p:cNvPicPr>
                <a:picLocks noChangeAspect="1" noChangeArrowheads="1"/>
              </p:cNvPicPr>
              <p:nvPr/>
            </p:nvPicPr>
            <p:blipFill rotWithShape="1">
              <a:blip r:embed="rId48" cstate="print">
                <a:extLst>
                  <a:ext uri="{28A0092B-C50C-407E-A947-70E740481C1C}">
                    <a14:useLocalDpi xmlns:a14="http://schemas.microsoft.com/office/drawing/2010/main"/>
                  </a:ext>
                </a:extLst>
              </a:blip>
              <a:srcRect t="30387" b="21811"/>
              <a:stretch/>
            </p:blipFill>
            <p:spPr bwMode="auto">
              <a:xfrm>
                <a:off x="7396895" y="6068888"/>
                <a:ext cx="694638" cy="3320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35"/>
            <p:cNvGrpSpPr>
              <a:grpSpLocks/>
            </p:cNvGrpSpPr>
            <p:nvPr/>
          </p:nvGrpSpPr>
          <p:grpSpPr>
            <a:xfrm>
              <a:off x="9005316" y="4022377"/>
              <a:ext cx="777240" cy="530352"/>
              <a:chOff x="8245779" y="5909456"/>
              <a:chExt cx="774392" cy="567660"/>
            </a:xfrm>
          </p:grpSpPr>
          <p:sp>
            <p:nvSpPr>
              <p:cNvPr id="214" name="Rectangle 213"/>
              <p:cNvSpPr>
                <a:spLocks/>
              </p:cNvSpPr>
              <p:nvPr/>
            </p:nvSpPr>
            <p:spPr>
              <a:xfrm>
                <a:off x="8245779" y="5909456"/>
                <a:ext cx="774392"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15" name="Picture 5" descr="Akashganga™ Since 1996"/>
              <p:cNvPicPr>
                <a:picLocks noChangeAspect="1" noChangeArrowheads="1"/>
              </p:cNvPicPr>
              <p:nvPr/>
            </p:nvPicPr>
            <p:blipFill>
              <a:blip r:embed="rId49" cstate="print">
                <a:extLst>
                  <a:ext uri="{28A0092B-C50C-407E-A947-70E740481C1C}">
                    <a14:useLocalDpi xmlns:a14="http://schemas.microsoft.com/office/drawing/2010/main"/>
                  </a:ext>
                </a:extLst>
              </a:blip>
              <a:srcRect/>
              <a:stretch>
                <a:fillRect/>
              </a:stretch>
            </p:blipFill>
            <p:spPr bwMode="auto">
              <a:xfrm>
                <a:off x="8323513" y="5938272"/>
                <a:ext cx="611090" cy="5071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17"/>
            <p:cNvGrpSpPr>
              <a:grpSpLocks/>
            </p:cNvGrpSpPr>
            <p:nvPr/>
          </p:nvGrpSpPr>
          <p:grpSpPr>
            <a:xfrm>
              <a:off x="4058412" y="1071030"/>
              <a:ext cx="777240" cy="530352"/>
              <a:chOff x="-2176004" y="3996791"/>
              <a:chExt cx="810097" cy="567659"/>
            </a:xfrm>
          </p:grpSpPr>
          <p:sp>
            <p:nvSpPr>
              <p:cNvPr id="212" name="Rectangle 211"/>
              <p:cNvSpPr>
                <a:spLocks/>
              </p:cNvSpPr>
              <p:nvPr/>
            </p:nvSpPr>
            <p:spPr>
              <a:xfrm>
                <a:off x="-2176004" y="3996791"/>
                <a:ext cx="810097" cy="5676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13" name="Picture 2" descr="http://www.planetedentrepreneurs.com/wp-content/uploads/entrepreneurs/Inde/Aravind/aravindlogo.jpg"/>
              <p:cNvPicPr>
                <a:picLocks noChangeAspect="1" noChangeArrowheads="1"/>
              </p:cNvPicPr>
              <p:nvPr/>
            </p:nvPicPr>
            <p:blipFill rotWithShape="1">
              <a:blip r:embed="rId50" cstate="print">
                <a:extLst>
                  <a:ext uri="{28A0092B-C50C-407E-A947-70E740481C1C}">
                    <a14:useLocalDpi xmlns:a14="http://schemas.microsoft.com/office/drawing/2010/main"/>
                  </a:ext>
                </a:extLst>
              </a:blip>
              <a:srcRect/>
              <a:stretch/>
            </p:blipFill>
            <p:spPr bwMode="auto">
              <a:xfrm>
                <a:off x="-2037656" y="4038600"/>
                <a:ext cx="533400" cy="4601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239"/>
            <p:cNvGrpSpPr>
              <a:grpSpLocks/>
            </p:cNvGrpSpPr>
            <p:nvPr/>
          </p:nvGrpSpPr>
          <p:grpSpPr>
            <a:xfrm>
              <a:off x="9003946" y="2252104"/>
              <a:ext cx="777240" cy="530352"/>
              <a:chOff x="-1690203" y="639115"/>
              <a:chExt cx="823606" cy="588729"/>
            </a:xfrm>
          </p:grpSpPr>
          <p:sp>
            <p:nvSpPr>
              <p:cNvPr id="210" name="Rectangle 209"/>
              <p:cNvSpPr>
                <a:spLocks/>
              </p:cNvSpPr>
              <p:nvPr/>
            </p:nvSpPr>
            <p:spPr>
              <a:xfrm>
                <a:off x="-1690203" y="639115"/>
                <a:ext cx="823606" cy="5887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11" name="Picture 4" descr="http://www.globalinternships.se/wp-content/uploads/2012/10/ikea-logo.jpg"/>
              <p:cNvPicPr>
                <a:picLocks noChangeAspect="1" noChangeArrowheads="1"/>
              </p:cNvPicPr>
              <p:nvPr/>
            </p:nvPicPr>
            <p:blipFill>
              <a:blip r:embed="rId51" cstate="print">
                <a:extLst>
                  <a:ext uri="{28A0092B-C50C-407E-A947-70E740481C1C}">
                    <a14:useLocalDpi xmlns:a14="http://schemas.microsoft.com/office/drawing/2010/main"/>
                  </a:ext>
                </a:extLst>
              </a:blip>
              <a:srcRect/>
              <a:stretch>
                <a:fillRect/>
              </a:stretch>
            </p:blipFill>
            <p:spPr bwMode="auto">
              <a:xfrm>
                <a:off x="-1690203" y="806741"/>
                <a:ext cx="813645" cy="2905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173"/>
            <p:cNvGrpSpPr>
              <a:grpSpLocks/>
            </p:cNvGrpSpPr>
            <p:nvPr/>
          </p:nvGrpSpPr>
          <p:grpSpPr>
            <a:xfrm>
              <a:off x="9829800" y="2252104"/>
              <a:ext cx="777240" cy="530352"/>
              <a:chOff x="8220076" y="4122170"/>
              <a:chExt cx="779350" cy="567660"/>
            </a:xfrm>
          </p:grpSpPr>
          <p:sp>
            <p:nvSpPr>
              <p:cNvPr id="208" name="Rectangle 207"/>
              <p:cNvSpPr/>
              <p:nvPr/>
            </p:nvSpPr>
            <p:spPr>
              <a:xfrm>
                <a:off x="8220076" y="4122170"/>
                <a:ext cx="779350"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09" name="Picture 27" descr="http://www.gmkfreelogos.com/logos/I/img/Itau.gif"/>
              <p:cNvPicPr>
                <a:picLocks noChangeAspect="1" noChangeArrowheads="1"/>
              </p:cNvPicPr>
              <p:nvPr/>
            </p:nvPicPr>
            <p:blipFill>
              <a:blip r:embed="rId52" cstate="print">
                <a:extLst>
                  <a:ext uri="{28A0092B-C50C-407E-A947-70E740481C1C}">
                    <a14:useLocalDpi xmlns:a14="http://schemas.microsoft.com/office/drawing/2010/main"/>
                  </a:ext>
                </a:extLst>
              </a:blip>
              <a:srcRect/>
              <a:stretch>
                <a:fillRect/>
              </a:stretch>
            </p:blipFill>
            <p:spPr bwMode="auto">
              <a:xfrm>
                <a:off x="8358527" y="4146244"/>
                <a:ext cx="498530" cy="4985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205"/>
            <p:cNvGrpSpPr>
              <a:grpSpLocks/>
            </p:cNvGrpSpPr>
            <p:nvPr/>
          </p:nvGrpSpPr>
          <p:grpSpPr>
            <a:xfrm>
              <a:off x="8198408" y="3429062"/>
              <a:ext cx="777240" cy="530352"/>
              <a:chOff x="11075515" y="6582024"/>
              <a:chExt cx="794629" cy="567660"/>
            </a:xfrm>
          </p:grpSpPr>
          <p:sp>
            <p:nvSpPr>
              <p:cNvPr id="206" name="Rectangle 205"/>
              <p:cNvSpPr>
                <a:spLocks/>
              </p:cNvSpPr>
              <p:nvPr/>
            </p:nvSpPr>
            <p:spPr>
              <a:xfrm>
                <a:off x="11075515" y="6582024"/>
                <a:ext cx="788811"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07" name="Picture 25" descr="http://www.jtechsales.com/Web%20Site/WebSite/PICTURES/logos/Novozymes.png"/>
              <p:cNvPicPr>
                <a:picLocks noChangeAspect="1" noChangeArrowheads="1"/>
              </p:cNvPicPr>
              <p:nvPr/>
            </p:nvPicPr>
            <p:blipFill>
              <a:blip r:embed="rId53" cstate="print">
                <a:extLst>
                  <a:ext uri="{28A0092B-C50C-407E-A947-70E740481C1C}">
                    <a14:useLocalDpi xmlns:a14="http://schemas.microsoft.com/office/drawing/2010/main"/>
                  </a:ext>
                </a:extLst>
              </a:blip>
              <a:srcRect/>
              <a:stretch>
                <a:fillRect/>
              </a:stretch>
            </p:blipFill>
            <p:spPr bwMode="auto">
              <a:xfrm>
                <a:off x="11082065" y="6686283"/>
                <a:ext cx="788079" cy="3401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211"/>
            <p:cNvGrpSpPr>
              <a:grpSpLocks/>
            </p:cNvGrpSpPr>
            <p:nvPr/>
          </p:nvGrpSpPr>
          <p:grpSpPr>
            <a:xfrm>
              <a:off x="7394636" y="5190167"/>
              <a:ext cx="777240" cy="530352"/>
              <a:chOff x="5521217" y="6523389"/>
              <a:chExt cx="774392" cy="567660"/>
            </a:xfrm>
          </p:grpSpPr>
          <p:sp>
            <p:nvSpPr>
              <p:cNvPr id="204" name="Rectangle 203"/>
              <p:cNvSpPr>
                <a:spLocks/>
              </p:cNvSpPr>
              <p:nvPr/>
            </p:nvSpPr>
            <p:spPr>
              <a:xfrm>
                <a:off x="5521217" y="6523389"/>
                <a:ext cx="774392"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05" name="Picture 18" descr="http://1.bp.blogspot.com/-12zq9cv0IyY/UA_72AN5QwI/AAAAAAAAAXA/V2PiW5kxuw0/s1600/PastedGraphic-2.png"/>
              <p:cNvPicPr>
                <a:picLocks noChangeAspect="1" noChangeArrowheads="1"/>
              </p:cNvPicPr>
              <p:nvPr/>
            </p:nvPicPr>
            <p:blipFill>
              <a:blip r:embed="rId54" cstate="print">
                <a:extLst>
                  <a:ext uri="{28A0092B-C50C-407E-A947-70E740481C1C}">
                    <a14:useLocalDpi xmlns:a14="http://schemas.microsoft.com/office/drawing/2010/main"/>
                  </a:ext>
                </a:extLst>
              </a:blip>
              <a:srcRect/>
              <a:stretch>
                <a:fillRect/>
              </a:stretch>
            </p:blipFill>
            <p:spPr bwMode="auto">
              <a:xfrm>
                <a:off x="5539333" y="6670181"/>
                <a:ext cx="752851" cy="329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216"/>
            <p:cNvGrpSpPr>
              <a:grpSpLocks/>
            </p:cNvGrpSpPr>
            <p:nvPr/>
          </p:nvGrpSpPr>
          <p:grpSpPr>
            <a:xfrm>
              <a:off x="4878648" y="5190167"/>
              <a:ext cx="777240" cy="530352"/>
              <a:chOff x="7533587" y="5842781"/>
              <a:chExt cx="794429" cy="567659"/>
            </a:xfrm>
          </p:grpSpPr>
          <p:sp>
            <p:nvSpPr>
              <p:cNvPr id="202" name="Rectangle 201"/>
              <p:cNvSpPr>
                <a:spLocks/>
              </p:cNvSpPr>
              <p:nvPr/>
            </p:nvSpPr>
            <p:spPr>
              <a:xfrm>
                <a:off x="7533587" y="5842781"/>
                <a:ext cx="794429" cy="5676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03" name="Picture 202"/>
              <p:cNvPicPr>
                <a:picLocks noChangeAspect="1"/>
              </p:cNvPicPr>
              <p:nvPr/>
            </p:nvPicPr>
            <p:blipFill rotWithShape="1">
              <a:blip r:embed="rId55" cstate="print">
                <a:extLst>
                  <a:ext uri="{28A0092B-C50C-407E-A947-70E740481C1C}">
                    <a14:useLocalDpi xmlns:a14="http://schemas.microsoft.com/office/drawing/2010/main"/>
                  </a:ext>
                </a:extLst>
              </a:blip>
              <a:srcRect t="-2373" r="-1642"/>
              <a:stretch/>
            </p:blipFill>
            <p:spPr>
              <a:xfrm>
                <a:off x="7624265" y="5845125"/>
                <a:ext cx="613072" cy="501462"/>
              </a:xfrm>
              <a:prstGeom prst="rect">
                <a:avLst/>
              </a:prstGeom>
            </p:spPr>
          </p:pic>
        </p:grpSp>
        <p:grpSp>
          <p:nvGrpSpPr>
            <p:cNvPr id="70" name="Group 219"/>
            <p:cNvGrpSpPr>
              <a:grpSpLocks/>
            </p:cNvGrpSpPr>
            <p:nvPr/>
          </p:nvGrpSpPr>
          <p:grpSpPr>
            <a:xfrm>
              <a:off x="5717310" y="5190167"/>
              <a:ext cx="777240" cy="530352"/>
              <a:chOff x="1242222" y="5008622"/>
              <a:chExt cx="1075931" cy="762000"/>
            </a:xfrm>
          </p:grpSpPr>
          <p:sp>
            <p:nvSpPr>
              <p:cNvPr id="200" name="Rectangle 199"/>
              <p:cNvSpPr/>
              <p:nvPr/>
            </p:nvSpPr>
            <p:spPr>
              <a:xfrm>
                <a:off x="1242222" y="5008622"/>
                <a:ext cx="1075931"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201" name="Picture 70"/>
              <p:cNvPicPr>
                <a:picLocks noChangeAspect="1"/>
              </p:cNvPicPr>
              <p:nvPr/>
            </p:nvPicPr>
            <p:blipFill>
              <a:blip r:embed="rId56" cstate="print">
                <a:extLst>
                  <a:ext uri="{28A0092B-C50C-407E-A947-70E740481C1C}">
                    <a14:useLocalDpi xmlns:a14="http://schemas.microsoft.com/office/drawing/2010/main"/>
                  </a:ext>
                </a:extLst>
              </a:blip>
              <a:srcRect/>
              <a:stretch>
                <a:fillRect/>
              </a:stretch>
            </p:blipFill>
            <p:spPr bwMode="auto">
              <a:xfrm>
                <a:off x="1447405" y="5086903"/>
                <a:ext cx="638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 name="Picture 2" descr="S:\PSD\BCtA\BCtA - Communications and Knowledge Management\Annual Report\Annual Report 2012\InDesign material\new member logos\honey-care-africa-edited.jpg"/>
            <p:cNvPicPr>
              <a:picLocks noChangeAspect="1" noChangeArrowheads="1"/>
            </p:cNvPicPr>
            <p:nvPr/>
          </p:nvPicPr>
          <p:blipFill rotWithShape="1">
            <a:blip r:embed="rId57" cstate="print">
              <a:extLst>
                <a:ext uri="{28A0092B-C50C-407E-A947-70E740481C1C}">
                  <a14:useLocalDpi xmlns:a14="http://schemas.microsoft.com/office/drawing/2010/main"/>
                </a:ext>
              </a:extLst>
            </a:blip>
            <a:srcRect/>
            <a:stretch/>
          </p:blipFill>
          <p:spPr bwMode="auto">
            <a:xfrm>
              <a:off x="7371924" y="2252104"/>
              <a:ext cx="764851" cy="530352"/>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42"/>
            <p:cNvGrpSpPr>
              <a:grpSpLocks/>
            </p:cNvGrpSpPr>
            <p:nvPr/>
          </p:nvGrpSpPr>
          <p:grpSpPr>
            <a:xfrm>
              <a:off x="5714937" y="2252104"/>
              <a:ext cx="777240" cy="530352"/>
              <a:chOff x="7848600" y="-599670"/>
              <a:chExt cx="818954" cy="567659"/>
            </a:xfrm>
          </p:grpSpPr>
          <p:sp>
            <p:nvSpPr>
              <p:cNvPr id="198" name="Rectangle 197"/>
              <p:cNvSpPr/>
              <p:nvPr/>
            </p:nvSpPr>
            <p:spPr>
              <a:xfrm>
                <a:off x="7848600" y="-599670"/>
                <a:ext cx="818954" cy="5676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99" name="Picture 2" descr="https://encrypted-tbn3.gstatic.com/images?q=tbn:ANd9GcQGP7u3maviHkaLar1nagb21qKPWSWWjmUAktBgtDAlzXcYrBzI"/>
              <p:cNvPicPr>
                <a:picLocks noChangeAspect="1" noChangeArrowheads="1"/>
              </p:cNvPicPr>
              <p:nvPr/>
            </p:nvPicPr>
            <p:blipFill rotWithShape="1">
              <a:blip r:embed="rId58" cstate="print">
                <a:extLst>
                  <a:ext uri="{28A0092B-C50C-407E-A947-70E740481C1C}">
                    <a14:useLocalDpi xmlns:a14="http://schemas.microsoft.com/office/drawing/2010/main"/>
                  </a:ext>
                </a:extLst>
              </a:blip>
              <a:srcRect t="-48925" b="-20938"/>
              <a:stretch/>
            </p:blipFill>
            <p:spPr bwMode="auto">
              <a:xfrm>
                <a:off x="7848600" y="-583425"/>
                <a:ext cx="818954" cy="434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41"/>
            <p:cNvGrpSpPr>
              <a:grpSpLocks/>
            </p:cNvGrpSpPr>
            <p:nvPr/>
          </p:nvGrpSpPr>
          <p:grpSpPr>
            <a:xfrm>
              <a:off x="4065003" y="3429062"/>
              <a:ext cx="777240" cy="530352"/>
              <a:chOff x="6774072" y="-618716"/>
              <a:chExt cx="818954" cy="567660"/>
            </a:xfrm>
          </p:grpSpPr>
          <p:sp>
            <p:nvSpPr>
              <p:cNvPr id="196" name="Rectangle 195"/>
              <p:cNvSpPr/>
              <p:nvPr/>
            </p:nvSpPr>
            <p:spPr>
              <a:xfrm>
                <a:off x="6774072" y="-618715"/>
                <a:ext cx="818954" cy="5676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97" name="Picture 4" descr="http://3.bp.blogspot.com/-NriNQ6HlWCU/UEIjytOBBUI/AAAAAAAABko/gvmB2SSfQPQ/s1600/muji.jpg"/>
              <p:cNvPicPr>
                <a:picLocks noChangeAspect="1" noChangeArrowheads="1"/>
              </p:cNvPicPr>
              <p:nvPr/>
            </p:nvPicPr>
            <p:blipFill>
              <a:blip r:embed="rId59" cstate="print">
                <a:extLst>
                  <a:ext uri="{28A0092B-C50C-407E-A947-70E740481C1C}">
                    <a14:useLocalDpi xmlns:a14="http://schemas.microsoft.com/office/drawing/2010/main"/>
                  </a:ext>
                </a:extLst>
              </a:blip>
              <a:srcRect/>
              <a:stretch>
                <a:fillRect/>
              </a:stretch>
            </p:blipFill>
            <p:spPr bwMode="auto">
              <a:xfrm>
                <a:off x="6781800" y="-618716"/>
                <a:ext cx="777554" cy="5567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39"/>
            <p:cNvGrpSpPr>
              <a:grpSpLocks/>
            </p:cNvGrpSpPr>
            <p:nvPr/>
          </p:nvGrpSpPr>
          <p:grpSpPr>
            <a:xfrm>
              <a:off x="7362611" y="1653675"/>
              <a:ext cx="777240" cy="530352"/>
              <a:chOff x="8900158" y="2032706"/>
              <a:chExt cx="818954" cy="567659"/>
            </a:xfrm>
          </p:grpSpPr>
          <p:sp>
            <p:nvSpPr>
              <p:cNvPr id="194" name="Rectangle 193"/>
              <p:cNvSpPr/>
              <p:nvPr/>
            </p:nvSpPr>
            <p:spPr>
              <a:xfrm>
                <a:off x="8900158" y="2032706"/>
                <a:ext cx="818954" cy="5676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95" name="Picture 6"/>
              <p:cNvPicPr>
                <a:picLocks noChangeAspect="1" noChangeArrowheads="1"/>
              </p:cNvPicPr>
              <p:nvPr/>
            </p:nvPicPr>
            <p:blipFill rotWithShape="1">
              <a:blip r:embed="rId60" cstate="print">
                <a:extLst>
                  <a:ext uri="{28A0092B-C50C-407E-A947-70E740481C1C}">
                    <a14:useLocalDpi xmlns:a14="http://schemas.microsoft.com/office/drawing/2010/main"/>
                  </a:ext>
                </a:extLst>
              </a:blip>
              <a:srcRect/>
              <a:stretch/>
            </p:blipFill>
            <p:spPr bwMode="auto">
              <a:xfrm>
                <a:off x="8902612" y="2187273"/>
                <a:ext cx="816500" cy="27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5" name="Picture 4" descr="https://si0.twimg.com/profile_images/2283373979/cshl0zzkhhzgh2emjhbf.jpeg"/>
            <p:cNvPicPr>
              <a:picLocks noChangeArrowheads="1"/>
            </p:cNvPicPr>
            <p:nvPr/>
          </p:nvPicPr>
          <p:blipFill rotWithShape="1">
            <a:blip r:embed="rId61" cstate="print">
              <a:extLst>
                <a:ext uri="{28A0092B-C50C-407E-A947-70E740481C1C}">
                  <a14:useLocalDpi xmlns:a14="http://schemas.microsoft.com/office/drawing/2010/main"/>
                </a:ext>
              </a:extLst>
            </a:blip>
            <a:srcRect/>
            <a:stretch/>
          </p:blipFill>
          <p:spPr bwMode="auto">
            <a:xfrm>
              <a:off x="9025089" y="3436008"/>
              <a:ext cx="755272" cy="51646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31"/>
            <p:cNvGrpSpPr>
              <a:grpSpLocks/>
            </p:cNvGrpSpPr>
            <p:nvPr/>
          </p:nvGrpSpPr>
          <p:grpSpPr>
            <a:xfrm>
              <a:off x="6555972" y="5190167"/>
              <a:ext cx="777240" cy="530352"/>
              <a:chOff x="5734246" y="5826806"/>
              <a:chExt cx="818954" cy="567659"/>
            </a:xfrm>
          </p:grpSpPr>
          <p:sp>
            <p:nvSpPr>
              <p:cNvPr id="192" name="Rectangle 191"/>
              <p:cNvSpPr/>
              <p:nvPr/>
            </p:nvSpPr>
            <p:spPr>
              <a:xfrm>
                <a:off x="5734246" y="5826806"/>
                <a:ext cx="818954" cy="5676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93" name="Picture 2" descr="http://virginunite.screwbusinessasusual.com/uploads/ziquitza_logo.png"/>
              <p:cNvPicPr>
                <a:picLocks noChangeAspect="1" noChangeArrowheads="1"/>
              </p:cNvPicPr>
              <p:nvPr/>
            </p:nvPicPr>
            <p:blipFill>
              <a:blip r:embed="rId62" cstate="print">
                <a:extLst>
                  <a:ext uri="{28A0092B-C50C-407E-A947-70E740481C1C}">
                    <a14:useLocalDpi xmlns:a14="http://schemas.microsoft.com/office/drawing/2010/main"/>
                  </a:ext>
                </a:extLst>
              </a:blip>
              <a:srcRect/>
              <a:stretch>
                <a:fillRect/>
              </a:stretch>
            </p:blipFill>
            <p:spPr bwMode="auto">
              <a:xfrm>
                <a:off x="5912058" y="5883729"/>
                <a:ext cx="456843" cy="4705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190"/>
            <p:cNvGrpSpPr>
              <a:grpSpLocks/>
            </p:cNvGrpSpPr>
            <p:nvPr/>
          </p:nvGrpSpPr>
          <p:grpSpPr>
            <a:xfrm>
              <a:off x="3236665" y="2252104"/>
              <a:ext cx="777957" cy="530352"/>
              <a:chOff x="2836388" y="5381615"/>
              <a:chExt cx="865728" cy="567659"/>
            </a:xfrm>
          </p:grpSpPr>
          <p:sp>
            <p:nvSpPr>
              <p:cNvPr id="190" name="Rectangle 189"/>
              <p:cNvSpPr/>
              <p:nvPr/>
            </p:nvSpPr>
            <p:spPr>
              <a:xfrm>
                <a:off x="2836388" y="5381615"/>
                <a:ext cx="865728" cy="5676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91" name="Picture 6" descr="http://www.firstrandcatraining.co.za/images/logo.png"/>
              <p:cNvPicPr>
                <a:picLocks noChangeAspect="1" noChangeArrowheads="1"/>
              </p:cNvPicPr>
              <p:nvPr/>
            </p:nvPicPr>
            <p:blipFill rotWithShape="1">
              <a:blip r:embed="rId63" cstate="print">
                <a:extLst>
                  <a:ext uri="{28A0092B-C50C-407E-A947-70E740481C1C}">
                    <a14:useLocalDpi xmlns:a14="http://schemas.microsoft.com/office/drawing/2010/main"/>
                  </a:ext>
                </a:extLst>
              </a:blip>
              <a:srcRect l="9461" t="6232" r="-1" b="1"/>
              <a:stretch/>
            </p:blipFill>
            <p:spPr bwMode="auto">
              <a:xfrm>
                <a:off x="2836719" y="5567338"/>
                <a:ext cx="851162" cy="2570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193"/>
            <p:cNvGrpSpPr>
              <a:grpSpLocks/>
            </p:cNvGrpSpPr>
            <p:nvPr/>
          </p:nvGrpSpPr>
          <p:grpSpPr>
            <a:xfrm>
              <a:off x="4058412" y="4022377"/>
              <a:ext cx="777240" cy="530352"/>
              <a:chOff x="4172969" y="5343424"/>
              <a:chExt cx="759720" cy="567659"/>
            </a:xfrm>
          </p:grpSpPr>
          <p:sp>
            <p:nvSpPr>
              <p:cNvPr id="188" name="Rectangle 187"/>
              <p:cNvSpPr/>
              <p:nvPr/>
            </p:nvSpPr>
            <p:spPr>
              <a:xfrm>
                <a:off x="4172969" y="5343424"/>
                <a:ext cx="759720" cy="5676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9" name="Picture 22" descr="http://hiflyers.co.in/imgs/PharmaSecure%20Logo.jpg"/>
              <p:cNvPicPr>
                <a:picLocks noChangeAspect="1" noChangeArrowheads="1"/>
              </p:cNvPicPr>
              <p:nvPr/>
            </p:nvPicPr>
            <p:blipFill>
              <a:blip r:embed="rId64" cstate="print">
                <a:extLst>
                  <a:ext uri="{28A0092B-C50C-407E-A947-70E740481C1C}">
                    <a14:useLocalDpi xmlns:a14="http://schemas.microsoft.com/office/drawing/2010/main"/>
                  </a:ext>
                </a:extLst>
              </a:blip>
              <a:stretch>
                <a:fillRect/>
              </a:stretch>
            </p:blipFill>
            <p:spPr bwMode="auto">
              <a:xfrm>
                <a:off x="4181458" y="5486400"/>
                <a:ext cx="707444" cy="1790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196"/>
            <p:cNvGrpSpPr>
              <a:grpSpLocks/>
            </p:cNvGrpSpPr>
            <p:nvPr/>
          </p:nvGrpSpPr>
          <p:grpSpPr>
            <a:xfrm>
              <a:off x="2407357" y="1653675"/>
              <a:ext cx="777240" cy="530352"/>
              <a:chOff x="139055" y="4881735"/>
              <a:chExt cx="815364" cy="567660"/>
            </a:xfrm>
          </p:grpSpPr>
          <p:sp>
            <p:nvSpPr>
              <p:cNvPr id="186" name="Rectangle 185"/>
              <p:cNvSpPr/>
              <p:nvPr/>
            </p:nvSpPr>
            <p:spPr>
              <a:xfrm>
                <a:off x="139055" y="4881735"/>
                <a:ext cx="815364"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7" name="Picture 28" descr="http://digitalshingle.mit.edu/sites/default/files/images/logos/ClickMedix-logo.png"/>
              <p:cNvPicPr>
                <a:picLocks noChangeAspect="1" noChangeArrowheads="1"/>
              </p:cNvPicPr>
              <p:nvPr/>
            </p:nvPicPr>
            <p:blipFill>
              <a:blip r:embed="rId65" cstate="print">
                <a:extLst>
                  <a:ext uri="{28A0092B-C50C-407E-A947-70E740481C1C}">
                    <a14:useLocalDpi xmlns:a14="http://schemas.microsoft.com/office/drawing/2010/main"/>
                  </a:ext>
                </a:extLst>
              </a:blip>
              <a:srcRect/>
              <a:stretch>
                <a:fillRect/>
              </a:stretch>
            </p:blipFill>
            <p:spPr bwMode="auto">
              <a:xfrm>
                <a:off x="184299" y="4974079"/>
                <a:ext cx="741550" cy="3522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200"/>
            <p:cNvGrpSpPr>
              <a:grpSpLocks/>
            </p:cNvGrpSpPr>
            <p:nvPr/>
          </p:nvGrpSpPr>
          <p:grpSpPr>
            <a:xfrm>
              <a:off x="9007403" y="1653675"/>
              <a:ext cx="777240" cy="530352"/>
              <a:chOff x="139548" y="-621760"/>
              <a:chExt cx="809506" cy="567660"/>
            </a:xfrm>
          </p:grpSpPr>
          <p:sp>
            <p:nvSpPr>
              <p:cNvPr id="184" name="Rectangle 183"/>
              <p:cNvSpPr/>
              <p:nvPr/>
            </p:nvSpPr>
            <p:spPr bwMode="auto">
              <a:xfrm>
                <a:off x="139548" y="-621760"/>
                <a:ext cx="809506"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5" name="Picture 9" descr="C:\Users\sara.enright\Downloads\EnvirofitLogo.png"/>
              <p:cNvPicPr>
                <a:picLocks noChangeAspect="1" noChangeArrowheads="1"/>
              </p:cNvPicPr>
              <p:nvPr/>
            </p:nvPicPr>
            <p:blipFill>
              <a:blip r:embed="rId66" cstate="print">
                <a:extLst>
                  <a:ext uri="{28A0092B-C50C-407E-A947-70E740481C1C}">
                    <a14:useLocalDpi xmlns:a14="http://schemas.microsoft.com/office/drawing/2010/main"/>
                  </a:ext>
                </a:extLst>
              </a:blip>
              <a:stretch>
                <a:fillRect/>
              </a:stretch>
            </p:blipFill>
            <p:spPr bwMode="auto">
              <a:xfrm>
                <a:off x="170360" y="-428293"/>
                <a:ext cx="767255" cy="1579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37"/>
            <p:cNvGrpSpPr>
              <a:grpSpLocks/>
            </p:cNvGrpSpPr>
            <p:nvPr/>
          </p:nvGrpSpPr>
          <p:grpSpPr>
            <a:xfrm>
              <a:off x="2409444" y="1071030"/>
              <a:ext cx="777240" cy="530352"/>
              <a:chOff x="-2143440" y="-559723"/>
              <a:chExt cx="809506" cy="567660"/>
            </a:xfrm>
          </p:grpSpPr>
          <p:sp>
            <p:nvSpPr>
              <p:cNvPr id="182" name="Rectangle 181"/>
              <p:cNvSpPr/>
              <p:nvPr/>
            </p:nvSpPr>
            <p:spPr bwMode="auto">
              <a:xfrm>
                <a:off x="-2143440" y="-559723"/>
                <a:ext cx="809506"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3" name="Picture 19"/>
              <p:cNvPicPr>
                <a:picLocks noChangeAspect="1" noChangeArrowheads="1"/>
              </p:cNvPicPr>
              <p:nvPr/>
            </p:nvPicPr>
            <p:blipFill>
              <a:blip r:embed="rId67" cstate="print">
                <a:extLst>
                  <a:ext uri="{28A0092B-C50C-407E-A947-70E740481C1C}">
                    <a14:useLocalDpi xmlns:a14="http://schemas.microsoft.com/office/drawing/2010/main"/>
                  </a:ext>
                </a:extLst>
              </a:blip>
              <a:srcRect/>
              <a:stretch>
                <a:fillRect/>
              </a:stretch>
            </p:blipFill>
            <p:spPr bwMode="auto">
              <a:xfrm>
                <a:off x="-2139831" y="-337930"/>
                <a:ext cx="785200" cy="11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 name="Group 208"/>
            <p:cNvGrpSpPr>
              <a:grpSpLocks/>
            </p:cNvGrpSpPr>
            <p:nvPr/>
          </p:nvGrpSpPr>
          <p:grpSpPr>
            <a:xfrm>
              <a:off x="5707380" y="1071030"/>
              <a:ext cx="777240" cy="530352"/>
              <a:chOff x="-968742" y="-621760"/>
              <a:chExt cx="809506" cy="567660"/>
            </a:xfrm>
          </p:grpSpPr>
          <p:sp>
            <p:nvSpPr>
              <p:cNvPr id="180" name="Rectangle 179"/>
              <p:cNvSpPr/>
              <p:nvPr/>
            </p:nvSpPr>
            <p:spPr bwMode="auto">
              <a:xfrm>
                <a:off x="-968742" y="-621760"/>
                <a:ext cx="809506"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1" name="Picture 2"/>
              <p:cNvPicPr>
                <a:picLocks noChangeAspect="1" noChangeArrowheads="1"/>
              </p:cNvPicPr>
              <p:nvPr/>
            </p:nvPicPr>
            <p:blipFill>
              <a:blip r:embed="rId68" cstate="print">
                <a:extLst>
                  <a:ext uri="{28A0092B-C50C-407E-A947-70E740481C1C}">
                    <a14:useLocalDpi xmlns:a14="http://schemas.microsoft.com/office/drawing/2010/main"/>
                  </a:ext>
                </a:extLst>
              </a:blip>
              <a:srcRect/>
              <a:stretch>
                <a:fillRect/>
              </a:stretch>
            </p:blipFill>
            <p:spPr bwMode="auto">
              <a:xfrm>
                <a:off x="-943301" y="-511475"/>
                <a:ext cx="758623" cy="40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3" name="Group 214"/>
            <p:cNvGrpSpPr>
              <a:grpSpLocks/>
            </p:cNvGrpSpPr>
            <p:nvPr/>
          </p:nvGrpSpPr>
          <p:grpSpPr>
            <a:xfrm>
              <a:off x="4063233" y="2252104"/>
              <a:ext cx="777240" cy="530352"/>
              <a:chOff x="2613214" y="-650660"/>
              <a:chExt cx="809506" cy="567660"/>
            </a:xfrm>
          </p:grpSpPr>
          <p:sp>
            <p:nvSpPr>
              <p:cNvPr id="178" name="Rectangle 177"/>
              <p:cNvSpPr/>
              <p:nvPr/>
            </p:nvSpPr>
            <p:spPr bwMode="auto">
              <a:xfrm>
                <a:off x="2613214" y="-650660"/>
                <a:ext cx="809506"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79" name="Picture 13" descr="http://acumen.org/wp-content/uploads/2009/09/gewp.jpg"/>
              <p:cNvPicPr>
                <a:picLocks noChangeAspect="1" noChangeArrowheads="1"/>
              </p:cNvPicPr>
              <p:nvPr/>
            </p:nvPicPr>
            <p:blipFill>
              <a:blip r:embed="rId69" cstate="print">
                <a:extLst>
                  <a:ext uri="{28A0092B-C50C-407E-A947-70E740481C1C}">
                    <a14:useLocalDpi xmlns:a14="http://schemas.microsoft.com/office/drawing/2010/main"/>
                  </a:ext>
                </a:extLst>
              </a:blip>
              <a:srcRect/>
              <a:stretch>
                <a:fillRect/>
              </a:stretch>
            </p:blipFill>
            <p:spPr bwMode="auto">
              <a:xfrm>
                <a:off x="2804822" y="-634505"/>
                <a:ext cx="427509" cy="5287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245"/>
            <p:cNvGrpSpPr>
              <a:grpSpLocks noChangeAspect="1"/>
            </p:cNvGrpSpPr>
            <p:nvPr/>
          </p:nvGrpSpPr>
          <p:grpSpPr>
            <a:xfrm>
              <a:off x="6540789" y="2252104"/>
              <a:ext cx="782522" cy="530352"/>
              <a:chOff x="3652088" y="-591305"/>
              <a:chExt cx="809506" cy="567660"/>
            </a:xfrm>
          </p:grpSpPr>
          <p:sp>
            <p:nvSpPr>
              <p:cNvPr id="176" name="Rectangle 175"/>
              <p:cNvSpPr/>
              <p:nvPr/>
            </p:nvSpPr>
            <p:spPr bwMode="auto">
              <a:xfrm>
                <a:off x="3652088" y="-591305"/>
                <a:ext cx="809506"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77" name="Picture 26" descr="http://www.thepositivespirit.org/wp-content/uploads/2013/07/hclogo.jpg"/>
              <p:cNvPicPr>
                <a:picLocks noChangeAspect="1" noChangeArrowheads="1"/>
              </p:cNvPicPr>
              <p:nvPr/>
            </p:nvPicPr>
            <p:blipFill>
              <a:blip r:embed="rId70" cstate="print">
                <a:extLst>
                  <a:ext uri="{28A0092B-C50C-407E-A947-70E740481C1C}">
                    <a14:useLocalDpi xmlns:a14="http://schemas.microsoft.com/office/drawing/2010/main"/>
                  </a:ext>
                </a:extLst>
              </a:blip>
              <a:srcRect/>
              <a:stretch>
                <a:fillRect/>
              </a:stretch>
            </p:blipFill>
            <p:spPr bwMode="auto">
              <a:xfrm>
                <a:off x="3817037" y="-572663"/>
                <a:ext cx="520175" cy="4896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257"/>
            <p:cNvGrpSpPr>
              <a:grpSpLocks/>
            </p:cNvGrpSpPr>
            <p:nvPr/>
          </p:nvGrpSpPr>
          <p:grpSpPr>
            <a:xfrm>
              <a:off x="6519341" y="1653675"/>
              <a:ext cx="798115" cy="530352"/>
              <a:chOff x="1267167" y="-621760"/>
              <a:chExt cx="1102162" cy="567660"/>
            </a:xfrm>
          </p:grpSpPr>
          <p:sp>
            <p:nvSpPr>
              <p:cNvPr id="174" name="Rectangle 173"/>
              <p:cNvSpPr/>
              <p:nvPr/>
            </p:nvSpPr>
            <p:spPr bwMode="auto">
              <a:xfrm>
                <a:off x="1308557" y="-621760"/>
                <a:ext cx="1060772"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75" name="Picture 4" descr="Logo"/>
              <p:cNvPicPr>
                <a:picLocks noChangeAspect="1" noChangeArrowheads="1"/>
              </p:cNvPicPr>
              <p:nvPr/>
            </p:nvPicPr>
            <p:blipFill>
              <a:blip r:embed="rId71" cstate="print">
                <a:extLst>
                  <a:ext uri="{28A0092B-C50C-407E-A947-70E740481C1C}">
                    <a14:useLocalDpi xmlns:a14="http://schemas.microsoft.com/office/drawing/2010/main"/>
                  </a:ext>
                </a:extLst>
              </a:blip>
              <a:srcRect/>
              <a:stretch>
                <a:fillRect/>
              </a:stretch>
            </p:blipFill>
            <p:spPr bwMode="auto">
              <a:xfrm>
                <a:off x="1267167" y="-445264"/>
                <a:ext cx="1073334" cy="214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260"/>
            <p:cNvGrpSpPr>
              <a:grpSpLocks/>
            </p:cNvGrpSpPr>
            <p:nvPr/>
          </p:nvGrpSpPr>
          <p:grpSpPr>
            <a:xfrm>
              <a:off x="9829800" y="1653675"/>
              <a:ext cx="777240" cy="530352"/>
              <a:chOff x="4946257" y="-650660"/>
              <a:chExt cx="809506" cy="567660"/>
            </a:xfrm>
          </p:grpSpPr>
          <p:sp>
            <p:nvSpPr>
              <p:cNvPr id="172" name="Rectangle 171"/>
              <p:cNvSpPr/>
              <p:nvPr/>
            </p:nvSpPr>
            <p:spPr bwMode="auto">
              <a:xfrm>
                <a:off x="4946257" y="-650660"/>
                <a:ext cx="809506"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73" name="Picture 8" descr="http://www.rickdesai.com/wp-content/uploads/2010/12/empower.gif"/>
              <p:cNvPicPr>
                <a:picLocks noChangeAspect="1" noChangeArrowheads="1"/>
              </p:cNvPicPr>
              <p:nvPr/>
            </p:nvPicPr>
            <p:blipFill>
              <a:blip r:embed="rId72" cstate="print">
                <a:extLst>
                  <a:ext uri="{28A0092B-C50C-407E-A947-70E740481C1C}">
                    <a14:useLocalDpi xmlns:a14="http://schemas.microsoft.com/office/drawing/2010/main"/>
                  </a:ext>
                </a:extLst>
              </a:blip>
              <a:srcRect/>
              <a:stretch>
                <a:fillRect/>
              </a:stretch>
            </p:blipFill>
            <p:spPr bwMode="auto">
              <a:xfrm>
                <a:off x="5016711" y="-497230"/>
                <a:ext cx="652346"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263"/>
            <p:cNvGrpSpPr>
              <a:grpSpLocks/>
            </p:cNvGrpSpPr>
            <p:nvPr/>
          </p:nvGrpSpPr>
          <p:grpSpPr>
            <a:xfrm>
              <a:off x="2410812" y="2252104"/>
              <a:ext cx="777240" cy="530352"/>
              <a:chOff x="6269027" y="-712123"/>
              <a:chExt cx="809506" cy="567660"/>
            </a:xfrm>
          </p:grpSpPr>
          <p:sp>
            <p:nvSpPr>
              <p:cNvPr id="170" name="Rectangle 169"/>
              <p:cNvSpPr/>
              <p:nvPr/>
            </p:nvSpPr>
            <p:spPr bwMode="auto">
              <a:xfrm>
                <a:off x="6269027" y="-712123"/>
                <a:ext cx="809506"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71" name="Picture 11" descr="http://news.lotsbuzz.com/wp-content/uploads/2012/08/FINO-Paytech-gears-up-for-financial-empowerment-in-rural-Haryana.jpg"/>
              <p:cNvPicPr>
                <a:picLocks noChangeAspect="1" noChangeArrowheads="1"/>
              </p:cNvPicPr>
              <p:nvPr/>
            </p:nvPicPr>
            <p:blipFill>
              <a:blip r:embed="rId73" cstate="print">
                <a:extLst>
                  <a:ext uri="{28A0092B-C50C-407E-A947-70E740481C1C}">
                    <a14:useLocalDpi xmlns:a14="http://schemas.microsoft.com/office/drawing/2010/main"/>
                  </a:ext>
                </a:extLst>
              </a:blip>
              <a:srcRect/>
              <a:stretch>
                <a:fillRect/>
              </a:stretch>
            </p:blipFill>
            <p:spPr bwMode="auto">
              <a:xfrm>
                <a:off x="6356204" y="-609600"/>
                <a:ext cx="671145" cy="3892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54"/>
            <p:cNvGrpSpPr>
              <a:grpSpLocks/>
            </p:cNvGrpSpPr>
            <p:nvPr/>
          </p:nvGrpSpPr>
          <p:grpSpPr>
            <a:xfrm>
              <a:off x="8180832" y="4022377"/>
              <a:ext cx="777240" cy="530352"/>
              <a:chOff x="-1214657" y="4322990"/>
              <a:chExt cx="847915" cy="567660"/>
            </a:xfrm>
          </p:grpSpPr>
          <p:sp>
            <p:nvSpPr>
              <p:cNvPr id="168" name="Rectangle 167"/>
              <p:cNvSpPr>
                <a:spLocks/>
              </p:cNvSpPr>
              <p:nvPr/>
            </p:nvSpPr>
            <p:spPr>
              <a:xfrm>
                <a:off x="-1214657" y="4322990"/>
                <a:ext cx="847915"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69" name="Picture 7" descr="http://noticiasbancarias.com/wp-content/uploads/2011/11/banco-santander.jpg"/>
              <p:cNvPicPr>
                <a:picLocks noChangeAspect="1" noChangeArrowheads="1"/>
              </p:cNvPicPr>
              <p:nvPr/>
            </p:nvPicPr>
            <p:blipFill>
              <a:blip r:embed="rId74" cstate="print">
                <a:extLst>
                  <a:ext uri="{28A0092B-C50C-407E-A947-70E740481C1C}">
                    <a14:useLocalDpi xmlns:a14="http://schemas.microsoft.com/office/drawing/2010/main"/>
                  </a:ext>
                </a:extLst>
              </a:blip>
              <a:srcRect/>
              <a:stretch>
                <a:fillRect/>
              </a:stretch>
            </p:blipFill>
            <p:spPr bwMode="auto">
              <a:xfrm>
                <a:off x="-1202309" y="4450509"/>
                <a:ext cx="823220" cy="3097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271"/>
            <p:cNvGrpSpPr>
              <a:grpSpLocks/>
            </p:cNvGrpSpPr>
            <p:nvPr/>
          </p:nvGrpSpPr>
          <p:grpSpPr>
            <a:xfrm>
              <a:off x="5707380" y="2848712"/>
              <a:ext cx="777240" cy="530352"/>
              <a:chOff x="1229128" y="4125972"/>
              <a:chExt cx="1079499" cy="762000"/>
            </a:xfrm>
          </p:grpSpPr>
          <p:sp>
            <p:nvSpPr>
              <p:cNvPr id="166" name="Rectangle 165"/>
              <p:cNvSpPr>
                <a:spLocks/>
              </p:cNvSpPr>
              <p:nvPr/>
            </p:nvSpPr>
            <p:spPr>
              <a:xfrm>
                <a:off x="1229128" y="4125972"/>
                <a:ext cx="1079499"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67" name="Picture 51"/>
              <p:cNvPicPr>
                <a:picLocks noChangeAspect="1"/>
              </p:cNvPicPr>
              <p:nvPr/>
            </p:nvPicPr>
            <p:blipFill>
              <a:blip r:embed="rId75" cstate="print">
                <a:extLst>
                  <a:ext uri="{28A0092B-C50C-407E-A947-70E740481C1C}">
                    <a14:useLocalDpi xmlns:a14="http://schemas.microsoft.com/office/drawing/2010/main"/>
                  </a:ext>
                </a:extLst>
              </a:blip>
              <a:srcRect/>
              <a:stretch>
                <a:fillRect/>
              </a:stretch>
            </p:blipFill>
            <p:spPr bwMode="auto">
              <a:xfrm>
                <a:off x="1267227" y="4299246"/>
                <a:ext cx="10302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 name="Group 274"/>
            <p:cNvGrpSpPr>
              <a:grpSpLocks/>
            </p:cNvGrpSpPr>
            <p:nvPr/>
          </p:nvGrpSpPr>
          <p:grpSpPr>
            <a:xfrm>
              <a:off x="3233928" y="2848712"/>
              <a:ext cx="777240" cy="530352"/>
              <a:chOff x="1231111" y="3232810"/>
              <a:chExt cx="1089025" cy="762000"/>
            </a:xfrm>
          </p:grpSpPr>
          <p:sp>
            <p:nvSpPr>
              <p:cNvPr id="164" name="Rectangle 163"/>
              <p:cNvSpPr/>
              <p:nvPr/>
            </p:nvSpPr>
            <p:spPr>
              <a:xfrm>
                <a:off x="1231111" y="3232810"/>
                <a:ext cx="1089025"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65" name="Picture 26"/>
              <p:cNvPicPr>
                <a:picLocks noChangeAspect="1" noChangeArrowheads="1"/>
              </p:cNvPicPr>
              <p:nvPr/>
            </p:nvPicPr>
            <p:blipFill>
              <a:blip r:embed="rId76" cstate="print">
                <a:extLst>
                  <a:ext uri="{28A0092B-C50C-407E-A947-70E740481C1C}">
                    <a14:useLocalDpi xmlns:a14="http://schemas.microsoft.com/office/drawing/2010/main"/>
                  </a:ext>
                </a:extLst>
              </a:blip>
              <a:srcRect/>
              <a:stretch>
                <a:fillRect/>
              </a:stretch>
            </p:blipFill>
            <p:spPr bwMode="auto">
              <a:xfrm>
                <a:off x="1277938" y="3417946"/>
                <a:ext cx="91281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1" name="Group 277"/>
            <p:cNvGrpSpPr>
              <a:grpSpLocks/>
            </p:cNvGrpSpPr>
            <p:nvPr/>
          </p:nvGrpSpPr>
          <p:grpSpPr>
            <a:xfrm>
              <a:off x="8180832" y="2848712"/>
              <a:ext cx="777240" cy="530352"/>
              <a:chOff x="4689475" y="1508064"/>
              <a:chExt cx="1092200" cy="790456"/>
            </a:xfrm>
          </p:grpSpPr>
          <p:sp>
            <p:nvSpPr>
              <p:cNvPr id="162" name="Rectangle 161"/>
              <p:cNvSpPr/>
              <p:nvPr/>
            </p:nvSpPr>
            <p:spPr>
              <a:xfrm>
                <a:off x="4689475" y="1508064"/>
                <a:ext cx="1092200" cy="7904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63" name="Picture 19"/>
              <p:cNvPicPr>
                <a:picLocks noChangeAspect="1" noChangeArrowheads="1"/>
              </p:cNvPicPr>
              <p:nvPr/>
            </p:nvPicPr>
            <p:blipFill>
              <a:blip r:embed="rId77" cstate="print">
                <a:extLst>
                  <a:ext uri="{28A0092B-C50C-407E-A947-70E740481C1C}">
                    <a14:useLocalDpi xmlns:a14="http://schemas.microsoft.com/office/drawing/2010/main"/>
                  </a:ext>
                </a:extLst>
              </a:blip>
              <a:srcRect/>
              <a:stretch>
                <a:fillRect/>
              </a:stretch>
            </p:blipFill>
            <p:spPr bwMode="auto">
              <a:xfrm>
                <a:off x="4742819" y="1711998"/>
                <a:ext cx="9652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2" name="Group 280"/>
            <p:cNvGrpSpPr>
              <a:grpSpLocks/>
            </p:cNvGrpSpPr>
            <p:nvPr/>
          </p:nvGrpSpPr>
          <p:grpSpPr>
            <a:xfrm>
              <a:off x="7356348" y="2848712"/>
              <a:ext cx="777240" cy="530352"/>
              <a:chOff x="5852718" y="3217921"/>
              <a:chExt cx="1095375" cy="762000"/>
            </a:xfrm>
          </p:grpSpPr>
          <p:sp>
            <p:nvSpPr>
              <p:cNvPr id="160" name="Rectangle 159"/>
              <p:cNvSpPr/>
              <p:nvPr/>
            </p:nvSpPr>
            <p:spPr>
              <a:xfrm>
                <a:off x="5852718" y="3217921"/>
                <a:ext cx="1095375"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61" name="Picture 77"/>
              <p:cNvPicPr>
                <a:picLocks noChangeAspect="1"/>
              </p:cNvPicPr>
              <p:nvPr/>
            </p:nvPicPr>
            <p:blipFill>
              <a:blip r:embed="rId78" cstate="print">
                <a:extLst>
                  <a:ext uri="{28A0092B-C50C-407E-A947-70E740481C1C}">
                    <a14:useLocalDpi xmlns:a14="http://schemas.microsoft.com/office/drawing/2010/main"/>
                  </a:ext>
                </a:extLst>
              </a:blip>
              <a:srcRect/>
              <a:stretch>
                <a:fillRect/>
              </a:stretch>
            </p:blipFill>
            <p:spPr bwMode="auto">
              <a:xfrm>
                <a:off x="5860420" y="3501263"/>
                <a:ext cx="10493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 name="Group 283"/>
            <p:cNvGrpSpPr>
              <a:grpSpLocks/>
            </p:cNvGrpSpPr>
            <p:nvPr/>
          </p:nvGrpSpPr>
          <p:grpSpPr>
            <a:xfrm>
              <a:off x="6531864" y="2848712"/>
              <a:ext cx="777240" cy="530352"/>
              <a:chOff x="5897965" y="5910033"/>
              <a:chExt cx="1081086" cy="762000"/>
            </a:xfrm>
          </p:grpSpPr>
          <p:sp>
            <p:nvSpPr>
              <p:cNvPr id="158" name="Rectangle 157"/>
              <p:cNvSpPr>
                <a:spLocks/>
              </p:cNvSpPr>
              <p:nvPr/>
            </p:nvSpPr>
            <p:spPr>
              <a:xfrm>
                <a:off x="5897965" y="5910033"/>
                <a:ext cx="1081086"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59" name="Picture 158"/>
              <p:cNvPicPr>
                <a:picLocks noChangeAspect="1"/>
              </p:cNvPicPr>
              <p:nvPr/>
            </p:nvPicPr>
            <p:blipFill>
              <a:blip r:embed="rId79" cstate="print">
                <a:extLst>
                  <a:ext uri="{28A0092B-C50C-407E-A947-70E740481C1C}">
                    <a14:useLocalDpi xmlns:a14="http://schemas.microsoft.com/office/drawing/2010/main"/>
                  </a:ext>
                </a:extLst>
              </a:blip>
              <a:stretch>
                <a:fillRect/>
              </a:stretch>
            </p:blipFill>
            <p:spPr>
              <a:xfrm>
                <a:off x="5922335" y="6123272"/>
                <a:ext cx="1013290" cy="365760"/>
              </a:xfrm>
              <a:prstGeom prst="rect">
                <a:avLst/>
              </a:prstGeom>
            </p:spPr>
          </p:pic>
        </p:grpSp>
        <p:grpSp>
          <p:nvGrpSpPr>
            <p:cNvPr id="94" name="Group 286"/>
            <p:cNvGrpSpPr>
              <a:grpSpLocks/>
            </p:cNvGrpSpPr>
            <p:nvPr/>
          </p:nvGrpSpPr>
          <p:grpSpPr>
            <a:xfrm>
              <a:off x="2409444" y="2848712"/>
              <a:ext cx="777240" cy="530352"/>
              <a:chOff x="2752871" y="2850743"/>
              <a:chExt cx="786219" cy="567660"/>
            </a:xfrm>
          </p:grpSpPr>
          <p:sp>
            <p:nvSpPr>
              <p:cNvPr id="156" name="Rectangle 155"/>
              <p:cNvSpPr/>
              <p:nvPr/>
            </p:nvSpPr>
            <p:spPr>
              <a:xfrm>
                <a:off x="2752871" y="2850743"/>
                <a:ext cx="779350"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57" name="Picture 8" descr="kurkku"/>
              <p:cNvPicPr>
                <a:picLocks noChangeAspect="1" noChangeArrowheads="1"/>
              </p:cNvPicPr>
              <p:nvPr/>
            </p:nvPicPr>
            <p:blipFill>
              <a:blip r:embed="rId80" cstate="print">
                <a:extLst>
                  <a:ext uri="{28A0092B-C50C-407E-A947-70E740481C1C}">
                    <a14:useLocalDpi xmlns:a14="http://schemas.microsoft.com/office/drawing/2010/main"/>
                  </a:ext>
                </a:extLst>
              </a:blip>
              <a:srcRect/>
              <a:stretch>
                <a:fillRect/>
              </a:stretch>
            </p:blipFill>
            <p:spPr bwMode="auto">
              <a:xfrm>
                <a:off x="2768553" y="3081850"/>
                <a:ext cx="770537" cy="1047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 name="Group 289"/>
            <p:cNvGrpSpPr>
              <a:grpSpLocks/>
            </p:cNvGrpSpPr>
            <p:nvPr/>
          </p:nvGrpSpPr>
          <p:grpSpPr>
            <a:xfrm>
              <a:off x="4882896" y="2848712"/>
              <a:ext cx="777240" cy="530352"/>
              <a:chOff x="4486847" y="2902753"/>
              <a:chExt cx="779350" cy="567660"/>
            </a:xfrm>
          </p:grpSpPr>
          <p:sp>
            <p:nvSpPr>
              <p:cNvPr id="154" name="Rectangle 153"/>
              <p:cNvSpPr>
                <a:spLocks/>
              </p:cNvSpPr>
              <p:nvPr/>
            </p:nvSpPr>
            <p:spPr>
              <a:xfrm>
                <a:off x="4486847" y="2902753"/>
                <a:ext cx="779350" cy="5676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55" name="Picture 6" descr="http://content.icicidirect.com/mailimages/NFD_MF-logo.gif"/>
              <p:cNvPicPr>
                <a:picLocks noChangeAspect="1" noChangeArrowheads="1"/>
              </p:cNvPicPr>
              <p:nvPr/>
            </p:nvPicPr>
            <p:blipFill rotWithShape="1">
              <a:blip r:embed="rId81" cstate="print">
                <a:extLst>
                  <a:ext uri="{28A0092B-C50C-407E-A947-70E740481C1C}">
                    <a14:useLocalDpi xmlns:a14="http://schemas.microsoft.com/office/drawing/2010/main"/>
                  </a:ext>
                </a:extLst>
              </a:blip>
              <a:srcRect b="12585"/>
              <a:stretch/>
            </p:blipFill>
            <p:spPr bwMode="auto">
              <a:xfrm>
                <a:off x="4503168" y="3051443"/>
                <a:ext cx="752396" cy="286890"/>
              </a:xfrm>
              <a:prstGeom prst="rect">
                <a:avLst/>
              </a:prstGeom>
              <a:noFill/>
              <a:extLst>
                <a:ext uri="{909E8E84-426E-40DD-AFC4-6F175D3DCCD1}">
                  <a14:hiddenFill xmlns:a14="http://schemas.microsoft.com/office/drawing/2010/main">
                    <a:solidFill>
                      <a:srgbClr val="FFFFFF"/>
                    </a:solidFill>
                  </a14:hiddenFill>
                </a:ext>
              </a:extLst>
            </p:spPr>
          </p:pic>
        </p:grpSp>
        <p:pic>
          <p:nvPicPr>
            <p:cNvPr id="96" name="Picture 2" descr="http://www.cannes-i-get.com/sites/default/files/images_principales_commerces/loccitane-logo_1.jpg"/>
            <p:cNvPicPr>
              <a:picLocks noChangeArrowheads="1"/>
            </p:cNvPicPr>
            <p:nvPr/>
          </p:nvPicPr>
          <p:blipFill>
            <a:blip r:embed="rId82" cstate="print">
              <a:extLst>
                <a:ext uri="{28A0092B-C50C-407E-A947-70E740481C1C}">
                  <a14:useLocalDpi xmlns:a14="http://schemas.microsoft.com/office/drawing/2010/main"/>
                </a:ext>
              </a:extLst>
            </a:blip>
            <a:srcRect/>
            <a:stretch>
              <a:fillRect/>
            </a:stretch>
          </p:blipFill>
          <p:spPr bwMode="auto">
            <a:xfrm>
              <a:off x="4058412" y="2848712"/>
              <a:ext cx="777240" cy="530352"/>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Group 56"/>
            <p:cNvGrpSpPr/>
            <p:nvPr/>
          </p:nvGrpSpPr>
          <p:grpSpPr>
            <a:xfrm>
              <a:off x="5707380" y="4022377"/>
              <a:ext cx="777240" cy="530352"/>
              <a:chOff x="2533903" y="4702206"/>
              <a:chExt cx="777240" cy="530352"/>
            </a:xfrm>
          </p:grpSpPr>
          <p:sp>
            <p:nvSpPr>
              <p:cNvPr id="152" name="Rectangle 151"/>
              <p:cNvSpPr/>
              <p:nvPr/>
            </p:nvSpPr>
            <p:spPr>
              <a:xfrm>
                <a:off x="2533903" y="4702206"/>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53" name="Picture 152" descr="LogoPupA_.psd"/>
              <p:cNvPicPr>
                <a:picLocks noChangeAspect="1"/>
              </p:cNvPicPr>
              <p:nvPr/>
            </p:nvPicPr>
            <p:blipFill>
              <a:blip r:embed="rId83" cstate="print">
                <a:extLst>
                  <a:ext uri="{28A0092B-C50C-407E-A947-70E740481C1C}">
                    <a14:useLocalDpi xmlns:a14="http://schemas.microsoft.com/office/drawing/2010/main"/>
                  </a:ext>
                </a:extLst>
              </a:blip>
              <a:stretch>
                <a:fillRect/>
              </a:stretch>
            </p:blipFill>
            <p:spPr>
              <a:xfrm>
                <a:off x="2599681" y="4746134"/>
                <a:ext cx="645892" cy="409461"/>
              </a:xfrm>
              <a:prstGeom prst="rect">
                <a:avLst/>
              </a:prstGeom>
            </p:spPr>
          </p:pic>
        </p:grpSp>
        <p:grpSp>
          <p:nvGrpSpPr>
            <p:cNvPr id="98" name="Group 14"/>
            <p:cNvGrpSpPr/>
            <p:nvPr/>
          </p:nvGrpSpPr>
          <p:grpSpPr>
            <a:xfrm>
              <a:off x="9005316" y="4603019"/>
              <a:ext cx="777240" cy="530352"/>
              <a:chOff x="5022130" y="5454554"/>
              <a:chExt cx="777240" cy="530352"/>
            </a:xfrm>
          </p:grpSpPr>
          <p:sp>
            <p:nvSpPr>
              <p:cNvPr id="150" name="Rectangle 149"/>
              <p:cNvSpPr>
                <a:spLocks/>
              </p:cNvSpPr>
              <p:nvPr/>
            </p:nvSpPr>
            <p:spPr>
              <a:xfrm>
                <a:off x="5022130" y="5454554"/>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51" name="Picture 2" descr="http://www.cimripazar.com/wp-content/uploads/2013/05/ttnet.jpg"/>
              <p:cNvPicPr>
                <a:picLocks noChangeAspect="1" noChangeArrowheads="1"/>
              </p:cNvPicPr>
              <p:nvPr/>
            </p:nvPicPr>
            <p:blipFill>
              <a:blip r:embed="rId84" cstate="print">
                <a:extLst>
                  <a:ext uri="{28A0092B-C50C-407E-A947-70E740481C1C}">
                    <a14:useLocalDpi xmlns:a14="http://schemas.microsoft.com/office/drawing/2010/main"/>
                  </a:ext>
                </a:extLst>
              </a:blip>
              <a:srcRect/>
              <a:stretch>
                <a:fillRect/>
              </a:stretch>
            </p:blipFill>
            <p:spPr bwMode="auto">
              <a:xfrm>
                <a:off x="5059034" y="5598715"/>
                <a:ext cx="720205" cy="260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 name="Group 26"/>
            <p:cNvGrpSpPr/>
            <p:nvPr/>
          </p:nvGrpSpPr>
          <p:grpSpPr>
            <a:xfrm>
              <a:off x="9005316" y="1071030"/>
              <a:ext cx="777240" cy="530352"/>
              <a:chOff x="-1571427" y="944530"/>
              <a:chExt cx="777240" cy="530352"/>
            </a:xfrm>
          </p:grpSpPr>
          <p:sp>
            <p:nvSpPr>
              <p:cNvPr id="148" name="Rectangle 147"/>
              <p:cNvSpPr/>
              <p:nvPr/>
            </p:nvSpPr>
            <p:spPr bwMode="auto">
              <a:xfrm>
                <a:off x="-1571427" y="944530"/>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49" name="Picture 3"/>
              <p:cNvPicPr>
                <a:picLocks noChangeAspect="1" noChangeArrowheads="1"/>
              </p:cNvPicPr>
              <p:nvPr/>
            </p:nvPicPr>
            <p:blipFill rotWithShape="1">
              <a:blip r:embed="rId85" cstate="print">
                <a:extLst>
                  <a:ext uri="{28A0092B-C50C-407E-A947-70E740481C1C}">
                    <a14:useLocalDpi xmlns:a14="http://schemas.microsoft.com/office/drawing/2010/main"/>
                  </a:ext>
                </a:extLst>
              </a:blip>
              <a:srcRect b="21341"/>
              <a:stretch/>
            </p:blipFill>
            <p:spPr bwMode="auto">
              <a:xfrm>
                <a:off x="-1550411" y="972652"/>
                <a:ext cx="735208" cy="4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0" name="Group 24"/>
            <p:cNvGrpSpPr/>
            <p:nvPr/>
          </p:nvGrpSpPr>
          <p:grpSpPr>
            <a:xfrm>
              <a:off x="1584960" y="4022377"/>
              <a:ext cx="777240" cy="530352"/>
              <a:chOff x="-1130648" y="2129569"/>
              <a:chExt cx="777240" cy="530352"/>
            </a:xfrm>
          </p:grpSpPr>
          <p:sp>
            <p:nvSpPr>
              <p:cNvPr id="146" name="Rectangle 145"/>
              <p:cNvSpPr/>
              <p:nvPr/>
            </p:nvSpPr>
            <p:spPr bwMode="auto">
              <a:xfrm>
                <a:off x="-1130648" y="2129569"/>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47" name="Picture 4"/>
              <p:cNvPicPr>
                <a:picLocks noChangeAspect="1" noChangeArrowheads="1"/>
              </p:cNvPicPr>
              <p:nvPr/>
            </p:nvPicPr>
            <p:blipFill rotWithShape="1">
              <a:blip r:embed="rId86" cstate="print">
                <a:extLst>
                  <a:ext uri="{28A0092B-C50C-407E-A947-70E740481C1C}">
                    <a14:useLocalDpi xmlns:a14="http://schemas.microsoft.com/office/drawing/2010/main"/>
                  </a:ext>
                </a:extLst>
              </a:blip>
              <a:srcRect t="14173" b="12491"/>
              <a:stretch/>
            </p:blipFill>
            <p:spPr bwMode="auto">
              <a:xfrm>
                <a:off x="-1070622" y="2180898"/>
                <a:ext cx="640080" cy="46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1" name="Group 44"/>
            <p:cNvGrpSpPr/>
            <p:nvPr/>
          </p:nvGrpSpPr>
          <p:grpSpPr>
            <a:xfrm>
              <a:off x="6531864" y="4603019"/>
              <a:ext cx="777240" cy="530352"/>
              <a:chOff x="-1550411" y="3415350"/>
              <a:chExt cx="777240" cy="530352"/>
            </a:xfrm>
          </p:grpSpPr>
          <p:sp>
            <p:nvSpPr>
              <p:cNvPr id="144" name="Rectangle 143"/>
              <p:cNvSpPr/>
              <p:nvPr/>
            </p:nvSpPr>
            <p:spPr bwMode="auto">
              <a:xfrm>
                <a:off x="-1550411" y="3415350"/>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45" name="Picture 8" descr="C:\Users\sharlene.yang\Desktop\tazelogo.gif"/>
              <p:cNvPicPr>
                <a:picLocks noChangeAspect="1" noChangeArrowheads="1"/>
              </p:cNvPicPr>
              <p:nvPr/>
            </p:nvPicPr>
            <p:blipFill>
              <a:blip r:embed="rId87" cstate="print">
                <a:extLst>
                  <a:ext uri="{28A0092B-C50C-407E-A947-70E740481C1C}">
                    <a14:useLocalDpi xmlns:a14="http://schemas.microsoft.com/office/drawing/2010/main"/>
                  </a:ext>
                </a:extLst>
              </a:blip>
              <a:srcRect/>
              <a:stretch>
                <a:fillRect/>
              </a:stretch>
            </p:blipFill>
            <p:spPr bwMode="auto">
              <a:xfrm>
                <a:off x="-1547036" y="3596293"/>
                <a:ext cx="752849" cy="234556"/>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02" name="Rectangle 101"/>
            <p:cNvSpPr/>
            <p:nvPr/>
          </p:nvSpPr>
          <p:spPr>
            <a:xfrm>
              <a:off x="8198408" y="5196253"/>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3" name="Rectangle 102"/>
            <p:cNvSpPr/>
            <p:nvPr/>
          </p:nvSpPr>
          <p:spPr>
            <a:xfrm>
              <a:off x="9025089" y="5201560"/>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4" name="Rectangle 103"/>
            <p:cNvSpPr/>
            <p:nvPr/>
          </p:nvSpPr>
          <p:spPr>
            <a:xfrm>
              <a:off x="9865135" y="5197985"/>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05" name="Picture 8" descr="http://greenzone.co/wp-content/uploads/2014/02/BASF-logo.jpg"/>
            <p:cNvPicPr>
              <a:picLocks noChangeAspect="1" noChangeArrowheads="1"/>
            </p:cNvPicPr>
            <p:nvPr/>
          </p:nvPicPr>
          <p:blipFill>
            <a:blip r:embed="rId88" cstate="print">
              <a:extLst>
                <a:ext uri="{28A0092B-C50C-407E-A947-70E740481C1C}">
                  <a14:useLocalDpi xmlns:a14="http://schemas.microsoft.com/office/drawing/2010/main"/>
                </a:ext>
              </a:extLst>
            </a:blip>
            <a:srcRect/>
            <a:stretch>
              <a:fillRect/>
            </a:stretch>
          </p:blipFill>
          <p:spPr bwMode="auto">
            <a:xfrm>
              <a:off x="8222653" y="5277780"/>
              <a:ext cx="715783" cy="35751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start.org/business/logo-image/businessid/5389/filename/logo.jpg"/>
            <p:cNvPicPr>
              <a:picLocks noChangeAspect="1" noChangeArrowheads="1"/>
            </p:cNvPicPr>
            <p:nvPr/>
          </p:nvPicPr>
          <p:blipFill>
            <a:blip r:embed="rId89" cstate="print">
              <a:extLst>
                <a:ext uri="{28A0092B-C50C-407E-A947-70E740481C1C}">
                  <a14:useLocalDpi xmlns:a14="http://schemas.microsoft.com/office/drawing/2010/main"/>
                </a:ext>
              </a:extLst>
            </a:blip>
            <a:srcRect/>
            <a:stretch>
              <a:fillRect/>
            </a:stretch>
          </p:blipFill>
          <p:spPr bwMode="auto">
            <a:xfrm>
              <a:off x="9209757" y="5245084"/>
              <a:ext cx="391133" cy="49096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2" descr="http://a1.mzstatic.com/us/r30/Purple4/v4/e2/5b/09/e25b0946-96a3-97f5-bca8-acdec3fef231/mzl.rrbmxmcv.png"/>
            <p:cNvPicPr>
              <a:picLocks noChangeAspect="1" noChangeArrowheads="1"/>
            </p:cNvPicPr>
            <p:nvPr/>
          </p:nvPicPr>
          <p:blipFill>
            <a:blip r:embed="rId90" cstate="print">
              <a:extLst>
                <a:ext uri="{28A0092B-C50C-407E-A947-70E740481C1C}">
                  <a14:useLocalDpi xmlns:a14="http://schemas.microsoft.com/office/drawing/2010/main"/>
                </a:ext>
              </a:extLst>
            </a:blip>
            <a:srcRect/>
            <a:stretch>
              <a:fillRect/>
            </a:stretch>
          </p:blipFill>
          <p:spPr bwMode="auto">
            <a:xfrm>
              <a:off x="9995420" y="5238993"/>
              <a:ext cx="443980" cy="443980"/>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p:cNvSpPr/>
            <p:nvPr/>
          </p:nvSpPr>
          <p:spPr>
            <a:xfrm>
              <a:off x="1576406" y="5777918"/>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09" name="Picture 14" descr="http://www.smartukproject.co.uk/wp-content/uploads/2012/02/DataWind_logo_300dpi.jpg"/>
            <p:cNvPicPr>
              <a:picLocks noChangeAspect="1" noChangeArrowheads="1"/>
            </p:cNvPicPr>
            <p:nvPr/>
          </p:nvPicPr>
          <p:blipFill>
            <a:blip r:embed="rId91" cstate="print">
              <a:extLst>
                <a:ext uri="{28A0092B-C50C-407E-A947-70E740481C1C}">
                  <a14:useLocalDpi xmlns:a14="http://schemas.microsoft.com/office/drawing/2010/main"/>
                </a:ext>
              </a:extLst>
            </a:blip>
            <a:srcRect/>
            <a:stretch>
              <a:fillRect/>
            </a:stretch>
          </p:blipFill>
          <p:spPr bwMode="auto">
            <a:xfrm>
              <a:off x="1676401" y="5849442"/>
              <a:ext cx="535497" cy="44061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p:cNvSpPr/>
            <p:nvPr/>
          </p:nvSpPr>
          <p:spPr>
            <a:xfrm>
              <a:off x="2389572" y="5775466"/>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1" name="Rectangle 110"/>
            <p:cNvSpPr/>
            <p:nvPr/>
          </p:nvSpPr>
          <p:spPr>
            <a:xfrm>
              <a:off x="3200400" y="5770587"/>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2" name="Rectangle 111"/>
            <p:cNvSpPr/>
            <p:nvPr/>
          </p:nvSpPr>
          <p:spPr>
            <a:xfrm>
              <a:off x="4038600" y="5777918"/>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3" name="Rectangle 112"/>
            <p:cNvSpPr/>
            <p:nvPr/>
          </p:nvSpPr>
          <p:spPr>
            <a:xfrm>
              <a:off x="4856988" y="5777918"/>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14" name="Picture 6"/>
            <p:cNvPicPr>
              <a:picLocks noChangeAspect="1" noChangeArrowheads="1"/>
            </p:cNvPicPr>
            <p:nvPr/>
          </p:nvPicPr>
          <p:blipFill>
            <a:blip r:embed="rId92" cstate="print">
              <a:extLst>
                <a:ext uri="{28A0092B-C50C-407E-A947-70E740481C1C}">
                  <a14:useLocalDpi xmlns:a14="http://schemas.microsoft.com/office/drawing/2010/main"/>
                </a:ext>
              </a:extLst>
            </a:blip>
            <a:srcRect/>
            <a:stretch>
              <a:fillRect/>
            </a:stretch>
          </p:blipFill>
          <p:spPr bwMode="auto">
            <a:xfrm>
              <a:off x="2494514" y="5777919"/>
              <a:ext cx="504680" cy="51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7"/>
            <p:cNvPicPr>
              <a:picLocks noChangeAspect="1" noChangeArrowheads="1"/>
            </p:cNvPicPr>
            <p:nvPr/>
          </p:nvPicPr>
          <p:blipFill>
            <a:blip r:embed="rId93" cstate="print">
              <a:extLst>
                <a:ext uri="{28A0092B-C50C-407E-A947-70E740481C1C}">
                  <a14:useLocalDpi xmlns:a14="http://schemas.microsoft.com/office/drawing/2010/main"/>
                </a:ext>
              </a:extLst>
            </a:blip>
            <a:srcRect/>
            <a:stretch>
              <a:fillRect/>
            </a:stretch>
          </p:blipFill>
          <p:spPr bwMode="auto">
            <a:xfrm>
              <a:off x="3208948" y="5886114"/>
              <a:ext cx="744636" cy="30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10"/>
            <p:cNvPicPr>
              <a:picLocks noChangeAspect="1" noChangeArrowheads="1"/>
            </p:cNvPicPr>
            <p:nvPr/>
          </p:nvPicPr>
          <p:blipFill>
            <a:blip r:embed="rId94" cstate="print">
              <a:extLst>
                <a:ext uri="{28A0092B-C50C-407E-A947-70E740481C1C}">
                  <a14:useLocalDpi xmlns:a14="http://schemas.microsoft.com/office/drawing/2010/main"/>
                </a:ext>
              </a:extLst>
            </a:blip>
            <a:srcRect/>
            <a:stretch>
              <a:fillRect/>
            </a:stretch>
          </p:blipFill>
          <p:spPr bwMode="auto">
            <a:xfrm>
              <a:off x="4101752" y="5849443"/>
              <a:ext cx="650936" cy="36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 name="Picture 13"/>
            <p:cNvPicPr>
              <a:picLocks noChangeAspect="1" noChangeArrowheads="1"/>
            </p:cNvPicPr>
            <p:nvPr/>
          </p:nvPicPr>
          <p:blipFill>
            <a:blip r:embed="rId95" cstate="print">
              <a:extLst>
                <a:ext uri="{28A0092B-C50C-407E-A947-70E740481C1C}">
                  <a14:useLocalDpi xmlns:a14="http://schemas.microsoft.com/office/drawing/2010/main"/>
                </a:ext>
              </a:extLst>
            </a:blip>
            <a:srcRect/>
            <a:stretch>
              <a:fillRect/>
            </a:stretch>
          </p:blipFill>
          <p:spPr bwMode="auto">
            <a:xfrm>
              <a:off x="4932350" y="5807743"/>
              <a:ext cx="590383" cy="46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Rectangle 117"/>
            <p:cNvSpPr/>
            <p:nvPr/>
          </p:nvSpPr>
          <p:spPr>
            <a:xfrm>
              <a:off x="5699760" y="5777918"/>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19" name="Picture 24" descr="http://brownandfincher.co.uk/wp-content/uploads/2013/04/panasonic-large1.jpg"/>
            <p:cNvPicPr>
              <a:picLocks noChangeAspect="1" noChangeArrowheads="1"/>
            </p:cNvPicPr>
            <p:nvPr/>
          </p:nvPicPr>
          <p:blipFill>
            <a:blip r:embed="rId96" cstate="print">
              <a:extLst>
                <a:ext uri="{28A0092B-C50C-407E-A947-70E740481C1C}">
                  <a14:useLocalDpi xmlns:a14="http://schemas.microsoft.com/office/drawing/2010/main"/>
                </a:ext>
              </a:extLst>
            </a:blip>
            <a:srcRect/>
            <a:stretch>
              <a:fillRect/>
            </a:stretch>
          </p:blipFill>
          <p:spPr bwMode="auto">
            <a:xfrm>
              <a:off x="5713679" y="5986798"/>
              <a:ext cx="737161" cy="132689"/>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p:cNvSpPr/>
            <p:nvPr/>
          </p:nvSpPr>
          <p:spPr>
            <a:xfrm>
              <a:off x="6547038" y="5770588"/>
              <a:ext cx="787983" cy="53768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4E8ED"/>
                </a:solidFill>
              </a:endParaRPr>
            </a:p>
          </p:txBody>
        </p:sp>
        <p:pic>
          <p:nvPicPr>
            <p:cNvPr id="121" name="Picture 24" descr="Changamka Micro-Insurance Limited"/>
            <p:cNvPicPr>
              <a:picLocks noChangeAspect="1" noChangeArrowheads="1"/>
            </p:cNvPicPr>
            <p:nvPr/>
          </p:nvPicPr>
          <p:blipFill>
            <a:blip r:embed="rId97" cstate="print">
              <a:extLst>
                <a:ext uri="{28A0092B-C50C-407E-A947-70E740481C1C}">
                  <a14:useLocalDpi xmlns:a14="http://schemas.microsoft.com/office/drawing/2010/main"/>
                </a:ext>
              </a:extLst>
            </a:blip>
            <a:srcRect/>
            <a:stretch>
              <a:fillRect/>
            </a:stretch>
          </p:blipFill>
          <p:spPr bwMode="auto">
            <a:xfrm>
              <a:off x="6583048" y="6006518"/>
              <a:ext cx="713101" cy="142620"/>
            </a:xfrm>
            <a:prstGeom prst="rect">
              <a:avLst/>
            </a:prstGeom>
            <a:noFill/>
            <a:extLst>
              <a:ext uri="{909E8E84-426E-40DD-AFC4-6F175D3DCCD1}">
                <a14:hiddenFill xmlns:a14="http://schemas.microsoft.com/office/drawing/2010/main">
                  <a:solidFill>
                    <a:srgbClr val="FFFFFF"/>
                  </a:solidFill>
                </a14:hiddenFill>
              </a:ext>
            </a:extLst>
          </p:spPr>
        </p:pic>
        <p:sp>
          <p:nvSpPr>
            <p:cNvPr id="122" name="Rectangle 121"/>
            <p:cNvSpPr/>
            <p:nvPr/>
          </p:nvSpPr>
          <p:spPr>
            <a:xfrm>
              <a:off x="7383109" y="5765232"/>
              <a:ext cx="795833" cy="54303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4E8ED"/>
                </a:solidFill>
              </a:endParaRPr>
            </a:p>
          </p:txBody>
        </p:sp>
        <p:pic>
          <p:nvPicPr>
            <p:cNvPr id="123" name="Picture 21" descr="http://farmerline.org/wp-content/themes/farmerline1.4/images/logo.png"/>
            <p:cNvPicPr>
              <a:picLocks noChangeAspect="1" noChangeArrowheads="1"/>
            </p:cNvPicPr>
            <p:nvPr/>
          </p:nvPicPr>
          <p:blipFill>
            <a:blip r:embed="rId98" cstate="print">
              <a:extLst>
                <a:ext uri="{28A0092B-C50C-407E-A947-70E740481C1C}">
                  <a14:useLocalDpi xmlns:a14="http://schemas.microsoft.com/office/drawing/2010/main"/>
                </a:ext>
              </a:extLst>
            </a:blip>
            <a:srcRect/>
            <a:stretch>
              <a:fillRect/>
            </a:stretch>
          </p:blipFill>
          <p:spPr bwMode="auto">
            <a:xfrm>
              <a:off x="7387050" y="5943118"/>
              <a:ext cx="773873" cy="139601"/>
            </a:xfrm>
            <a:prstGeom prst="rect">
              <a:avLst/>
            </a:prstGeom>
            <a:noFill/>
            <a:extLst>
              <a:ext uri="{909E8E84-426E-40DD-AFC4-6F175D3DCCD1}">
                <a14:hiddenFill xmlns:a14="http://schemas.microsoft.com/office/drawing/2010/main">
                  <a:solidFill>
                    <a:srgbClr val="FFFFFF"/>
                  </a:solidFill>
                </a14:hiddenFill>
              </a:ext>
            </a:extLst>
          </p:spPr>
        </p:pic>
        <p:sp>
          <p:nvSpPr>
            <p:cNvPr id="124" name="Rectangle 123"/>
            <p:cNvSpPr/>
            <p:nvPr/>
          </p:nvSpPr>
          <p:spPr>
            <a:xfrm>
              <a:off x="8207136" y="5776373"/>
              <a:ext cx="779505" cy="5318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4E8ED"/>
                </a:solidFill>
              </a:endParaRPr>
            </a:p>
          </p:txBody>
        </p:sp>
        <p:pic>
          <p:nvPicPr>
            <p:cNvPr id="125" name="Picture 124"/>
            <p:cNvPicPr>
              <a:picLocks noChangeAspect="1"/>
            </p:cNvPicPr>
            <p:nvPr/>
          </p:nvPicPr>
          <p:blipFill rotWithShape="1">
            <a:blip r:embed="rId99" cstate="print">
              <a:extLst>
                <a:ext uri="{28A0092B-C50C-407E-A947-70E740481C1C}">
                  <a14:useLocalDpi xmlns:a14="http://schemas.microsoft.com/office/drawing/2010/main"/>
                </a:ext>
              </a:extLst>
            </a:blip>
            <a:srcRect/>
            <a:stretch/>
          </p:blipFill>
          <p:spPr>
            <a:xfrm>
              <a:off x="8274010" y="5763990"/>
              <a:ext cx="690854" cy="479332"/>
            </a:xfrm>
            <a:prstGeom prst="rect">
              <a:avLst/>
            </a:prstGeom>
          </p:spPr>
        </p:pic>
        <p:sp>
          <p:nvSpPr>
            <p:cNvPr id="126" name="Rectangle 125"/>
            <p:cNvSpPr/>
            <p:nvPr/>
          </p:nvSpPr>
          <p:spPr>
            <a:xfrm>
              <a:off x="9026794" y="5758080"/>
              <a:ext cx="779614" cy="5319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4E8ED"/>
                </a:solidFill>
              </a:endParaRPr>
            </a:p>
          </p:txBody>
        </p:sp>
        <p:pic>
          <p:nvPicPr>
            <p:cNvPr id="127" name="Picture 126"/>
            <p:cNvPicPr>
              <a:picLocks noChangeAspect="1"/>
            </p:cNvPicPr>
            <p:nvPr/>
          </p:nvPicPr>
          <p:blipFill>
            <a:blip r:embed="rId100"/>
            <a:stretch>
              <a:fillRect/>
            </a:stretch>
          </p:blipFill>
          <p:spPr>
            <a:xfrm>
              <a:off x="9181050" y="5765212"/>
              <a:ext cx="496350" cy="496350"/>
            </a:xfrm>
            <a:prstGeom prst="rect">
              <a:avLst/>
            </a:prstGeom>
          </p:spPr>
        </p:pic>
        <p:sp>
          <p:nvSpPr>
            <p:cNvPr id="128" name="Rectangle 127"/>
            <p:cNvSpPr/>
            <p:nvPr/>
          </p:nvSpPr>
          <p:spPr>
            <a:xfrm>
              <a:off x="9854333" y="5760149"/>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4E8ED"/>
                </a:solidFill>
              </a:endParaRPr>
            </a:p>
          </p:txBody>
        </p:sp>
        <p:sp>
          <p:nvSpPr>
            <p:cNvPr id="129" name="Rectangle 128"/>
            <p:cNvSpPr/>
            <p:nvPr/>
          </p:nvSpPr>
          <p:spPr>
            <a:xfrm>
              <a:off x="2431267" y="6311704"/>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4E8ED"/>
                </a:solidFill>
              </a:endParaRPr>
            </a:p>
          </p:txBody>
        </p:sp>
        <p:sp>
          <p:nvSpPr>
            <p:cNvPr id="130" name="Rectangle 129"/>
            <p:cNvSpPr/>
            <p:nvPr/>
          </p:nvSpPr>
          <p:spPr>
            <a:xfrm>
              <a:off x="3858469" y="6318856"/>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4E8ED"/>
                </a:solidFill>
              </a:endParaRPr>
            </a:p>
          </p:txBody>
        </p:sp>
        <p:sp>
          <p:nvSpPr>
            <p:cNvPr id="131" name="Rectangle 130"/>
            <p:cNvSpPr/>
            <p:nvPr/>
          </p:nvSpPr>
          <p:spPr>
            <a:xfrm>
              <a:off x="5443683" y="6327648"/>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4E8ED"/>
                </a:solidFill>
              </a:endParaRPr>
            </a:p>
          </p:txBody>
        </p:sp>
        <p:sp>
          <p:nvSpPr>
            <p:cNvPr id="132" name="Rectangle 131"/>
            <p:cNvSpPr/>
            <p:nvPr/>
          </p:nvSpPr>
          <p:spPr>
            <a:xfrm>
              <a:off x="7079251" y="6308722"/>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4E8ED"/>
                </a:solidFill>
              </a:endParaRPr>
            </a:p>
          </p:txBody>
        </p:sp>
        <p:pic>
          <p:nvPicPr>
            <p:cNvPr id="133" name="Picture 132"/>
            <p:cNvPicPr>
              <a:picLocks noChangeAspect="1"/>
            </p:cNvPicPr>
            <p:nvPr/>
          </p:nvPicPr>
          <p:blipFill rotWithShape="1">
            <a:blip r:embed="rId101" cstate="print">
              <a:extLst>
                <a:ext uri="{28A0092B-C50C-407E-A947-70E740481C1C}">
                  <a14:useLocalDpi xmlns:a14="http://schemas.microsoft.com/office/drawing/2010/main"/>
                </a:ext>
              </a:extLst>
            </a:blip>
            <a:srcRect/>
            <a:stretch/>
          </p:blipFill>
          <p:spPr>
            <a:xfrm>
              <a:off x="3264259" y="6444988"/>
              <a:ext cx="652408" cy="278089"/>
            </a:xfrm>
            <a:prstGeom prst="rect">
              <a:avLst/>
            </a:prstGeom>
          </p:spPr>
        </p:pic>
        <p:pic>
          <p:nvPicPr>
            <p:cNvPr id="134" name="Picture 12" descr="http://www.sehat.com/hospital_logos/2033vaatsalya-hospital-hubli.jpg"/>
            <p:cNvPicPr>
              <a:picLocks noChangeAspect="1" noChangeArrowheads="1"/>
            </p:cNvPicPr>
            <p:nvPr/>
          </p:nvPicPr>
          <p:blipFill>
            <a:blip r:embed="rId102" cstate="print">
              <a:extLst>
                <a:ext uri="{28A0092B-C50C-407E-A947-70E740481C1C}">
                  <a14:useLocalDpi xmlns:a14="http://schemas.microsoft.com/office/drawing/2010/main"/>
                </a:ext>
              </a:extLst>
            </a:blip>
            <a:srcRect/>
            <a:stretch>
              <a:fillRect/>
            </a:stretch>
          </p:blipFill>
          <p:spPr bwMode="auto">
            <a:xfrm>
              <a:off x="3902998" y="6432490"/>
              <a:ext cx="756862" cy="215733"/>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5" descr="http://static-changemakerscom.netdna-ssl.com/sites/default/files/sh_logo.png"/>
            <p:cNvPicPr>
              <a:picLocks noChangeAspect="1" noChangeArrowheads="1"/>
            </p:cNvPicPr>
            <p:nvPr/>
          </p:nvPicPr>
          <p:blipFill>
            <a:blip r:embed="rId103" cstate="print">
              <a:extLst>
                <a:ext uri="{28A0092B-C50C-407E-A947-70E740481C1C}">
                  <a14:useLocalDpi xmlns:a14="http://schemas.microsoft.com/office/drawing/2010/main"/>
                </a:ext>
              </a:extLst>
            </a:blip>
            <a:srcRect/>
            <a:stretch>
              <a:fillRect/>
            </a:stretch>
          </p:blipFill>
          <p:spPr bwMode="auto">
            <a:xfrm>
              <a:off x="2438649" y="6325894"/>
              <a:ext cx="697309" cy="477153"/>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35"/>
            <p:cNvPicPr>
              <a:picLocks noChangeAspect="1"/>
            </p:cNvPicPr>
            <p:nvPr/>
          </p:nvPicPr>
          <p:blipFill>
            <a:blip r:embed="rId104" cstate="print">
              <a:extLst>
                <a:ext uri="{28A0092B-C50C-407E-A947-70E740481C1C}">
                  <a14:useLocalDpi xmlns:a14="http://schemas.microsoft.com/office/drawing/2010/main"/>
                </a:ext>
              </a:extLst>
            </a:blip>
            <a:stretch>
              <a:fillRect/>
            </a:stretch>
          </p:blipFill>
          <p:spPr>
            <a:xfrm>
              <a:off x="1681705" y="6541372"/>
              <a:ext cx="667823" cy="213703"/>
            </a:xfrm>
            <a:prstGeom prst="rect">
              <a:avLst/>
            </a:prstGeom>
          </p:spPr>
        </p:pic>
        <p:grpSp>
          <p:nvGrpSpPr>
            <p:cNvPr id="137" name="Group 136"/>
            <p:cNvGrpSpPr/>
            <p:nvPr/>
          </p:nvGrpSpPr>
          <p:grpSpPr>
            <a:xfrm>
              <a:off x="4716797" y="6228576"/>
              <a:ext cx="777240" cy="530352"/>
              <a:chOff x="7299960" y="6320621"/>
              <a:chExt cx="777240" cy="530352"/>
            </a:xfrm>
          </p:grpSpPr>
          <p:sp>
            <p:nvSpPr>
              <p:cNvPr id="142" name="Rectangle 141"/>
              <p:cNvSpPr/>
              <p:nvPr/>
            </p:nvSpPr>
            <p:spPr>
              <a:xfrm>
                <a:off x="7299960" y="6320621"/>
                <a:ext cx="777240" cy="530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4E8ED"/>
                  </a:solidFill>
                </a:endParaRPr>
              </a:p>
            </p:txBody>
          </p:sp>
          <p:pic>
            <p:nvPicPr>
              <p:cNvPr id="143" name="Picture 142"/>
              <p:cNvPicPr>
                <a:picLocks noChangeAspect="1"/>
              </p:cNvPicPr>
              <p:nvPr/>
            </p:nvPicPr>
            <p:blipFill rotWithShape="1">
              <a:blip r:embed="rId105" cstate="print">
                <a:extLst>
                  <a:ext uri="{28A0092B-C50C-407E-A947-70E740481C1C}">
                    <a14:useLocalDpi xmlns:a14="http://schemas.microsoft.com/office/drawing/2010/main"/>
                  </a:ext>
                </a:extLst>
              </a:blip>
              <a:srcRect/>
              <a:stretch/>
            </p:blipFill>
            <p:spPr>
              <a:xfrm>
                <a:off x="7325589" y="6518772"/>
                <a:ext cx="748467" cy="154938"/>
              </a:xfrm>
              <a:prstGeom prst="rect">
                <a:avLst/>
              </a:prstGeom>
            </p:spPr>
          </p:pic>
        </p:grpSp>
        <p:pic>
          <p:nvPicPr>
            <p:cNvPr id="138" name="Picture 137"/>
            <p:cNvPicPr>
              <a:picLocks noChangeAspect="1"/>
            </p:cNvPicPr>
            <p:nvPr/>
          </p:nvPicPr>
          <p:blipFill>
            <a:blip r:embed="rId106" cstate="print">
              <a:extLst>
                <a:ext uri="{28A0092B-C50C-407E-A947-70E740481C1C}">
                  <a14:useLocalDpi xmlns:a14="http://schemas.microsoft.com/office/drawing/2010/main"/>
                </a:ext>
              </a:extLst>
            </a:blip>
            <a:stretch>
              <a:fillRect/>
            </a:stretch>
          </p:blipFill>
          <p:spPr>
            <a:xfrm>
              <a:off x="9861421" y="5963560"/>
              <a:ext cx="768803" cy="167263"/>
            </a:xfrm>
            <a:prstGeom prst="rect">
              <a:avLst/>
            </a:prstGeom>
          </p:spPr>
        </p:pic>
        <p:pic>
          <p:nvPicPr>
            <p:cNvPr id="139" name="Picture 138"/>
            <p:cNvPicPr>
              <a:picLocks noChangeAspect="1"/>
            </p:cNvPicPr>
            <p:nvPr/>
          </p:nvPicPr>
          <p:blipFill rotWithShape="1">
            <a:blip r:embed="rId107" cstate="print">
              <a:extLst>
                <a:ext uri="{28A0092B-C50C-407E-A947-70E740481C1C}">
                  <a14:useLocalDpi xmlns:a14="http://schemas.microsoft.com/office/drawing/2010/main"/>
                </a:ext>
              </a:extLst>
            </a:blip>
            <a:srcRect/>
            <a:stretch/>
          </p:blipFill>
          <p:spPr>
            <a:xfrm>
              <a:off x="5601621" y="6261911"/>
              <a:ext cx="1146364" cy="444860"/>
            </a:xfrm>
            <a:prstGeom prst="rect">
              <a:avLst/>
            </a:prstGeom>
          </p:spPr>
        </p:pic>
        <p:pic>
          <p:nvPicPr>
            <p:cNvPr id="140" name="Picture 139"/>
            <p:cNvPicPr>
              <a:picLocks noChangeAspect="1"/>
            </p:cNvPicPr>
            <p:nvPr/>
          </p:nvPicPr>
          <p:blipFill rotWithShape="1">
            <a:blip r:embed="rId108" cstate="print">
              <a:extLst>
                <a:ext uri="{28A0092B-C50C-407E-A947-70E740481C1C}">
                  <a14:useLocalDpi xmlns:a14="http://schemas.microsoft.com/office/drawing/2010/main"/>
                </a:ext>
              </a:extLst>
            </a:blip>
            <a:srcRect/>
            <a:stretch/>
          </p:blipFill>
          <p:spPr>
            <a:xfrm>
              <a:off x="6735888" y="6275770"/>
              <a:ext cx="1507485" cy="418195"/>
            </a:xfrm>
            <a:prstGeom prst="rect">
              <a:avLst/>
            </a:prstGeom>
          </p:spPr>
        </p:pic>
        <p:pic>
          <p:nvPicPr>
            <p:cNvPr id="141" name="Picture 2" descr="http://www3.gehealthcare.com/~/media/images/logos/ge-logo.png"/>
            <p:cNvPicPr>
              <a:picLocks noChangeAspect="1" noChangeArrowheads="1"/>
            </p:cNvPicPr>
            <p:nvPr/>
          </p:nvPicPr>
          <p:blipFill>
            <a:blip r:embed="rId109">
              <a:extLst>
                <a:ext uri="{28A0092B-C50C-407E-A947-70E740481C1C}">
                  <a14:useLocalDpi xmlns:a14="http://schemas.microsoft.com/office/drawing/2010/main"/>
                </a:ext>
              </a:extLst>
            </a:blip>
            <a:srcRect/>
            <a:stretch>
              <a:fillRect/>
            </a:stretch>
          </p:blipFill>
          <p:spPr bwMode="auto">
            <a:xfrm>
              <a:off x="8313168" y="6305408"/>
              <a:ext cx="1704975" cy="49530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86" name="Straight Connector 285"/>
          <p:cNvCxnSpPr/>
          <p:nvPr/>
        </p:nvCxnSpPr>
        <p:spPr>
          <a:xfrm>
            <a:off x="8650816" y="4206695"/>
            <a:ext cx="3199334"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9574280" y="3046484"/>
            <a:ext cx="2423536" cy="923330"/>
          </a:xfrm>
          <a:prstGeom prst="rect">
            <a:avLst/>
          </a:prstGeom>
          <a:noFill/>
        </p:spPr>
        <p:txBody>
          <a:bodyPr wrap="square" rtlCol="0">
            <a:spAutoFit/>
          </a:bodyPr>
          <a:lstStyle/>
          <a:p>
            <a:r>
              <a:rPr lang="en-US" dirty="0">
                <a:solidFill>
                  <a:schemeClr val="bg1"/>
                </a:solidFill>
              </a:rPr>
              <a:t>Countries, working to improve the lives of over</a:t>
            </a:r>
          </a:p>
        </p:txBody>
      </p:sp>
      <p:sp>
        <p:nvSpPr>
          <p:cNvPr id="288" name="TextBox 287"/>
          <p:cNvSpPr txBox="1"/>
          <p:nvPr/>
        </p:nvSpPr>
        <p:spPr>
          <a:xfrm>
            <a:off x="8650816" y="2944556"/>
            <a:ext cx="1113692" cy="769441"/>
          </a:xfrm>
          <a:prstGeom prst="rect">
            <a:avLst/>
          </a:prstGeom>
          <a:noFill/>
        </p:spPr>
        <p:txBody>
          <a:bodyPr wrap="square" rtlCol="0">
            <a:spAutoFit/>
          </a:bodyPr>
          <a:lstStyle/>
          <a:p>
            <a:r>
              <a:rPr lang="en-US" sz="4400" dirty="0">
                <a:solidFill>
                  <a:schemeClr val="bg1"/>
                </a:solidFill>
              </a:rPr>
              <a:t>65</a:t>
            </a:r>
            <a:endParaRPr lang="en-US" dirty="0">
              <a:solidFill>
                <a:schemeClr val="bg1"/>
              </a:solidFill>
            </a:endParaRPr>
          </a:p>
        </p:txBody>
      </p:sp>
    </p:spTree>
    <p:extLst>
      <p:ext uri="{BB962C8B-B14F-4D97-AF65-F5344CB8AC3E}">
        <p14:creationId xmlns:p14="http://schemas.microsoft.com/office/powerpoint/2010/main" val="78274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813" b="4750"/>
          <a:stretch/>
        </p:blipFill>
        <p:spPr>
          <a:xfrm>
            <a:off x="0" y="0"/>
            <a:ext cx="12192000" cy="6537960"/>
          </a:xfrm>
          <a:prstGeom prst="rect">
            <a:avLst/>
          </a:prstGeom>
        </p:spPr>
      </p:pic>
      <p:sp>
        <p:nvSpPr>
          <p:cNvPr id="3" name="Text Placeholder 2"/>
          <p:cNvSpPr txBox="1">
            <a:spLocks/>
          </p:cNvSpPr>
          <p:nvPr/>
        </p:nvSpPr>
        <p:spPr>
          <a:xfrm>
            <a:off x="-1" y="5496860"/>
            <a:ext cx="12191999" cy="1376907"/>
          </a:xfrm>
          <a:prstGeom prst="rect">
            <a:avLst/>
          </a:prstGeom>
          <a:solidFill>
            <a:srgbClr val="0070C0"/>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pl-PL" sz="3200" b="1" dirty="0">
                <a:solidFill>
                  <a:schemeClr val="bg1"/>
                </a:solidFill>
              </a:rPr>
              <a:t>Projekt z firmami japońskimi – Growing Sustainble Business </a:t>
            </a:r>
            <a:endParaRPr lang="en-US" sz="3200" b="1" dirty="0">
              <a:solidFill>
                <a:schemeClr val="bg1"/>
              </a:solidFill>
            </a:endParaRPr>
          </a:p>
        </p:txBody>
      </p:sp>
      <p:pic>
        <p:nvPicPr>
          <p:cNvPr id="4" name="Resim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1818092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t>Opis i rezultaty </a:t>
            </a:r>
            <a:endParaRPr lang="fi-FI" b="1" dirty="0"/>
          </a:p>
        </p:txBody>
      </p:sp>
      <p:pic>
        <p:nvPicPr>
          <p:cNvPr id="5" name="Resim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
        <p:nvSpPr>
          <p:cNvPr id="15" name="Rectangle 14"/>
          <p:cNvSpPr/>
          <p:nvPr/>
        </p:nvSpPr>
        <p:spPr>
          <a:xfrm>
            <a:off x="197196" y="1225689"/>
            <a:ext cx="10980321" cy="6186309"/>
          </a:xfrm>
          <a:prstGeom prst="rect">
            <a:avLst/>
          </a:prstGeom>
        </p:spPr>
        <p:txBody>
          <a:bodyPr wrap="square">
            <a:spAutoFit/>
          </a:bodyPr>
          <a:lstStyle/>
          <a:p>
            <a:r>
              <a:rPr lang="pl-PL" b="1" dirty="0">
                <a:solidFill>
                  <a:srgbClr val="333333"/>
                </a:solidFill>
                <a:latin typeface="Arial" panose="020B0604020202020204" pitchFamily="34" charset="0"/>
              </a:rPr>
              <a:t>Cel</a:t>
            </a:r>
            <a:r>
              <a:rPr lang="pl-PL" dirty="0">
                <a:solidFill>
                  <a:srgbClr val="333333"/>
                </a:solidFill>
                <a:latin typeface="Arial" panose="020B0604020202020204" pitchFamily="34" charset="0"/>
              </a:rPr>
              <a:t>: Zwiększyć wkład firm japońskich w zrównoważony rozój poprzez wsparcie instytucji około biznesowych oraz konkretnych inwestycji. </a:t>
            </a:r>
          </a:p>
          <a:p>
            <a:endParaRPr lang="pl-PL" dirty="0">
              <a:solidFill>
                <a:srgbClr val="333333"/>
              </a:solidFill>
              <a:latin typeface="Arial" panose="020B0604020202020204" pitchFamily="34" charset="0"/>
            </a:endParaRPr>
          </a:p>
          <a:p>
            <a:r>
              <a:rPr lang="pl-PL" b="1" dirty="0">
                <a:solidFill>
                  <a:srgbClr val="333333"/>
                </a:solidFill>
                <a:latin typeface="Arial" panose="020B0604020202020204" pitchFamily="34" charset="0"/>
              </a:rPr>
              <a:t>Główne działania: </a:t>
            </a:r>
          </a:p>
          <a:p>
            <a:r>
              <a:rPr lang="pl-PL" dirty="0">
                <a:solidFill>
                  <a:srgbClr val="333333"/>
                </a:solidFill>
                <a:latin typeface="Arial" panose="020B0604020202020204" pitchFamily="34" charset="0"/>
              </a:rPr>
              <a:t>Wspierać kilka projektów prowadzonych przez firmy – wsparcie techniczne, pomiar rezultatów (social impact indicators) oraz raportowanie. </a:t>
            </a:r>
          </a:p>
          <a:p>
            <a:r>
              <a:rPr lang="pl-PL" dirty="0">
                <a:solidFill>
                  <a:srgbClr val="333333"/>
                </a:solidFill>
                <a:latin typeface="Arial" panose="020B0604020202020204" pitchFamily="34" charset="0"/>
              </a:rPr>
              <a:t>Wzbudzić dyskusję publiczną na ten temat  z rządem, oragnizacjami biznesowymi oraz NGOs. </a:t>
            </a:r>
          </a:p>
          <a:p>
            <a:endParaRPr lang="pl-PL" dirty="0">
              <a:solidFill>
                <a:srgbClr val="333333"/>
              </a:solidFill>
              <a:latin typeface="Arial" panose="020B0604020202020204" pitchFamily="34" charset="0"/>
            </a:endParaRPr>
          </a:p>
          <a:p>
            <a:r>
              <a:rPr lang="pl-PL" b="1" dirty="0">
                <a:solidFill>
                  <a:srgbClr val="333333"/>
                </a:solidFill>
                <a:latin typeface="Arial" panose="020B0604020202020204" pitchFamily="34" charset="0"/>
              </a:rPr>
              <a:t>Działania UNDP: </a:t>
            </a:r>
          </a:p>
          <a:p>
            <a:r>
              <a:rPr lang="pl-PL" dirty="0">
                <a:solidFill>
                  <a:srgbClr val="333333"/>
                </a:solidFill>
                <a:latin typeface="Arial" panose="020B0604020202020204" pitchFamily="34" charset="0"/>
              </a:rPr>
              <a:t>Wstępne konsultacje na temat pomysłow biznesowych</a:t>
            </a:r>
          </a:p>
          <a:p>
            <a:r>
              <a:rPr lang="pl-PL" dirty="0">
                <a:solidFill>
                  <a:srgbClr val="333333"/>
                </a:solidFill>
                <a:latin typeface="Arial" panose="020B0604020202020204" pitchFamily="34" charset="0"/>
              </a:rPr>
              <a:t>Badania, dalsze dyskuysje na temat jak UNDP moze pomóc (kontakt z UNDP w krajach)</a:t>
            </a:r>
          </a:p>
          <a:p>
            <a:r>
              <a:rPr lang="pl-PL" dirty="0">
                <a:solidFill>
                  <a:srgbClr val="333333"/>
                </a:solidFill>
                <a:latin typeface="Arial" panose="020B0604020202020204" pitchFamily="34" charset="0"/>
              </a:rPr>
              <a:t>Pomoc przy rozrysowaniu koncepcji </a:t>
            </a:r>
          </a:p>
          <a:p>
            <a:r>
              <a:rPr lang="pl-PL" dirty="0">
                <a:solidFill>
                  <a:srgbClr val="333333"/>
                </a:solidFill>
                <a:latin typeface="Arial" panose="020B0604020202020204" pitchFamily="34" charset="0"/>
              </a:rPr>
              <a:t>Przedstawienie / kontakt z biurami UNDP w krajach. </a:t>
            </a:r>
          </a:p>
          <a:p>
            <a:r>
              <a:rPr lang="pl-PL" dirty="0">
                <a:solidFill>
                  <a:srgbClr val="333333"/>
                </a:solidFill>
                <a:latin typeface="Arial" panose="020B0604020202020204" pitchFamily="34" charset="0"/>
              </a:rPr>
              <a:t>Monitoring oraz wsparcie techniczne, troubleshooting. </a:t>
            </a:r>
          </a:p>
          <a:p>
            <a:endParaRPr lang="pl-PL" dirty="0">
              <a:solidFill>
                <a:srgbClr val="333333"/>
              </a:solidFill>
              <a:latin typeface="Arial" panose="020B0604020202020204" pitchFamily="34" charset="0"/>
            </a:endParaRPr>
          </a:p>
          <a:p>
            <a:r>
              <a:rPr lang="pl-PL" b="1" dirty="0">
                <a:solidFill>
                  <a:srgbClr val="333333"/>
                </a:solidFill>
                <a:latin typeface="Arial" panose="020B0604020202020204" pitchFamily="34" charset="0"/>
              </a:rPr>
              <a:t>Rezultaty: </a:t>
            </a:r>
          </a:p>
          <a:p>
            <a:r>
              <a:rPr lang="pl-PL" dirty="0">
                <a:solidFill>
                  <a:srgbClr val="333333"/>
                </a:solidFill>
                <a:latin typeface="Arial" panose="020B0604020202020204" pitchFamily="34" charset="0"/>
              </a:rPr>
              <a:t>Współpraca z Yamaha Motors (oczyszczanie wody); Sanyo Electric, Panasonic (energia odnawialna); ronictwo (Mistsui), oczyszanie wody (clinka, Poly-Glu) </a:t>
            </a:r>
          </a:p>
          <a:p>
            <a:endParaRPr lang="pl-PL" dirty="0">
              <a:solidFill>
                <a:srgbClr val="333333"/>
              </a:solidFill>
              <a:latin typeface="Arial" panose="020B0604020202020204" pitchFamily="34" charset="0"/>
            </a:endParaRPr>
          </a:p>
          <a:p>
            <a:r>
              <a:rPr lang="pl-PL" dirty="0">
                <a:solidFill>
                  <a:srgbClr val="333333"/>
                </a:solidFill>
                <a:latin typeface="Arial" panose="020B0604020202020204" pitchFamily="34" charset="0"/>
              </a:rPr>
              <a:t>Dodatkowe: Konferencja TIKA, Fundusz na rozwiązania medyczne. </a:t>
            </a:r>
          </a:p>
          <a:p>
            <a:endParaRPr lang="pl-PL" dirty="0">
              <a:solidFill>
                <a:srgbClr val="333333"/>
              </a:solidFill>
              <a:latin typeface="Arial" panose="020B0604020202020204" pitchFamily="34" charset="0"/>
            </a:endParaRPr>
          </a:p>
          <a:p>
            <a:r>
              <a:rPr lang="pl-PL" dirty="0">
                <a:solidFill>
                  <a:srgbClr val="333333"/>
                </a:solidFill>
                <a:latin typeface="Arial" panose="020B0604020202020204" pitchFamily="34" charset="0"/>
              </a:rPr>
              <a:t> </a:t>
            </a:r>
            <a:endParaRPr lang="fi-FI" dirty="0"/>
          </a:p>
        </p:txBody>
      </p:sp>
    </p:spTree>
    <p:extLst>
      <p:ext uri="{BB962C8B-B14F-4D97-AF65-F5344CB8AC3E}">
        <p14:creationId xmlns:p14="http://schemas.microsoft.com/office/powerpoint/2010/main" val="203641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86784" y="2674334"/>
            <a:ext cx="1399335" cy="1800000"/>
          </a:xfrm>
          <a:prstGeom prst="rect">
            <a:avLst/>
          </a:prstGeom>
          <a:ln w="3175">
            <a:solidFill>
              <a:schemeClr val="tx1">
                <a:lumMod val="50000"/>
                <a:lumOff val="50000"/>
              </a:schemeClr>
            </a:solidFill>
          </a:ln>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35803" y="2674334"/>
            <a:ext cx="1398406" cy="1800000"/>
          </a:xfrm>
          <a:prstGeom prst="rect">
            <a:avLst/>
          </a:prstGeom>
        </p:spPr>
      </p:pic>
      <p:sp>
        <p:nvSpPr>
          <p:cNvPr id="12" name="TextBox 11"/>
          <p:cNvSpPr txBox="1"/>
          <p:nvPr/>
        </p:nvSpPr>
        <p:spPr>
          <a:xfrm>
            <a:off x="4736220" y="1871396"/>
            <a:ext cx="1597572" cy="692497"/>
          </a:xfrm>
          <a:prstGeom prst="rect">
            <a:avLst/>
          </a:prstGeom>
          <a:noFill/>
        </p:spPr>
        <p:txBody>
          <a:bodyPr wrap="square" rtlCol="0">
            <a:spAutoFit/>
          </a:bodyPr>
          <a:lstStyle/>
          <a:p>
            <a:r>
              <a:rPr lang="en-US" sz="1300" dirty="0">
                <a:hlinkClick r:id="rId4"/>
              </a:rPr>
              <a:t>Measuring impact – how business accelerates the SDGs</a:t>
            </a:r>
            <a:endParaRPr lang="fi-FI" sz="1300" dirty="0"/>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0758" y="2938170"/>
            <a:ext cx="2342160" cy="1536164"/>
          </a:xfrm>
          <a:prstGeom prst="rect">
            <a:avLst/>
          </a:prstGeom>
        </p:spPr>
      </p:pic>
      <p:sp>
        <p:nvSpPr>
          <p:cNvPr id="14" name="TextBox 13"/>
          <p:cNvSpPr txBox="1"/>
          <p:nvPr/>
        </p:nvSpPr>
        <p:spPr>
          <a:xfrm>
            <a:off x="347846" y="2135232"/>
            <a:ext cx="2365072" cy="692497"/>
          </a:xfrm>
          <a:prstGeom prst="rect">
            <a:avLst/>
          </a:prstGeom>
          <a:noFill/>
        </p:spPr>
        <p:txBody>
          <a:bodyPr wrap="square" rtlCol="0">
            <a:spAutoFit/>
          </a:bodyPr>
          <a:lstStyle/>
          <a:p>
            <a:r>
              <a:rPr lang="en-US" sz="1300" dirty="0">
                <a:hlinkClick r:id="rId6"/>
              </a:rPr>
              <a:t>http://sdgfunders.org/wizard/</a:t>
            </a:r>
            <a:r>
              <a:rPr lang="en-US" sz="1300" dirty="0"/>
              <a:t> </a:t>
            </a:r>
          </a:p>
          <a:p>
            <a:r>
              <a:rPr lang="en-US" sz="1300" dirty="0"/>
              <a:t>Generate the relevant SDGs and indicators</a:t>
            </a:r>
          </a:p>
        </p:txBody>
      </p:sp>
      <p:sp>
        <p:nvSpPr>
          <p:cNvPr id="9" name="TextBox 8"/>
          <p:cNvSpPr txBox="1"/>
          <p:nvPr/>
        </p:nvSpPr>
        <p:spPr>
          <a:xfrm>
            <a:off x="2747942" y="1271231"/>
            <a:ext cx="1984744" cy="1292662"/>
          </a:xfrm>
          <a:prstGeom prst="rect">
            <a:avLst/>
          </a:prstGeom>
          <a:solidFill>
            <a:schemeClr val="bg1"/>
          </a:solidFill>
        </p:spPr>
        <p:txBody>
          <a:bodyPr wrap="square" rtlCol="0">
            <a:spAutoFit/>
          </a:bodyPr>
          <a:lstStyle/>
          <a:p>
            <a:r>
              <a:rPr lang="en-US" sz="1300" dirty="0">
                <a:hlinkClick r:id="rId7"/>
              </a:rPr>
              <a:t>Unchartered waters</a:t>
            </a:r>
            <a:endParaRPr lang="en-US" sz="1300" dirty="0"/>
          </a:p>
          <a:p>
            <a:r>
              <a:rPr lang="en-US" sz="1300" dirty="0"/>
              <a:t>Helps company to identify the maturity level of their inclusive business model and how to advance it through the SDGs</a:t>
            </a:r>
            <a:endParaRPr lang="fi-FI" sz="1300" dirty="0"/>
          </a:p>
        </p:txBody>
      </p:sp>
      <p:sp>
        <p:nvSpPr>
          <p:cNvPr id="15" name="Rectangle 14"/>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Further tools and resources</a:t>
            </a:r>
            <a:endParaRPr lang="fi-FI" dirty="0"/>
          </a:p>
        </p:txBody>
      </p:sp>
      <p:pic>
        <p:nvPicPr>
          <p:cNvPr id="16" name="Resim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
        <p:nvSpPr>
          <p:cNvPr id="18" name="TextBox 17"/>
          <p:cNvSpPr txBox="1"/>
          <p:nvPr/>
        </p:nvSpPr>
        <p:spPr>
          <a:xfrm>
            <a:off x="8476882" y="2328625"/>
            <a:ext cx="950672" cy="692497"/>
          </a:xfrm>
          <a:prstGeom prst="rect">
            <a:avLst/>
          </a:prstGeom>
          <a:noFill/>
        </p:spPr>
        <p:txBody>
          <a:bodyPr wrap="square" rtlCol="0">
            <a:spAutoFit/>
          </a:bodyPr>
          <a:lstStyle/>
          <a:p>
            <a:r>
              <a:rPr lang="en-US" sz="1300" dirty="0">
                <a:hlinkClick r:id="rId9"/>
              </a:rPr>
              <a:t>Impact Investment in Africa</a:t>
            </a:r>
            <a:endParaRPr lang="en-US" sz="1300" dirty="0"/>
          </a:p>
        </p:txBody>
      </p:sp>
      <p:pic>
        <p:nvPicPr>
          <p:cNvPr id="20" name="Picture 19"/>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8429298" y="3221177"/>
            <a:ext cx="950671" cy="1253157"/>
          </a:xfrm>
          <a:prstGeom prst="rect">
            <a:avLst/>
          </a:prstGeom>
        </p:spPr>
      </p:pic>
      <p:pic>
        <p:nvPicPr>
          <p:cNvPr id="21" name="Picture 20"/>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9580914" y="3189734"/>
            <a:ext cx="901801" cy="1252800"/>
          </a:xfrm>
          <a:prstGeom prst="rect">
            <a:avLst/>
          </a:prstGeom>
        </p:spPr>
      </p:pic>
      <p:sp>
        <p:nvSpPr>
          <p:cNvPr id="22" name="TextBox 21"/>
          <p:cNvSpPr txBox="1"/>
          <p:nvPr/>
        </p:nvSpPr>
        <p:spPr>
          <a:xfrm>
            <a:off x="9473794" y="2328625"/>
            <a:ext cx="1130378" cy="892552"/>
          </a:xfrm>
          <a:prstGeom prst="rect">
            <a:avLst/>
          </a:prstGeom>
          <a:noFill/>
        </p:spPr>
        <p:txBody>
          <a:bodyPr wrap="square" rtlCol="0">
            <a:spAutoFit/>
          </a:bodyPr>
          <a:lstStyle/>
          <a:p>
            <a:r>
              <a:rPr lang="en-US" sz="1300" dirty="0">
                <a:hlinkClick r:id="rId12"/>
              </a:rPr>
              <a:t>Africa Supplier Development </a:t>
            </a:r>
            <a:r>
              <a:rPr lang="en-US" sz="1300" dirty="0" err="1">
                <a:hlinkClick r:id="rId12"/>
              </a:rPr>
              <a:t>Programme</a:t>
            </a:r>
            <a:endParaRPr lang="en-US" sz="1300" dirty="0"/>
          </a:p>
        </p:txBody>
      </p:sp>
      <p:pic>
        <p:nvPicPr>
          <p:cNvPr id="23" name="Picture 22"/>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0642385" y="3189734"/>
            <a:ext cx="860528" cy="1252800"/>
          </a:xfrm>
          <a:prstGeom prst="rect">
            <a:avLst/>
          </a:prstGeom>
        </p:spPr>
      </p:pic>
      <p:sp>
        <p:nvSpPr>
          <p:cNvPr id="24" name="TextBox 23"/>
          <p:cNvSpPr txBox="1"/>
          <p:nvPr/>
        </p:nvSpPr>
        <p:spPr>
          <a:xfrm>
            <a:off x="10573480" y="2328625"/>
            <a:ext cx="1130378" cy="892552"/>
          </a:xfrm>
          <a:prstGeom prst="rect">
            <a:avLst/>
          </a:prstGeom>
          <a:noFill/>
        </p:spPr>
        <p:txBody>
          <a:bodyPr wrap="square" rtlCol="0">
            <a:spAutoFit/>
          </a:bodyPr>
          <a:lstStyle/>
          <a:p>
            <a:r>
              <a:rPr lang="en-US" sz="1300" dirty="0">
                <a:hlinkClick r:id="rId14"/>
              </a:rPr>
              <a:t>Africa Inclusive Business Ecosystems</a:t>
            </a:r>
            <a:endParaRPr lang="en-US" sz="1300" dirty="0"/>
          </a:p>
        </p:txBody>
      </p:sp>
      <p:pic>
        <p:nvPicPr>
          <p:cNvPr id="25" name="Picture 24"/>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6716109" y="2738116"/>
            <a:ext cx="1291424" cy="1800000"/>
          </a:xfrm>
          <a:prstGeom prst="rect">
            <a:avLst/>
          </a:prstGeom>
        </p:spPr>
      </p:pic>
      <p:sp>
        <p:nvSpPr>
          <p:cNvPr id="26" name="TextBox 25"/>
          <p:cNvSpPr txBox="1"/>
          <p:nvPr/>
        </p:nvSpPr>
        <p:spPr>
          <a:xfrm>
            <a:off x="6663751" y="2135232"/>
            <a:ext cx="1396139" cy="492443"/>
          </a:xfrm>
          <a:prstGeom prst="rect">
            <a:avLst/>
          </a:prstGeom>
          <a:noFill/>
        </p:spPr>
        <p:txBody>
          <a:bodyPr wrap="square" rtlCol="0">
            <a:spAutoFit/>
          </a:bodyPr>
          <a:lstStyle/>
          <a:p>
            <a:r>
              <a:rPr lang="en-US" sz="1300" dirty="0">
                <a:hlinkClick r:id="rId16"/>
              </a:rPr>
              <a:t>Mapping Mining to the SDGs</a:t>
            </a:r>
            <a:endParaRPr lang="en-US" sz="1300" dirty="0"/>
          </a:p>
        </p:txBody>
      </p:sp>
    </p:spTree>
    <p:extLst>
      <p:ext uri="{BB962C8B-B14F-4D97-AF65-F5344CB8AC3E}">
        <p14:creationId xmlns:p14="http://schemas.microsoft.com/office/powerpoint/2010/main" val="1261646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352633" y="1763032"/>
            <a:ext cx="3276601" cy="419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400" dirty="0"/>
              <a:t>Marcos Neto</a:t>
            </a:r>
          </a:p>
          <a:p>
            <a:pPr marL="0" indent="0">
              <a:buFont typeface="Arial" panose="020B0604020202020204" pitchFamily="34" charset="0"/>
              <a:buNone/>
            </a:pPr>
            <a:r>
              <a:rPr lang="fi-FI" sz="1400" dirty="0"/>
              <a:t>Director</a:t>
            </a:r>
          </a:p>
          <a:p>
            <a:pPr marL="0" indent="0">
              <a:buFont typeface="Arial" panose="020B0604020202020204" pitchFamily="34" charset="0"/>
              <a:buNone/>
            </a:pPr>
            <a:r>
              <a:rPr lang="fi-FI" sz="1400" dirty="0"/>
              <a:t>UNDP Istanbul International Center for Private Sector in Development</a:t>
            </a:r>
          </a:p>
          <a:p>
            <a:pPr marL="0" indent="0">
              <a:buFont typeface="Arial" panose="020B0604020202020204" pitchFamily="34" charset="0"/>
              <a:buNone/>
            </a:pPr>
            <a:endParaRPr lang="fi-FI" sz="1400" dirty="0"/>
          </a:p>
          <a:p>
            <a:pPr marL="0" indent="0">
              <a:buFont typeface="Arial" panose="020B0604020202020204" pitchFamily="34" charset="0"/>
              <a:buNone/>
            </a:pPr>
            <a:r>
              <a:rPr lang="fi-FI" sz="1400" dirty="0"/>
              <a:t>marcos.neto</a:t>
            </a:r>
            <a:r>
              <a:rPr lang="en-US" sz="1400" dirty="0"/>
              <a:t>@undp.org </a:t>
            </a:r>
          </a:p>
          <a:p>
            <a:pPr marL="0" indent="0">
              <a:spcBef>
                <a:spcPct val="0"/>
              </a:spcBef>
              <a:buFont typeface="Arial" panose="020B0604020202020204" pitchFamily="34" charset="0"/>
              <a:buNone/>
            </a:pPr>
            <a:r>
              <a:rPr lang="fi-FI" altLang="fi-FI" sz="1400" dirty="0"/>
              <a:t>Cell: +90 535 868 92 31</a:t>
            </a:r>
          </a:p>
          <a:p>
            <a:pPr marL="0" indent="0">
              <a:spcBef>
                <a:spcPct val="0"/>
              </a:spcBef>
              <a:buFont typeface="Arial" panose="020B0604020202020204" pitchFamily="34" charset="0"/>
              <a:buNone/>
            </a:pPr>
            <a:r>
              <a:rPr lang="fi-FI" altLang="fi-FI" sz="1400" dirty="0"/>
              <a:t>Office: +90 850 288 2502</a:t>
            </a:r>
          </a:p>
          <a:p>
            <a:pPr marL="0" indent="0">
              <a:spcBef>
                <a:spcPct val="0"/>
              </a:spcBef>
              <a:buFont typeface="Arial" panose="020B0604020202020204" pitchFamily="34" charset="0"/>
              <a:buNone/>
            </a:pPr>
            <a:r>
              <a:rPr lang="fi-FI" altLang="fi-FI" sz="1400" dirty="0"/>
              <a:t>Skype: undp.marcosneto</a:t>
            </a:r>
          </a:p>
          <a:p>
            <a:pPr marL="0" indent="0">
              <a:spcBef>
                <a:spcPct val="0"/>
              </a:spcBef>
              <a:buFont typeface="Arial" panose="020B0604020202020204" pitchFamily="34" charset="0"/>
              <a:buNone/>
            </a:pPr>
            <a:r>
              <a:rPr lang="fi-FI" altLang="fi-FI" sz="1400" dirty="0"/>
              <a:t>Twitter: @marcosathias</a:t>
            </a:r>
          </a:p>
          <a:p>
            <a:pPr marL="0" indent="0">
              <a:spcBef>
                <a:spcPct val="0"/>
              </a:spcBef>
              <a:buFont typeface="Arial" panose="020B0604020202020204" pitchFamily="34" charset="0"/>
              <a:buNone/>
            </a:pPr>
            <a:endParaRPr lang="en-US" altLang="fi-FI" sz="1400" dirty="0"/>
          </a:p>
          <a:p>
            <a:pPr marL="0" indent="0">
              <a:spcBef>
                <a:spcPct val="0"/>
              </a:spcBef>
              <a:buFont typeface="Arial" panose="020B0604020202020204" pitchFamily="34" charset="0"/>
              <a:buNone/>
            </a:pPr>
            <a:r>
              <a:rPr lang="en-US" altLang="fi-FI" sz="1400" dirty="0">
                <a:hlinkClick r:id="rId2"/>
              </a:rPr>
              <a:t>www.iicpsd.undp.org</a:t>
            </a:r>
            <a:r>
              <a:rPr lang="en-US" altLang="fi-FI" sz="1400" dirty="0"/>
              <a:t> </a:t>
            </a:r>
            <a:endParaRPr lang="fi-FI" altLang="fi-FI" sz="1400" dirty="0"/>
          </a:p>
        </p:txBody>
      </p:sp>
      <p:pic>
        <p:nvPicPr>
          <p:cNvPr id="6" name="Picture 2" descr="http://www.extractivedialogue.com/wp-content/uploads/2014/09/marcos-neto-2.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923470" y="1763032"/>
            <a:ext cx="2209800" cy="27051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 y="5605170"/>
            <a:ext cx="12192001" cy="1246495"/>
          </a:xfrm>
          <a:prstGeom prst="rect">
            <a:avLst/>
          </a:prstGeom>
          <a:solidFill>
            <a:schemeClr val="accent5"/>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spcAft>
                <a:spcPts val="0"/>
              </a:spcAft>
            </a:pPr>
            <a:r>
              <a:rPr lang="en-US" i="1" dirty="0">
                <a:solidFill>
                  <a:schemeClr val="bg1"/>
                </a:solidFill>
                <a:latin typeface="Times New Roman" panose="02020603050405020304" pitchFamily="18" charset="0"/>
                <a:ea typeface="Times New Roman" panose="02020603050405020304" pitchFamily="18" charset="0"/>
              </a:rPr>
              <a:t>Implementing a bold, global, sustainable development agenda requires the engagement of the world’s private sector and civil society too. How business does business, and the regulatory framework within which it operates, have a huge bearing on whether development is sustainable.</a:t>
            </a:r>
          </a:p>
          <a:p>
            <a:pPr marL="228600">
              <a:spcAft>
                <a:spcPts val="0"/>
              </a:spcAft>
            </a:pPr>
            <a:endParaRPr lang="en-US" sz="300" i="1" dirty="0">
              <a:solidFill>
                <a:schemeClr val="bg1"/>
              </a:solidFill>
              <a:latin typeface="Times New Roman" panose="02020603050405020304" pitchFamily="18" charset="0"/>
              <a:ea typeface="Times New Roman" panose="02020603050405020304" pitchFamily="18" charset="0"/>
            </a:endParaRPr>
          </a:p>
          <a:p>
            <a:pPr marL="228600">
              <a:spcAft>
                <a:spcPts val="0"/>
              </a:spcAft>
            </a:pPr>
            <a:r>
              <a:rPr lang="en-US" dirty="0">
                <a:solidFill>
                  <a:schemeClr val="bg1"/>
                </a:solidFill>
                <a:latin typeface="Times New Roman" panose="02020603050405020304" pitchFamily="18" charset="0"/>
                <a:ea typeface="Times New Roman" panose="02020603050405020304" pitchFamily="18" charset="0"/>
              </a:rPr>
              <a:t>Helen Clark, UNDP Administrator</a:t>
            </a:r>
            <a:endParaRPr lang="fi-FI" dirty="0">
              <a:solidFill>
                <a:schemeClr val="bg1"/>
              </a:solidFill>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7848597" y="3380369"/>
            <a:ext cx="3544617" cy="1292662"/>
          </a:xfrm>
          <a:prstGeom prst="rect">
            <a:avLst/>
          </a:prstGeom>
          <a:noFill/>
        </p:spPr>
        <p:txBody>
          <a:bodyPr wrap="square" rtlCol="0">
            <a:spAutoFit/>
          </a:bodyPr>
          <a:lstStyle/>
          <a:p>
            <a:r>
              <a:rPr lang="en-US" sz="1300" dirty="0"/>
              <a:t>More resources through the global initiatives:</a:t>
            </a:r>
          </a:p>
          <a:p>
            <a:r>
              <a:rPr lang="en-US" sz="1300" dirty="0">
                <a:hlinkClick r:id="rId2"/>
              </a:rPr>
              <a:t>www.iicpsd.undp.org</a:t>
            </a:r>
            <a:endParaRPr lang="en-US" sz="1300" dirty="0"/>
          </a:p>
          <a:p>
            <a:r>
              <a:rPr lang="en-US" sz="1300" dirty="0">
                <a:hlinkClick r:id="rId4"/>
              </a:rPr>
              <a:t>www.businesscalltoaction.org</a:t>
            </a:r>
            <a:endParaRPr lang="en-US" sz="1300" dirty="0"/>
          </a:p>
          <a:p>
            <a:r>
              <a:rPr lang="en-US" sz="1300" dirty="0">
                <a:hlinkClick r:id="rId5"/>
              </a:rPr>
              <a:t>www.sdgfunders.org</a:t>
            </a:r>
            <a:endParaRPr lang="en-US" sz="1300" dirty="0"/>
          </a:p>
          <a:p>
            <a:r>
              <a:rPr lang="en-US" sz="1300" dirty="0">
                <a:hlinkClick r:id="rId6"/>
              </a:rPr>
              <a:t>www.G20inclusivebusiness.org</a:t>
            </a:r>
            <a:endParaRPr lang="en-US" sz="1300" dirty="0"/>
          </a:p>
          <a:p>
            <a:r>
              <a:rPr lang="en-US" sz="1300" dirty="0">
                <a:hlinkClick r:id="rId7"/>
              </a:rPr>
              <a:t>www.connectingbusinessinitiative.org</a:t>
            </a:r>
            <a:r>
              <a:rPr lang="en-US" sz="1300" dirty="0"/>
              <a:t> </a:t>
            </a:r>
          </a:p>
        </p:txBody>
      </p:sp>
      <p:sp>
        <p:nvSpPr>
          <p:cNvPr id="10" name="Rectangle 9"/>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Tools and resources</a:t>
            </a:r>
            <a:endParaRPr lang="fi-FI" dirty="0"/>
          </a:p>
        </p:txBody>
      </p:sp>
      <p:pic>
        <p:nvPicPr>
          <p:cNvPr id="11" name="Resim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185586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0808" y="1893663"/>
            <a:ext cx="8458200" cy="4741317"/>
          </a:xfrm>
          <a:prstGeom prst="rect">
            <a:avLst/>
          </a:prstGeom>
          <a:solidFill>
            <a:srgbClr val="FFFFFF"/>
          </a:solidFill>
          <a:ln w="317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sz="quarter" idx="13"/>
            <p:extLst/>
          </p:nvPr>
        </p:nvGraphicFramePr>
        <p:xfrm>
          <a:off x="1524000" y="1828800"/>
          <a:ext cx="4328786" cy="3279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nvPr>
        </p:nvGraphicFramePr>
        <p:xfrm>
          <a:off x="6858000" y="2962136"/>
          <a:ext cx="39624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nvPr>
        </p:nvGraphicFramePr>
        <p:xfrm>
          <a:off x="4191000" y="2133600"/>
          <a:ext cx="3962400" cy="28956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4348530" y="1431998"/>
            <a:ext cx="2512996" cy="461665"/>
          </a:xfrm>
          <a:prstGeom prst="rect">
            <a:avLst/>
          </a:prstGeom>
          <a:noFill/>
        </p:spPr>
        <p:txBody>
          <a:bodyPr wrap="none" rtlCol="0">
            <a:spAutoFit/>
          </a:bodyPr>
          <a:lstStyle/>
          <a:p>
            <a:r>
              <a:rPr lang="en-US" sz="2400" dirty="0"/>
              <a:t>A Changing World</a:t>
            </a:r>
          </a:p>
        </p:txBody>
      </p:sp>
      <p:sp>
        <p:nvSpPr>
          <p:cNvPr id="10" name="Rectangle 9"/>
          <p:cNvSpPr/>
          <p:nvPr/>
        </p:nvSpPr>
        <p:spPr>
          <a:xfrm>
            <a:off x="0" y="302136"/>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000" b="1" dirty="0"/>
              <a:t>Szybki rozwój klasy średniej na świecie </a:t>
            </a:r>
            <a:endParaRPr lang="fi-FI" sz="2000" b="1" dirty="0"/>
          </a:p>
        </p:txBody>
      </p:sp>
      <p:sp>
        <p:nvSpPr>
          <p:cNvPr id="5" name="Title 4"/>
          <p:cNvSpPr>
            <a:spLocks noGrp="1"/>
          </p:cNvSpPr>
          <p:nvPr>
            <p:ph type="title"/>
          </p:nvPr>
        </p:nvSpPr>
        <p:spPr/>
        <p:txBody>
          <a:bodyPr/>
          <a:lstStyle/>
          <a:p>
            <a:endParaRPr lang="en-US" dirty="0"/>
          </a:p>
        </p:txBody>
      </p:sp>
      <p:pic>
        <p:nvPicPr>
          <p:cNvPr id="11" name="Resim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72459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100"/>
                                  </p:stCondLst>
                                  <p:childTnLst>
                                    <p:set>
                                      <p:cBhvr>
                                        <p:cTn id="9"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
                                  </p:stCondLst>
                                  <p:childTnLst>
                                    <p:set>
                                      <p:cBhvr>
                                        <p:cTn id="12"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100"/>
                                  </p:stCondLst>
                                  <p:childTnLst>
                                    <p:set>
                                      <p:cBhvr>
                                        <p:cTn id="15"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10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100"/>
                                  </p:stCondLst>
                                  <p:childTnLst>
                                    <p:set>
                                      <p:cBhvr>
                                        <p:cTn id="25"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par>
                          <p:cTn id="26" fill="hold">
                            <p:stCondLst>
                              <p:cond delay="100"/>
                            </p:stCondLst>
                            <p:childTnLst>
                              <p:par>
                                <p:cTn id="27" presetID="1" presetClass="entr" presetSubtype="0" fill="hold" grpId="0" nodeType="afterEffect">
                                  <p:stCondLst>
                                    <p:cond delay="100"/>
                                  </p:stCondLst>
                                  <p:childTnLst>
                                    <p:set>
                                      <p:cBhvr>
                                        <p:cTn id="28"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par>
                          <p:cTn id="29" fill="hold">
                            <p:stCondLst>
                              <p:cond delay="200"/>
                            </p:stCondLst>
                            <p:childTnLst>
                              <p:par>
                                <p:cTn id="30" presetID="1" presetClass="entr" presetSubtype="0" fill="hold" grpId="0" nodeType="afterEffect">
                                  <p:stCondLst>
                                    <p:cond delay="100"/>
                                  </p:stCondLst>
                                  <p:childTnLst>
                                    <p:set>
                                      <p:cBhvr>
                                        <p:cTn id="31"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childTnLst>
                          </p:cTn>
                        </p:par>
                        <p:par>
                          <p:cTn id="32" fill="hold">
                            <p:stCondLst>
                              <p:cond delay="300"/>
                            </p:stCondLst>
                            <p:childTnLst>
                              <p:par>
                                <p:cTn id="33" presetID="1" presetClass="entr" presetSubtype="0" fill="hold" grpId="0" nodeType="afterEffect">
                                  <p:stCondLst>
                                    <p:cond delay="100"/>
                                  </p:stCondLst>
                                  <p:childTnLst>
                                    <p:set>
                                      <p:cBhvr>
                                        <p:cTn id="34" dur="1" fill="hold">
                                          <p:stCondLst>
                                            <p:cond delay="0"/>
                                          </p:stCondLst>
                                        </p:cTn>
                                        <p:tgtEl>
                                          <p:spTgt spid="8">
                                            <p:graphicEl>
                                              <a:chart seriesIdx="-4" categoryIdx="3"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100"/>
                                  </p:stCondLst>
                                  <p:childTnLst>
                                    <p:set>
                                      <p:cBhvr>
                                        <p:cTn id="41"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par>
                          <p:cTn id="42" fill="hold">
                            <p:stCondLst>
                              <p:cond delay="100"/>
                            </p:stCondLst>
                            <p:childTnLst>
                              <p:par>
                                <p:cTn id="43" presetID="1" presetClass="entr" presetSubtype="0" fill="hold" grpId="0" nodeType="afterEffect">
                                  <p:stCondLst>
                                    <p:cond delay="100"/>
                                  </p:stCondLst>
                                  <p:childTnLst>
                                    <p:set>
                                      <p:cBhvr>
                                        <p:cTn id="44"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childTnLst>
                          </p:cTn>
                        </p:par>
                        <p:par>
                          <p:cTn id="45" fill="hold">
                            <p:stCondLst>
                              <p:cond delay="200"/>
                            </p:stCondLst>
                            <p:childTnLst>
                              <p:par>
                                <p:cTn id="46" presetID="1" presetClass="entr" presetSubtype="0" fill="hold" grpId="0" nodeType="afterEffect">
                                  <p:stCondLst>
                                    <p:cond delay="100"/>
                                  </p:stCondLst>
                                  <p:childTnLst>
                                    <p:set>
                                      <p:cBhvr>
                                        <p:cTn id="47"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par>
                          <p:cTn id="48" fill="hold">
                            <p:stCondLst>
                              <p:cond delay="300"/>
                            </p:stCondLst>
                            <p:childTnLst>
                              <p:par>
                                <p:cTn id="49" presetID="1" presetClass="entr" presetSubtype="0" fill="hold" grpId="0" nodeType="afterEffect">
                                  <p:stCondLst>
                                    <p:cond delay="100"/>
                                  </p:stCondLst>
                                  <p:childTnLst>
                                    <p:set>
                                      <p:cBhvr>
                                        <p:cTn id="50" dur="1" fill="hold">
                                          <p:stCondLst>
                                            <p:cond delay="0"/>
                                          </p:stCondLst>
                                        </p:cTn>
                                        <p:tgtEl>
                                          <p:spTgt spid="7">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Graphic spid="7" grpId="0">
        <p:bldSub>
          <a:bldChart bld="category"/>
        </p:bldSub>
      </p:bldGraphic>
      <p:bldGraphic spid="8" grpId="0">
        <p:bldSub>
          <a:bldChart bld="category"/>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nvPr>
        </p:nvGraphicFramePr>
        <p:xfrm>
          <a:off x="2286000" y="1757065"/>
          <a:ext cx="7467600" cy="44365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343400" y="1295401"/>
            <a:ext cx="2512996" cy="461665"/>
          </a:xfrm>
          <a:prstGeom prst="rect">
            <a:avLst/>
          </a:prstGeom>
          <a:noFill/>
        </p:spPr>
        <p:txBody>
          <a:bodyPr wrap="none" rtlCol="0">
            <a:spAutoFit/>
          </a:bodyPr>
          <a:lstStyle/>
          <a:p>
            <a:r>
              <a:rPr lang="en-US" sz="2400" dirty="0"/>
              <a:t>A Changing World</a:t>
            </a:r>
          </a:p>
        </p:txBody>
      </p:sp>
      <p:sp>
        <p:nvSpPr>
          <p:cNvPr id="6" name="Rectangle 5"/>
          <p:cNvSpPr/>
          <p:nvPr/>
        </p:nvSpPr>
        <p:spPr>
          <a:xfrm>
            <a:off x="128751" y="197499"/>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000" b="1" dirty="0"/>
              <a:t>Zmiany w światowej produkcji </a:t>
            </a:r>
            <a:endParaRPr lang="fi-FI" sz="2000" b="1" dirty="0"/>
          </a:p>
        </p:txBody>
      </p:sp>
      <p:sp>
        <p:nvSpPr>
          <p:cNvPr id="2" name="Title 1"/>
          <p:cNvSpPr>
            <a:spLocks noGrp="1"/>
          </p:cNvSpPr>
          <p:nvPr>
            <p:ph type="title"/>
          </p:nvPr>
        </p:nvSpPr>
        <p:spPr/>
        <p:txBody>
          <a:bodyPr/>
          <a:lstStyle/>
          <a:p>
            <a:endParaRPr lang="en-US" dirty="0"/>
          </a:p>
        </p:txBody>
      </p:sp>
      <p:pic>
        <p:nvPicPr>
          <p:cNvPr id="7" name="Resim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082" y="197498"/>
            <a:ext cx="3047365" cy="830407"/>
          </a:xfrm>
          <a:prstGeom prst="rect">
            <a:avLst/>
          </a:prstGeom>
        </p:spPr>
      </p:pic>
    </p:spTree>
    <p:extLst>
      <p:ext uri="{BB962C8B-B14F-4D97-AF65-F5344CB8AC3E}">
        <p14:creationId xmlns:p14="http://schemas.microsoft.com/office/powerpoint/2010/main" val="16601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100"/>
                                  </p:stCondLst>
                                  <p:childTnLst>
                                    <p:set>
                                      <p:cBhvr>
                                        <p:cTn id="9"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
                                  </p:stCondLst>
                                  <p:childTnLst>
                                    <p:set>
                                      <p:cBhvr>
                                        <p:cTn id="12"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100"/>
                                  </p:stCondLst>
                                  <p:childTnLst>
                                    <p:set>
                                      <p:cBhvr>
                                        <p:cTn id="15"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10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100"/>
                                  </p:stCondLst>
                                  <p:childTnLst>
                                    <p:set>
                                      <p:cBhvr>
                                        <p:cTn id="21"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100"/>
                                  </p:stCondLst>
                                  <p:childTnLst>
                                    <p:set>
                                      <p:cBhvr>
                                        <p:cTn id="24"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100"/>
                                  </p:stCondLst>
                                  <p:childTnLst>
                                    <p:set>
                                      <p:cBhvr>
                                        <p:cTn id="27"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100"/>
                                  </p:stCondLst>
                                  <p:childTnLst>
                                    <p:set>
                                      <p:cBhvr>
                                        <p:cTn id="30"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100"/>
                                  </p:stCondLst>
                                  <p:childTnLst>
                                    <p:set>
                                      <p:cBhvr>
                                        <p:cTn id="33"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100"/>
                                  </p:stCondLst>
                                  <p:childTnLst>
                                    <p:set>
                                      <p:cBhvr>
                                        <p:cTn id="36"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100"/>
                                  </p:stCondLst>
                                  <p:childTnLst>
                                    <p:set>
                                      <p:cBhvr>
                                        <p:cTn id="39" dur="1" fill="hold">
                                          <p:stCondLst>
                                            <p:cond delay="0"/>
                                          </p:stCondLst>
                                        </p:cTn>
                                        <p:tgtEl>
                                          <p:spTgt spid="4">
                                            <p:graphicEl>
                                              <a:chart seriesIdx="-4" categoryIdx="10" bldStep="category"/>
                                            </p:graphicEl>
                                          </p:spTgt>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100"/>
                                  </p:stCondLst>
                                  <p:childTnLst>
                                    <p:set>
                                      <p:cBhvr>
                                        <p:cTn id="42" dur="1" fill="hold">
                                          <p:stCondLst>
                                            <p:cond delay="0"/>
                                          </p:stCondLst>
                                        </p:cTn>
                                        <p:tgtEl>
                                          <p:spTgt spid="4">
                                            <p:graphicEl>
                                              <a:chart seriesIdx="-4" categoryIdx="11" bldStep="category"/>
                                            </p:graphicEl>
                                          </p:spTgt>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100"/>
                                  </p:stCondLst>
                                  <p:childTnLst>
                                    <p:set>
                                      <p:cBhvr>
                                        <p:cTn id="45" dur="1" fill="hold">
                                          <p:stCondLst>
                                            <p:cond delay="0"/>
                                          </p:stCondLst>
                                        </p:cTn>
                                        <p:tgtEl>
                                          <p:spTgt spid="4">
                                            <p:graphicEl>
                                              <a:chart seriesIdx="-4" categoryIdx="12" bldStep="category"/>
                                            </p:graphicEl>
                                          </p:spTgt>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grpId="0" nodeType="afterEffect">
                                  <p:stCondLst>
                                    <p:cond delay="100"/>
                                  </p:stCondLst>
                                  <p:childTnLst>
                                    <p:set>
                                      <p:cBhvr>
                                        <p:cTn id="48" dur="1" fill="hold">
                                          <p:stCondLst>
                                            <p:cond delay="0"/>
                                          </p:stCondLst>
                                        </p:cTn>
                                        <p:tgtEl>
                                          <p:spTgt spid="4">
                                            <p:graphicEl>
                                              <a:chart seriesIdx="-4" categoryIdx="13" bldStep="category"/>
                                            </p:graphicEl>
                                          </p:spTgt>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grpId="0" nodeType="afterEffect">
                                  <p:stCondLst>
                                    <p:cond delay="100"/>
                                  </p:stCondLst>
                                  <p:childTnLst>
                                    <p:set>
                                      <p:cBhvr>
                                        <p:cTn id="51" dur="1" fill="hold">
                                          <p:stCondLst>
                                            <p:cond delay="0"/>
                                          </p:stCondLst>
                                        </p:cTn>
                                        <p:tgtEl>
                                          <p:spTgt spid="4">
                                            <p:graphicEl>
                                              <a:chart seriesIdx="-4" categoryIdx="14" bldStep="category"/>
                                            </p:graphicEl>
                                          </p:spTgt>
                                        </p:tgtEl>
                                        <p:attrNameLst>
                                          <p:attrName>style.visibility</p:attrName>
                                        </p:attrNameLst>
                                      </p:cBhvr>
                                      <p:to>
                                        <p:strVal val="visible"/>
                                      </p:to>
                                    </p:set>
                                  </p:childTnLst>
                                </p:cTn>
                              </p:par>
                            </p:childTnLst>
                          </p:cTn>
                        </p:par>
                        <p:par>
                          <p:cTn id="52" fill="hold">
                            <p:stCondLst>
                              <p:cond delay="1600"/>
                            </p:stCondLst>
                            <p:childTnLst>
                              <p:par>
                                <p:cTn id="53" presetID="1" presetClass="entr" presetSubtype="0" fill="hold" grpId="0" nodeType="afterEffect">
                                  <p:stCondLst>
                                    <p:cond delay="100"/>
                                  </p:stCondLst>
                                  <p:childTnLst>
                                    <p:set>
                                      <p:cBhvr>
                                        <p:cTn id="54" dur="1" fill="hold">
                                          <p:stCondLst>
                                            <p:cond delay="0"/>
                                          </p:stCondLst>
                                        </p:cTn>
                                        <p:tgtEl>
                                          <p:spTgt spid="4">
                                            <p:graphicEl>
                                              <a:chart seriesIdx="-4" categoryIdx="15" bldStep="category"/>
                                            </p:graphicEl>
                                          </p:spTgt>
                                        </p:tgtEl>
                                        <p:attrNameLst>
                                          <p:attrName>style.visibility</p:attrName>
                                        </p:attrNameLst>
                                      </p:cBhvr>
                                      <p:to>
                                        <p:strVal val="visible"/>
                                      </p:to>
                                    </p:set>
                                  </p:childTnLst>
                                </p:cTn>
                              </p:par>
                            </p:childTnLst>
                          </p:cTn>
                        </p:par>
                        <p:par>
                          <p:cTn id="55" fill="hold">
                            <p:stCondLst>
                              <p:cond delay="1700"/>
                            </p:stCondLst>
                            <p:childTnLst>
                              <p:par>
                                <p:cTn id="56" presetID="1" presetClass="entr" presetSubtype="0" fill="hold" grpId="0" nodeType="afterEffect">
                                  <p:stCondLst>
                                    <p:cond delay="100"/>
                                  </p:stCondLst>
                                  <p:childTnLst>
                                    <p:set>
                                      <p:cBhvr>
                                        <p:cTn id="57" dur="1" fill="hold">
                                          <p:stCondLst>
                                            <p:cond delay="0"/>
                                          </p:stCondLst>
                                        </p:cTn>
                                        <p:tgtEl>
                                          <p:spTgt spid="4">
                                            <p:graphicEl>
                                              <a:chart seriesIdx="-4" categoryIdx="16" bldStep="category"/>
                                            </p:graphicEl>
                                          </p:spTgt>
                                        </p:tgtEl>
                                        <p:attrNameLst>
                                          <p:attrName>style.visibility</p:attrName>
                                        </p:attrNameLst>
                                      </p:cBhvr>
                                      <p:to>
                                        <p:strVal val="visible"/>
                                      </p:to>
                                    </p:set>
                                  </p:childTnLst>
                                </p:cTn>
                              </p:par>
                            </p:childTnLst>
                          </p:cTn>
                        </p:par>
                        <p:par>
                          <p:cTn id="58" fill="hold">
                            <p:stCondLst>
                              <p:cond delay="1800"/>
                            </p:stCondLst>
                            <p:childTnLst>
                              <p:par>
                                <p:cTn id="59" presetID="1" presetClass="entr" presetSubtype="0" fill="hold" grpId="0" nodeType="afterEffect">
                                  <p:stCondLst>
                                    <p:cond delay="100"/>
                                  </p:stCondLst>
                                  <p:childTnLst>
                                    <p:set>
                                      <p:cBhvr>
                                        <p:cTn id="60" dur="1" fill="hold">
                                          <p:stCondLst>
                                            <p:cond delay="0"/>
                                          </p:stCondLst>
                                        </p:cTn>
                                        <p:tgtEl>
                                          <p:spTgt spid="4">
                                            <p:graphicEl>
                                              <a:chart seriesIdx="-4" categoryIdx="17" bldStep="category"/>
                                            </p:graphicEl>
                                          </p:spTgt>
                                        </p:tgtEl>
                                        <p:attrNameLst>
                                          <p:attrName>style.visibility</p:attrName>
                                        </p:attrNameLst>
                                      </p:cBhvr>
                                      <p:to>
                                        <p:strVal val="visible"/>
                                      </p:to>
                                    </p:set>
                                  </p:childTnLst>
                                </p:cTn>
                              </p:par>
                            </p:childTnLst>
                          </p:cTn>
                        </p:par>
                        <p:par>
                          <p:cTn id="61" fill="hold">
                            <p:stCondLst>
                              <p:cond delay="1900"/>
                            </p:stCondLst>
                            <p:childTnLst>
                              <p:par>
                                <p:cTn id="62" presetID="1" presetClass="entr" presetSubtype="0" fill="hold" grpId="0" nodeType="afterEffect">
                                  <p:stCondLst>
                                    <p:cond delay="100"/>
                                  </p:stCondLst>
                                  <p:childTnLst>
                                    <p:set>
                                      <p:cBhvr>
                                        <p:cTn id="63" dur="1" fill="hold">
                                          <p:stCondLst>
                                            <p:cond delay="0"/>
                                          </p:stCondLst>
                                        </p:cTn>
                                        <p:tgtEl>
                                          <p:spTgt spid="4">
                                            <p:graphicEl>
                                              <a:chart seriesIdx="-4" categoryIdx="18" bldStep="category"/>
                                            </p:graphicEl>
                                          </p:spTgt>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grpId="0" nodeType="afterEffect">
                                  <p:stCondLst>
                                    <p:cond delay="100"/>
                                  </p:stCondLst>
                                  <p:childTnLst>
                                    <p:set>
                                      <p:cBhvr>
                                        <p:cTn id="66" dur="1" fill="hold">
                                          <p:stCondLst>
                                            <p:cond delay="0"/>
                                          </p:stCondLst>
                                        </p:cTn>
                                        <p:tgtEl>
                                          <p:spTgt spid="4">
                                            <p:graphicEl>
                                              <a:chart seriesIdx="-4" categoryIdx="19" bldStep="category"/>
                                            </p:graphicEl>
                                          </p:spTgt>
                                        </p:tgtEl>
                                        <p:attrNameLst>
                                          <p:attrName>style.visibility</p:attrName>
                                        </p:attrNameLst>
                                      </p:cBhvr>
                                      <p:to>
                                        <p:strVal val="visible"/>
                                      </p:to>
                                    </p:set>
                                  </p:childTnLst>
                                </p:cTn>
                              </p:par>
                            </p:childTnLst>
                          </p:cTn>
                        </p:par>
                        <p:par>
                          <p:cTn id="67" fill="hold">
                            <p:stCondLst>
                              <p:cond delay="2100"/>
                            </p:stCondLst>
                            <p:childTnLst>
                              <p:par>
                                <p:cTn id="68" presetID="1" presetClass="entr" presetSubtype="0" fill="hold" grpId="0" nodeType="afterEffect">
                                  <p:stCondLst>
                                    <p:cond delay="100"/>
                                  </p:stCondLst>
                                  <p:childTnLst>
                                    <p:set>
                                      <p:cBhvr>
                                        <p:cTn id="69" dur="1" fill="hold">
                                          <p:stCondLst>
                                            <p:cond delay="0"/>
                                          </p:stCondLst>
                                        </p:cTn>
                                        <p:tgtEl>
                                          <p:spTgt spid="4">
                                            <p:graphicEl>
                                              <a:chart seriesIdx="-4" categoryIdx="20" bldStep="category"/>
                                            </p:graphicEl>
                                          </p:spTgt>
                                        </p:tgtEl>
                                        <p:attrNameLst>
                                          <p:attrName>style.visibility</p:attrName>
                                        </p:attrNameLst>
                                      </p:cBhvr>
                                      <p:to>
                                        <p:strVal val="visible"/>
                                      </p:to>
                                    </p:set>
                                  </p:childTnLst>
                                </p:cTn>
                              </p:par>
                            </p:childTnLst>
                          </p:cTn>
                        </p:par>
                        <p:par>
                          <p:cTn id="70" fill="hold">
                            <p:stCondLst>
                              <p:cond delay="2200"/>
                            </p:stCondLst>
                            <p:childTnLst>
                              <p:par>
                                <p:cTn id="71" presetID="1" presetClass="entr" presetSubtype="0" fill="hold" grpId="0" nodeType="afterEffect">
                                  <p:stCondLst>
                                    <p:cond delay="100"/>
                                  </p:stCondLst>
                                  <p:childTnLst>
                                    <p:set>
                                      <p:cBhvr>
                                        <p:cTn id="72" dur="1" fill="hold">
                                          <p:stCondLst>
                                            <p:cond delay="0"/>
                                          </p:stCondLst>
                                        </p:cTn>
                                        <p:tgtEl>
                                          <p:spTgt spid="4">
                                            <p:graphicEl>
                                              <a:chart seriesIdx="-4" categoryIdx="21" bldStep="category"/>
                                            </p:graphicEl>
                                          </p:spTgt>
                                        </p:tgtEl>
                                        <p:attrNameLst>
                                          <p:attrName>style.visibility</p:attrName>
                                        </p:attrNameLst>
                                      </p:cBhvr>
                                      <p:to>
                                        <p:strVal val="visible"/>
                                      </p:to>
                                    </p:set>
                                  </p:childTnLst>
                                </p:cTn>
                              </p:par>
                            </p:childTnLst>
                          </p:cTn>
                        </p:par>
                        <p:par>
                          <p:cTn id="73" fill="hold">
                            <p:stCondLst>
                              <p:cond delay="2300"/>
                            </p:stCondLst>
                            <p:childTnLst>
                              <p:par>
                                <p:cTn id="74" presetID="1" presetClass="entr" presetSubtype="0" fill="hold" grpId="0" nodeType="afterEffect">
                                  <p:stCondLst>
                                    <p:cond delay="100"/>
                                  </p:stCondLst>
                                  <p:childTnLst>
                                    <p:set>
                                      <p:cBhvr>
                                        <p:cTn id="75" dur="1" fill="hold">
                                          <p:stCondLst>
                                            <p:cond delay="0"/>
                                          </p:stCondLst>
                                        </p:cTn>
                                        <p:tgtEl>
                                          <p:spTgt spid="4">
                                            <p:graphicEl>
                                              <a:chart seriesIdx="-4" categoryIdx="22" bldStep="category"/>
                                            </p:graphicEl>
                                          </p:spTgt>
                                        </p:tgtEl>
                                        <p:attrNameLst>
                                          <p:attrName>style.visibility</p:attrName>
                                        </p:attrNameLst>
                                      </p:cBhvr>
                                      <p:to>
                                        <p:strVal val="visible"/>
                                      </p:to>
                                    </p:set>
                                  </p:childTnLst>
                                </p:cTn>
                              </p:par>
                            </p:childTnLst>
                          </p:cTn>
                        </p:par>
                        <p:par>
                          <p:cTn id="76" fill="hold">
                            <p:stCondLst>
                              <p:cond delay="2400"/>
                            </p:stCondLst>
                            <p:childTnLst>
                              <p:par>
                                <p:cTn id="77" presetID="1" presetClass="entr" presetSubtype="0" fill="hold" grpId="0" nodeType="afterEffect">
                                  <p:stCondLst>
                                    <p:cond delay="100"/>
                                  </p:stCondLst>
                                  <p:childTnLst>
                                    <p:set>
                                      <p:cBhvr>
                                        <p:cTn id="78" dur="1" fill="hold">
                                          <p:stCondLst>
                                            <p:cond delay="0"/>
                                          </p:stCondLst>
                                        </p:cTn>
                                        <p:tgtEl>
                                          <p:spTgt spid="4">
                                            <p:graphicEl>
                                              <a:chart seriesIdx="-4" categoryIdx="23" bldStep="category"/>
                                            </p:graphicEl>
                                          </p:spTgt>
                                        </p:tgtEl>
                                        <p:attrNameLst>
                                          <p:attrName>style.visibility</p:attrName>
                                        </p:attrNameLst>
                                      </p:cBhvr>
                                      <p:to>
                                        <p:strVal val="visible"/>
                                      </p:to>
                                    </p:set>
                                  </p:childTnLst>
                                </p:cTn>
                              </p:par>
                            </p:childTnLst>
                          </p:cTn>
                        </p:par>
                        <p:par>
                          <p:cTn id="79" fill="hold">
                            <p:stCondLst>
                              <p:cond delay="2500"/>
                            </p:stCondLst>
                            <p:childTnLst>
                              <p:par>
                                <p:cTn id="80" presetID="1" presetClass="entr" presetSubtype="0" fill="hold" grpId="0" nodeType="afterEffect">
                                  <p:stCondLst>
                                    <p:cond delay="100"/>
                                  </p:stCondLst>
                                  <p:childTnLst>
                                    <p:set>
                                      <p:cBhvr>
                                        <p:cTn id="81" dur="1" fill="hold">
                                          <p:stCondLst>
                                            <p:cond delay="0"/>
                                          </p:stCondLst>
                                        </p:cTn>
                                        <p:tgtEl>
                                          <p:spTgt spid="4">
                                            <p:graphicEl>
                                              <a:chart seriesIdx="-4" categoryIdx="24" bldStep="category"/>
                                            </p:graphicEl>
                                          </p:spTgt>
                                        </p:tgtEl>
                                        <p:attrNameLst>
                                          <p:attrName>style.visibility</p:attrName>
                                        </p:attrNameLst>
                                      </p:cBhvr>
                                      <p:to>
                                        <p:strVal val="visible"/>
                                      </p:to>
                                    </p:set>
                                  </p:childTnLst>
                                </p:cTn>
                              </p:par>
                            </p:childTnLst>
                          </p:cTn>
                        </p:par>
                        <p:par>
                          <p:cTn id="82" fill="hold">
                            <p:stCondLst>
                              <p:cond delay="2600"/>
                            </p:stCondLst>
                            <p:childTnLst>
                              <p:par>
                                <p:cTn id="83" presetID="1" presetClass="entr" presetSubtype="0" fill="hold" grpId="0" nodeType="afterEffect">
                                  <p:stCondLst>
                                    <p:cond delay="100"/>
                                  </p:stCondLst>
                                  <p:childTnLst>
                                    <p:set>
                                      <p:cBhvr>
                                        <p:cTn id="84" dur="1" fill="hold">
                                          <p:stCondLst>
                                            <p:cond delay="0"/>
                                          </p:stCondLst>
                                        </p:cTn>
                                        <p:tgtEl>
                                          <p:spTgt spid="4">
                                            <p:graphicEl>
                                              <a:chart seriesIdx="-4" categoryIdx="25" bldStep="category"/>
                                            </p:graphicEl>
                                          </p:spTgt>
                                        </p:tgtEl>
                                        <p:attrNameLst>
                                          <p:attrName>style.visibility</p:attrName>
                                        </p:attrNameLst>
                                      </p:cBhvr>
                                      <p:to>
                                        <p:strVal val="visible"/>
                                      </p:to>
                                    </p:set>
                                  </p:childTnLst>
                                </p:cTn>
                              </p:par>
                            </p:childTnLst>
                          </p:cTn>
                        </p:par>
                        <p:par>
                          <p:cTn id="85" fill="hold">
                            <p:stCondLst>
                              <p:cond delay="2700"/>
                            </p:stCondLst>
                            <p:childTnLst>
                              <p:par>
                                <p:cTn id="86" presetID="1" presetClass="entr" presetSubtype="0" fill="hold" grpId="0" nodeType="afterEffect">
                                  <p:stCondLst>
                                    <p:cond delay="100"/>
                                  </p:stCondLst>
                                  <p:childTnLst>
                                    <p:set>
                                      <p:cBhvr>
                                        <p:cTn id="87" dur="1" fill="hold">
                                          <p:stCondLst>
                                            <p:cond delay="0"/>
                                          </p:stCondLst>
                                        </p:cTn>
                                        <p:tgtEl>
                                          <p:spTgt spid="4">
                                            <p:graphicEl>
                                              <a:chart seriesIdx="-4" categoryIdx="26" bldStep="category"/>
                                            </p:graphicEl>
                                          </p:spTgt>
                                        </p:tgtEl>
                                        <p:attrNameLst>
                                          <p:attrName>style.visibility</p:attrName>
                                        </p:attrNameLst>
                                      </p:cBhvr>
                                      <p:to>
                                        <p:strVal val="visible"/>
                                      </p:to>
                                    </p:set>
                                  </p:childTnLst>
                                </p:cTn>
                              </p:par>
                            </p:childTnLst>
                          </p:cTn>
                        </p:par>
                        <p:par>
                          <p:cTn id="88" fill="hold">
                            <p:stCondLst>
                              <p:cond delay="2800"/>
                            </p:stCondLst>
                            <p:childTnLst>
                              <p:par>
                                <p:cTn id="89" presetID="1" presetClass="entr" presetSubtype="0" fill="hold" grpId="0" nodeType="afterEffect">
                                  <p:stCondLst>
                                    <p:cond delay="100"/>
                                  </p:stCondLst>
                                  <p:childTnLst>
                                    <p:set>
                                      <p:cBhvr>
                                        <p:cTn id="90" dur="1" fill="hold">
                                          <p:stCondLst>
                                            <p:cond delay="0"/>
                                          </p:stCondLst>
                                        </p:cTn>
                                        <p:tgtEl>
                                          <p:spTgt spid="4">
                                            <p:graphicEl>
                                              <a:chart seriesIdx="-4" categoryIdx="27" bldStep="category"/>
                                            </p:graphicEl>
                                          </p:spTgt>
                                        </p:tgtEl>
                                        <p:attrNameLst>
                                          <p:attrName>style.visibility</p:attrName>
                                        </p:attrNameLst>
                                      </p:cBhvr>
                                      <p:to>
                                        <p:strVal val="visible"/>
                                      </p:to>
                                    </p:set>
                                  </p:childTnLst>
                                </p:cTn>
                              </p:par>
                            </p:childTnLst>
                          </p:cTn>
                        </p:par>
                        <p:par>
                          <p:cTn id="91" fill="hold">
                            <p:stCondLst>
                              <p:cond delay="2900"/>
                            </p:stCondLst>
                            <p:childTnLst>
                              <p:par>
                                <p:cTn id="92" presetID="1" presetClass="entr" presetSubtype="0" fill="hold" grpId="0" nodeType="afterEffect">
                                  <p:stCondLst>
                                    <p:cond delay="100"/>
                                  </p:stCondLst>
                                  <p:childTnLst>
                                    <p:set>
                                      <p:cBhvr>
                                        <p:cTn id="93" dur="1" fill="hold">
                                          <p:stCondLst>
                                            <p:cond delay="0"/>
                                          </p:stCondLst>
                                        </p:cTn>
                                        <p:tgtEl>
                                          <p:spTgt spid="4">
                                            <p:graphicEl>
                                              <a:chart seriesIdx="-4" categoryIdx="28" bldStep="category"/>
                                            </p:graphicEl>
                                          </p:spTgt>
                                        </p:tgtEl>
                                        <p:attrNameLst>
                                          <p:attrName>style.visibility</p:attrName>
                                        </p:attrNameLst>
                                      </p:cBhvr>
                                      <p:to>
                                        <p:strVal val="visible"/>
                                      </p:to>
                                    </p:set>
                                  </p:childTnLst>
                                </p:cTn>
                              </p:par>
                            </p:childTnLst>
                          </p:cTn>
                        </p:par>
                        <p:par>
                          <p:cTn id="94" fill="hold">
                            <p:stCondLst>
                              <p:cond delay="3000"/>
                            </p:stCondLst>
                            <p:childTnLst>
                              <p:par>
                                <p:cTn id="95" presetID="1" presetClass="entr" presetSubtype="0" fill="hold" grpId="0" nodeType="afterEffect">
                                  <p:stCondLst>
                                    <p:cond delay="100"/>
                                  </p:stCondLst>
                                  <p:childTnLst>
                                    <p:set>
                                      <p:cBhvr>
                                        <p:cTn id="96" dur="1" fill="hold">
                                          <p:stCondLst>
                                            <p:cond delay="0"/>
                                          </p:stCondLst>
                                        </p:cTn>
                                        <p:tgtEl>
                                          <p:spTgt spid="4">
                                            <p:graphicEl>
                                              <a:chart seriesIdx="-4" categoryIdx="29" bldStep="category"/>
                                            </p:graphicEl>
                                          </p:spTgt>
                                        </p:tgtEl>
                                        <p:attrNameLst>
                                          <p:attrName>style.visibility</p:attrName>
                                        </p:attrNameLst>
                                      </p:cBhvr>
                                      <p:to>
                                        <p:strVal val="visible"/>
                                      </p:to>
                                    </p:set>
                                  </p:childTnLst>
                                </p:cTn>
                              </p:par>
                            </p:childTnLst>
                          </p:cTn>
                        </p:par>
                        <p:par>
                          <p:cTn id="97" fill="hold">
                            <p:stCondLst>
                              <p:cond delay="3100"/>
                            </p:stCondLst>
                            <p:childTnLst>
                              <p:par>
                                <p:cTn id="98" presetID="1" presetClass="entr" presetSubtype="0" fill="hold" grpId="0" nodeType="afterEffect">
                                  <p:stCondLst>
                                    <p:cond delay="100"/>
                                  </p:stCondLst>
                                  <p:childTnLst>
                                    <p:set>
                                      <p:cBhvr>
                                        <p:cTn id="99" dur="1" fill="hold">
                                          <p:stCondLst>
                                            <p:cond delay="0"/>
                                          </p:stCondLst>
                                        </p:cTn>
                                        <p:tgtEl>
                                          <p:spTgt spid="4">
                                            <p:graphicEl>
                                              <a:chart seriesIdx="-4" categoryIdx="30" bldStep="category"/>
                                            </p:graphicEl>
                                          </p:spTgt>
                                        </p:tgtEl>
                                        <p:attrNameLst>
                                          <p:attrName>style.visibility</p:attrName>
                                        </p:attrNameLst>
                                      </p:cBhvr>
                                      <p:to>
                                        <p:strVal val="visible"/>
                                      </p:to>
                                    </p:set>
                                  </p:childTnLst>
                                </p:cTn>
                              </p:par>
                            </p:childTnLst>
                          </p:cTn>
                        </p:par>
                        <p:par>
                          <p:cTn id="100" fill="hold">
                            <p:stCondLst>
                              <p:cond delay="3200"/>
                            </p:stCondLst>
                            <p:childTnLst>
                              <p:par>
                                <p:cTn id="101" presetID="1" presetClass="entr" presetSubtype="0" fill="hold" grpId="0" nodeType="afterEffect">
                                  <p:stCondLst>
                                    <p:cond delay="100"/>
                                  </p:stCondLst>
                                  <p:childTnLst>
                                    <p:set>
                                      <p:cBhvr>
                                        <p:cTn id="102" dur="1" fill="hold">
                                          <p:stCondLst>
                                            <p:cond delay="0"/>
                                          </p:stCondLst>
                                        </p:cTn>
                                        <p:tgtEl>
                                          <p:spTgt spid="4">
                                            <p:graphicEl>
                                              <a:chart seriesIdx="-4" categoryIdx="31" bldStep="category"/>
                                            </p:graphicEl>
                                          </p:spTgt>
                                        </p:tgtEl>
                                        <p:attrNameLst>
                                          <p:attrName>style.visibility</p:attrName>
                                        </p:attrNameLst>
                                      </p:cBhvr>
                                      <p:to>
                                        <p:strVal val="visible"/>
                                      </p:to>
                                    </p:set>
                                  </p:childTnLst>
                                </p:cTn>
                              </p:par>
                            </p:childTnLst>
                          </p:cTn>
                        </p:par>
                        <p:par>
                          <p:cTn id="103" fill="hold">
                            <p:stCondLst>
                              <p:cond delay="3300"/>
                            </p:stCondLst>
                            <p:childTnLst>
                              <p:par>
                                <p:cTn id="104" presetID="1" presetClass="entr" presetSubtype="0" fill="hold" grpId="0" nodeType="afterEffect">
                                  <p:stCondLst>
                                    <p:cond delay="100"/>
                                  </p:stCondLst>
                                  <p:childTnLst>
                                    <p:set>
                                      <p:cBhvr>
                                        <p:cTn id="105" dur="1" fill="hold">
                                          <p:stCondLst>
                                            <p:cond delay="0"/>
                                          </p:stCondLst>
                                        </p:cTn>
                                        <p:tgtEl>
                                          <p:spTgt spid="4">
                                            <p:graphicEl>
                                              <a:chart seriesIdx="-4" categoryIdx="32" bldStep="category"/>
                                            </p:graphicEl>
                                          </p:spTgt>
                                        </p:tgtEl>
                                        <p:attrNameLst>
                                          <p:attrName>style.visibility</p:attrName>
                                        </p:attrNameLst>
                                      </p:cBhvr>
                                      <p:to>
                                        <p:strVal val="visible"/>
                                      </p:to>
                                    </p:set>
                                  </p:childTnLst>
                                </p:cTn>
                              </p:par>
                            </p:childTnLst>
                          </p:cTn>
                        </p:par>
                        <p:par>
                          <p:cTn id="106" fill="hold">
                            <p:stCondLst>
                              <p:cond delay="3400"/>
                            </p:stCondLst>
                            <p:childTnLst>
                              <p:par>
                                <p:cTn id="107" presetID="1" presetClass="entr" presetSubtype="0" fill="hold" grpId="0" nodeType="afterEffect">
                                  <p:stCondLst>
                                    <p:cond delay="100"/>
                                  </p:stCondLst>
                                  <p:childTnLst>
                                    <p:set>
                                      <p:cBhvr>
                                        <p:cTn id="108" dur="1" fill="hold">
                                          <p:stCondLst>
                                            <p:cond delay="0"/>
                                          </p:stCondLst>
                                        </p:cTn>
                                        <p:tgtEl>
                                          <p:spTgt spid="4">
                                            <p:graphicEl>
                                              <a:chart seriesIdx="-4" categoryIdx="33" bldStep="category"/>
                                            </p:graphicEl>
                                          </p:spTgt>
                                        </p:tgtEl>
                                        <p:attrNameLst>
                                          <p:attrName>style.visibility</p:attrName>
                                        </p:attrNameLst>
                                      </p:cBhvr>
                                      <p:to>
                                        <p:strVal val="visible"/>
                                      </p:to>
                                    </p:set>
                                  </p:childTnLst>
                                </p:cTn>
                              </p:par>
                            </p:childTnLst>
                          </p:cTn>
                        </p:par>
                        <p:par>
                          <p:cTn id="109" fill="hold">
                            <p:stCondLst>
                              <p:cond delay="3500"/>
                            </p:stCondLst>
                            <p:childTnLst>
                              <p:par>
                                <p:cTn id="110" presetID="1" presetClass="entr" presetSubtype="0" fill="hold" grpId="0" nodeType="afterEffect">
                                  <p:stCondLst>
                                    <p:cond delay="100"/>
                                  </p:stCondLst>
                                  <p:childTnLst>
                                    <p:set>
                                      <p:cBhvr>
                                        <p:cTn id="111" dur="1" fill="hold">
                                          <p:stCondLst>
                                            <p:cond delay="0"/>
                                          </p:stCondLst>
                                        </p:cTn>
                                        <p:tgtEl>
                                          <p:spTgt spid="4">
                                            <p:graphicEl>
                                              <a:chart seriesIdx="-4" categoryIdx="34" bldStep="category"/>
                                            </p:graphicEl>
                                          </p:spTgt>
                                        </p:tgtEl>
                                        <p:attrNameLst>
                                          <p:attrName>style.visibility</p:attrName>
                                        </p:attrNameLst>
                                      </p:cBhvr>
                                      <p:to>
                                        <p:strVal val="visible"/>
                                      </p:to>
                                    </p:set>
                                  </p:childTnLst>
                                </p:cTn>
                              </p:par>
                            </p:childTnLst>
                          </p:cTn>
                        </p:par>
                        <p:par>
                          <p:cTn id="112" fill="hold">
                            <p:stCondLst>
                              <p:cond delay="3600"/>
                            </p:stCondLst>
                            <p:childTnLst>
                              <p:par>
                                <p:cTn id="113" presetID="1" presetClass="entr" presetSubtype="0" fill="hold" grpId="0" nodeType="afterEffect">
                                  <p:stCondLst>
                                    <p:cond delay="100"/>
                                  </p:stCondLst>
                                  <p:childTnLst>
                                    <p:set>
                                      <p:cBhvr>
                                        <p:cTn id="114" dur="1" fill="hold">
                                          <p:stCondLst>
                                            <p:cond delay="0"/>
                                          </p:stCondLst>
                                        </p:cTn>
                                        <p:tgtEl>
                                          <p:spTgt spid="4">
                                            <p:graphicEl>
                                              <a:chart seriesIdx="-4" categoryIdx="35" bldStep="category"/>
                                            </p:graphicEl>
                                          </p:spTgt>
                                        </p:tgtEl>
                                        <p:attrNameLst>
                                          <p:attrName>style.visibility</p:attrName>
                                        </p:attrNameLst>
                                      </p:cBhvr>
                                      <p:to>
                                        <p:strVal val="visible"/>
                                      </p:to>
                                    </p:set>
                                  </p:childTnLst>
                                </p:cTn>
                              </p:par>
                            </p:childTnLst>
                          </p:cTn>
                        </p:par>
                        <p:par>
                          <p:cTn id="115" fill="hold">
                            <p:stCondLst>
                              <p:cond delay="3700"/>
                            </p:stCondLst>
                            <p:childTnLst>
                              <p:par>
                                <p:cTn id="116" presetID="1" presetClass="entr" presetSubtype="0" fill="hold" grpId="0" nodeType="afterEffect">
                                  <p:stCondLst>
                                    <p:cond delay="100"/>
                                  </p:stCondLst>
                                  <p:childTnLst>
                                    <p:set>
                                      <p:cBhvr>
                                        <p:cTn id="117" dur="1" fill="hold">
                                          <p:stCondLst>
                                            <p:cond delay="0"/>
                                          </p:stCondLst>
                                        </p:cTn>
                                        <p:tgtEl>
                                          <p:spTgt spid="4">
                                            <p:graphicEl>
                                              <a:chart seriesIdx="-4" categoryIdx="36" bldStep="category"/>
                                            </p:graphicEl>
                                          </p:spTgt>
                                        </p:tgtEl>
                                        <p:attrNameLst>
                                          <p:attrName>style.visibility</p:attrName>
                                        </p:attrNameLst>
                                      </p:cBhvr>
                                      <p:to>
                                        <p:strVal val="visible"/>
                                      </p:to>
                                    </p:set>
                                  </p:childTnLst>
                                </p:cTn>
                              </p:par>
                            </p:childTnLst>
                          </p:cTn>
                        </p:par>
                        <p:par>
                          <p:cTn id="118" fill="hold">
                            <p:stCondLst>
                              <p:cond delay="3800"/>
                            </p:stCondLst>
                            <p:childTnLst>
                              <p:par>
                                <p:cTn id="119" presetID="1" presetClass="entr" presetSubtype="0" fill="hold" grpId="0" nodeType="afterEffect">
                                  <p:stCondLst>
                                    <p:cond delay="100"/>
                                  </p:stCondLst>
                                  <p:childTnLst>
                                    <p:set>
                                      <p:cBhvr>
                                        <p:cTn id="120" dur="1" fill="hold">
                                          <p:stCondLst>
                                            <p:cond delay="0"/>
                                          </p:stCondLst>
                                        </p:cTn>
                                        <p:tgtEl>
                                          <p:spTgt spid="4">
                                            <p:graphicEl>
                                              <a:chart seriesIdx="-4" categoryIdx="37" bldStep="category"/>
                                            </p:graphicEl>
                                          </p:spTgt>
                                        </p:tgtEl>
                                        <p:attrNameLst>
                                          <p:attrName>style.visibility</p:attrName>
                                        </p:attrNameLst>
                                      </p:cBhvr>
                                      <p:to>
                                        <p:strVal val="visible"/>
                                      </p:to>
                                    </p:set>
                                  </p:childTnLst>
                                </p:cTn>
                              </p:par>
                            </p:childTnLst>
                          </p:cTn>
                        </p:par>
                        <p:par>
                          <p:cTn id="121" fill="hold">
                            <p:stCondLst>
                              <p:cond delay="3900"/>
                            </p:stCondLst>
                            <p:childTnLst>
                              <p:par>
                                <p:cTn id="122" presetID="1" presetClass="entr" presetSubtype="0" fill="hold" grpId="0" nodeType="afterEffect">
                                  <p:stCondLst>
                                    <p:cond delay="100"/>
                                  </p:stCondLst>
                                  <p:childTnLst>
                                    <p:set>
                                      <p:cBhvr>
                                        <p:cTn id="123" dur="1" fill="hold">
                                          <p:stCondLst>
                                            <p:cond delay="0"/>
                                          </p:stCondLst>
                                        </p:cTn>
                                        <p:tgtEl>
                                          <p:spTgt spid="4">
                                            <p:graphicEl>
                                              <a:chart seriesIdx="-4" categoryIdx="38" bldStep="category"/>
                                            </p:graphicEl>
                                          </p:spTgt>
                                        </p:tgtEl>
                                        <p:attrNameLst>
                                          <p:attrName>style.visibility</p:attrName>
                                        </p:attrNameLst>
                                      </p:cBhvr>
                                      <p:to>
                                        <p:strVal val="visible"/>
                                      </p:to>
                                    </p:set>
                                  </p:childTnLst>
                                </p:cTn>
                              </p:par>
                            </p:childTnLst>
                          </p:cTn>
                        </p:par>
                        <p:par>
                          <p:cTn id="124" fill="hold">
                            <p:stCondLst>
                              <p:cond delay="4000"/>
                            </p:stCondLst>
                            <p:childTnLst>
                              <p:par>
                                <p:cTn id="125" presetID="1" presetClass="entr" presetSubtype="0" fill="hold" grpId="0" nodeType="afterEffect">
                                  <p:stCondLst>
                                    <p:cond delay="100"/>
                                  </p:stCondLst>
                                  <p:childTnLst>
                                    <p:set>
                                      <p:cBhvr>
                                        <p:cTn id="126" dur="1" fill="hold">
                                          <p:stCondLst>
                                            <p:cond delay="0"/>
                                          </p:stCondLst>
                                        </p:cTn>
                                        <p:tgtEl>
                                          <p:spTgt spid="4">
                                            <p:graphicEl>
                                              <a:chart seriesIdx="-4" categoryIdx="39" bldStep="category"/>
                                            </p:graphicEl>
                                          </p:spTgt>
                                        </p:tgtEl>
                                        <p:attrNameLst>
                                          <p:attrName>style.visibility</p:attrName>
                                        </p:attrNameLst>
                                      </p:cBhvr>
                                      <p:to>
                                        <p:strVal val="visible"/>
                                      </p:to>
                                    </p:set>
                                  </p:childTnLst>
                                </p:cTn>
                              </p:par>
                            </p:childTnLst>
                          </p:cTn>
                        </p:par>
                        <p:par>
                          <p:cTn id="127" fill="hold">
                            <p:stCondLst>
                              <p:cond delay="4100"/>
                            </p:stCondLst>
                            <p:childTnLst>
                              <p:par>
                                <p:cTn id="128" presetID="1" presetClass="entr" presetSubtype="0" fill="hold" grpId="0" nodeType="afterEffect">
                                  <p:stCondLst>
                                    <p:cond delay="100"/>
                                  </p:stCondLst>
                                  <p:childTnLst>
                                    <p:set>
                                      <p:cBhvr>
                                        <p:cTn id="129" dur="1" fill="hold">
                                          <p:stCondLst>
                                            <p:cond delay="0"/>
                                          </p:stCondLst>
                                        </p:cTn>
                                        <p:tgtEl>
                                          <p:spTgt spid="4">
                                            <p:graphicEl>
                                              <a:chart seriesIdx="-4" categoryIdx="4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icture Placeholder 2"/>
          <p:cNvGraphicFramePr>
            <a:graphicFrameLocks/>
          </p:cNvGraphicFramePr>
          <p:nvPr>
            <p:extLst/>
          </p:nvPr>
        </p:nvGraphicFramePr>
        <p:xfrm>
          <a:off x="2590801" y="1371600"/>
          <a:ext cx="7394575" cy="47879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667000" y="6138162"/>
            <a:ext cx="2090380" cy="369332"/>
          </a:xfrm>
          <a:prstGeom prst="rect">
            <a:avLst/>
          </a:prstGeom>
          <a:noFill/>
        </p:spPr>
        <p:txBody>
          <a:bodyPr wrap="none" rtlCol="0">
            <a:spAutoFit/>
          </a:bodyPr>
          <a:lstStyle/>
          <a:p>
            <a:r>
              <a:rPr lang="en-US" dirty="0"/>
              <a:t>Source: World Bank</a:t>
            </a:r>
          </a:p>
        </p:txBody>
      </p:sp>
      <p:sp>
        <p:nvSpPr>
          <p:cNvPr id="5" name="Rectangle 4"/>
          <p:cNvSpPr/>
          <p:nvPr/>
        </p:nvSpPr>
        <p:spPr>
          <a:xfrm>
            <a:off x="0" y="296910"/>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000" b="1" dirty="0"/>
              <a:t>Kapitał napływający do krajów rozwijających się, 2012 (USD billions) </a:t>
            </a:r>
            <a:endParaRPr lang="fi-FI" sz="2000" b="1" dirty="0"/>
          </a:p>
        </p:txBody>
      </p:sp>
      <p:sp>
        <p:nvSpPr>
          <p:cNvPr id="2" name="Title 1"/>
          <p:cNvSpPr>
            <a:spLocks noGrp="1"/>
          </p:cNvSpPr>
          <p:nvPr>
            <p:ph type="title"/>
          </p:nvPr>
        </p:nvSpPr>
        <p:spPr/>
        <p:txBody>
          <a:bodyPr/>
          <a:lstStyle/>
          <a:p>
            <a:endParaRPr lang="en-US"/>
          </a:p>
        </p:txBody>
      </p:sp>
      <p:pic>
        <p:nvPicPr>
          <p:cNvPr id="7" name="Resim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87111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b="1" dirty="0"/>
              <a:t>Sustainable Development Goals</a:t>
            </a:r>
            <a:endParaRPr lang="en-GB" b="1" dirty="0"/>
          </a:p>
        </p:txBody>
      </p:sp>
      <p:sp>
        <p:nvSpPr>
          <p:cNvPr id="4" name="Slide Number Placeholder 3"/>
          <p:cNvSpPr>
            <a:spLocks noGrp="1"/>
          </p:cNvSpPr>
          <p:nvPr>
            <p:ph type="sldNum" sz="quarter" idx="12"/>
          </p:nvPr>
        </p:nvSpPr>
        <p:spPr/>
        <p:txBody>
          <a:bodyPr/>
          <a:lstStyle/>
          <a:p>
            <a:fld id="{1F171DC3-C4EB-4777-AC07-BEAE8FD84642}" type="slidenum">
              <a:rPr lang="en-GB" smtClean="0"/>
              <a:pPr/>
              <a:t>6</a:t>
            </a:fld>
            <a:endParaRPr lang="en-GB"/>
          </a:p>
        </p:txBody>
      </p:sp>
      <p:pic>
        <p:nvPicPr>
          <p:cNvPr id="3" name="Picture 2"/>
          <p:cNvPicPr/>
          <p:nvPr/>
        </p:nvPicPr>
        <p:blipFill rotWithShape="1">
          <a:blip r:embed="rId3" cstate="print">
            <a:extLst>
              <a:ext uri="{28A0092B-C50C-407E-A947-70E740481C1C}">
                <a14:useLocalDpi xmlns:a14="http://schemas.microsoft.com/office/drawing/2010/main" val="0"/>
              </a:ext>
            </a:extLst>
          </a:blip>
          <a:srcRect l="4243" t="22303" r="5212" b="7685"/>
          <a:stretch/>
        </p:blipFill>
        <p:spPr>
          <a:xfrm>
            <a:off x="2360114" y="1984592"/>
            <a:ext cx="7168019" cy="3532340"/>
          </a:xfrm>
          <a:prstGeom prst="rect">
            <a:avLst/>
          </a:prstGeom>
        </p:spPr>
      </p:pic>
      <p:pic>
        <p:nvPicPr>
          <p:cNvPr id="5" name="Resim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7247" y="190578"/>
            <a:ext cx="3047365" cy="830407"/>
          </a:xfrm>
          <a:prstGeom prst="rect">
            <a:avLst/>
          </a:prstGeom>
        </p:spPr>
      </p:pic>
      <p:sp>
        <p:nvSpPr>
          <p:cNvPr id="6" name="Rectangle 5"/>
          <p:cNvSpPr/>
          <p:nvPr/>
        </p:nvSpPr>
        <p:spPr>
          <a:xfrm>
            <a:off x="0" y="190578"/>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000" b="1" dirty="0"/>
              <a:t>17 Goals, 169 Targets and 241 Indicators </a:t>
            </a:r>
            <a:endParaRPr lang="fi-FI" sz="2000" b="1" dirty="0"/>
          </a:p>
        </p:txBody>
      </p:sp>
      <p:sp>
        <p:nvSpPr>
          <p:cNvPr id="7" name="TextBox 6"/>
          <p:cNvSpPr txBox="1"/>
          <p:nvPr/>
        </p:nvSpPr>
        <p:spPr>
          <a:xfrm>
            <a:off x="300251" y="1583140"/>
            <a:ext cx="1746913" cy="1077218"/>
          </a:xfrm>
          <a:prstGeom prst="rect">
            <a:avLst/>
          </a:prstGeom>
          <a:noFill/>
          <a:ln>
            <a:solidFill>
              <a:schemeClr val="accent2">
                <a:lumMod val="60000"/>
                <a:lumOff val="40000"/>
              </a:schemeClr>
            </a:solidFill>
          </a:ln>
        </p:spPr>
        <p:txBody>
          <a:bodyPr wrap="square" rtlCol="0">
            <a:spAutoFit/>
          </a:bodyPr>
          <a:lstStyle/>
          <a:p>
            <a:r>
              <a:rPr lang="pl-PL" sz="1600" b="1" dirty="0"/>
              <a:t>By 2030 eradicate extreme poverty for all people everywhere</a:t>
            </a:r>
            <a:endParaRPr lang="en-US" sz="1600" b="1" dirty="0"/>
          </a:p>
        </p:txBody>
      </p:sp>
      <p:sp>
        <p:nvSpPr>
          <p:cNvPr id="8" name="TextBox 7"/>
          <p:cNvSpPr txBox="1"/>
          <p:nvPr/>
        </p:nvSpPr>
        <p:spPr>
          <a:xfrm>
            <a:off x="300251" y="3070746"/>
            <a:ext cx="1746913" cy="2062103"/>
          </a:xfrm>
          <a:prstGeom prst="rect">
            <a:avLst/>
          </a:prstGeom>
          <a:noFill/>
          <a:ln>
            <a:solidFill>
              <a:schemeClr val="accent2"/>
            </a:solidFill>
          </a:ln>
        </p:spPr>
        <p:txBody>
          <a:bodyPr wrap="square" rtlCol="0">
            <a:spAutoFit/>
          </a:bodyPr>
          <a:lstStyle/>
          <a:p>
            <a:r>
              <a:rPr lang="pl-PL" sz="1600" b="1" dirty="0"/>
              <a:t>By 2030,increase substantially the share of renewable energy.</a:t>
            </a:r>
          </a:p>
          <a:p>
            <a:r>
              <a:rPr lang="pl-PL" sz="1600" b="1" dirty="0"/>
              <a:t>By 2030, double the rate of imporvement in energy efficiency </a:t>
            </a:r>
            <a:endParaRPr lang="en-US" sz="1600" b="1" dirty="0"/>
          </a:p>
        </p:txBody>
      </p:sp>
      <p:sp>
        <p:nvSpPr>
          <p:cNvPr id="9" name="TextBox 8"/>
          <p:cNvSpPr txBox="1"/>
          <p:nvPr/>
        </p:nvSpPr>
        <p:spPr>
          <a:xfrm>
            <a:off x="300251" y="5674693"/>
            <a:ext cx="2497540" cy="584775"/>
          </a:xfrm>
          <a:prstGeom prst="rect">
            <a:avLst/>
          </a:prstGeom>
          <a:noFill/>
          <a:ln>
            <a:solidFill>
              <a:schemeClr val="accent2"/>
            </a:solidFill>
          </a:ln>
        </p:spPr>
        <p:txBody>
          <a:bodyPr wrap="square" rtlCol="0">
            <a:spAutoFit/>
          </a:bodyPr>
          <a:lstStyle/>
          <a:p>
            <a:r>
              <a:rPr lang="pl-PL" sz="1600" b="1" dirty="0"/>
              <a:t>By 2030, end hunger and all forms of malnutrition</a:t>
            </a:r>
            <a:endParaRPr lang="en-US" sz="1600" b="1" dirty="0"/>
          </a:p>
        </p:txBody>
      </p:sp>
      <p:sp>
        <p:nvSpPr>
          <p:cNvPr id="10" name="TextBox 9"/>
          <p:cNvSpPr txBox="1"/>
          <p:nvPr/>
        </p:nvSpPr>
        <p:spPr>
          <a:xfrm>
            <a:off x="3178791" y="5846756"/>
            <a:ext cx="3057098" cy="584775"/>
          </a:xfrm>
          <a:prstGeom prst="rect">
            <a:avLst/>
          </a:prstGeom>
          <a:noFill/>
          <a:ln>
            <a:solidFill>
              <a:schemeClr val="accent2"/>
            </a:solidFill>
          </a:ln>
        </p:spPr>
        <p:txBody>
          <a:bodyPr wrap="square" rtlCol="0">
            <a:spAutoFit/>
          </a:bodyPr>
          <a:lstStyle/>
          <a:p>
            <a:r>
              <a:rPr lang="pl-PL" sz="1600" b="1" dirty="0"/>
              <a:t>By 2030, double agricultural productivity</a:t>
            </a:r>
            <a:endParaRPr lang="en-US" sz="1600" b="1" dirty="0"/>
          </a:p>
        </p:txBody>
      </p:sp>
      <p:sp>
        <p:nvSpPr>
          <p:cNvPr id="11" name="TextBox 10"/>
          <p:cNvSpPr txBox="1"/>
          <p:nvPr/>
        </p:nvSpPr>
        <p:spPr>
          <a:xfrm>
            <a:off x="9982200" y="1984592"/>
            <a:ext cx="1891352" cy="830997"/>
          </a:xfrm>
          <a:prstGeom prst="rect">
            <a:avLst/>
          </a:prstGeom>
          <a:noFill/>
          <a:ln>
            <a:solidFill>
              <a:schemeClr val="accent2"/>
            </a:solidFill>
          </a:ln>
        </p:spPr>
        <p:txBody>
          <a:bodyPr wrap="square" rtlCol="0">
            <a:spAutoFit/>
          </a:bodyPr>
          <a:lstStyle/>
          <a:p>
            <a:r>
              <a:rPr lang="pl-PL" sz="1600" b="1" dirty="0"/>
              <a:t>We need 470 million new jobs by 2030</a:t>
            </a:r>
            <a:endParaRPr lang="en-US" sz="1600" b="1" dirty="0"/>
          </a:p>
        </p:txBody>
      </p:sp>
      <p:sp>
        <p:nvSpPr>
          <p:cNvPr id="12" name="TextBox 11"/>
          <p:cNvSpPr txBox="1"/>
          <p:nvPr/>
        </p:nvSpPr>
        <p:spPr>
          <a:xfrm>
            <a:off x="9982200" y="3070746"/>
            <a:ext cx="1891352" cy="830997"/>
          </a:xfrm>
          <a:prstGeom prst="rect">
            <a:avLst/>
          </a:prstGeom>
          <a:noFill/>
          <a:ln>
            <a:solidFill>
              <a:schemeClr val="accent2"/>
            </a:solidFill>
          </a:ln>
        </p:spPr>
        <p:txBody>
          <a:bodyPr wrap="square" rtlCol="0">
            <a:spAutoFit/>
          </a:bodyPr>
          <a:lstStyle/>
          <a:p>
            <a:r>
              <a:rPr lang="pl-PL" sz="1600" b="1" dirty="0"/>
              <a:t>By 2030, ensure access for all to affordable housing </a:t>
            </a:r>
            <a:endParaRPr lang="en-US" sz="1600" b="1" dirty="0"/>
          </a:p>
        </p:txBody>
      </p:sp>
      <p:sp>
        <p:nvSpPr>
          <p:cNvPr id="13" name="TextBox 12"/>
          <p:cNvSpPr txBox="1"/>
          <p:nvPr/>
        </p:nvSpPr>
        <p:spPr>
          <a:xfrm>
            <a:off x="9982200" y="4101797"/>
            <a:ext cx="1891352" cy="1569660"/>
          </a:xfrm>
          <a:prstGeom prst="rect">
            <a:avLst/>
          </a:prstGeom>
          <a:noFill/>
          <a:ln>
            <a:solidFill>
              <a:schemeClr val="accent2"/>
            </a:solidFill>
          </a:ln>
        </p:spPr>
        <p:txBody>
          <a:bodyPr wrap="square" rtlCol="0">
            <a:spAutoFit/>
          </a:bodyPr>
          <a:lstStyle/>
          <a:p>
            <a:r>
              <a:rPr lang="pl-PL" sz="1600" b="1" dirty="0"/>
              <a:t>By 2030, achieve universal and equitable access to safe and affordable drinking water for all</a:t>
            </a:r>
            <a:endParaRPr lang="en-US" sz="1600" b="1" dirty="0"/>
          </a:p>
        </p:txBody>
      </p:sp>
      <p:sp>
        <p:nvSpPr>
          <p:cNvPr id="14" name="TextBox 13"/>
          <p:cNvSpPr txBox="1"/>
          <p:nvPr/>
        </p:nvSpPr>
        <p:spPr>
          <a:xfrm>
            <a:off x="8229600" y="5950424"/>
            <a:ext cx="2698276" cy="584775"/>
          </a:xfrm>
          <a:prstGeom prst="rect">
            <a:avLst/>
          </a:prstGeom>
          <a:noFill/>
          <a:ln>
            <a:solidFill>
              <a:schemeClr val="accent2"/>
            </a:solidFill>
          </a:ln>
        </p:spPr>
        <p:txBody>
          <a:bodyPr wrap="square" rtlCol="0">
            <a:spAutoFit/>
          </a:bodyPr>
          <a:lstStyle/>
          <a:p>
            <a:r>
              <a:rPr lang="pl-PL" sz="1600" b="1" dirty="0"/>
              <a:t>By 2030, halve per capita food waste </a:t>
            </a:r>
            <a:endParaRPr lang="en-US" sz="1600" b="1" dirty="0"/>
          </a:p>
        </p:txBody>
      </p:sp>
    </p:spTree>
    <p:extLst>
      <p:ext uri="{BB962C8B-B14F-4D97-AF65-F5344CB8AC3E}">
        <p14:creationId xmlns:p14="http://schemas.microsoft.com/office/powerpoint/2010/main" val="239718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2"/>
          <p:cNvSpPr txBox="1">
            <a:spLocks/>
          </p:cNvSpPr>
          <p:nvPr/>
        </p:nvSpPr>
        <p:spPr>
          <a:xfrm>
            <a:off x="4025782" y="1616320"/>
            <a:ext cx="7654947" cy="39050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endParaRPr lang="en-US" dirty="0"/>
          </a:p>
        </p:txBody>
      </p:sp>
      <p:grpSp>
        <p:nvGrpSpPr>
          <p:cNvPr id="12" name="Group 11"/>
          <p:cNvGrpSpPr/>
          <p:nvPr/>
        </p:nvGrpSpPr>
        <p:grpSpPr>
          <a:xfrm>
            <a:off x="168166" y="1539834"/>
            <a:ext cx="3731172" cy="4266946"/>
            <a:chOff x="168166" y="1528012"/>
            <a:chExt cx="3731172" cy="4266946"/>
          </a:xfrm>
        </p:grpSpPr>
        <p:pic>
          <p:nvPicPr>
            <p:cNvPr id="8" name="Picture 7"/>
            <p:cNvPicPr/>
            <p:nvPr/>
          </p:nvPicPr>
          <p:blipFill rotWithShape="1">
            <a:blip r:embed="rId3">
              <a:extLst>
                <a:ext uri="{28A0092B-C50C-407E-A947-70E740481C1C}">
                  <a14:useLocalDpi xmlns:a14="http://schemas.microsoft.com/office/drawing/2010/main"/>
                </a:ext>
              </a:extLst>
            </a:blip>
            <a:srcRect/>
            <a:stretch/>
          </p:blipFill>
          <p:spPr>
            <a:xfrm>
              <a:off x="168166" y="1528012"/>
              <a:ext cx="3731172" cy="4266946"/>
            </a:xfrm>
            <a:prstGeom prst="rect">
              <a:avLst/>
            </a:prstGeom>
          </p:spPr>
        </p:pic>
        <p:sp>
          <p:nvSpPr>
            <p:cNvPr id="9" name="Rectangle 8"/>
            <p:cNvSpPr/>
            <p:nvPr/>
          </p:nvSpPr>
          <p:spPr>
            <a:xfrm>
              <a:off x="399074" y="1811840"/>
              <a:ext cx="2105891" cy="494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in developing countries</a:t>
              </a:r>
              <a:endParaRPr lang="fi-FI" sz="1200" dirty="0">
                <a:solidFill>
                  <a:schemeClr val="tx1"/>
                </a:solidFill>
              </a:endParaRPr>
            </a:p>
          </p:txBody>
        </p:sp>
        <p:sp>
          <p:nvSpPr>
            <p:cNvPr id="11" name="Rectangle 10"/>
            <p:cNvSpPr/>
            <p:nvPr/>
          </p:nvSpPr>
          <p:spPr>
            <a:xfrm>
              <a:off x="3594539" y="3405352"/>
              <a:ext cx="304799" cy="767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Rectangle 9"/>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Private sector contribution is essential</a:t>
            </a:r>
            <a:endParaRPr lang="fi-FI" b="1" dirty="0"/>
          </a:p>
        </p:txBody>
      </p:sp>
      <p:pic>
        <p:nvPicPr>
          <p:cNvPr id="13" name="Resim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
        <p:nvSpPr>
          <p:cNvPr id="14" name="Rounded Rectangle 13"/>
          <p:cNvSpPr/>
          <p:nvPr/>
        </p:nvSpPr>
        <p:spPr bwMode="gray">
          <a:xfrm>
            <a:off x="5391808" y="1811840"/>
            <a:ext cx="5602012" cy="3722935"/>
          </a:xfrm>
          <a:prstGeom prst="roundRect">
            <a:avLst/>
          </a:prstGeom>
          <a:solidFill>
            <a:schemeClr val="bg1"/>
          </a:solidFill>
          <a:ln w="38100" algn="ctr">
            <a:solidFill>
              <a:srgbClr val="0070C0"/>
            </a:solidFill>
            <a:miter lim="800000"/>
            <a:headEnd/>
            <a:tailEnd/>
          </a:ln>
          <a:effectLst/>
        </p:spPr>
        <p:txBody>
          <a:bodyPr wrap="square" lIns="45720" tIns="91440" rIns="45720" bIns="45720" rtlCol="0" anchor="t" anchorCtr="0"/>
          <a:lstStyle/>
          <a:p>
            <a:pPr>
              <a:lnSpc>
                <a:spcPct val="100000"/>
              </a:lnSpc>
            </a:pPr>
            <a:endParaRPr lang="en-US" dirty="0"/>
          </a:p>
          <a:p>
            <a:pPr marL="342900" indent="-342900">
              <a:lnSpc>
                <a:spcPct val="100000"/>
              </a:lnSpc>
              <a:buFont typeface="Arial" panose="020B0604020202020204" pitchFamily="34" charset="0"/>
              <a:buChar char="•"/>
            </a:pPr>
            <a:r>
              <a:rPr lang="pl-PL" dirty="0"/>
              <a:t>Rządy nie mogą same osiągnąć celów zrównoważonego rozwoju</a:t>
            </a:r>
            <a:endParaRPr lang="en-US" dirty="0"/>
          </a:p>
          <a:p>
            <a:pPr>
              <a:lnSpc>
                <a:spcPct val="100000"/>
              </a:lnSpc>
            </a:pPr>
            <a:endParaRPr lang="en-US" dirty="0"/>
          </a:p>
          <a:p>
            <a:pPr marL="342900" indent="-342900">
              <a:lnSpc>
                <a:spcPct val="100000"/>
              </a:lnSpc>
              <a:buFont typeface="Arial" panose="020B0604020202020204" pitchFamily="34" charset="0"/>
              <a:buChar char="•"/>
            </a:pPr>
            <a:r>
              <a:rPr lang="pl-PL" dirty="0"/>
              <a:t>Cele kosztuja okolo </a:t>
            </a:r>
            <a:r>
              <a:rPr lang="en-US" dirty="0"/>
              <a:t>US$ 5-7 </a:t>
            </a:r>
            <a:r>
              <a:rPr lang="pl-PL" dirty="0"/>
              <a:t>kwintylionów rocznie, i około </a:t>
            </a:r>
            <a:r>
              <a:rPr lang="en-US" dirty="0"/>
              <a:t>US$ </a:t>
            </a:r>
            <a:r>
              <a:rPr lang="pl-PL" dirty="0"/>
              <a:t>2 kwintylionów w krajach rozwijających się</a:t>
            </a:r>
          </a:p>
          <a:p>
            <a:pPr>
              <a:lnSpc>
                <a:spcPct val="100000"/>
              </a:lnSpc>
            </a:pPr>
            <a:endParaRPr lang="en-US" dirty="0"/>
          </a:p>
          <a:p>
            <a:pPr marL="342900" indent="-342900">
              <a:lnSpc>
                <a:spcPct val="100000"/>
              </a:lnSpc>
              <a:buFont typeface="Arial" panose="020B0604020202020204" pitchFamily="34" charset="0"/>
              <a:buChar char="•"/>
            </a:pPr>
            <a:r>
              <a:rPr lang="pl-PL" dirty="0"/>
              <a:t>Biznes to innowacje, technologia i inwestycje bez ktorych sukces nie jest możliwy</a:t>
            </a:r>
            <a:endParaRPr lang="en-US" dirty="0"/>
          </a:p>
          <a:p>
            <a:pPr marL="0" lvl="2" algn="ctr">
              <a:spcAft>
                <a:spcPts val="1200"/>
              </a:spcAft>
            </a:pPr>
            <a:endParaRPr lang="en-US" dirty="0">
              <a:solidFill>
                <a:srgbClr val="990033"/>
              </a:solidFill>
            </a:endParaRPr>
          </a:p>
        </p:txBody>
      </p:sp>
    </p:spTree>
    <p:extLst>
      <p:ext uri="{BB962C8B-B14F-4D97-AF65-F5344CB8AC3E}">
        <p14:creationId xmlns:p14="http://schemas.microsoft.com/office/powerpoint/2010/main" val="326901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object 2"/>
          <p:cNvSpPr>
            <a:spLocks/>
          </p:cNvSpPr>
          <p:nvPr/>
        </p:nvSpPr>
        <p:spPr bwMode="auto">
          <a:xfrm>
            <a:off x="1524000" y="6145802"/>
            <a:ext cx="9144000" cy="712199"/>
          </a:xfrm>
          <a:custGeom>
            <a:avLst/>
            <a:gdLst>
              <a:gd name="T0" fmla="*/ 0 w 13208000"/>
              <a:gd name="T1" fmla="*/ 778845 h 779145"/>
              <a:gd name="T2" fmla="*/ 13208000 w 13208000"/>
              <a:gd name="T3" fmla="*/ 778845 h 779145"/>
              <a:gd name="T4" fmla="*/ 13208000 w 13208000"/>
              <a:gd name="T5" fmla="*/ 0 h 779145"/>
              <a:gd name="T6" fmla="*/ 0 w 13208000"/>
              <a:gd name="T7" fmla="*/ 0 h 779145"/>
              <a:gd name="T8" fmla="*/ 0 w 13208000"/>
              <a:gd name="T9" fmla="*/ 778845 h 779145"/>
            </a:gdLst>
            <a:ahLst/>
            <a:cxnLst>
              <a:cxn ang="0">
                <a:pos x="T0" y="T1"/>
              </a:cxn>
              <a:cxn ang="0">
                <a:pos x="T2" y="T3"/>
              </a:cxn>
              <a:cxn ang="0">
                <a:pos x="T4" y="T5"/>
              </a:cxn>
              <a:cxn ang="0">
                <a:pos x="T6" y="T7"/>
              </a:cxn>
              <a:cxn ang="0">
                <a:pos x="T8" y="T9"/>
              </a:cxn>
            </a:cxnLst>
            <a:rect l="0" t="0" r="r" b="b"/>
            <a:pathLst>
              <a:path w="13208000" h="779145">
                <a:moveTo>
                  <a:pt x="0" y="778845"/>
                </a:moveTo>
                <a:lnTo>
                  <a:pt x="13208000" y="778845"/>
                </a:lnTo>
                <a:lnTo>
                  <a:pt x="13208000" y="0"/>
                </a:lnTo>
                <a:lnTo>
                  <a:pt x="0" y="0"/>
                </a:lnTo>
                <a:lnTo>
                  <a:pt x="0" y="77884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1266" name="object 3"/>
          <p:cNvSpPr>
            <a:spLocks/>
          </p:cNvSpPr>
          <p:nvPr/>
        </p:nvSpPr>
        <p:spPr bwMode="auto">
          <a:xfrm>
            <a:off x="1524000" y="2"/>
            <a:ext cx="9144000" cy="6147251"/>
          </a:xfrm>
          <a:custGeom>
            <a:avLst/>
            <a:gdLst>
              <a:gd name="T0" fmla="*/ 0 w 13208000"/>
              <a:gd name="T1" fmla="*/ 6726854 h 6727190"/>
              <a:gd name="T2" fmla="*/ 0 w 13208000"/>
              <a:gd name="T3" fmla="*/ 0 h 6727190"/>
              <a:gd name="T4" fmla="*/ 13208000 w 13208000"/>
              <a:gd name="T5" fmla="*/ 0 h 6727190"/>
              <a:gd name="T6" fmla="*/ 13208000 w 13208000"/>
              <a:gd name="T7" fmla="*/ 6726854 h 6727190"/>
              <a:gd name="T8" fmla="*/ 0 w 13208000"/>
              <a:gd name="T9" fmla="*/ 6726854 h 6727190"/>
            </a:gdLst>
            <a:ahLst/>
            <a:cxnLst>
              <a:cxn ang="0">
                <a:pos x="T0" y="T1"/>
              </a:cxn>
              <a:cxn ang="0">
                <a:pos x="T2" y="T3"/>
              </a:cxn>
              <a:cxn ang="0">
                <a:pos x="T4" y="T5"/>
              </a:cxn>
              <a:cxn ang="0">
                <a:pos x="T6" y="T7"/>
              </a:cxn>
              <a:cxn ang="0">
                <a:pos x="T8" y="T9"/>
              </a:cxn>
            </a:cxnLst>
            <a:rect l="0" t="0" r="r" b="b"/>
            <a:pathLst>
              <a:path w="13208000" h="6727190">
                <a:moveTo>
                  <a:pt x="0" y="6726854"/>
                </a:moveTo>
                <a:lnTo>
                  <a:pt x="0" y="0"/>
                </a:lnTo>
                <a:lnTo>
                  <a:pt x="13208000" y="0"/>
                </a:lnTo>
                <a:lnTo>
                  <a:pt x="13208000" y="6726854"/>
                </a:lnTo>
                <a:lnTo>
                  <a:pt x="0" y="6726854"/>
                </a:lnTo>
                <a:close/>
              </a:path>
            </a:pathLst>
          </a:custGeom>
          <a:solidFill>
            <a:srgbClr val="00364A"/>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1267" name="object 4"/>
          <p:cNvSpPr>
            <a:spLocks noChangeArrowheads="1"/>
          </p:cNvSpPr>
          <p:nvPr/>
        </p:nvSpPr>
        <p:spPr bwMode="auto">
          <a:xfrm>
            <a:off x="10096500" y="6301005"/>
            <a:ext cx="342900" cy="452558"/>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zh-CN" altLang="en-US"/>
          </a:p>
        </p:txBody>
      </p:sp>
      <p:sp>
        <p:nvSpPr>
          <p:cNvPr id="11268" name="object 5"/>
          <p:cNvSpPr>
            <a:spLocks noChangeArrowheads="1"/>
          </p:cNvSpPr>
          <p:nvPr/>
        </p:nvSpPr>
        <p:spPr bwMode="auto">
          <a:xfrm>
            <a:off x="1708639" y="6393839"/>
            <a:ext cx="1776046" cy="255289"/>
          </a:xfrm>
          <a:prstGeom prst="rect">
            <a:avLst/>
          </a:prstGeom>
          <a:blipFill dpi="0" rotWithShape="1">
            <a:blip r:embed="rId4"/>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zh-CN" altLang="en-US"/>
          </a:p>
        </p:txBody>
      </p:sp>
      <p:sp>
        <p:nvSpPr>
          <p:cNvPr id="11269" name="object 6"/>
          <p:cNvSpPr>
            <a:spLocks noChangeArrowheads="1"/>
          </p:cNvSpPr>
          <p:nvPr/>
        </p:nvSpPr>
        <p:spPr bwMode="auto">
          <a:xfrm>
            <a:off x="3511063" y="1717401"/>
            <a:ext cx="4598377" cy="3771320"/>
          </a:xfrm>
          <a:prstGeom prst="rect">
            <a:avLst/>
          </a:prstGeom>
          <a:blipFill dpi="0" rotWithShape="1">
            <a:blip r:embed="rId5"/>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zh-CN" altLang="en-US"/>
          </a:p>
        </p:txBody>
      </p:sp>
      <p:sp>
        <p:nvSpPr>
          <p:cNvPr id="11270" name="object 7"/>
          <p:cNvSpPr>
            <a:spLocks/>
          </p:cNvSpPr>
          <p:nvPr/>
        </p:nvSpPr>
        <p:spPr bwMode="auto">
          <a:xfrm>
            <a:off x="3352800" y="5037613"/>
            <a:ext cx="5143500" cy="0"/>
          </a:xfrm>
          <a:custGeom>
            <a:avLst/>
            <a:gdLst>
              <a:gd name="T0" fmla="*/ 0 w 7429500"/>
              <a:gd name="T1" fmla="*/ 7429506 w 7429500"/>
            </a:gdLst>
            <a:ahLst/>
            <a:cxnLst>
              <a:cxn ang="0">
                <a:pos x="T0" y="0"/>
              </a:cxn>
              <a:cxn ang="0">
                <a:pos x="T1" y="0"/>
              </a:cxn>
            </a:cxnLst>
            <a:rect l="0" t="0" r="r" b="b"/>
            <a:pathLst>
              <a:path w="7429500">
                <a:moveTo>
                  <a:pt x="0" y="0"/>
                </a:moveTo>
                <a:lnTo>
                  <a:pt x="7429506" y="0"/>
                </a:lnTo>
              </a:path>
            </a:pathLst>
          </a:custGeom>
          <a:noFill/>
          <a:ln w="3909">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71" name="object 8"/>
          <p:cNvSpPr>
            <a:spLocks/>
          </p:cNvSpPr>
          <p:nvPr/>
        </p:nvSpPr>
        <p:spPr bwMode="auto">
          <a:xfrm>
            <a:off x="3352800" y="4603911"/>
            <a:ext cx="5143500" cy="0"/>
          </a:xfrm>
          <a:custGeom>
            <a:avLst/>
            <a:gdLst>
              <a:gd name="T0" fmla="*/ 0 w 7429500"/>
              <a:gd name="T1" fmla="*/ 7429506 w 7429500"/>
            </a:gdLst>
            <a:ahLst/>
            <a:cxnLst>
              <a:cxn ang="0">
                <a:pos x="T0" y="0"/>
              </a:cxn>
              <a:cxn ang="0">
                <a:pos x="T1" y="0"/>
              </a:cxn>
            </a:cxnLst>
            <a:rect l="0" t="0" r="r" b="b"/>
            <a:pathLst>
              <a:path w="7429500">
                <a:moveTo>
                  <a:pt x="0" y="0"/>
                </a:moveTo>
                <a:lnTo>
                  <a:pt x="7429506" y="0"/>
                </a:lnTo>
              </a:path>
            </a:pathLst>
          </a:custGeom>
          <a:noFill/>
          <a:ln w="3909">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72" name="object 9"/>
          <p:cNvSpPr>
            <a:spLocks/>
          </p:cNvSpPr>
          <p:nvPr/>
        </p:nvSpPr>
        <p:spPr bwMode="auto">
          <a:xfrm>
            <a:off x="3352800" y="4168759"/>
            <a:ext cx="5143500" cy="0"/>
          </a:xfrm>
          <a:custGeom>
            <a:avLst/>
            <a:gdLst>
              <a:gd name="T0" fmla="*/ 0 w 7429500"/>
              <a:gd name="T1" fmla="*/ 7429506 w 7429500"/>
            </a:gdLst>
            <a:ahLst/>
            <a:cxnLst>
              <a:cxn ang="0">
                <a:pos x="T0" y="0"/>
              </a:cxn>
              <a:cxn ang="0">
                <a:pos x="T1" y="0"/>
              </a:cxn>
            </a:cxnLst>
            <a:rect l="0" t="0" r="r" b="b"/>
            <a:pathLst>
              <a:path w="7429500">
                <a:moveTo>
                  <a:pt x="0" y="0"/>
                </a:moveTo>
                <a:lnTo>
                  <a:pt x="7429506" y="0"/>
                </a:lnTo>
              </a:path>
            </a:pathLst>
          </a:custGeom>
          <a:noFill/>
          <a:ln w="3909">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73" name="object 10"/>
          <p:cNvSpPr>
            <a:spLocks/>
          </p:cNvSpPr>
          <p:nvPr/>
        </p:nvSpPr>
        <p:spPr bwMode="auto">
          <a:xfrm>
            <a:off x="3352800" y="3735058"/>
            <a:ext cx="5143500" cy="0"/>
          </a:xfrm>
          <a:custGeom>
            <a:avLst/>
            <a:gdLst>
              <a:gd name="T0" fmla="*/ 0 w 7429500"/>
              <a:gd name="T1" fmla="*/ 7429506 w 7429500"/>
            </a:gdLst>
            <a:ahLst/>
            <a:cxnLst>
              <a:cxn ang="0">
                <a:pos x="T0" y="0"/>
              </a:cxn>
              <a:cxn ang="0">
                <a:pos x="T1" y="0"/>
              </a:cxn>
            </a:cxnLst>
            <a:rect l="0" t="0" r="r" b="b"/>
            <a:pathLst>
              <a:path w="7429500">
                <a:moveTo>
                  <a:pt x="0" y="0"/>
                </a:moveTo>
                <a:lnTo>
                  <a:pt x="7429506" y="0"/>
                </a:lnTo>
              </a:path>
            </a:pathLst>
          </a:custGeom>
          <a:noFill/>
          <a:ln w="3909">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74" name="object 11"/>
          <p:cNvSpPr>
            <a:spLocks/>
          </p:cNvSpPr>
          <p:nvPr/>
        </p:nvSpPr>
        <p:spPr bwMode="auto">
          <a:xfrm>
            <a:off x="3352800" y="3301355"/>
            <a:ext cx="5143500" cy="0"/>
          </a:xfrm>
          <a:custGeom>
            <a:avLst/>
            <a:gdLst>
              <a:gd name="T0" fmla="*/ 0 w 7429500"/>
              <a:gd name="T1" fmla="*/ 7429506 w 7429500"/>
            </a:gdLst>
            <a:ahLst/>
            <a:cxnLst>
              <a:cxn ang="0">
                <a:pos x="T0" y="0"/>
              </a:cxn>
              <a:cxn ang="0">
                <a:pos x="T1" y="0"/>
              </a:cxn>
            </a:cxnLst>
            <a:rect l="0" t="0" r="r" b="b"/>
            <a:pathLst>
              <a:path w="7429500">
                <a:moveTo>
                  <a:pt x="0" y="0"/>
                </a:moveTo>
                <a:lnTo>
                  <a:pt x="7429506" y="0"/>
                </a:lnTo>
              </a:path>
            </a:pathLst>
          </a:custGeom>
          <a:noFill/>
          <a:ln w="3909">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75" name="object 12"/>
          <p:cNvSpPr>
            <a:spLocks/>
          </p:cNvSpPr>
          <p:nvPr/>
        </p:nvSpPr>
        <p:spPr bwMode="auto">
          <a:xfrm>
            <a:off x="3352800" y="2867654"/>
            <a:ext cx="5143500" cy="0"/>
          </a:xfrm>
          <a:custGeom>
            <a:avLst/>
            <a:gdLst>
              <a:gd name="T0" fmla="*/ 0 w 7429500"/>
              <a:gd name="T1" fmla="*/ 7429506 w 7429500"/>
            </a:gdLst>
            <a:ahLst/>
            <a:cxnLst>
              <a:cxn ang="0">
                <a:pos x="T0" y="0"/>
              </a:cxn>
              <a:cxn ang="0">
                <a:pos x="T1" y="0"/>
              </a:cxn>
            </a:cxnLst>
            <a:rect l="0" t="0" r="r" b="b"/>
            <a:pathLst>
              <a:path w="7429500">
                <a:moveTo>
                  <a:pt x="0" y="0"/>
                </a:moveTo>
                <a:lnTo>
                  <a:pt x="7429506" y="0"/>
                </a:lnTo>
              </a:path>
            </a:pathLst>
          </a:custGeom>
          <a:noFill/>
          <a:ln w="3909">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76" name="object 13"/>
          <p:cNvSpPr>
            <a:spLocks/>
          </p:cNvSpPr>
          <p:nvPr/>
        </p:nvSpPr>
        <p:spPr bwMode="auto">
          <a:xfrm>
            <a:off x="3352800" y="2433952"/>
            <a:ext cx="5143500" cy="0"/>
          </a:xfrm>
          <a:custGeom>
            <a:avLst/>
            <a:gdLst>
              <a:gd name="T0" fmla="*/ 0 w 7429500"/>
              <a:gd name="T1" fmla="*/ 7429506 w 7429500"/>
            </a:gdLst>
            <a:ahLst/>
            <a:cxnLst>
              <a:cxn ang="0">
                <a:pos x="T0" y="0"/>
              </a:cxn>
              <a:cxn ang="0">
                <a:pos x="T1" y="0"/>
              </a:cxn>
            </a:cxnLst>
            <a:rect l="0" t="0" r="r" b="b"/>
            <a:pathLst>
              <a:path w="7429500">
                <a:moveTo>
                  <a:pt x="0" y="0"/>
                </a:moveTo>
                <a:lnTo>
                  <a:pt x="7429506" y="0"/>
                </a:lnTo>
              </a:path>
            </a:pathLst>
          </a:custGeom>
          <a:noFill/>
          <a:ln w="3909">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77" name="object 14"/>
          <p:cNvSpPr>
            <a:spLocks/>
          </p:cNvSpPr>
          <p:nvPr/>
        </p:nvSpPr>
        <p:spPr bwMode="auto">
          <a:xfrm>
            <a:off x="3352800" y="1998799"/>
            <a:ext cx="5143500" cy="0"/>
          </a:xfrm>
          <a:custGeom>
            <a:avLst/>
            <a:gdLst>
              <a:gd name="T0" fmla="*/ 0 w 7429500"/>
              <a:gd name="T1" fmla="*/ 7429506 w 7429500"/>
            </a:gdLst>
            <a:ahLst/>
            <a:cxnLst>
              <a:cxn ang="0">
                <a:pos x="T0" y="0"/>
              </a:cxn>
              <a:cxn ang="0">
                <a:pos x="T1" y="0"/>
              </a:cxn>
            </a:cxnLst>
            <a:rect l="0" t="0" r="r" b="b"/>
            <a:pathLst>
              <a:path w="7429500">
                <a:moveTo>
                  <a:pt x="0" y="0"/>
                </a:moveTo>
                <a:lnTo>
                  <a:pt x="7429506" y="0"/>
                </a:lnTo>
              </a:path>
            </a:pathLst>
          </a:custGeom>
          <a:noFill/>
          <a:ln w="3909">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78" name="object 15"/>
          <p:cNvSpPr>
            <a:spLocks/>
          </p:cNvSpPr>
          <p:nvPr/>
        </p:nvSpPr>
        <p:spPr bwMode="auto">
          <a:xfrm>
            <a:off x="3352800" y="1565098"/>
            <a:ext cx="5143500" cy="0"/>
          </a:xfrm>
          <a:custGeom>
            <a:avLst/>
            <a:gdLst>
              <a:gd name="T0" fmla="*/ 0 w 7429500"/>
              <a:gd name="T1" fmla="*/ 7429506 w 7429500"/>
            </a:gdLst>
            <a:ahLst/>
            <a:cxnLst>
              <a:cxn ang="0">
                <a:pos x="T0" y="0"/>
              </a:cxn>
              <a:cxn ang="0">
                <a:pos x="T1" y="0"/>
              </a:cxn>
            </a:cxnLst>
            <a:rect l="0" t="0" r="r" b="b"/>
            <a:pathLst>
              <a:path w="7429500">
                <a:moveTo>
                  <a:pt x="0" y="0"/>
                </a:moveTo>
                <a:lnTo>
                  <a:pt x="7429506" y="0"/>
                </a:lnTo>
              </a:path>
            </a:pathLst>
          </a:custGeom>
          <a:noFill/>
          <a:ln w="3909">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79" name="object 16"/>
          <p:cNvSpPr>
            <a:spLocks/>
          </p:cNvSpPr>
          <p:nvPr/>
        </p:nvSpPr>
        <p:spPr bwMode="auto">
          <a:xfrm>
            <a:off x="3490180" y="1346071"/>
            <a:ext cx="0" cy="4258690"/>
          </a:xfrm>
          <a:custGeom>
            <a:avLst/>
            <a:gdLst>
              <a:gd name="T0" fmla="*/ 0 h 4660900"/>
              <a:gd name="T1" fmla="*/ 4660901 h 4660900"/>
            </a:gdLst>
            <a:ahLst/>
            <a:cxnLst>
              <a:cxn ang="0">
                <a:pos x="0" y="T0"/>
              </a:cxn>
              <a:cxn ang="0">
                <a:pos x="0" y="T1"/>
              </a:cxn>
            </a:cxnLst>
            <a:rect l="0" t="0" r="r" b="b"/>
            <a:pathLst>
              <a:path h="4660900">
                <a:moveTo>
                  <a:pt x="0" y="0"/>
                </a:moveTo>
                <a:lnTo>
                  <a:pt x="0" y="4660901"/>
                </a:lnTo>
              </a:path>
            </a:pathLst>
          </a:custGeom>
          <a:noFill/>
          <a:ln w="31282">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80" name="object 17"/>
          <p:cNvSpPr>
            <a:spLocks/>
          </p:cNvSpPr>
          <p:nvPr/>
        </p:nvSpPr>
        <p:spPr bwMode="auto">
          <a:xfrm>
            <a:off x="3352800" y="5488721"/>
            <a:ext cx="5143500" cy="0"/>
          </a:xfrm>
          <a:custGeom>
            <a:avLst/>
            <a:gdLst>
              <a:gd name="T0" fmla="*/ 0 w 7429500"/>
              <a:gd name="T1" fmla="*/ 7429506 w 7429500"/>
            </a:gdLst>
            <a:ahLst/>
            <a:cxnLst>
              <a:cxn ang="0">
                <a:pos x="T0" y="0"/>
              </a:cxn>
              <a:cxn ang="0">
                <a:pos x="T1" y="0"/>
              </a:cxn>
            </a:cxnLst>
            <a:rect l="0" t="0" r="r" b="b"/>
            <a:pathLst>
              <a:path w="7429500">
                <a:moveTo>
                  <a:pt x="0" y="0"/>
                </a:moveTo>
                <a:lnTo>
                  <a:pt x="7429506" y="0"/>
                </a:lnTo>
              </a:path>
            </a:pathLst>
          </a:custGeom>
          <a:noFill/>
          <a:ln w="31278">
            <a:solidFill>
              <a:srgbClr val="939598"/>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81" name="object 18"/>
          <p:cNvSpPr>
            <a:spLocks/>
          </p:cNvSpPr>
          <p:nvPr/>
        </p:nvSpPr>
        <p:spPr bwMode="auto">
          <a:xfrm>
            <a:off x="3490180" y="1721754"/>
            <a:ext cx="4601674" cy="3672685"/>
          </a:xfrm>
          <a:custGeom>
            <a:avLst/>
            <a:gdLst>
              <a:gd name="T0" fmla="*/ 95785 w 6647815"/>
              <a:gd name="T1" fmla="*/ 4014009 h 4018915"/>
              <a:gd name="T2" fmla="*/ 283283 w 6647815"/>
              <a:gd name="T3" fmla="*/ 4005068 h 4018915"/>
              <a:gd name="T4" fmla="*/ 465430 w 6647815"/>
              <a:gd name="T5" fmla="*/ 3996686 h 4018915"/>
              <a:gd name="T6" fmla="*/ 642326 w 6647815"/>
              <a:gd name="T7" fmla="*/ 3988825 h 4018915"/>
              <a:gd name="T8" fmla="*/ 814068 w 6647815"/>
              <a:gd name="T9" fmla="*/ 3981450 h 4018915"/>
              <a:gd name="T10" fmla="*/ 980755 w 6647815"/>
              <a:gd name="T11" fmla="*/ 3974525 h 4018915"/>
              <a:gd name="T12" fmla="*/ 1142486 w 6647815"/>
              <a:gd name="T13" fmla="*/ 3968015 h 4018915"/>
              <a:gd name="T14" fmla="*/ 1299359 w 6647815"/>
              <a:gd name="T15" fmla="*/ 3961882 h 4018915"/>
              <a:gd name="T16" fmla="*/ 1451472 w 6647815"/>
              <a:gd name="T17" fmla="*/ 3956090 h 4018915"/>
              <a:gd name="T18" fmla="*/ 1598925 w 6647815"/>
              <a:gd name="T19" fmla="*/ 3950605 h 4018915"/>
              <a:gd name="T20" fmla="*/ 1741815 w 6647815"/>
              <a:gd name="T21" fmla="*/ 3945390 h 4018915"/>
              <a:gd name="T22" fmla="*/ 1880242 w 6647815"/>
              <a:gd name="T23" fmla="*/ 3940408 h 4018915"/>
              <a:gd name="T24" fmla="*/ 2014303 w 6647815"/>
              <a:gd name="T25" fmla="*/ 3935624 h 4018915"/>
              <a:gd name="T26" fmla="*/ 2144097 w 6647815"/>
              <a:gd name="T27" fmla="*/ 3931003 h 4018915"/>
              <a:gd name="T28" fmla="*/ 2269722 w 6647815"/>
              <a:gd name="T29" fmla="*/ 3926506 h 4018915"/>
              <a:gd name="T30" fmla="*/ 2391278 w 6647815"/>
              <a:gd name="T31" fmla="*/ 3922100 h 4018915"/>
              <a:gd name="T32" fmla="*/ 2508862 w 6647815"/>
              <a:gd name="T33" fmla="*/ 3917747 h 4018915"/>
              <a:gd name="T34" fmla="*/ 2622572 w 6647815"/>
              <a:gd name="T35" fmla="*/ 3913412 h 4018915"/>
              <a:gd name="T36" fmla="*/ 2732509 w 6647815"/>
              <a:gd name="T37" fmla="*/ 3909059 h 4018915"/>
              <a:gd name="T38" fmla="*/ 2838769 w 6647815"/>
              <a:gd name="T39" fmla="*/ 3904651 h 4018915"/>
              <a:gd name="T40" fmla="*/ 2941452 w 6647815"/>
              <a:gd name="T41" fmla="*/ 3900153 h 4018915"/>
              <a:gd name="T42" fmla="*/ 3040655 w 6647815"/>
              <a:gd name="T43" fmla="*/ 3895528 h 4018915"/>
              <a:gd name="T44" fmla="*/ 3136479 w 6647815"/>
              <a:gd name="T45" fmla="*/ 3890741 h 4018915"/>
              <a:gd name="T46" fmla="*/ 3229019 w 6647815"/>
              <a:gd name="T47" fmla="*/ 3885756 h 4018915"/>
              <a:gd name="T48" fmla="*/ 3318377 w 6647815"/>
              <a:gd name="T49" fmla="*/ 3880536 h 4018915"/>
              <a:gd name="T50" fmla="*/ 3404649 w 6647815"/>
              <a:gd name="T51" fmla="*/ 3875046 h 4018915"/>
              <a:gd name="T52" fmla="*/ 3487934 w 6647815"/>
              <a:gd name="T53" fmla="*/ 3869250 h 4018915"/>
              <a:gd name="T54" fmla="*/ 3568331 w 6647815"/>
              <a:gd name="T55" fmla="*/ 3863110 h 4018915"/>
              <a:gd name="T56" fmla="*/ 3645939 w 6647815"/>
              <a:gd name="T57" fmla="*/ 3856593 h 4018915"/>
              <a:gd name="T58" fmla="*/ 3793179 w 6647815"/>
              <a:gd name="T59" fmla="*/ 3842278 h 4018915"/>
              <a:gd name="T60" fmla="*/ 3930442 w 6647815"/>
              <a:gd name="T61" fmla="*/ 3826017 h 4018915"/>
              <a:gd name="T62" fmla="*/ 4058516 w 6647815"/>
              <a:gd name="T63" fmla="*/ 3807521 h 4018915"/>
              <a:gd name="T64" fmla="*/ 4178188 w 6647815"/>
              <a:gd name="T65" fmla="*/ 3786503 h 4018915"/>
              <a:gd name="T66" fmla="*/ 4290247 w 6647815"/>
              <a:gd name="T67" fmla="*/ 3762673 h 4018915"/>
              <a:gd name="T68" fmla="*/ 4395481 w 6647815"/>
              <a:gd name="T69" fmla="*/ 3735745 h 4018915"/>
              <a:gd name="T70" fmla="*/ 4494677 w 6647815"/>
              <a:gd name="T71" fmla="*/ 3705430 h 4018915"/>
              <a:gd name="T72" fmla="*/ 4588623 w 6647815"/>
              <a:gd name="T73" fmla="*/ 3671440 h 4018915"/>
              <a:gd name="T74" fmla="*/ 4678108 w 6647815"/>
              <a:gd name="T75" fmla="*/ 3633486 h 4018915"/>
              <a:gd name="T76" fmla="*/ 6151856 w 6647815"/>
              <a:gd name="T77" fmla="*/ 1584793 h 4018915"/>
              <a:gd name="T78" fmla="*/ 6647578 w 6647815"/>
              <a:gd name="T79" fmla="*/ 0 h 4018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47815" h="4018915">
                <a:moveTo>
                  <a:pt x="0" y="4018700"/>
                </a:moveTo>
                <a:lnTo>
                  <a:pt x="95785" y="4014009"/>
                </a:lnTo>
                <a:lnTo>
                  <a:pt x="190209" y="4009466"/>
                </a:lnTo>
                <a:lnTo>
                  <a:pt x="283283" y="4005068"/>
                </a:lnTo>
                <a:lnTo>
                  <a:pt x="375019" y="4000809"/>
                </a:lnTo>
                <a:lnTo>
                  <a:pt x="465430" y="3996686"/>
                </a:lnTo>
                <a:lnTo>
                  <a:pt x="554528" y="3992692"/>
                </a:lnTo>
                <a:lnTo>
                  <a:pt x="642326" y="3988825"/>
                </a:lnTo>
                <a:lnTo>
                  <a:pt x="728835" y="3985079"/>
                </a:lnTo>
                <a:lnTo>
                  <a:pt x="814068" y="3981450"/>
                </a:lnTo>
                <a:lnTo>
                  <a:pt x="898037" y="3977934"/>
                </a:lnTo>
                <a:lnTo>
                  <a:pt x="980755" y="3974525"/>
                </a:lnTo>
                <a:lnTo>
                  <a:pt x="1062234" y="3971220"/>
                </a:lnTo>
                <a:lnTo>
                  <a:pt x="1142486" y="3968015"/>
                </a:lnTo>
                <a:lnTo>
                  <a:pt x="1221523" y="3964903"/>
                </a:lnTo>
                <a:lnTo>
                  <a:pt x="1299359" y="3961882"/>
                </a:lnTo>
                <a:lnTo>
                  <a:pt x="1376004" y="3958946"/>
                </a:lnTo>
                <a:lnTo>
                  <a:pt x="1451472" y="3956090"/>
                </a:lnTo>
                <a:lnTo>
                  <a:pt x="1525775" y="3953312"/>
                </a:lnTo>
                <a:lnTo>
                  <a:pt x="1598925" y="3950605"/>
                </a:lnTo>
                <a:lnTo>
                  <a:pt x="1670934" y="3947966"/>
                </a:lnTo>
                <a:lnTo>
                  <a:pt x="1741815" y="3945390"/>
                </a:lnTo>
                <a:lnTo>
                  <a:pt x="1811580" y="3942872"/>
                </a:lnTo>
                <a:lnTo>
                  <a:pt x="1880242" y="3940408"/>
                </a:lnTo>
                <a:lnTo>
                  <a:pt x="1947812" y="3937994"/>
                </a:lnTo>
                <a:lnTo>
                  <a:pt x="2014303" y="3935624"/>
                </a:lnTo>
                <a:lnTo>
                  <a:pt x="2079727" y="3933296"/>
                </a:lnTo>
                <a:lnTo>
                  <a:pt x="2144097" y="3931003"/>
                </a:lnTo>
                <a:lnTo>
                  <a:pt x="2207424" y="3928741"/>
                </a:lnTo>
                <a:lnTo>
                  <a:pt x="2269722" y="3926506"/>
                </a:lnTo>
                <a:lnTo>
                  <a:pt x="2331002" y="3924294"/>
                </a:lnTo>
                <a:lnTo>
                  <a:pt x="2391278" y="3922100"/>
                </a:lnTo>
                <a:lnTo>
                  <a:pt x="2450560" y="3919919"/>
                </a:lnTo>
                <a:lnTo>
                  <a:pt x="2508862" y="3917747"/>
                </a:lnTo>
                <a:lnTo>
                  <a:pt x="2566195" y="3915580"/>
                </a:lnTo>
                <a:lnTo>
                  <a:pt x="2622572" y="3913412"/>
                </a:lnTo>
                <a:lnTo>
                  <a:pt x="2678006" y="3911240"/>
                </a:lnTo>
                <a:lnTo>
                  <a:pt x="2732509" y="3909059"/>
                </a:lnTo>
                <a:lnTo>
                  <a:pt x="2786092" y="3906864"/>
                </a:lnTo>
                <a:lnTo>
                  <a:pt x="2838769" y="3904651"/>
                </a:lnTo>
                <a:lnTo>
                  <a:pt x="2890552" y="3902415"/>
                </a:lnTo>
                <a:lnTo>
                  <a:pt x="2941452" y="3900153"/>
                </a:lnTo>
                <a:lnTo>
                  <a:pt x="2991482" y="3897859"/>
                </a:lnTo>
                <a:lnTo>
                  <a:pt x="3040655" y="3895528"/>
                </a:lnTo>
                <a:lnTo>
                  <a:pt x="3088983" y="3893157"/>
                </a:lnTo>
                <a:lnTo>
                  <a:pt x="3136479" y="3890741"/>
                </a:lnTo>
                <a:lnTo>
                  <a:pt x="3183153" y="3888276"/>
                </a:lnTo>
                <a:lnTo>
                  <a:pt x="3229019" y="3885756"/>
                </a:lnTo>
                <a:lnTo>
                  <a:pt x="3274090" y="3883178"/>
                </a:lnTo>
                <a:lnTo>
                  <a:pt x="3318377" y="3880536"/>
                </a:lnTo>
                <a:lnTo>
                  <a:pt x="3361892" y="3877827"/>
                </a:lnTo>
                <a:lnTo>
                  <a:pt x="3404649" y="3875046"/>
                </a:lnTo>
                <a:lnTo>
                  <a:pt x="3446659" y="3872188"/>
                </a:lnTo>
                <a:lnTo>
                  <a:pt x="3487934" y="3869250"/>
                </a:lnTo>
                <a:lnTo>
                  <a:pt x="3528488" y="3866225"/>
                </a:lnTo>
                <a:lnTo>
                  <a:pt x="3568331" y="3863110"/>
                </a:lnTo>
                <a:lnTo>
                  <a:pt x="3607478" y="3859901"/>
                </a:lnTo>
                <a:lnTo>
                  <a:pt x="3645939" y="3856593"/>
                </a:lnTo>
                <a:lnTo>
                  <a:pt x="3720855" y="3849661"/>
                </a:lnTo>
                <a:lnTo>
                  <a:pt x="3793179" y="3842278"/>
                </a:lnTo>
                <a:lnTo>
                  <a:pt x="3863008" y="3834409"/>
                </a:lnTo>
                <a:lnTo>
                  <a:pt x="3930442" y="3826017"/>
                </a:lnTo>
                <a:lnTo>
                  <a:pt x="3995578" y="3817066"/>
                </a:lnTo>
                <a:lnTo>
                  <a:pt x="4058516" y="3807521"/>
                </a:lnTo>
                <a:lnTo>
                  <a:pt x="4119353" y="3797345"/>
                </a:lnTo>
                <a:lnTo>
                  <a:pt x="4178188" y="3786503"/>
                </a:lnTo>
                <a:lnTo>
                  <a:pt x="4235120" y="3774957"/>
                </a:lnTo>
                <a:lnTo>
                  <a:pt x="4290247" y="3762673"/>
                </a:lnTo>
                <a:lnTo>
                  <a:pt x="4343668" y="3749615"/>
                </a:lnTo>
                <a:lnTo>
                  <a:pt x="4395481" y="3735745"/>
                </a:lnTo>
                <a:lnTo>
                  <a:pt x="4445784" y="3721029"/>
                </a:lnTo>
                <a:lnTo>
                  <a:pt x="4494677" y="3705430"/>
                </a:lnTo>
                <a:lnTo>
                  <a:pt x="4542257" y="3688913"/>
                </a:lnTo>
                <a:lnTo>
                  <a:pt x="4588623" y="3671440"/>
                </a:lnTo>
                <a:lnTo>
                  <a:pt x="4633874" y="3652977"/>
                </a:lnTo>
                <a:lnTo>
                  <a:pt x="4678108" y="3633486"/>
                </a:lnTo>
                <a:lnTo>
                  <a:pt x="5542099" y="2801958"/>
                </a:lnTo>
                <a:lnTo>
                  <a:pt x="6151856" y="1584793"/>
                </a:lnTo>
                <a:lnTo>
                  <a:pt x="6522548" y="481067"/>
                </a:lnTo>
                <a:lnTo>
                  <a:pt x="6647578" y="0"/>
                </a:lnTo>
              </a:path>
            </a:pathLst>
          </a:custGeom>
          <a:noFill/>
          <a:ln w="46918">
            <a:solidFill>
              <a:srgbClr val="B5111A"/>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82" name="object 19"/>
          <p:cNvSpPr>
            <a:spLocks/>
          </p:cNvSpPr>
          <p:nvPr/>
        </p:nvSpPr>
        <p:spPr bwMode="auto">
          <a:xfrm>
            <a:off x="5577255" y="5379934"/>
            <a:ext cx="117597" cy="4351"/>
          </a:xfrm>
          <a:custGeom>
            <a:avLst/>
            <a:gdLst>
              <a:gd name="T0" fmla="*/ 169951 w 170179"/>
              <a:gd name="T1" fmla="*/ 0 h 5714"/>
              <a:gd name="T2" fmla="*/ 0 w 170179"/>
              <a:gd name="T3" fmla="*/ 5182 h 5714"/>
            </a:gdLst>
            <a:ahLst/>
            <a:cxnLst>
              <a:cxn ang="0">
                <a:pos x="T0" y="T1"/>
              </a:cxn>
              <a:cxn ang="0">
                <a:pos x="T2" y="T3"/>
              </a:cxn>
            </a:cxnLst>
            <a:rect l="0" t="0" r="r" b="b"/>
            <a:pathLst>
              <a:path w="170179" h="5714">
                <a:moveTo>
                  <a:pt x="169951" y="0"/>
                </a:moveTo>
                <a:lnTo>
                  <a:pt x="0" y="5182"/>
                </a:lnTo>
              </a:path>
            </a:pathLst>
          </a:custGeom>
          <a:noFill/>
          <a:ln w="47928">
            <a:solidFill>
              <a:srgbClr val="0096D7"/>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11283" name="object 20"/>
          <p:cNvSpPr>
            <a:spLocks/>
          </p:cNvSpPr>
          <p:nvPr/>
        </p:nvSpPr>
        <p:spPr bwMode="auto">
          <a:xfrm>
            <a:off x="5577254" y="4361678"/>
            <a:ext cx="2514600" cy="1026959"/>
          </a:xfrm>
          <a:custGeom>
            <a:avLst/>
            <a:gdLst>
              <a:gd name="T0" fmla="*/ 0 w 3631565"/>
              <a:gd name="T1" fmla="*/ 1122914 h 1123314"/>
              <a:gd name="T2" fmla="*/ 44383 w 3631565"/>
              <a:gd name="T3" fmla="*/ 1122312 h 1123314"/>
              <a:gd name="T4" fmla="*/ 561584 w 3631565"/>
              <a:gd name="T5" fmla="*/ 1113631 h 1123314"/>
              <a:gd name="T6" fmla="*/ 609170 w 3631565"/>
              <a:gd name="T7" fmla="*/ 1111912 h 1123314"/>
              <a:gd name="T8" fmla="*/ 656295 w 3631565"/>
              <a:gd name="T9" fmla="*/ 1108421 h 1123314"/>
              <a:gd name="T10" fmla="*/ 702972 w 3631565"/>
              <a:gd name="T11" fmla="*/ 1103222 h 1123314"/>
              <a:gd name="T12" fmla="*/ 749213 w 3631565"/>
              <a:gd name="T13" fmla="*/ 1096377 h 1123314"/>
              <a:gd name="T14" fmla="*/ 795028 w 3631565"/>
              <a:gd name="T15" fmla="*/ 1087949 h 1123314"/>
              <a:gd name="T16" fmla="*/ 840431 w 3631565"/>
              <a:gd name="T17" fmla="*/ 1078001 h 1123314"/>
              <a:gd name="T18" fmla="*/ 885434 w 3631565"/>
              <a:gd name="T19" fmla="*/ 1066595 h 1123314"/>
              <a:gd name="T20" fmla="*/ 930048 w 3631565"/>
              <a:gd name="T21" fmla="*/ 1053794 h 1123314"/>
              <a:gd name="T22" fmla="*/ 974286 w 3631565"/>
              <a:gd name="T23" fmla="*/ 1039662 h 1123314"/>
              <a:gd name="T24" fmla="*/ 1018159 w 3631565"/>
              <a:gd name="T25" fmla="*/ 1024260 h 1123314"/>
              <a:gd name="T26" fmla="*/ 1061679 w 3631565"/>
              <a:gd name="T27" fmla="*/ 1007652 h 1123314"/>
              <a:gd name="T28" fmla="*/ 1104859 w 3631565"/>
              <a:gd name="T29" fmla="*/ 989900 h 1123314"/>
              <a:gd name="T30" fmla="*/ 1147711 w 3631565"/>
              <a:gd name="T31" fmla="*/ 971068 h 1123314"/>
              <a:gd name="T32" fmla="*/ 1190246 w 3631565"/>
              <a:gd name="T33" fmla="*/ 951218 h 1123314"/>
              <a:gd name="T34" fmla="*/ 1232477 w 3631565"/>
              <a:gd name="T35" fmla="*/ 930412 h 1123314"/>
              <a:gd name="T36" fmla="*/ 1274415 w 3631565"/>
              <a:gd name="T37" fmla="*/ 908714 h 1123314"/>
              <a:gd name="T38" fmla="*/ 1316073 w 3631565"/>
              <a:gd name="T39" fmla="*/ 886186 h 1123314"/>
              <a:gd name="T40" fmla="*/ 1357463 w 3631565"/>
              <a:gd name="T41" fmla="*/ 862892 h 1123314"/>
              <a:gd name="T42" fmla="*/ 1398596 w 3631565"/>
              <a:gd name="T43" fmla="*/ 838893 h 1123314"/>
              <a:gd name="T44" fmla="*/ 1439485 w 3631565"/>
              <a:gd name="T45" fmla="*/ 814253 h 1123314"/>
              <a:gd name="T46" fmla="*/ 1480141 w 3631565"/>
              <a:gd name="T47" fmla="*/ 789035 h 1123314"/>
              <a:gd name="T48" fmla="*/ 1520578 w 3631565"/>
              <a:gd name="T49" fmla="*/ 763301 h 1123314"/>
              <a:gd name="T50" fmla="*/ 1560806 w 3631565"/>
              <a:gd name="T51" fmla="*/ 737114 h 1123314"/>
              <a:gd name="T52" fmla="*/ 1600837 w 3631565"/>
              <a:gd name="T53" fmla="*/ 710537 h 1123314"/>
              <a:gd name="T54" fmla="*/ 1640685 w 3631565"/>
              <a:gd name="T55" fmla="*/ 683633 h 1123314"/>
              <a:gd name="T56" fmla="*/ 1680360 w 3631565"/>
              <a:gd name="T57" fmla="*/ 656464 h 1123314"/>
              <a:gd name="T58" fmla="*/ 1719875 w 3631565"/>
              <a:gd name="T59" fmla="*/ 629094 h 1123314"/>
              <a:gd name="T60" fmla="*/ 1759242 w 3631565"/>
              <a:gd name="T61" fmla="*/ 601584 h 1123314"/>
              <a:gd name="T62" fmla="*/ 1798472 w 3631565"/>
              <a:gd name="T63" fmla="*/ 573999 h 1123314"/>
              <a:gd name="T64" fmla="*/ 1837579 w 3631565"/>
              <a:gd name="T65" fmla="*/ 546400 h 1123314"/>
              <a:gd name="T66" fmla="*/ 1876573 w 3631565"/>
              <a:gd name="T67" fmla="*/ 518850 h 1123314"/>
              <a:gd name="T68" fmla="*/ 1915467 w 3631565"/>
              <a:gd name="T69" fmla="*/ 491413 h 1123314"/>
              <a:gd name="T70" fmla="*/ 1954273 w 3631565"/>
              <a:gd name="T71" fmla="*/ 464151 h 1123314"/>
              <a:gd name="T72" fmla="*/ 1993003 w 3631565"/>
              <a:gd name="T73" fmla="*/ 437126 h 1123314"/>
              <a:gd name="T74" fmla="*/ 2031669 w 3631565"/>
              <a:gd name="T75" fmla="*/ 410402 h 1123314"/>
              <a:gd name="T76" fmla="*/ 2070283 w 3631565"/>
              <a:gd name="T77" fmla="*/ 384042 h 1123314"/>
              <a:gd name="T78" fmla="*/ 2108856 w 3631565"/>
              <a:gd name="T79" fmla="*/ 358107 h 1123314"/>
              <a:gd name="T80" fmla="*/ 2147402 w 3631565"/>
              <a:gd name="T81" fmla="*/ 332662 h 1123314"/>
              <a:gd name="T82" fmla="*/ 2185931 w 3631565"/>
              <a:gd name="T83" fmla="*/ 307768 h 1123314"/>
              <a:gd name="T84" fmla="*/ 2224457 w 3631565"/>
              <a:gd name="T85" fmla="*/ 283489 h 1123314"/>
              <a:gd name="T86" fmla="*/ 2262991 w 3631565"/>
              <a:gd name="T87" fmla="*/ 259887 h 1123314"/>
              <a:gd name="T88" fmla="*/ 2301544 w 3631565"/>
              <a:gd name="T89" fmla="*/ 237026 h 1123314"/>
              <a:gd name="T90" fmla="*/ 2340130 w 3631565"/>
              <a:gd name="T91" fmla="*/ 214967 h 1123314"/>
              <a:gd name="T92" fmla="*/ 2378759 w 3631565"/>
              <a:gd name="T93" fmla="*/ 193774 h 1123314"/>
              <a:gd name="T94" fmla="*/ 2417445 w 3631565"/>
              <a:gd name="T95" fmla="*/ 173509 h 1123314"/>
              <a:gd name="T96" fmla="*/ 2456199 w 3631565"/>
              <a:gd name="T97" fmla="*/ 154235 h 1123314"/>
              <a:gd name="T98" fmla="*/ 2495033 w 3631565"/>
              <a:gd name="T99" fmla="*/ 136016 h 1123314"/>
              <a:gd name="T100" fmla="*/ 2533959 w 3631565"/>
              <a:gd name="T101" fmla="*/ 118914 h 1123314"/>
              <a:gd name="T102" fmla="*/ 2572989 w 3631565"/>
              <a:gd name="T103" fmla="*/ 102991 h 1123314"/>
              <a:gd name="T104" fmla="*/ 2612136 w 3631565"/>
              <a:gd name="T105" fmla="*/ 88310 h 1123314"/>
              <a:gd name="T106" fmla="*/ 2651410 w 3631565"/>
              <a:gd name="T107" fmla="*/ 74935 h 1123314"/>
              <a:gd name="T108" fmla="*/ 2690825 w 3631565"/>
              <a:gd name="T109" fmla="*/ 62928 h 1123314"/>
              <a:gd name="T110" fmla="*/ 2730392 w 3631565"/>
              <a:gd name="T111" fmla="*/ 52352 h 1123314"/>
              <a:gd name="T112" fmla="*/ 2770123 w 3631565"/>
              <a:gd name="T113" fmla="*/ 43269 h 1123314"/>
              <a:gd name="T114" fmla="*/ 2810030 w 3631565"/>
              <a:gd name="T115" fmla="*/ 35742 h 1123314"/>
              <a:gd name="T116" fmla="*/ 2850126 w 3631565"/>
              <a:gd name="T117" fmla="*/ 29835 h 1123314"/>
              <a:gd name="T118" fmla="*/ 2890422 w 3631565"/>
              <a:gd name="T119" fmla="*/ 25610 h 1123314"/>
              <a:gd name="T120" fmla="*/ 3631423 w 3631565"/>
              <a:gd name="T121" fmla="*/ 0 h 112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1565" h="1123314">
                <a:moveTo>
                  <a:pt x="0" y="1122914"/>
                </a:moveTo>
                <a:lnTo>
                  <a:pt x="44383" y="1122312"/>
                </a:lnTo>
                <a:lnTo>
                  <a:pt x="561584" y="1113631"/>
                </a:lnTo>
                <a:lnTo>
                  <a:pt x="609170" y="1111912"/>
                </a:lnTo>
                <a:lnTo>
                  <a:pt x="656295" y="1108421"/>
                </a:lnTo>
                <a:lnTo>
                  <a:pt x="702972" y="1103222"/>
                </a:lnTo>
                <a:lnTo>
                  <a:pt x="749213" y="1096377"/>
                </a:lnTo>
                <a:lnTo>
                  <a:pt x="795028" y="1087949"/>
                </a:lnTo>
                <a:lnTo>
                  <a:pt x="840431" y="1078001"/>
                </a:lnTo>
                <a:lnTo>
                  <a:pt x="885434" y="1066595"/>
                </a:lnTo>
                <a:lnTo>
                  <a:pt x="930048" y="1053794"/>
                </a:lnTo>
                <a:lnTo>
                  <a:pt x="974286" y="1039662"/>
                </a:lnTo>
                <a:lnTo>
                  <a:pt x="1018159" y="1024260"/>
                </a:lnTo>
                <a:lnTo>
                  <a:pt x="1061679" y="1007652"/>
                </a:lnTo>
                <a:lnTo>
                  <a:pt x="1104859" y="989900"/>
                </a:lnTo>
                <a:lnTo>
                  <a:pt x="1147711" y="971068"/>
                </a:lnTo>
                <a:lnTo>
                  <a:pt x="1190246" y="951218"/>
                </a:lnTo>
                <a:lnTo>
                  <a:pt x="1232477" y="930412"/>
                </a:lnTo>
                <a:lnTo>
                  <a:pt x="1274415" y="908714"/>
                </a:lnTo>
                <a:lnTo>
                  <a:pt x="1316073" y="886186"/>
                </a:lnTo>
                <a:lnTo>
                  <a:pt x="1357463" y="862892"/>
                </a:lnTo>
                <a:lnTo>
                  <a:pt x="1398596" y="838893"/>
                </a:lnTo>
                <a:lnTo>
                  <a:pt x="1439485" y="814253"/>
                </a:lnTo>
                <a:lnTo>
                  <a:pt x="1480141" y="789035"/>
                </a:lnTo>
                <a:lnTo>
                  <a:pt x="1520578" y="763301"/>
                </a:lnTo>
                <a:lnTo>
                  <a:pt x="1560806" y="737114"/>
                </a:lnTo>
                <a:lnTo>
                  <a:pt x="1600837" y="710537"/>
                </a:lnTo>
                <a:lnTo>
                  <a:pt x="1640685" y="683633"/>
                </a:lnTo>
                <a:lnTo>
                  <a:pt x="1680360" y="656464"/>
                </a:lnTo>
                <a:lnTo>
                  <a:pt x="1719875" y="629094"/>
                </a:lnTo>
                <a:lnTo>
                  <a:pt x="1759242" y="601584"/>
                </a:lnTo>
                <a:lnTo>
                  <a:pt x="1798472" y="573999"/>
                </a:lnTo>
                <a:lnTo>
                  <a:pt x="1837579" y="546400"/>
                </a:lnTo>
                <a:lnTo>
                  <a:pt x="1876573" y="518850"/>
                </a:lnTo>
                <a:lnTo>
                  <a:pt x="1915467" y="491413"/>
                </a:lnTo>
                <a:lnTo>
                  <a:pt x="1954273" y="464151"/>
                </a:lnTo>
                <a:lnTo>
                  <a:pt x="1993003" y="437126"/>
                </a:lnTo>
                <a:lnTo>
                  <a:pt x="2031669" y="410402"/>
                </a:lnTo>
                <a:lnTo>
                  <a:pt x="2070283" y="384042"/>
                </a:lnTo>
                <a:lnTo>
                  <a:pt x="2108856" y="358107"/>
                </a:lnTo>
                <a:lnTo>
                  <a:pt x="2147402" y="332662"/>
                </a:lnTo>
                <a:lnTo>
                  <a:pt x="2185931" y="307768"/>
                </a:lnTo>
                <a:lnTo>
                  <a:pt x="2224457" y="283489"/>
                </a:lnTo>
                <a:lnTo>
                  <a:pt x="2262991" y="259887"/>
                </a:lnTo>
                <a:lnTo>
                  <a:pt x="2301544" y="237026"/>
                </a:lnTo>
                <a:lnTo>
                  <a:pt x="2340130" y="214967"/>
                </a:lnTo>
                <a:lnTo>
                  <a:pt x="2378759" y="193774"/>
                </a:lnTo>
                <a:lnTo>
                  <a:pt x="2417445" y="173509"/>
                </a:lnTo>
                <a:lnTo>
                  <a:pt x="2456199" y="154235"/>
                </a:lnTo>
                <a:lnTo>
                  <a:pt x="2495033" y="136016"/>
                </a:lnTo>
                <a:lnTo>
                  <a:pt x="2533959" y="118914"/>
                </a:lnTo>
                <a:lnTo>
                  <a:pt x="2572989" y="102991"/>
                </a:lnTo>
                <a:lnTo>
                  <a:pt x="2612136" y="88310"/>
                </a:lnTo>
                <a:lnTo>
                  <a:pt x="2651410" y="74935"/>
                </a:lnTo>
                <a:lnTo>
                  <a:pt x="2690825" y="62928"/>
                </a:lnTo>
                <a:lnTo>
                  <a:pt x="2730392" y="52352"/>
                </a:lnTo>
                <a:lnTo>
                  <a:pt x="2770123" y="43269"/>
                </a:lnTo>
                <a:lnTo>
                  <a:pt x="2810030" y="35742"/>
                </a:lnTo>
                <a:lnTo>
                  <a:pt x="2850126" y="29835"/>
                </a:lnTo>
                <a:lnTo>
                  <a:pt x="2890422" y="25610"/>
                </a:lnTo>
                <a:lnTo>
                  <a:pt x="3631423" y="0"/>
                </a:lnTo>
              </a:path>
            </a:pathLst>
          </a:custGeom>
          <a:noFill/>
          <a:ln w="47847">
            <a:solidFill>
              <a:srgbClr val="0096D7"/>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21" name="object 21"/>
          <p:cNvSpPr txBox="1"/>
          <p:nvPr/>
        </p:nvSpPr>
        <p:spPr>
          <a:xfrm>
            <a:off x="3033560" y="2116975"/>
            <a:ext cx="256480" cy="2998488"/>
          </a:xfrm>
          <a:prstGeom prst="rect">
            <a:avLst/>
          </a:prstGeom>
        </p:spPr>
        <p:txBody>
          <a:bodyPr vert="vert270" lIns="0" tIns="0" rIns="0" bIns="0">
            <a:spAutoFit/>
          </a:bodyPr>
          <a:lstStyle/>
          <a:p>
            <a:pPr marL="9811">
              <a:lnSpc>
                <a:spcPts val="1958"/>
              </a:lnSpc>
              <a:defRPr/>
            </a:pPr>
            <a:r>
              <a:rPr sz="1900" dirty="0">
                <a:solidFill>
                  <a:srgbClr val="EBEBEB"/>
                </a:solidFill>
                <a:latin typeface="Calibri"/>
                <a:cs typeface="Calibri"/>
              </a:rPr>
              <a:t>Amplitude</a:t>
            </a:r>
            <a:r>
              <a:rPr sz="1900" spc="155" dirty="0">
                <a:solidFill>
                  <a:srgbClr val="EBEBEB"/>
                </a:solidFill>
                <a:latin typeface="Calibri"/>
                <a:cs typeface="Calibri"/>
              </a:rPr>
              <a:t> </a:t>
            </a:r>
            <a:r>
              <a:rPr sz="1900" dirty="0">
                <a:solidFill>
                  <a:srgbClr val="EBEBEB"/>
                </a:solidFill>
                <a:latin typeface="Calibri"/>
                <a:cs typeface="Calibri"/>
              </a:rPr>
              <a:t>of</a:t>
            </a:r>
            <a:r>
              <a:rPr sz="1900" spc="155" dirty="0">
                <a:solidFill>
                  <a:srgbClr val="EBEBEB"/>
                </a:solidFill>
                <a:latin typeface="Calibri"/>
                <a:cs typeface="Calibri"/>
              </a:rPr>
              <a:t> </a:t>
            </a:r>
            <a:r>
              <a:rPr sz="1900" dirty="0">
                <a:solidFill>
                  <a:srgbClr val="EBEBEB"/>
                </a:solidFill>
                <a:latin typeface="Calibri"/>
                <a:cs typeface="Calibri"/>
              </a:rPr>
              <a:t>Challenge</a:t>
            </a:r>
            <a:endParaRPr sz="1900">
              <a:latin typeface="Calibri"/>
              <a:cs typeface="Calibri"/>
            </a:endParaRPr>
          </a:p>
        </p:txBody>
      </p:sp>
      <p:sp>
        <p:nvSpPr>
          <p:cNvPr id="22" name="object 22"/>
          <p:cNvSpPr txBox="1"/>
          <p:nvPr/>
        </p:nvSpPr>
        <p:spPr>
          <a:xfrm>
            <a:off x="5568462" y="5523534"/>
            <a:ext cx="455002" cy="584775"/>
          </a:xfrm>
          <a:prstGeom prst="rect">
            <a:avLst/>
          </a:prstGeom>
        </p:spPr>
        <p:txBody>
          <a:bodyPr lIns="0" tIns="0" rIns="0" bIns="0">
            <a:spAutoFit/>
          </a:bodyPr>
          <a:lstStyle/>
          <a:p>
            <a:pPr marL="9811">
              <a:defRPr/>
            </a:pPr>
            <a:r>
              <a:rPr sz="1900" spc="-93" dirty="0">
                <a:solidFill>
                  <a:srgbClr val="EBEBEB"/>
                </a:solidFill>
                <a:latin typeface="Calibri"/>
                <a:cs typeface="Calibri"/>
              </a:rPr>
              <a:t>T</a:t>
            </a:r>
            <a:r>
              <a:rPr sz="1900" spc="12" dirty="0">
                <a:solidFill>
                  <a:srgbClr val="EBEBEB"/>
                </a:solidFill>
                <a:latin typeface="Calibri"/>
                <a:cs typeface="Calibri"/>
              </a:rPr>
              <a:t>ime</a:t>
            </a:r>
            <a:endParaRPr sz="1900">
              <a:latin typeface="Calibri"/>
              <a:cs typeface="Calibri"/>
            </a:endParaRPr>
          </a:p>
        </p:txBody>
      </p:sp>
      <p:sp>
        <p:nvSpPr>
          <p:cNvPr id="11286" name="object 23"/>
          <p:cNvSpPr>
            <a:spLocks/>
          </p:cNvSpPr>
          <p:nvPr/>
        </p:nvSpPr>
        <p:spPr bwMode="auto">
          <a:xfrm>
            <a:off x="8184174" y="1743510"/>
            <a:ext cx="212115" cy="2616716"/>
          </a:xfrm>
          <a:custGeom>
            <a:avLst/>
            <a:gdLst>
              <a:gd name="T0" fmla="*/ 0 w 307340"/>
              <a:gd name="T1" fmla="*/ 0 h 2863215"/>
              <a:gd name="T2" fmla="*/ 42192 w 307340"/>
              <a:gd name="T3" fmla="*/ 5707 h 2863215"/>
              <a:gd name="T4" fmla="*/ 85144 w 307340"/>
              <a:gd name="T5" fmla="*/ 23957 h 2863215"/>
              <a:gd name="T6" fmla="*/ 121532 w 307340"/>
              <a:gd name="T7" fmla="*/ 52264 h 2863215"/>
              <a:gd name="T8" fmla="*/ 149643 w 307340"/>
              <a:gd name="T9" fmla="*/ 88905 h 2863215"/>
              <a:gd name="T10" fmla="*/ 167765 w 307340"/>
              <a:gd name="T11" fmla="*/ 132153 h 2863215"/>
              <a:gd name="T12" fmla="*/ 174186 w 307340"/>
              <a:gd name="T13" fmla="*/ 180283 h 2863215"/>
              <a:gd name="T14" fmla="*/ 174186 w 307340"/>
              <a:gd name="T15" fmla="*/ 1256473 h 2863215"/>
              <a:gd name="T16" fmla="*/ 180401 w 307340"/>
              <a:gd name="T17" fmla="*/ 1311246 h 2863215"/>
              <a:gd name="T18" fmla="*/ 198154 w 307340"/>
              <a:gd name="T19" fmla="*/ 1355790 h 2863215"/>
              <a:gd name="T20" fmla="*/ 226110 w 307340"/>
              <a:gd name="T21" fmla="*/ 1390434 h 2863215"/>
              <a:gd name="T22" fmla="*/ 262931 w 307340"/>
              <a:gd name="T23" fmla="*/ 1415504 h 2863215"/>
              <a:gd name="T24" fmla="*/ 307281 w 307340"/>
              <a:gd name="T25" fmla="*/ 1431327 h 2863215"/>
              <a:gd name="T26" fmla="*/ 262931 w 307340"/>
              <a:gd name="T27" fmla="*/ 1447151 h 2863215"/>
              <a:gd name="T28" fmla="*/ 226110 w 307340"/>
              <a:gd name="T29" fmla="*/ 1472221 h 2863215"/>
              <a:gd name="T30" fmla="*/ 198154 w 307340"/>
              <a:gd name="T31" fmla="*/ 1506864 h 2863215"/>
              <a:gd name="T32" fmla="*/ 180401 w 307340"/>
              <a:gd name="T33" fmla="*/ 1551409 h 2863215"/>
              <a:gd name="T34" fmla="*/ 174186 w 307340"/>
              <a:gd name="T35" fmla="*/ 1606182 h 2863215"/>
              <a:gd name="T36" fmla="*/ 174186 w 307340"/>
              <a:gd name="T37" fmla="*/ 2682371 h 2863215"/>
              <a:gd name="T38" fmla="*/ 167765 w 307340"/>
              <a:gd name="T39" fmla="*/ 2730502 h 2863215"/>
              <a:gd name="T40" fmla="*/ 149643 w 307340"/>
              <a:gd name="T41" fmla="*/ 2773750 h 2863215"/>
              <a:gd name="T42" fmla="*/ 121532 w 307340"/>
              <a:gd name="T43" fmla="*/ 2810390 h 2863215"/>
              <a:gd name="T44" fmla="*/ 85144 w 307340"/>
              <a:gd name="T45" fmla="*/ 2838698 h 2863215"/>
              <a:gd name="T46" fmla="*/ 42192 w 307340"/>
              <a:gd name="T47" fmla="*/ 2856948 h 2863215"/>
              <a:gd name="T48" fmla="*/ 0 w 307340"/>
              <a:gd name="T49" fmla="*/ 2862655 h 286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340" h="2863215">
                <a:moveTo>
                  <a:pt x="0" y="0"/>
                </a:moveTo>
                <a:lnTo>
                  <a:pt x="42192" y="5707"/>
                </a:lnTo>
                <a:lnTo>
                  <a:pt x="85144" y="23957"/>
                </a:lnTo>
                <a:lnTo>
                  <a:pt x="121532" y="52264"/>
                </a:lnTo>
                <a:lnTo>
                  <a:pt x="149643" y="88905"/>
                </a:lnTo>
                <a:lnTo>
                  <a:pt x="167765" y="132153"/>
                </a:lnTo>
                <a:lnTo>
                  <a:pt x="174186" y="180283"/>
                </a:lnTo>
                <a:lnTo>
                  <a:pt x="174186" y="1256473"/>
                </a:lnTo>
                <a:lnTo>
                  <a:pt x="180401" y="1311246"/>
                </a:lnTo>
                <a:lnTo>
                  <a:pt x="198154" y="1355790"/>
                </a:lnTo>
                <a:lnTo>
                  <a:pt x="226110" y="1390434"/>
                </a:lnTo>
                <a:lnTo>
                  <a:pt x="262931" y="1415504"/>
                </a:lnTo>
                <a:lnTo>
                  <a:pt x="307281" y="1431327"/>
                </a:lnTo>
                <a:lnTo>
                  <a:pt x="262931" y="1447151"/>
                </a:lnTo>
                <a:lnTo>
                  <a:pt x="226110" y="1472221"/>
                </a:lnTo>
                <a:lnTo>
                  <a:pt x="198154" y="1506864"/>
                </a:lnTo>
                <a:lnTo>
                  <a:pt x="180401" y="1551409"/>
                </a:lnTo>
                <a:lnTo>
                  <a:pt x="174186" y="1606182"/>
                </a:lnTo>
                <a:lnTo>
                  <a:pt x="174186" y="2682371"/>
                </a:lnTo>
                <a:lnTo>
                  <a:pt x="167765" y="2730502"/>
                </a:lnTo>
                <a:lnTo>
                  <a:pt x="149643" y="2773750"/>
                </a:lnTo>
                <a:lnTo>
                  <a:pt x="121532" y="2810390"/>
                </a:lnTo>
                <a:lnTo>
                  <a:pt x="85144" y="2838698"/>
                </a:lnTo>
                <a:lnTo>
                  <a:pt x="42192" y="2856948"/>
                </a:lnTo>
                <a:lnTo>
                  <a:pt x="0" y="2862655"/>
                </a:lnTo>
              </a:path>
            </a:pathLst>
          </a:custGeom>
          <a:noFill/>
          <a:ln w="32124">
            <a:solidFill>
              <a:srgbClr val="808285"/>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24" name="object 24"/>
          <p:cNvSpPr txBox="1"/>
          <p:nvPr/>
        </p:nvSpPr>
        <p:spPr>
          <a:xfrm>
            <a:off x="8566640" y="2854600"/>
            <a:ext cx="451705" cy="584775"/>
          </a:xfrm>
          <a:prstGeom prst="rect">
            <a:avLst/>
          </a:prstGeom>
        </p:spPr>
        <p:txBody>
          <a:bodyPr lIns="0" tIns="0" rIns="0" bIns="0">
            <a:spAutoFit/>
          </a:bodyPr>
          <a:lstStyle/>
          <a:p>
            <a:pPr marL="9811">
              <a:defRPr/>
            </a:pPr>
            <a:r>
              <a:rPr sz="1900" spc="216" dirty="0">
                <a:solidFill>
                  <a:srgbClr val="EBEBEB"/>
                </a:solidFill>
                <a:latin typeface="Calibri"/>
                <a:cs typeface="Calibri"/>
              </a:rPr>
              <a:t>Gap</a:t>
            </a:r>
            <a:endParaRPr sz="1900">
              <a:latin typeface="Calibri"/>
              <a:cs typeface="Calibri"/>
            </a:endParaRPr>
          </a:p>
        </p:txBody>
      </p:sp>
      <p:sp>
        <p:nvSpPr>
          <p:cNvPr id="26" name="object 26"/>
          <p:cNvSpPr>
            <a:spLocks noGrp="1"/>
          </p:cNvSpPr>
          <p:nvPr>
            <p:ph type="ftr" sz="quarter" idx="10"/>
          </p:nvPr>
        </p:nvSpPr>
        <p:spPr>
          <a:xfrm>
            <a:off x="4047392" y="6344721"/>
            <a:ext cx="2743200" cy="365125"/>
          </a:xfrm>
        </p:spPr>
        <p:txBody>
          <a:bodyPr vert="horz" lIns="70637" tIns="35319" rIns="70637" bIns="35319" rtlCol="0" anchor="ctr"/>
          <a:lstStyle/>
          <a:p>
            <a:pPr>
              <a:defRPr/>
            </a:pPr>
            <a:r>
              <a:rPr lang="pl-PL" dirty="0"/>
              <a:t>SOURCE: </a:t>
            </a:r>
            <a:r>
              <a:rPr dirty="0"/>
              <a:t>Banny </a:t>
            </a:r>
            <a:r>
              <a:rPr spc="31" dirty="0"/>
              <a:t>Banerjee, </a:t>
            </a:r>
            <a:r>
              <a:rPr spc="19" dirty="0"/>
              <a:t>Stanford</a:t>
            </a:r>
            <a:r>
              <a:rPr spc="143" dirty="0"/>
              <a:t> </a:t>
            </a:r>
            <a:r>
              <a:rPr spc="8" dirty="0"/>
              <a:t>University</a:t>
            </a:r>
          </a:p>
        </p:txBody>
      </p:sp>
      <p:sp>
        <p:nvSpPr>
          <p:cNvPr id="25" name="object 25"/>
          <p:cNvSpPr txBox="1">
            <a:spLocks noGrp="1"/>
          </p:cNvSpPr>
          <p:nvPr>
            <p:ph type="title"/>
          </p:nvPr>
        </p:nvSpPr>
        <p:spPr/>
        <p:txBody>
          <a:bodyPr vert="horz" lIns="70637" tIns="176594" rIns="70637" bIns="35319" rtlCol="0" anchor="ctr">
            <a:normAutofit/>
          </a:bodyPr>
          <a:lstStyle/>
          <a:p>
            <a:pPr marL="961454">
              <a:spcBef>
                <a:spcPts val="0"/>
              </a:spcBef>
              <a:defRPr/>
            </a:pPr>
            <a:r>
              <a:rPr sz="2800" spc="62" dirty="0">
                <a:solidFill>
                  <a:srgbClr val="FFFFFF"/>
                </a:solidFill>
              </a:rPr>
              <a:t>Exponential </a:t>
            </a:r>
            <a:r>
              <a:rPr sz="2800" spc="39" dirty="0">
                <a:solidFill>
                  <a:srgbClr val="FFFFFF"/>
                </a:solidFill>
              </a:rPr>
              <a:t>problems </a:t>
            </a:r>
            <a:r>
              <a:rPr sz="2800" spc="66" dirty="0">
                <a:solidFill>
                  <a:srgbClr val="FFFFFF"/>
                </a:solidFill>
              </a:rPr>
              <a:t>need </a:t>
            </a:r>
            <a:r>
              <a:rPr sz="2800" spc="58" dirty="0">
                <a:solidFill>
                  <a:srgbClr val="FFFFFF"/>
                </a:solidFill>
              </a:rPr>
              <a:t>exponential </a:t>
            </a:r>
            <a:r>
              <a:rPr sz="2800" spc="81" dirty="0">
                <a:solidFill>
                  <a:srgbClr val="FFFFFF"/>
                </a:solidFill>
              </a:rPr>
              <a:t> </a:t>
            </a:r>
            <a:r>
              <a:rPr sz="2800" dirty="0">
                <a:solidFill>
                  <a:srgbClr val="FFFFFF"/>
                </a:solidFill>
              </a:rPr>
              <a:t>solutions</a:t>
            </a:r>
            <a:endParaRPr sz="2800"/>
          </a:p>
        </p:txBody>
      </p:sp>
    </p:spTree>
    <p:extLst>
      <p:ext uri="{BB962C8B-B14F-4D97-AF65-F5344CB8AC3E}">
        <p14:creationId xmlns:p14="http://schemas.microsoft.com/office/powerpoint/2010/main" val="48631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gray">
          <a:xfrm>
            <a:off x="515008" y="2474954"/>
            <a:ext cx="4122552" cy="2901851"/>
          </a:xfrm>
          <a:prstGeom prst="roundRect">
            <a:avLst/>
          </a:prstGeom>
          <a:solidFill>
            <a:schemeClr val="bg1"/>
          </a:solidFill>
          <a:ln w="38100" algn="ctr">
            <a:solidFill>
              <a:srgbClr val="990033"/>
            </a:solidFill>
            <a:miter lim="800000"/>
            <a:headEnd/>
            <a:tailEnd/>
          </a:ln>
          <a:effectLst/>
        </p:spPr>
        <p:txBody>
          <a:bodyPr wrap="square" lIns="45720" tIns="91440" rIns="45720" bIns="45720" rtlCol="0" anchor="t" anchorCtr="0"/>
          <a:lstStyle/>
          <a:p>
            <a:pPr marL="0" lvl="2" algn="ctr">
              <a:spcAft>
                <a:spcPts val="1200"/>
              </a:spcAft>
            </a:pPr>
            <a:r>
              <a:rPr lang="pl-PL" sz="1600" b="1" dirty="0">
                <a:solidFill>
                  <a:srgbClr val="990033"/>
                </a:solidFill>
                <a:latin typeface="Segoe Print" panose="02000600000000000000" pitchFamily="2" charset="0"/>
              </a:rPr>
              <a:t>Popyt </a:t>
            </a:r>
            <a:endParaRPr lang="en-US" sz="1600" b="1" dirty="0">
              <a:solidFill>
                <a:srgbClr val="990033"/>
              </a:solidFill>
              <a:latin typeface="Segoe Print" panose="02000600000000000000" pitchFamily="2" charset="0"/>
            </a:endParaRPr>
          </a:p>
          <a:p>
            <a:pPr marL="357188" lvl="2">
              <a:spcAft>
                <a:spcPts val="1200"/>
              </a:spcAft>
            </a:pPr>
            <a:r>
              <a:rPr lang="pl-PL" dirty="0">
                <a:solidFill>
                  <a:srgbClr val="990033"/>
                </a:solidFill>
              </a:rPr>
              <a:t>Nowe rynki warte </a:t>
            </a:r>
            <a:r>
              <a:rPr lang="en-US" dirty="0">
                <a:solidFill>
                  <a:srgbClr val="990033"/>
                </a:solidFill>
              </a:rPr>
              <a:t>– US$</a:t>
            </a:r>
            <a:r>
              <a:rPr lang="pl-PL" dirty="0">
                <a:solidFill>
                  <a:srgbClr val="990033"/>
                </a:solidFill>
              </a:rPr>
              <a:t> </a:t>
            </a:r>
            <a:r>
              <a:rPr lang="en-US" dirty="0">
                <a:solidFill>
                  <a:srgbClr val="990033"/>
                </a:solidFill>
              </a:rPr>
              <a:t>5 </a:t>
            </a:r>
            <a:r>
              <a:rPr lang="pl-PL" dirty="0">
                <a:solidFill>
                  <a:srgbClr val="990033"/>
                </a:solidFill>
              </a:rPr>
              <a:t>kwintylionów</a:t>
            </a:r>
            <a:endParaRPr lang="en-US" dirty="0">
              <a:solidFill>
                <a:srgbClr val="990033"/>
              </a:solidFill>
            </a:endParaRPr>
          </a:p>
          <a:p>
            <a:pPr marL="357188" lvl="2">
              <a:spcAft>
                <a:spcPts val="1200"/>
              </a:spcAft>
            </a:pPr>
            <a:r>
              <a:rPr lang="pl-PL" dirty="0">
                <a:solidFill>
                  <a:srgbClr val="990033"/>
                </a:solidFill>
              </a:rPr>
              <a:t>Silniejsza pozycja na rynku, 55% konsumentów EU płaci więcej za uslugi i produkty „ społecznie odpowiedzialne”</a:t>
            </a:r>
            <a:endParaRPr lang="en-US" dirty="0">
              <a:solidFill>
                <a:srgbClr val="990033"/>
              </a:solidFill>
            </a:endParaRPr>
          </a:p>
          <a:p>
            <a:pPr marL="357188" lvl="2">
              <a:spcAft>
                <a:spcPts val="1200"/>
              </a:spcAft>
            </a:pPr>
            <a:r>
              <a:rPr lang="pl-PL" dirty="0">
                <a:solidFill>
                  <a:srgbClr val="990033"/>
                </a:solidFill>
              </a:rPr>
              <a:t>PR / reputacja </a:t>
            </a:r>
            <a:endParaRPr lang="en-US" dirty="0">
              <a:solidFill>
                <a:srgbClr val="990033"/>
              </a:solidFill>
            </a:endParaRPr>
          </a:p>
        </p:txBody>
      </p:sp>
      <p:sp>
        <p:nvSpPr>
          <p:cNvPr id="32" name="Rounded Rectangle 31"/>
          <p:cNvSpPr/>
          <p:nvPr/>
        </p:nvSpPr>
        <p:spPr bwMode="gray">
          <a:xfrm>
            <a:off x="7915439" y="2458372"/>
            <a:ext cx="3892008" cy="2901852"/>
          </a:xfrm>
          <a:prstGeom prst="roundRect">
            <a:avLst/>
          </a:prstGeom>
          <a:solidFill>
            <a:schemeClr val="bg1"/>
          </a:solidFill>
          <a:ln w="38100" algn="ctr">
            <a:solidFill>
              <a:schemeClr val="accent2">
                <a:lumMod val="75000"/>
              </a:schemeClr>
            </a:solidFill>
            <a:miter lim="800000"/>
            <a:headEnd/>
            <a:tailEnd/>
          </a:ln>
          <a:effectLst/>
        </p:spPr>
        <p:txBody>
          <a:bodyPr wrap="square" lIns="45720" tIns="91440" rIns="45720" bIns="45720" rtlCol="0" anchor="t" anchorCtr="0"/>
          <a:lstStyle/>
          <a:p>
            <a:pPr marL="0" lvl="2" algn="ctr">
              <a:spcAft>
                <a:spcPts val="1200"/>
              </a:spcAft>
            </a:pPr>
            <a:r>
              <a:rPr lang="pl-PL" sz="1600" b="1" dirty="0">
                <a:solidFill>
                  <a:schemeClr val="accent2">
                    <a:lumMod val="75000"/>
                  </a:schemeClr>
                </a:solidFill>
                <a:latin typeface="Segoe Print" panose="02000600000000000000" pitchFamily="2" charset="0"/>
              </a:rPr>
              <a:t>Podaż</a:t>
            </a:r>
            <a:endParaRPr lang="en-US" sz="1600" b="1" dirty="0">
              <a:solidFill>
                <a:schemeClr val="accent2">
                  <a:lumMod val="75000"/>
                </a:schemeClr>
              </a:solidFill>
              <a:latin typeface="Segoe Print" panose="02000600000000000000" pitchFamily="2" charset="0"/>
            </a:endParaRPr>
          </a:p>
          <a:p>
            <a:pPr marL="357188" lvl="2">
              <a:spcAft>
                <a:spcPts val="1200"/>
              </a:spcAft>
            </a:pPr>
            <a:r>
              <a:rPr lang="pl-PL">
                <a:solidFill>
                  <a:schemeClr val="accent2">
                    <a:lumMod val="75000"/>
                  </a:schemeClr>
                </a:solidFill>
              </a:rPr>
              <a:t>Przewaga konkurencyjna  </a:t>
            </a:r>
            <a:endParaRPr lang="en-US" dirty="0">
              <a:solidFill>
                <a:schemeClr val="accent2">
                  <a:lumMod val="75000"/>
                </a:schemeClr>
              </a:solidFill>
            </a:endParaRPr>
          </a:p>
          <a:p>
            <a:pPr marL="357188" lvl="2">
              <a:spcAft>
                <a:spcPts val="1200"/>
              </a:spcAft>
            </a:pPr>
            <a:r>
              <a:rPr lang="pl-PL" dirty="0">
                <a:solidFill>
                  <a:schemeClr val="accent2">
                    <a:lumMod val="75000"/>
                  </a:schemeClr>
                </a:solidFill>
              </a:rPr>
              <a:t>Dobrzy pracownicy, młodzi chca pracowac dla firm odpowiedzialnych społecznie</a:t>
            </a:r>
            <a:endParaRPr lang="en-US" dirty="0">
              <a:solidFill>
                <a:schemeClr val="accent2">
                  <a:lumMod val="75000"/>
                </a:schemeClr>
              </a:solidFill>
            </a:endParaRPr>
          </a:p>
          <a:p>
            <a:pPr marL="357188" lvl="2">
              <a:spcAft>
                <a:spcPts val="1200"/>
              </a:spcAft>
            </a:pPr>
            <a:r>
              <a:rPr lang="pl-PL" dirty="0">
                <a:solidFill>
                  <a:schemeClr val="accent2">
                    <a:lumMod val="75000"/>
                  </a:schemeClr>
                </a:solidFill>
              </a:rPr>
              <a:t>Obniżenie ryzyka w łańcuchu produkcji </a:t>
            </a:r>
            <a:endParaRPr lang="en-US" dirty="0">
              <a:solidFill>
                <a:schemeClr val="accent2">
                  <a:lumMod val="75000"/>
                </a:schemeClr>
              </a:solidFill>
            </a:endParaRPr>
          </a:p>
        </p:txBody>
      </p:sp>
      <p:sp>
        <p:nvSpPr>
          <p:cNvPr id="21" name="Curved Down Arrow 20"/>
          <p:cNvSpPr/>
          <p:nvPr/>
        </p:nvSpPr>
        <p:spPr bwMode="gray">
          <a:xfrm>
            <a:off x="2600990" y="1668869"/>
            <a:ext cx="2751992" cy="789503"/>
          </a:xfrm>
          <a:prstGeom prst="curvedDownArrow">
            <a:avLst>
              <a:gd name="adj1" fmla="val 25000"/>
              <a:gd name="adj2" fmla="val 102585"/>
              <a:gd name="adj3" fmla="val 44160"/>
            </a:avLst>
          </a:prstGeom>
          <a:solidFill>
            <a:srgbClr val="990033"/>
          </a:solidFill>
          <a:ln w="12700" algn="ctr">
            <a:noFill/>
            <a:miter lim="800000"/>
            <a:headEnd/>
            <a:tailEnd/>
          </a:ln>
          <a:effectLst/>
        </p:spPr>
        <p:txBody>
          <a:bodyPr wrap="square" lIns="88900" tIns="88900" rIns="88900" bIns="88900" rtlCol="0" anchor="t"/>
          <a:lstStyle/>
          <a:p>
            <a:pPr marL="171450" indent="-171450" algn="ctr">
              <a:lnSpc>
                <a:spcPct val="106000"/>
              </a:lnSpc>
              <a:buFont typeface="Arial" panose="020B0604020202020204" pitchFamily="34" charset="0"/>
              <a:buChar char="•"/>
            </a:pPr>
            <a:endParaRPr lang="en-US" sz="1200" dirty="0"/>
          </a:p>
        </p:txBody>
      </p:sp>
      <p:sp>
        <p:nvSpPr>
          <p:cNvPr id="29" name="Curved Down Arrow 28"/>
          <p:cNvSpPr/>
          <p:nvPr/>
        </p:nvSpPr>
        <p:spPr bwMode="gray">
          <a:xfrm rot="10800000">
            <a:off x="6789668" y="5383547"/>
            <a:ext cx="2751992" cy="789503"/>
          </a:xfrm>
          <a:prstGeom prst="curvedDownArrow">
            <a:avLst>
              <a:gd name="adj1" fmla="val 25000"/>
              <a:gd name="adj2" fmla="val 102585"/>
              <a:gd name="adj3" fmla="val 44160"/>
            </a:avLst>
          </a:prstGeom>
          <a:solidFill>
            <a:schemeClr val="accent2">
              <a:lumMod val="75000"/>
            </a:schemeClr>
          </a:solidFill>
          <a:ln w="12700" algn="ctr">
            <a:noFill/>
            <a:miter lim="800000"/>
            <a:headEnd/>
            <a:tailEnd/>
          </a:ln>
          <a:effectLst/>
        </p:spPr>
        <p:txBody>
          <a:bodyPr wrap="square" lIns="88900" tIns="88900" rIns="88900" bIns="88900" rtlCol="0" anchor="t"/>
          <a:lstStyle/>
          <a:p>
            <a:pPr marL="171450" indent="-171450" algn="ctr">
              <a:lnSpc>
                <a:spcPct val="106000"/>
              </a:lnSpc>
              <a:buFont typeface="Arial" panose="020B0604020202020204" pitchFamily="34" charset="0"/>
              <a:buChar char="•"/>
            </a:pPr>
            <a:endParaRPr lang="en-US" sz="1200" dirty="0"/>
          </a:p>
        </p:txBody>
      </p:sp>
      <p:sp>
        <p:nvSpPr>
          <p:cNvPr id="2" name="Oval 1"/>
          <p:cNvSpPr/>
          <p:nvPr/>
        </p:nvSpPr>
        <p:spPr bwMode="gray">
          <a:xfrm>
            <a:off x="597276" y="3092236"/>
            <a:ext cx="293077" cy="281354"/>
          </a:xfrm>
          <a:prstGeom prst="ellipse">
            <a:avLst/>
          </a:prstGeom>
          <a:solidFill>
            <a:srgbClr val="99003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1</a:t>
            </a:r>
          </a:p>
        </p:txBody>
      </p:sp>
      <p:sp>
        <p:nvSpPr>
          <p:cNvPr id="30" name="Oval 29"/>
          <p:cNvSpPr/>
          <p:nvPr/>
        </p:nvSpPr>
        <p:spPr bwMode="gray">
          <a:xfrm>
            <a:off x="597275" y="3963724"/>
            <a:ext cx="293077" cy="281354"/>
          </a:xfrm>
          <a:prstGeom prst="ellipse">
            <a:avLst/>
          </a:prstGeom>
          <a:solidFill>
            <a:srgbClr val="99003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2</a:t>
            </a:r>
          </a:p>
        </p:txBody>
      </p:sp>
      <p:sp>
        <p:nvSpPr>
          <p:cNvPr id="31" name="Oval 30"/>
          <p:cNvSpPr/>
          <p:nvPr/>
        </p:nvSpPr>
        <p:spPr bwMode="gray">
          <a:xfrm>
            <a:off x="597276" y="4824897"/>
            <a:ext cx="293077" cy="281354"/>
          </a:xfrm>
          <a:prstGeom prst="ellipse">
            <a:avLst/>
          </a:prstGeom>
          <a:solidFill>
            <a:srgbClr val="99003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3</a:t>
            </a:r>
          </a:p>
        </p:txBody>
      </p:sp>
      <p:sp>
        <p:nvSpPr>
          <p:cNvPr id="34" name="Oval 33"/>
          <p:cNvSpPr/>
          <p:nvPr/>
        </p:nvSpPr>
        <p:spPr bwMode="gray">
          <a:xfrm>
            <a:off x="8068363" y="3092236"/>
            <a:ext cx="293077" cy="281354"/>
          </a:xfrm>
          <a:prstGeom prst="ellipse">
            <a:avLst/>
          </a:prstGeom>
          <a:solidFill>
            <a:schemeClr val="accent2">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1</a:t>
            </a:r>
          </a:p>
        </p:txBody>
      </p:sp>
      <p:sp>
        <p:nvSpPr>
          <p:cNvPr id="35" name="Oval 34"/>
          <p:cNvSpPr/>
          <p:nvPr/>
        </p:nvSpPr>
        <p:spPr bwMode="gray">
          <a:xfrm>
            <a:off x="8068363" y="3547212"/>
            <a:ext cx="293077" cy="281354"/>
          </a:xfrm>
          <a:prstGeom prst="ellipse">
            <a:avLst/>
          </a:prstGeom>
          <a:solidFill>
            <a:schemeClr val="accent2">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2</a:t>
            </a:r>
          </a:p>
        </p:txBody>
      </p:sp>
      <p:sp>
        <p:nvSpPr>
          <p:cNvPr id="36" name="Oval 35"/>
          <p:cNvSpPr/>
          <p:nvPr/>
        </p:nvSpPr>
        <p:spPr bwMode="gray">
          <a:xfrm>
            <a:off x="8068362" y="4486345"/>
            <a:ext cx="293077" cy="281354"/>
          </a:xfrm>
          <a:prstGeom prst="ellipse">
            <a:avLst/>
          </a:prstGeom>
          <a:solidFill>
            <a:schemeClr val="accent2">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3</a:t>
            </a:r>
          </a:p>
        </p:txBody>
      </p:sp>
      <p:sp>
        <p:nvSpPr>
          <p:cNvPr id="14" name="Rectangle 5"/>
          <p:cNvSpPr/>
          <p:nvPr/>
        </p:nvSpPr>
        <p:spPr bwMode="gray">
          <a:xfrm>
            <a:off x="103601" y="6379897"/>
            <a:ext cx="5271715" cy="516880"/>
          </a:xfrm>
          <a:prstGeom prst="rect">
            <a:avLst/>
          </a:prstGeom>
          <a:noFill/>
          <a:ln w="38100" algn="ctr">
            <a:noFill/>
            <a:miter lim="800000"/>
            <a:headEnd/>
            <a:tailEnd/>
          </a:ln>
        </p:spPr>
        <p:txBody>
          <a:bodyPr rot="0" spcFirstLastPara="0" vertOverflow="overflow" horzOverflow="overflow" vert="horz" wrap="square" lIns="66675" tIns="66675" rIns="66675" bIns="66675" numCol="1" spcCol="0" rtlCol="0" fromWordArt="0" anchor="t" anchorCtr="0" forceAA="0" compatLnSpc="1">
            <a:prstTxWarp prst="textNoShape">
              <a:avLst/>
            </a:prstTxWarp>
            <a:noAutofit/>
          </a:bodyPr>
          <a:lstStyle/>
          <a:p>
            <a:pPr marL="0" lvl="1">
              <a:spcBef>
                <a:spcPts val="225"/>
              </a:spcBef>
              <a:buSzPct val="100000"/>
            </a:pPr>
            <a:r>
              <a:rPr lang="en-US" sz="1050" b="1" i="1" dirty="0"/>
              <a:t>Source </a:t>
            </a:r>
            <a:r>
              <a:rPr lang="en-US" sz="1050" i="1" dirty="0"/>
              <a:t>– The Dawn of Intent: How Inclusive Business Can Drive Competitive Advantage through the SDGs, </a:t>
            </a:r>
            <a:r>
              <a:rPr lang="tr-TR" sz="1050" i="1" dirty="0" err="1"/>
              <a:t>Deloitte</a:t>
            </a:r>
            <a:r>
              <a:rPr lang="tr-TR" sz="1050" i="1" dirty="0"/>
              <a:t>, BCtA, UNDP</a:t>
            </a:r>
            <a:r>
              <a:rPr lang="en-US" sz="1050" i="1" dirty="0"/>
              <a:t> </a:t>
            </a:r>
            <a:r>
              <a:rPr lang="tr-TR" sz="1050" i="1" dirty="0"/>
              <a:t>IICPSD </a:t>
            </a:r>
            <a:r>
              <a:rPr lang="en-US" sz="1050" i="1" dirty="0"/>
              <a:t>201</a:t>
            </a:r>
            <a:r>
              <a:rPr lang="tr-TR" sz="1050" i="1" dirty="0"/>
              <a:t>6</a:t>
            </a:r>
            <a:endParaRPr lang="en-US" sz="1050" i="1" dirty="0"/>
          </a:p>
        </p:txBody>
      </p:sp>
      <p:pic>
        <p:nvPicPr>
          <p:cNvPr id="16" name="Picture 2" descr="http://www.eschoolnews.com/files/2015/11/nureva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47764" y="2800048"/>
            <a:ext cx="2880626" cy="236937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95564"/>
            <a:ext cx="8429298" cy="83040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t>Dlaczego jest to interesujące dla sektora prywatnego? </a:t>
            </a:r>
            <a:endParaRPr lang="en-US" b="1" dirty="0"/>
          </a:p>
        </p:txBody>
      </p:sp>
      <p:pic>
        <p:nvPicPr>
          <p:cNvPr id="18" name="Resim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082" y="295564"/>
            <a:ext cx="3047365" cy="830407"/>
          </a:xfrm>
          <a:prstGeom prst="rect">
            <a:avLst/>
          </a:prstGeom>
        </p:spPr>
      </p:pic>
    </p:spTree>
    <p:extLst>
      <p:ext uri="{BB962C8B-B14F-4D97-AF65-F5344CB8AC3E}">
        <p14:creationId xmlns:p14="http://schemas.microsoft.com/office/powerpoint/2010/main" val="2506653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2590</TotalTime>
  <Words>1821</Words>
  <Application>Microsoft Office PowerPoint</Application>
  <PresentationFormat>Widescreen</PresentationFormat>
  <Paragraphs>280</Paragraphs>
  <Slides>24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ＭＳ Ｐゴシック</vt:lpstr>
      <vt:lpstr>Arial</vt:lpstr>
      <vt:lpstr>Arial Narrow</vt:lpstr>
      <vt:lpstr>Calibri</vt:lpstr>
      <vt:lpstr>Calibri Light</vt:lpstr>
      <vt:lpstr>等线</vt:lpstr>
      <vt:lpstr>Myriad Pro</vt:lpstr>
      <vt:lpstr>Segoe Print</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 Sustainable Development Goals</vt:lpstr>
      <vt:lpstr>PowerPoint Presentation</vt:lpstr>
      <vt:lpstr>Exponential problems need exponential  solutions</vt:lpstr>
      <vt:lpstr>PowerPoint Presentation</vt:lpstr>
      <vt:lpstr>PowerPoint Presentation</vt:lpstr>
      <vt:lpstr>Przeklasyfikować CSR używając ramówki SDG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BCtA: Model „dojrzałości” firm względem BW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Tiina</dc:creator>
  <cp:lastModifiedBy>Karolina Mzyk</cp:lastModifiedBy>
  <cp:revision>121</cp:revision>
  <dcterms:created xsi:type="dcterms:W3CDTF">2016-09-28T11:14:36Z</dcterms:created>
  <dcterms:modified xsi:type="dcterms:W3CDTF">2016-11-22T07:14:15Z</dcterms:modified>
</cp:coreProperties>
</file>