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5" r:id="rId1"/>
    <p:sldMasterId id="2147483956" r:id="rId2"/>
  </p:sldMasterIdLst>
  <p:notesMasterIdLst>
    <p:notesMasterId r:id="rId7"/>
  </p:notesMasterIdLst>
  <p:handoutMasterIdLst>
    <p:handoutMasterId r:id="rId8"/>
  </p:handoutMasterIdLst>
  <p:sldIdLst>
    <p:sldId id="594" r:id="rId3"/>
    <p:sldId id="595" r:id="rId4"/>
    <p:sldId id="596" r:id="rId5"/>
    <p:sldId id="598" r:id="rId6"/>
  </p:sldIdLst>
  <p:sldSz cx="8888413" cy="6838950"/>
  <p:notesSz cx="6819900" cy="9931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81815565-5275-4AE8-A832-C2F433DE5BC7}">
          <p14:sldIdLst>
            <p14:sldId id="594"/>
            <p14:sldId id="595"/>
            <p14:sldId id="596"/>
            <p14:sldId id="598"/>
          </p14:sldIdLst>
        </p14:section>
        <p14:section name="Sekcja bez tytułu" id="{62523A3A-73E4-4EF6-8AB9-C35123E1E94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0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orient="horz" pos="1728">
          <p15:clr>
            <a:srgbClr val="A4A3A4"/>
          </p15:clr>
        </p15:guide>
        <p15:guide id="5" orient="horz" pos="1296">
          <p15:clr>
            <a:srgbClr val="A4A3A4"/>
          </p15:clr>
        </p15:guide>
        <p15:guide id="6" orient="horz" pos="2592">
          <p15:clr>
            <a:srgbClr val="A4A3A4"/>
          </p15:clr>
        </p15:guide>
        <p15:guide id="7" orient="horz" pos="3024">
          <p15:clr>
            <a:srgbClr val="A4A3A4"/>
          </p15:clr>
        </p15:guide>
        <p15:guide id="8" orient="horz" pos="3456">
          <p15:clr>
            <a:srgbClr val="A4A3A4"/>
          </p15:clr>
        </p15:guide>
        <p15:guide id="9" pos="440">
          <p15:clr>
            <a:srgbClr val="A4A3A4"/>
          </p15:clr>
        </p15:guide>
        <p15:guide id="10" pos="849">
          <p15:clr>
            <a:srgbClr val="A4A3A4"/>
          </p15:clr>
        </p15:guide>
        <p15:guide id="11" pos="1302">
          <p15:clr>
            <a:srgbClr val="A4A3A4"/>
          </p15:clr>
        </p15:guide>
        <p15:guide id="12" pos="1710">
          <p15:clr>
            <a:srgbClr val="A4A3A4"/>
          </p15:clr>
        </p15:guide>
        <p15:guide id="13" pos="2160">
          <p15:clr>
            <a:srgbClr val="A4A3A4"/>
          </p15:clr>
        </p15:guide>
        <p15:guide id="14" pos="2592">
          <p15:clr>
            <a:srgbClr val="A4A3A4"/>
          </p15:clr>
        </p15:guide>
        <p15:guide id="15" pos="3024">
          <p15:clr>
            <a:srgbClr val="A4A3A4"/>
          </p15:clr>
        </p15:guide>
        <p15:guide id="16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usz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5A"/>
    <a:srgbClr val="9B5D9E"/>
    <a:srgbClr val="95A1BD"/>
    <a:srgbClr val="B2BACF"/>
    <a:srgbClr val="FFFF99"/>
    <a:srgbClr val="FCFEA0"/>
    <a:srgbClr val="83B81A"/>
    <a:srgbClr val="005395"/>
    <a:srgbClr val="CC00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8" autoAdjust="0"/>
    <p:restoredTop sz="98462" autoAdjust="0"/>
  </p:normalViewPr>
  <p:slideViewPr>
    <p:cSldViewPr snapToGrid="0">
      <p:cViewPr varScale="1">
        <p:scale>
          <a:sx n="108" d="100"/>
          <a:sy n="108" d="100"/>
        </p:scale>
        <p:origin x="726" y="114"/>
      </p:cViewPr>
      <p:guideLst>
        <p:guide orient="horz" pos="2160"/>
        <p:guide orient="horz" pos="430"/>
        <p:guide orient="horz" pos="864"/>
        <p:guide orient="horz" pos="1728"/>
        <p:guide orient="horz" pos="1296"/>
        <p:guide orient="horz" pos="2592"/>
        <p:guide orient="horz" pos="3024"/>
        <p:guide orient="horz" pos="3456"/>
        <p:guide pos="440"/>
        <p:guide pos="849"/>
        <p:guide pos="1302"/>
        <p:guide pos="1710"/>
        <p:guide pos="2160"/>
        <p:guide pos="2592"/>
        <p:guide pos="3024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2136" y="-84"/>
      </p:cViewPr>
      <p:guideLst>
        <p:guide orient="horz" pos="3128"/>
        <p:guide pos="214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t" anchorCtr="0" compatLnSpc="1">
            <a:prstTxWarp prst="textNoShape">
              <a:avLst/>
            </a:prstTxWarp>
          </a:bodyPr>
          <a:lstStyle>
            <a:lvl1pPr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2498" y="1"/>
            <a:ext cx="2955777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t" anchorCtr="0" compatLnSpc="1">
            <a:prstTxWarp prst="textNoShape">
              <a:avLst/>
            </a:prstTxWarp>
          </a:bodyPr>
          <a:lstStyle>
            <a:lvl1pPr algn="r"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747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b" anchorCtr="0" compatLnSpc="1">
            <a:prstTxWarp prst="textNoShape">
              <a:avLst/>
            </a:prstTxWarp>
          </a:bodyPr>
          <a:lstStyle>
            <a:lvl1pPr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2498" y="9432747"/>
            <a:ext cx="2955777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b" anchorCtr="0" compatLnSpc="1">
            <a:prstTxWarp prst="textNoShape">
              <a:avLst/>
            </a:prstTxWarp>
          </a:bodyPr>
          <a:lstStyle>
            <a:lvl1pPr algn="r"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3B34713-2E0F-4EC7-8747-4E1EF1E0F09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3024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t" anchorCtr="0" compatLnSpc="1">
            <a:prstTxWarp prst="textNoShape">
              <a:avLst/>
            </a:prstTxWarp>
          </a:bodyPr>
          <a:lstStyle>
            <a:lvl1pPr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4123" y="1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t" anchorCtr="0" compatLnSpc="1">
            <a:prstTxWarp prst="textNoShape">
              <a:avLst/>
            </a:prstTxWarp>
          </a:bodyPr>
          <a:lstStyle>
            <a:lvl1pPr algn="r"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47713"/>
            <a:ext cx="4833938" cy="37195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9970" y="4717175"/>
            <a:ext cx="4999960" cy="446864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Click to edit Master text styles</a:t>
            </a:r>
          </a:p>
          <a:p>
            <a:pPr lvl="1"/>
            <a:r>
              <a:rPr lang="pl-PL" noProof="0" smtClean="0"/>
              <a:t>Second level</a:t>
            </a:r>
          </a:p>
          <a:p>
            <a:pPr lvl="2"/>
            <a:r>
              <a:rPr lang="pl-PL" noProof="0" smtClean="0"/>
              <a:t>Third level</a:t>
            </a:r>
          </a:p>
          <a:p>
            <a:pPr lvl="3"/>
            <a:r>
              <a:rPr lang="pl-PL" noProof="0" smtClean="0"/>
              <a:t>Fourth level</a:t>
            </a:r>
          </a:p>
          <a:p>
            <a:pPr lvl="4"/>
            <a:r>
              <a:rPr lang="pl-PL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349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b" anchorCtr="0" compatLnSpc="1">
            <a:prstTxWarp prst="textNoShape">
              <a:avLst/>
            </a:prstTxWarp>
          </a:bodyPr>
          <a:lstStyle>
            <a:lvl1pPr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4123" y="9434349"/>
            <a:ext cx="2955778" cy="49705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467" tIns="46734" rIns="93467" bIns="46734" numCol="1" anchor="b" anchorCtr="0" compatLnSpc="1">
            <a:prstTxWarp prst="textNoShape">
              <a:avLst/>
            </a:prstTxWarp>
          </a:bodyPr>
          <a:lstStyle>
            <a:lvl1pPr algn="r" defTabSz="926838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FDC4246-6772-4476-AB62-7CDBE8BFA8D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390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9pPr>
          </a:lstStyle>
          <a:p>
            <a:fld id="{BF02F934-61D8-4256-839A-3034764F770F}" type="slidenum">
              <a:rPr lang="pl-PL" altLang="pl-PL" sz="1200">
                <a:latin typeface="Arial" panose="020B0604020202020204" pitchFamily="34" charset="0"/>
              </a:rPr>
              <a:pPr/>
              <a:t>1</a:t>
            </a:fld>
            <a:endParaRPr lang="pl-PL" altLang="pl-PL" sz="1200">
              <a:latin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3325" y="687388"/>
            <a:ext cx="4451350" cy="3425825"/>
          </a:xfrm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376186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1DB455-F921-4D80-AB77-93CD24D11C5A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4954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1DB455-F921-4D80-AB77-93CD24D11C5A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5281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1DB455-F921-4D80-AB77-93CD24D11C5A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0523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685800"/>
            <a:ext cx="8888413" cy="6153150"/>
          </a:xfrm>
          <a:prstGeom prst="rect">
            <a:avLst/>
          </a:prstGeom>
          <a:solidFill>
            <a:srgbClr val="002C5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85800" y="685800"/>
            <a:ext cx="0" cy="61531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371600" y="685800"/>
            <a:ext cx="0" cy="61531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057400" y="685800"/>
            <a:ext cx="0" cy="61531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0" y="1371600"/>
            <a:ext cx="2057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0" y="2057400"/>
            <a:ext cx="2057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0" y="5486400"/>
            <a:ext cx="2057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0" y="6172200"/>
            <a:ext cx="2057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2743200"/>
            <a:ext cx="2057400" cy="2057400"/>
          </a:xfrm>
          <a:prstGeom prst="rect">
            <a:avLst/>
          </a:prstGeom>
          <a:solidFill>
            <a:srgbClr val="95A1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057400" y="2743200"/>
            <a:ext cx="6831013" cy="2057400"/>
          </a:xfrm>
          <a:prstGeom prst="rect">
            <a:avLst/>
          </a:prstGeom>
          <a:solidFill>
            <a:srgbClr val="B2BAC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pic>
        <p:nvPicPr>
          <p:cNvPr id="13" name="Picture 16" descr="PARP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0" y="152400"/>
            <a:ext cx="128746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2133600" y="2743200"/>
            <a:ext cx="5630863" cy="2057400"/>
          </a:xfrm>
        </p:spPr>
        <p:txBody>
          <a:bodyPr tIns="46038" bIns="46038" anchor="ctr"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334125" y="762000"/>
            <a:ext cx="1887538" cy="44783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66750" y="762000"/>
            <a:ext cx="5514975" cy="44783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ytuł, tekst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6750" y="762000"/>
            <a:ext cx="7554913" cy="609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66750" y="1219200"/>
            <a:ext cx="3700463" cy="4021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wykresu 3"/>
          <p:cNvSpPr>
            <a:spLocks noGrp="1"/>
          </p:cNvSpPr>
          <p:nvPr>
            <p:ph type="chart" sz="half" idx="2"/>
          </p:nvPr>
        </p:nvSpPr>
        <p:spPr>
          <a:xfrm>
            <a:off x="4519613" y="1219200"/>
            <a:ext cx="3702050" cy="4021138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6750" y="762000"/>
            <a:ext cx="7554913" cy="609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66750" y="1219200"/>
            <a:ext cx="3700463" cy="4021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19613" y="1219200"/>
            <a:ext cx="3702050" cy="4021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66750" y="2124075"/>
            <a:ext cx="7554913" cy="146685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3500" y="3875088"/>
            <a:ext cx="6221413" cy="174783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1675" y="4394200"/>
            <a:ext cx="7554913" cy="135890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1675" y="2898775"/>
            <a:ext cx="7554913" cy="14954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66750" y="1219200"/>
            <a:ext cx="3700463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19613" y="1219200"/>
            <a:ext cx="3702050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4638"/>
            <a:ext cx="7999413" cy="1139825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44500" y="1530350"/>
            <a:ext cx="392747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4500" y="2168525"/>
            <a:ext cx="3927475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514850" y="1530350"/>
            <a:ext cx="3929063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514850" y="2168525"/>
            <a:ext cx="3929063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PARP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0" y="152400"/>
            <a:ext cx="128746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3050"/>
            <a:ext cx="2924175" cy="1157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75038" y="273050"/>
            <a:ext cx="4968875" cy="5835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44500" y="1430338"/>
            <a:ext cx="2924175" cy="467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41488" y="4787900"/>
            <a:ext cx="5334000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41488" y="611188"/>
            <a:ext cx="5334000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41488" y="5353050"/>
            <a:ext cx="5334000" cy="801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334125" y="762000"/>
            <a:ext cx="1887538" cy="44783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66750" y="762000"/>
            <a:ext cx="5514975" cy="44783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6750" y="762000"/>
            <a:ext cx="7554913" cy="609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66750" y="1219200"/>
            <a:ext cx="3700463" cy="4021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19613" y="1219200"/>
            <a:ext cx="3702050" cy="40211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1675" y="4394200"/>
            <a:ext cx="7554913" cy="135890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1675" y="2898775"/>
            <a:ext cx="7554913" cy="14954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66750" y="1219200"/>
            <a:ext cx="3700463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19613" y="1219200"/>
            <a:ext cx="3702050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4638"/>
            <a:ext cx="7999413" cy="1139825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44500" y="1530350"/>
            <a:ext cx="392747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4500" y="2168525"/>
            <a:ext cx="3927475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514850" y="1530350"/>
            <a:ext cx="3929063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514850" y="2168525"/>
            <a:ext cx="3929063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3050"/>
            <a:ext cx="2924175" cy="1157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75038" y="273050"/>
            <a:ext cx="4968875" cy="5835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44500" y="1430338"/>
            <a:ext cx="2924175" cy="467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41488" y="4787900"/>
            <a:ext cx="5334000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41488" y="611188"/>
            <a:ext cx="5334000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41488" y="5353050"/>
            <a:ext cx="5334000" cy="801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1219200"/>
            <a:ext cx="7554913" cy="402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0" rIns="9048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371600"/>
            <a:ext cx="619125" cy="619125"/>
          </a:xfrm>
          <a:prstGeom prst="rect">
            <a:avLst/>
          </a:prstGeom>
          <a:solidFill>
            <a:srgbClr val="B2BAC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2057400"/>
            <a:ext cx="619125" cy="619125"/>
          </a:xfrm>
          <a:prstGeom prst="rect">
            <a:avLst/>
          </a:prstGeom>
          <a:solidFill>
            <a:srgbClr val="95A1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0" y="2743200"/>
            <a:ext cx="619125" cy="619125"/>
          </a:xfrm>
          <a:prstGeom prst="rect">
            <a:avLst/>
          </a:prstGeom>
          <a:solidFill>
            <a:srgbClr val="002C5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en-US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66750" y="762000"/>
            <a:ext cx="7554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0" rIns="9048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Click to edit Master title style</a:t>
            </a:r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5791200" y="7302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endParaRPr lang="pl-PL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8" r:id="rId1"/>
    <p:sldLayoutId id="2147485889" r:id="rId2"/>
    <p:sldLayoutId id="2147485865" r:id="rId3"/>
    <p:sldLayoutId id="2147485866" r:id="rId4"/>
    <p:sldLayoutId id="2147485867" r:id="rId5"/>
    <p:sldLayoutId id="2147485868" r:id="rId6"/>
    <p:sldLayoutId id="2147485890" r:id="rId7"/>
    <p:sldLayoutId id="2147485869" r:id="rId8"/>
    <p:sldLayoutId id="2147485870" r:id="rId9"/>
    <p:sldLayoutId id="2147485871" r:id="rId10"/>
    <p:sldLayoutId id="2147485872" r:id="rId11"/>
    <p:sldLayoutId id="2147485873" r:id="rId12"/>
    <p:sldLayoutId id="2147485875" r:id="rId1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2pPr>
      <a:lvl3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3pPr>
      <a:lvl4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4pPr>
      <a:lvl5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5pPr>
      <a:lvl6pPr marL="4572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6pPr>
      <a:lvl7pPr marL="9144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7pPr>
      <a:lvl8pPr marL="13716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8pPr>
      <a:lvl9pPr marL="18288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342900" indent="-342900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4075" indent="-282575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271588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89100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1066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6381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302101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7821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93541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1219200"/>
            <a:ext cx="7554913" cy="402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0" rIns="9048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71600"/>
            <a:ext cx="619125" cy="619125"/>
          </a:xfrm>
          <a:prstGeom prst="rect">
            <a:avLst/>
          </a:prstGeom>
          <a:solidFill>
            <a:srgbClr val="B2BAC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pl-PL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2057400"/>
            <a:ext cx="619125" cy="619125"/>
          </a:xfrm>
          <a:prstGeom prst="rect">
            <a:avLst/>
          </a:prstGeom>
          <a:solidFill>
            <a:srgbClr val="95A1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pl-PL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0" y="2743200"/>
            <a:ext cx="619125" cy="619125"/>
          </a:xfrm>
          <a:prstGeom prst="rect">
            <a:avLst/>
          </a:prstGeom>
          <a:solidFill>
            <a:srgbClr val="002C5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/>
            <a:endParaRPr lang="pl-PL" sz="2400">
              <a:solidFill>
                <a:srgbClr val="000000"/>
              </a:solidFill>
              <a:latin typeface="Times New Roman CE" pitchFamily="18" charset="0"/>
              <a:cs typeface="Arial" charset="0"/>
            </a:endParaRPr>
          </a:p>
        </p:txBody>
      </p:sp>
      <p:sp>
        <p:nvSpPr>
          <p:cNvPr id="2054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66750" y="762000"/>
            <a:ext cx="75549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0" rIns="9048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5791200" y="73025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endParaRPr lang="pl-PL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056" name="Picture 10" descr="PARP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250" y="152400"/>
            <a:ext cx="128746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6" descr="PARP_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1838" y="152400"/>
            <a:ext cx="12842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76" r:id="rId1"/>
    <p:sldLayoutId id="2147485877" r:id="rId2"/>
    <p:sldLayoutId id="2147485878" r:id="rId3"/>
    <p:sldLayoutId id="2147485879" r:id="rId4"/>
    <p:sldLayoutId id="2147485880" r:id="rId5"/>
    <p:sldLayoutId id="2147485881" r:id="rId6"/>
    <p:sldLayoutId id="2147485882" r:id="rId7"/>
    <p:sldLayoutId id="2147485883" r:id="rId8"/>
    <p:sldLayoutId id="2147485884" r:id="rId9"/>
    <p:sldLayoutId id="2147485885" r:id="rId10"/>
    <p:sldLayoutId id="2147485886" r:id="rId11"/>
    <p:sldLayoutId id="2147485887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2pPr>
      <a:lvl3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3pPr>
      <a:lvl4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4pPr>
      <a:lvl5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5pPr>
      <a:lvl6pPr marL="457200"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6pPr>
      <a:lvl7pPr marL="914400"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7pPr>
      <a:lvl8pPr marL="1371600"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8pPr>
      <a:lvl9pPr marL="1828800"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342900" indent="-342900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4075" indent="-282575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271588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89100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1066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638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30210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782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93541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hyperlink" Target="mailto:piotr_sochon@parp.gov.pl" TargetMode="External"/><Relationship Id="rId10" Type="http://schemas.openxmlformats.org/officeDocument/2006/relationships/image" Target="../media/image6.png"/><Relationship Id="rId4" Type="http://schemas.openxmlformats.org/officeDocument/2006/relationships/hyperlink" Target="mailto:mzp@parp.gov.pl" TargetMode="External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l-PL" altLang="pl-PL" sz="3200" smtClean="0">
                <a:solidFill>
                  <a:srgbClr val="002C5A"/>
                </a:solidFill>
                <a:ea typeface="MS PGothic" panose="020B0600070205080204" pitchFamily="34" charset="-128"/>
              </a:rPr>
              <a:t>Wsparcie dla polskich przedsiębiorców przy realizacji zamówień publicznych organizacji międzynarodowych</a:t>
            </a:r>
            <a:endParaRPr lang="pl-PL" altLang="pl-PL" sz="3200" dirty="0" smtClean="0">
              <a:solidFill>
                <a:srgbClr val="002C5A"/>
              </a:solidFill>
              <a:ea typeface="MS PGothic" panose="020B0600070205080204" pitchFamily="34" charset="-128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052763" y="55054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9pPr>
          </a:lstStyle>
          <a:p>
            <a:pPr algn="l"/>
            <a:endParaRPr lang="pl-PL" altLang="pl-PL" sz="1800">
              <a:latin typeface="Times New Roman" panose="02020603050405020304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133600" y="1371600"/>
            <a:ext cx="662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6038" rIns="90488" bIns="46038" anchor="ctr"/>
          <a:lstStyle>
            <a:lvl1pPr defTabSz="904875">
              <a:lnSpc>
                <a:spcPct val="150000"/>
              </a:lnSpc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l-PL" altLang="pl-PL" sz="1800" dirty="0" smtClean="0">
                <a:solidFill>
                  <a:schemeClr val="bg1"/>
                </a:solidFill>
                <a:ea typeface="MS PGothic" panose="020B0600070205080204" pitchFamily="34" charset="-128"/>
              </a:rPr>
              <a:t>Piotr Sochoń, Departament Promocji Gospodarczej</a:t>
            </a:r>
            <a:endParaRPr lang="pl-PL" altLang="pl-PL" sz="1800" dirty="0">
              <a:solidFill>
                <a:schemeClr val="bg1"/>
              </a:solidFill>
              <a:ea typeface="MS PGothic" panose="020B0600070205080204" pitchFamily="34" charset="-128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133600" y="5486400"/>
            <a:ext cx="662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6038" rIns="90488" bIns="46038" anchor="ctr"/>
          <a:lstStyle>
            <a:lvl1pPr defTabSz="904875">
              <a:lnSpc>
                <a:spcPct val="150000"/>
              </a:lnSpc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4875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4875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l-PL" altLang="pl-PL" sz="1800" dirty="0" smtClean="0">
                <a:solidFill>
                  <a:schemeClr val="bg1"/>
                </a:solidFill>
                <a:ea typeface="MS PGothic" panose="020B0600070205080204" pitchFamily="34" charset="-128"/>
              </a:rPr>
              <a:t>Warszawa, 22.11.2016</a:t>
            </a:r>
            <a:endParaRPr lang="pl-PL" altLang="pl-PL" sz="1800" dirty="0">
              <a:solidFill>
                <a:schemeClr val="bg1"/>
              </a:solidFill>
              <a:ea typeface="MS PGothic" panose="020B0600070205080204" pitchFamily="34" charset="-128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684213"/>
            <a:ext cx="679450" cy="682625"/>
          </a:xfrm>
          <a:prstGeom prst="rect">
            <a:avLst/>
          </a:prstGeom>
          <a:solidFill>
            <a:srgbClr val="E52675"/>
          </a:solidFill>
          <a:ln>
            <a:noFill/>
          </a:ln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panose="02020603050405020304" pitchFamily="18" charset="0"/>
              </a:defRPr>
            </a:lvl9pPr>
          </a:lstStyle>
          <a:p>
            <a:pPr algn="ctr">
              <a:defRPr/>
            </a:pPr>
            <a:r>
              <a:rPr lang="pl-PL" altLang="pl-PL" sz="16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2016</a:t>
            </a:r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9644583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 bwMode="auto">
          <a:xfrm>
            <a:off x="0" y="1"/>
            <a:ext cx="8888413" cy="69827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lIns="44215" tIns="44215" rIns="44215" bIns="44215" anchor="ctr"/>
          <a:lstStyle>
            <a:lvl1pPr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1pPr>
            <a:lvl2pPr marL="742950" indent="-28575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2pPr>
            <a:lvl3pPr marL="11430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3pPr>
            <a:lvl4pPr marL="16002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4pPr>
            <a:lvl5pPr marL="20574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9pPr>
          </a:lstStyle>
          <a:p>
            <a:pPr algn="ctr">
              <a:defRPr/>
            </a:pPr>
            <a:r>
              <a:rPr lang="pl-PL" sz="2722" b="1" dirty="0">
                <a:solidFill>
                  <a:srgbClr val="FFFFFF"/>
                </a:solidFill>
                <a:latin typeface="Calibri" pitchFamily="34" charset="0"/>
              </a:rPr>
              <a:t>Punkt Informacyjny MZP</a:t>
            </a:r>
            <a:endParaRPr lang="pl-PL" sz="2722" b="1" dirty="0">
              <a:solidFill>
                <a:srgbClr val="FFFFFF"/>
              </a:solidFill>
            </a:endParaRPr>
          </a:p>
        </p:txBody>
      </p:sp>
      <p:pic>
        <p:nvPicPr>
          <p:cNvPr id="11" name="Obraz 2" descr="Opis: files/Newsletter/nowy newsletter/image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66" y="6081151"/>
            <a:ext cx="1425850" cy="57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Symbol zastępczy zawartości 3"/>
          <p:cNvSpPr txBox="1">
            <a:spLocks/>
          </p:cNvSpPr>
          <p:nvPr/>
        </p:nvSpPr>
        <p:spPr bwMode="auto">
          <a:xfrm>
            <a:off x="-1" y="5239353"/>
            <a:ext cx="8888413" cy="988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89" tIns="0" rIns="89489" bIns="0" numCol="1" anchor="t" anchorCtr="0" compatLnSpc="1">
            <a:prstTxWarp prst="textNoShape">
              <a:avLst/>
            </a:prstTxWarp>
          </a:bodyPr>
          <a:lstStyle>
            <a:lvl1pPr marL="349250" indent="-349250" algn="l" defTabSz="920750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363" indent="-287338" algn="l" defTabSz="920750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293813" indent="-231775" algn="l" defTabSz="920750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719263" indent="-231775" algn="l" defTabSz="920750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143125" indent="-230188" algn="l" defTabSz="920750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600325" indent="-230188" algn="l" defTabSz="920750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3057525" indent="-230188" algn="l" defTabSz="920750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514725" indent="-230188" algn="l" defTabSz="920750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971925" indent="-230188" algn="l" defTabSz="920750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/>
            <a:endParaRPr lang="pl-PL" sz="2722" b="1" dirty="0">
              <a:solidFill>
                <a:srgbClr val="00B0F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mariusz_idzikowski\AppData\Local\Microsoft\Windows\Temporary Internet Files\Content.Outlook\Y5AW8452\mzp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428" y="1678668"/>
            <a:ext cx="2929748" cy="101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Symbol zastępczy zawartości 2"/>
          <p:cNvSpPr>
            <a:spLocks noGrp="1"/>
          </p:cNvSpPr>
          <p:nvPr>
            <p:ph idx="4294967295"/>
          </p:nvPr>
        </p:nvSpPr>
        <p:spPr>
          <a:xfrm>
            <a:off x="814506" y="3541087"/>
            <a:ext cx="8013459" cy="2540064"/>
          </a:xfrm>
        </p:spPr>
        <p:txBody>
          <a:bodyPr/>
          <a:lstStyle/>
          <a:p>
            <a:pPr marL="0" indent="0" algn="ctr" defTabSz="887254"/>
            <a:r>
              <a:rPr lang="pl-PL" sz="1750" b="1" kern="1200" dirty="0">
                <a:solidFill>
                  <a:srgbClr val="002C5A"/>
                </a:solidFill>
                <a:latin typeface="Calibri" pitchFamily="34" charset="0"/>
                <a:cs typeface="Calibri" pitchFamily="34" charset="0"/>
              </a:rPr>
              <a:t>Działalność informacyjna i szkoleniowa w zakresie zamówień publicznych</a:t>
            </a:r>
            <a:endParaRPr lang="pl-PL" sz="1750" kern="1200" dirty="0">
              <a:solidFill>
                <a:srgbClr val="002C5A"/>
              </a:solidFill>
              <a:latin typeface="Calibri" pitchFamily="34" charset="0"/>
              <a:cs typeface="Calibri" pitchFamily="34" charset="0"/>
            </a:endParaRPr>
          </a:p>
          <a:p>
            <a:pPr marL="348729" indent="-348729" defTabSz="887254">
              <a:buFont typeface="Wingdings" pitchFamily="2" charset="2"/>
              <a:buChar char="§"/>
            </a:pPr>
            <a:endParaRPr lang="pl-PL" sz="486" dirty="0">
              <a:solidFill>
                <a:srgbClr val="002C5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algn="ctr" defTabSz="887254"/>
            <a:r>
              <a:rPr lang="pl-PL" sz="1555" dirty="0">
                <a:solidFill>
                  <a:srgbClr val="002C5A"/>
                </a:solidFill>
                <a:latin typeface="Calibri" pitchFamily="34" charset="0"/>
                <a:cs typeface="Calibri" pitchFamily="34" charset="0"/>
              </a:rPr>
              <a:t>Misją MZP jest wprowadzenie polskich przedsiębiorców na </a:t>
            </a:r>
            <a:r>
              <a:rPr lang="pl-PL" sz="1555" u="sng" dirty="0">
                <a:solidFill>
                  <a:srgbClr val="002C5A"/>
                </a:solidFill>
                <a:latin typeface="Calibri" pitchFamily="34" charset="0"/>
                <a:cs typeface="Calibri" pitchFamily="34" charset="0"/>
              </a:rPr>
              <a:t>globalny rynek przetargów publicznych</a:t>
            </a:r>
            <a:r>
              <a:rPr lang="pl-PL" sz="1555" dirty="0">
                <a:solidFill>
                  <a:srgbClr val="002C5A"/>
                </a:solidFill>
                <a:latin typeface="Calibri" pitchFamily="34" charset="0"/>
                <a:cs typeface="Calibri" pitchFamily="34" charset="0"/>
              </a:rPr>
              <a:t>, w tym przetargów realizowanych przez Komisję Europejską i agencje ONZ, jak również zamówienia publiczne realizowane w różnych krajach, na różnych kontynentach</a:t>
            </a:r>
            <a:endParaRPr lang="pl-PL" sz="1555" kern="1200" dirty="0">
              <a:solidFill>
                <a:srgbClr val="002C5A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216" y="845303"/>
            <a:ext cx="3580662" cy="2685497"/>
          </a:xfrm>
          <a:prstGeom prst="rect">
            <a:avLst/>
          </a:prstGeom>
        </p:spPr>
      </p:pic>
      <p:pic>
        <p:nvPicPr>
          <p:cNvPr id="15" name="Picture 2" descr="d:\Users\malgorzata_palysa\Desktop\MZP_wizualizacja\Banery_z_www_10.06.2015\MZP_BANER1_P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034" y="5772743"/>
            <a:ext cx="4254401" cy="76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86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 bwMode="auto">
          <a:xfrm>
            <a:off x="-1" y="1"/>
            <a:ext cx="8888413" cy="69407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lIns="44215" tIns="44215" rIns="44215" bIns="44215" anchor="ctr"/>
          <a:lstStyle>
            <a:lvl1pPr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1pPr>
            <a:lvl2pPr marL="742950" indent="-28575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2pPr>
            <a:lvl3pPr marL="11430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3pPr>
            <a:lvl4pPr marL="16002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4pPr>
            <a:lvl5pPr marL="20574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9pPr>
          </a:lstStyle>
          <a:p>
            <a:pPr algn="ctr">
              <a:defRPr/>
            </a:pPr>
            <a:r>
              <a:rPr lang="pl-PL" sz="2722" b="1" dirty="0">
                <a:solidFill>
                  <a:srgbClr val="FFFFFF"/>
                </a:solidFill>
                <a:latin typeface="Calibri" pitchFamily="34" charset="0"/>
              </a:rPr>
              <a:t>Punkt Informacyjny MZP</a:t>
            </a:r>
            <a:endParaRPr lang="pl-PL" sz="2722" b="1" dirty="0">
              <a:solidFill>
                <a:srgbClr val="FFFFFF"/>
              </a:solidFill>
            </a:endParaRPr>
          </a:p>
        </p:txBody>
      </p:sp>
      <p:pic>
        <p:nvPicPr>
          <p:cNvPr id="11" name="Obraz 2" descr="Opis: files/Newsletter/nowy newsletter/image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66" y="6081151"/>
            <a:ext cx="1425850" cy="57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773820" y="1664233"/>
            <a:ext cx="7340772" cy="3978622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750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</a:t>
            </a:r>
            <a: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  <a:t/>
            </a:r>
            <a:b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</a:br>
            <a: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  <a:t>			</a:t>
            </a:r>
            <a:b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</a:br>
            <a:endParaRPr lang="pl-PL" sz="1555" dirty="0" smtClean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555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ZAKRES DZIAŁAŃ:  	</a:t>
            </a: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555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INFORMACJA	</a:t>
            </a:r>
            <a: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  <a:t>dostęp do informacji, szkolenia, publikacje			</a:t>
            </a: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555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DORADZTWO	</a:t>
            </a:r>
            <a: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  <a:t>korzystanie z baz przetargowych, porady ekspertów</a:t>
            </a: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555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NETWORKING	</a:t>
            </a:r>
            <a:r>
              <a:rPr lang="pl-PL" sz="1555" dirty="0">
                <a:solidFill>
                  <a:srgbClr val="002C5A"/>
                </a:solidFill>
                <a:latin typeface="Calibri" panose="020F0502020204030204" pitchFamily="34" charset="0"/>
              </a:rPr>
              <a:t>kojarzenie partnerów biznesowych, misje gospodarcze</a:t>
            </a: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ctr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sz="1555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Skontaktuj się z nami: </a:t>
            </a:r>
            <a:r>
              <a:rPr lang="pl-PL" sz="1555" dirty="0" smtClean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hlinkClick r:id="rId4"/>
              </a:rPr>
              <a:t>mzp@parp.gov.pl</a:t>
            </a:r>
            <a:r>
              <a:rPr lang="pl-PL" sz="1555" dirty="0" smtClean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; </a:t>
            </a:r>
            <a:r>
              <a:rPr lang="pl-PL" sz="1555" dirty="0" smtClean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hlinkClick r:id="rId5"/>
              </a:rPr>
              <a:t>piotr_sochon@parp.gov.pl</a:t>
            </a:r>
            <a:r>
              <a:rPr lang="pl-PL" sz="1555" dirty="0" smtClean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endParaRPr lang="pl-PL" sz="1555" dirty="0">
              <a:solidFill>
                <a:srgbClr val="002C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7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buClr>
                <a:schemeClr val="tx1"/>
              </a:buClr>
              <a:defRPr/>
            </a:pPr>
            <a:endParaRPr lang="pl-PL" sz="1555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5" name="Picture 7" descr="d:\Users\malgorzata_palysa\Desktop\małe_ikonki\CGS1401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50" y="3584392"/>
            <a:ext cx="444421" cy="44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d:\Users\malgorzata_palysa\Desktop\małe_ikonki\CGS13141_3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040" y="4166349"/>
            <a:ext cx="333315" cy="33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d:\Users\malgorzata_palysa\Desktop\małe_ikonki\CGS13248_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20" y="4731133"/>
            <a:ext cx="333315" cy="333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d:\Users\malgorzata_palysa\Desktop\MZP_wizualizacja\Logo_10.06.2015\mzp_logo_pl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09" y="1664233"/>
            <a:ext cx="1724896" cy="59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d:\Users\malgorzata_palysa\Desktop\MZP_wizualizacja\Banery_z_www_10.06.2015\MZP_BANER1_PL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004" y="5891347"/>
            <a:ext cx="4254401" cy="76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2679405" y="1683788"/>
            <a:ext cx="562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eaLnBrk="1" hangingPunct="1">
              <a:lnSpc>
                <a:spcPct val="100000"/>
              </a:lnSpc>
              <a:buClr>
                <a:schemeClr val="tx1"/>
              </a:buClr>
              <a:defRPr/>
            </a:pPr>
            <a:r>
              <a:rPr lang="pl-PL" dirty="0">
                <a:solidFill>
                  <a:srgbClr val="002C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PROJEKT PARP</a:t>
            </a:r>
            <a:r>
              <a:rPr lang="pl-PL" dirty="0">
                <a:solidFill>
                  <a:srgbClr val="002C5A"/>
                </a:solidFill>
                <a:latin typeface="Calibri" panose="020F0502020204030204" pitchFamily="34" charset="0"/>
              </a:rPr>
              <a:t> rekomendowany przez </a:t>
            </a:r>
            <a:r>
              <a:rPr lang="pl-PL" dirty="0" smtClean="0">
                <a:solidFill>
                  <a:srgbClr val="002C5A"/>
                </a:solidFill>
                <a:latin typeface="Calibri" panose="020F0502020204030204" pitchFamily="34" charset="0"/>
              </a:rPr>
              <a:t>Ministerstwo Rozwoju</a:t>
            </a:r>
            <a:r>
              <a:rPr lang="pl-PL" dirty="0">
                <a:solidFill>
                  <a:srgbClr val="002C5A"/>
                </a:solidFill>
                <a:latin typeface="Calibri" panose="020F0502020204030204" pitchFamily="34" charset="0"/>
              </a:rPr>
              <a:t>, </a:t>
            </a:r>
            <a:r>
              <a:rPr lang="pl-PL" dirty="0" smtClean="0">
                <a:solidFill>
                  <a:srgbClr val="002C5A"/>
                </a:solidFill>
                <a:latin typeface="Calibri" panose="020F0502020204030204" pitchFamily="34" charset="0"/>
              </a:rPr>
              <a:t>Ministerstwo </a:t>
            </a:r>
            <a:r>
              <a:rPr lang="pl-PL" dirty="0">
                <a:solidFill>
                  <a:srgbClr val="002C5A"/>
                </a:solidFill>
                <a:latin typeface="Calibri" panose="020F0502020204030204" pitchFamily="34" charset="0"/>
              </a:rPr>
              <a:t>Spraw Zagranicznych, Urząd Zamówień Publicznych</a:t>
            </a:r>
            <a:endParaRPr lang="pl-PL" dirty="0">
              <a:solidFill>
                <a:srgbClr val="002C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7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 bwMode="auto">
          <a:xfrm>
            <a:off x="-1" y="1"/>
            <a:ext cx="8888413" cy="69407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lIns="44215" tIns="44215" rIns="44215" bIns="44215" anchor="ctr"/>
          <a:lstStyle>
            <a:lvl1pPr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1pPr>
            <a:lvl2pPr marL="742950" indent="-28575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2pPr>
            <a:lvl3pPr marL="11430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3pPr>
            <a:lvl4pPr marL="16002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4pPr>
            <a:lvl5pPr marL="2057400" indent="-228600" defTabSz="457200" eaLnBrk="0"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Cambria" pitchFamily="18" charset="0"/>
                <a:sym typeface="Cambria" pitchFamily="18" charset="0"/>
              </a:defRPr>
            </a:lvl9pPr>
          </a:lstStyle>
          <a:p>
            <a:pPr algn="ctr">
              <a:defRPr/>
            </a:pPr>
            <a:r>
              <a:rPr lang="pl-PL" sz="2722" b="1" dirty="0">
                <a:solidFill>
                  <a:srgbClr val="FFFFFF"/>
                </a:solidFill>
                <a:latin typeface="Calibri" pitchFamily="34" charset="0"/>
              </a:rPr>
              <a:t>Punkt Informacyjny MZP</a:t>
            </a:r>
            <a:endParaRPr lang="pl-PL" sz="2722" b="1" dirty="0">
              <a:solidFill>
                <a:srgbClr val="FFFFFF"/>
              </a:solidFill>
            </a:endParaRPr>
          </a:p>
        </p:txBody>
      </p:sp>
      <p:pic>
        <p:nvPicPr>
          <p:cNvPr id="11" name="Obraz 2" descr="Opis: files/Newsletter/nowy newsletter/image0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66" y="6081151"/>
            <a:ext cx="1425850" cy="57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d:\Users\malgorzata_palysa\Desktop\MZP_wizualizacja\Banery_z_www_10.06.2015\MZP_BANER1_P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004" y="5891347"/>
            <a:ext cx="4254401" cy="76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269507" y="1003177"/>
            <a:ext cx="69689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1" dirty="0" smtClean="0">
                <a:solidFill>
                  <a:srgbClr val="002C5A"/>
                </a:solidFill>
                <a:latin typeface="Calibri" panose="020F0502020204030204" pitchFamily="34" charset="0"/>
              </a:rPr>
              <a:t>Punkt Informacyjny MZP w 2016 r.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 smtClean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Prawie 100 indywidualnych konsultacji;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5 seminariów z udziałem ekspertów;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Darmowa publikacja </a:t>
            </a: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"</a:t>
            </a: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Zamówienia publiczne Organizacji Narodów Zjednoczonych - praktyczny przewodnik dla </a:t>
            </a: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przedsiębiorcy„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Rozwijanie współpracy z instytucjami zamawiającymi</a:t>
            </a:r>
          </a:p>
          <a:p>
            <a:endParaRPr lang="pl-PL" sz="1800" dirty="0" smtClean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endParaRPr lang="pl-PL" sz="1800" dirty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W 2017 PARP </a:t>
            </a: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planuje </a:t>
            </a: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dofinansowanie </a:t>
            </a: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projektów szkoleniowo-doradczych z zakresu międzynarodowych przetargów w kwocie 23 198 107,00 </a:t>
            </a: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zł</a:t>
            </a: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 </a:t>
            </a:r>
            <a:r>
              <a:rPr lang="pl-PL" sz="1800" dirty="0" smtClean="0">
                <a:solidFill>
                  <a:srgbClr val="002C5A"/>
                </a:solidFill>
                <a:latin typeface="Calibri" panose="020F0502020204030204" pitchFamily="34" charset="0"/>
              </a:rPr>
              <a:t>w ramach </a:t>
            </a:r>
            <a:r>
              <a:rPr lang="pl-PL" sz="1800" dirty="0">
                <a:solidFill>
                  <a:srgbClr val="002C5A"/>
                </a:solidFill>
                <a:latin typeface="Calibri" panose="020F0502020204030204" pitchFamily="34" charset="0"/>
              </a:rPr>
              <a:t>działania 2.2. Programu Operacyjnego Wiedza Edukacja Rozwój (PO WER) 2014-2020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 smtClean="0">
              <a:solidFill>
                <a:srgbClr val="002C5A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5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E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E" charset="-18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7582</TotalTime>
  <Words>160</Words>
  <Application>Microsoft Office PowerPoint</Application>
  <PresentationFormat>Niestandardowy</PresentationFormat>
  <Paragraphs>35</Paragraphs>
  <Slides>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4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Cambria</vt:lpstr>
      <vt:lpstr>Times New Roman</vt:lpstr>
      <vt:lpstr>Times New Roman CE</vt:lpstr>
      <vt:lpstr>Wingdings</vt:lpstr>
      <vt:lpstr>1_Projekt domyślny</vt:lpstr>
      <vt:lpstr>4_Projekt domyślny</vt:lpstr>
      <vt:lpstr>Wsparcie dla polskich przedsiębiorców przy realizacji zamówień publicznych organizacji międzynarodowych</vt:lpstr>
      <vt:lpstr>Prezentacja programu PowerPoint</vt:lpstr>
      <vt:lpstr>Prezentacja programu PowerPoint</vt:lpstr>
      <vt:lpstr>Prezentacja programu PowerPoint</vt:lpstr>
    </vt:vector>
  </TitlesOfParts>
  <Company>Jasio Fasola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Jasio Fasola</dc:creator>
  <cp:lastModifiedBy>Sochoń Piotr</cp:lastModifiedBy>
  <cp:revision>481</cp:revision>
  <cp:lastPrinted>2014-02-17T14:30:06Z</cp:lastPrinted>
  <dcterms:created xsi:type="dcterms:W3CDTF">2008-08-21T11:30:26Z</dcterms:created>
  <dcterms:modified xsi:type="dcterms:W3CDTF">2016-11-21T19:14:40Z</dcterms:modified>
</cp:coreProperties>
</file>