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1"/>
  </p:notesMasterIdLst>
  <p:handoutMasterIdLst>
    <p:handoutMasterId r:id="rId22"/>
  </p:handoutMasterIdLst>
  <p:sldIdLst>
    <p:sldId id="256" r:id="rId2"/>
    <p:sldId id="257" r:id="rId3"/>
    <p:sldId id="377" r:id="rId4"/>
    <p:sldId id="259" r:id="rId5"/>
    <p:sldId id="381" r:id="rId6"/>
    <p:sldId id="333" r:id="rId7"/>
    <p:sldId id="382" r:id="rId8"/>
    <p:sldId id="383" r:id="rId9"/>
    <p:sldId id="384" r:id="rId10"/>
    <p:sldId id="385" r:id="rId11"/>
    <p:sldId id="375" r:id="rId12"/>
    <p:sldId id="378" r:id="rId13"/>
    <p:sldId id="303" r:id="rId14"/>
    <p:sldId id="299" r:id="rId15"/>
    <p:sldId id="300" r:id="rId16"/>
    <p:sldId id="277" r:id="rId17"/>
    <p:sldId id="351" r:id="rId18"/>
    <p:sldId id="340" r:id="rId19"/>
    <p:sldId id="35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guide id="3" orient="horz" pos="2928">
          <p15:clr>
            <a:srgbClr val="A4A3A4"/>
          </p15:clr>
        </p15:guide>
        <p15:guide id="4"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C2C2C"/>
    <a:srgbClr val="CC3300"/>
    <a:srgbClr val="C02500"/>
    <a:srgbClr val="008000"/>
    <a:srgbClr val="FF3300"/>
    <a:srgbClr val="800000"/>
    <a:srgbClr val="700000"/>
    <a:srgbClr val="3B3B3B"/>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26" autoAdjust="0"/>
  </p:normalViewPr>
  <p:slideViewPr>
    <p:cSldViewPr>
      <p:cViewPr varScale="1">
        <p:scale>
          <a:sx n="83" d="100"/>
          <a:sy n="83" d="100"/>
        </p:scale>
        <p:origin x="1378" y="72"/>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731" y="67"/>
      </p:cViewPr>
      <p:guideLst>
        <p:guide orient="horz" pos="3132"/>
        <p:guide pos="2143"/>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2014</c:v>
                </c:pt>
              </c:strCache>
            </c:strRef>
          </c:tx>
          <c:spPr>
            <a:solidFill>
              <a:schemeClr val="accent2">
                <a:lumMod val="60000"/>
                <a:lumOff val="40000"/>
              </a:schemeClr>
            </a:solidFill>
          </c:spPr>
          <c:invertIfNegative val="0"/>
          <c:cat>
            <c:strRef>
              <c:f>Sheet1!$A$2:$A$11</c:f>
              <c:strCache>
                <c:ptCount val="10"/>
                <c:pt idx="0">
                  <c:v>UNICEF</c:v>
                </c:pt>
                <c:pt idx="1">
                  <c:v>UN/PD</c:v>
                </c:pt>
                <c:pt idx="2">
                  <c:v>UNDP</c:v>
                </c:pt>
                <c:pt idx="3">
                  <c:v>WFP</c:v>
                </c:pt>
                <c:pt idx="4">
                  <c:v>UNHCR</c:v>
                </c:pt>
                <c:pt idx="5">
                  <c:v>WHO</c:v>
                </c:pt>
                <c:pt idx="6">
                  <c:v>UNOPS</c:v>
                </c:pt>
                <c:pt idx="7">
                  <c:v>PAHO</c:v>
                </c:pt>
                <c:pt idx="8">
                  <c:v>ILO</c:v>
                </c:pt>
                <c:pt idx="9">
                  <c:v>FAO</c:v>
                </c:pt>
              </c:strCache>
            </c:strRef>
          </c:cat>
          <c:val>
            <c:numRef>
              <c:f>Sheet1!$B$2:$B$11</c:f>
              <c:numCache>
                <c:formatCode>General</c:formatCode>
                <c:ptCount val="10"/>
                <c:pt idx="0">
                  <c:v>3382</c:v>
                </c:pt>
                <c:pt idx="1">
                  <c:v>3207</c:v>
                </c:pt>
                <c:pt idx="2">
                  <c:v>2285</c:v>
                </c:pt>
                <c:pt idx="3">
                  <c:v>2753</c:v>
                </c:pt>
                <c:pt idx="4">
                  <c:v>1045</c:v>
                </c:pt>
                <c:pt idx="5">
                  <c:v>709</c:v>
                </c:pt>
                <c:pt idx="6">
                  <c:v>669</c:v>
                </c:pt>
                <c:pt idx="7">
                  <c:v>709</c:v>
                </c:pt>
                <c:pt idx="8">
                  <c:v>148.06</c:v>
                </c:pt>
                <c:pt idx="9">
                  <c:v>351</c:v>
                </c:pt>
              </c:numCache>
            </c:numRef>
          </c:val>
          <c:extLst>
            <c:ext xmlns:c16="http://schemas.microsoft.com/office/drawing/2014/chart" uri="{C3380CC4-5D6E-409C-BE32-E72D297353CC}">
              <c16:uniqueId val="{00000000-E609-4B4E-A4D9-EA8921E71A22}"/>
            </c:ext>
          </c:extLst>
        </c:ser>
        <c:ser>
          <c:idx val="1"/>
          <c:order val="1"/>
          <c:tx>
            <c:strRef>
              <c:f>Sheet1!$C$1</c:f>
              <c:strCache>
                <c:ptCount val="1"/>
                <c:pt idx="0">
                  <c:v>2015</c:v>
                </c:pt>
              </c:strCache>
            </c:strRef>
          </c:tx>
          <c:spPr>
            <a:solidFill>
              <a:schemeClr val="accent2">
                <a:lumMod val="75000"/>
              </a:schemeClr>
            </a:solidFill>
          </c:spPr>
          <c:invertIfNegative val="0"/>
          <c:dLbls>
            <c:dLbl>
              <c:idx val="1"/>
              <c:layout>
                <c:manualLayout>
                  <c:x val="-2.8556264092755124E-17"/>
                  <c:y val="-3.1073446327683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9D-495D-8343-06541DD1937E}"/>
                </c:ext>
              </c:extLst>
            </c:dLbl>
            <c:dLbl>
              <c:idx val="3"/>
              <c:layout>
                <c:manualLayout>
                  <c:x val="1.24610591900310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E1-45AD-9EB0-ECBFB0028B33}"/>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UNICEF</c:v>
                </c:pt>
                <c:pt idx="1">
                  <c:v>UN/PD</c:v>
                </c:pt>
                <c:pt idx="2">
                  <c:v>UNDP</c:v>
                </c:pt>
                <c:pt idx="3">
                  <c:v>WFP</c:v>
                </c:pt>
                <c:pt idx="4">
                  <c:v>UNHCR</c:v>
                </c:pt>
                <c:pt idx="5">
                  <c:v>WHO</c:v>
                </c:pt>
                <c:pt idx="6">
                  <c:v>UNOPS</c:v>
                </c:pt>
                <c:pt idx="7">
                  <c:v>PAHO</c:v>
                </c:pt>
                <c:pt idx="8">
                  <c:v>ILO</c:v>
                </c:pt>
                <c:pt idx="9">
                  <c:v>FAO</c:v>
                </c:pt>
              </c:strCache>
            </c:strRef>
          </c:cat>
          <c:val>
            <c:numRef>
              <c:f>Sheet1!$C$2:$C$11</c:f>
              <c:numCache>
                <c:formatCode>_-* #,##0_-;\-* #,##0_-;_-* "-"??_-;_-@_-</c:formatCode>
                <c:ptCount val="10"/>
                <c:pt idx="0">
                  <c:v>3428</c:v>
                </c:pt>
                <c:pt idx="1">
                  <c:v>3089</c:v>
                </c:pt>
                <c:pt idx="2">
                  <c:v>2737</c:v>
                </c:pt>
                <c:pt idx="3">
                  <c:v>2630</c:v>
                </c:pt>
                <c:pt idx="4">
                  <c:v>982</c:v>
                </c:pt>
                <c:pt idx="5">
                  <c:v>881</c:v>
                </c:pt>
                <c:pt idx="6">
                  <c:v>717</c:v>
                </c:pt>
                <c:pt idx="7">
                  <c:v>668</c:v>
                </c:pt>
                <c:pt idx="8">
                  <c:v>370</c:v>
                </c:pt>
                <c:pt idx="9">
                  <c:v>344</c:v>
                </c:pt>
              </c:numCache>
            </c:numRef>
          </c:val>
          <c:extLst>
            <c:ext xmlns:c16="http://schemas.microsoft.com/office/drawing/2014/chart" uri="{C3380CC4-5D6E-409C-BE32-E72D297353CC}">
              <c16:uniqueId val="{00000001-E609-4B4E-A4D9-EA8921E71A22}"/>
            </c:ext>
          </c:extLst>
        </c:ser>
        <c:dLbls>
          <c:showLegendKey val="0"/>
          <c:showVal val="0"/>
          <c:showCatName val="0"/>
          <c:showSerName val="0"/>
          <c:showPercent val="0"/>
          <c:showBubbleSize val="0"/>
        </c:dLbls>
        <c:gapWidth val="150"/>
        <c:axId val="35053568"/>
        <c:axId val="35055104"/>
      </c:barChart>
      <c:catAx>
        <c:axId val="35053568"/>
        <c:scaling>
          <c:orientation val="minMax"/>
        </c:scaling>
        <c:delete val="0"/>
        <c:axPos val="b"/>
        <c:numFmt formatCode="General" sourceLinked="0"/>
        <c:majorTickMark val="out"/>
        <c:minorTickMark val="none"/>
        <c:tickLblPos val="nextTo"/>
        <c:txPr>
          <a:bodyPr/>
          <a:lstStyle/>
          <a:p>
            <a:pPr>
              <a:defRPr b="1"/>
            </a:pPr>
            <a:endParaRPr lang="en-US"/>
          </a:p>
        </c:txPr>
        <c:crossAx val="35055104"/>
        <c:crosses val="autoZero"/>
        <c:auto val="1"/>
        <c:lblAlgn val="ctr"/>
        <c:lblOffset val="100"/>
        <c:noMultiLvlLbl val="0"/>
      </c:catAx>
      <c:valAx>
        <c:axId val="35055104"/>
        <c:scaling>
          <c:orientation val="minMax"/>
        </c:scaling>
        <c:delete val="0"/>
        <c:axPos val="l"/>
        <c:majorGridlines/>
        <c:numFmt formatCode="General" sourceLinked="1"/>
        <c:majorTickMark val="out"/>
        <c:minorTickMark val="none"/>
        <c:tickLblPos val="nextTo"/>
        <c:crossAx val="3505356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Goods</c:v>
                </c:pt>
              </c:strCache>
            </c:strRef>
          </c:tx>
          <c:spPr>
            <a:solidFill>
              <a:schemeClr val="accent2">
                <a:lumMod val="75000"/>
              </a:schemeClr>
            </a:solidFill>
          </c:spPr>
          <c:invertIfNegative val="0"/>
          <c:dLbls>
            <c:spPr>
              <a:noFill/>
              <a:ln>
                <a:noFill/>
              </a:ln>
              <a:effectLst/>
            </c:spPr>
            <c:txPr>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USA</c:v>
                </c:pt>
                <c:pt idx="1">
                  <c:v>India</c:v>
                </c:pt>
                <c:pt idx="2">
                  <c:v>UAE</c:v>
                </c:pt>
                <c:pt idx="3">
                  <c:v>Switzerland</c:v>
                </c:pt>
                <c:pt idx="4">
                  <c:v>Belgium</c:v>
                </c:pt>
                <c:pt idx="5">
                  <c:v>Afghanistan</c:v>
                </c:pt>
                <c:pt idx="6">
                  <c:v>Denmark</c:v>
                </c:pt>
                <c:pt idx="7">
                  <c:v>France</c:v>
                </c:pt>
                <c:pt idx="8">
                  <c:v>UK</c:v>
                </c:pt>
                <c:pt idx="9">
                  <c:v>Kenya</c:v>
                </c:pt>
              </c:strCache>
            </c:strRef>
          </c:cat>
          <c:val>
            <c:numRef>
              <c:f>Sheet1!$B$2:$B$11</c:f>
              <c:numCache>
                <c:formatCode>_(* #,##0_);_(* \(#,##0\);_(* "-"??_);_(@_)</c:formatCode>
                <c:ptCount val="10"/>
                <c:pt idx="0">
                  <c:v>811</c:v>
                </c:pt>
                <c:pt idx="1">
                  <c:v>1120</c:v>
                </c:pt>
                <c:pt idx="2">
                  <c:v>712</c:v>
                </c:pt>
                <c:pt idx="3">
                  <c:v>133</c:v>
                </c:pt>
                <c:pt idx="4">
                  <c:v>641</c:v>
                </c:pt>
                <c:pt idx="5">
                  <c:v>48</c:v>
                </c:pt>
                <c:pt idx="6">
                  <c:v>233</c:v>
                </c:pt>
                <c:pt idx="7">
                  <c:v>421</c:v>
                </c:pt>
                <c:pt idx="8">
                  <c:v>167</c:v>
                </c:pt>
                <c:pt idx="9">
                  <c:v>139</c:v>
                </c:pt>
              </c:numCache>
            </c:numRef>
          </c:val>
          <c:extLst>
            <c:ext xmlns:c16="http://schemas.microsoft.com/office/drawing/2014/chart" uri="{C3380CC4-5D6E-409C-BE32-E72D297353CC}">
              <c16:uniqueId val="{00000000-27F6-412B-B180-96CA36EE4A7B}"/>
            </c:ext>
          </c:extLst>
        </c:ser>
        <c:ser>
          <c:idx val="1"/>
          <c:order val="1"/>
          <c:tx>
            <c:strRef>
              <c:f>Sheet1!$C$1</c:f>
              <c:strCache>
                <c:ptCount val="1"/>
                <c:pt idx="0">
                  <c:v>Services</c:v>
                </c:pt>
              </c:strCache>
            </c:strRef>
          </c:tx>
          <c:spPr>
            <a:solidFill>
              <a:schemeClr val="accent2">
                <a:lumMod val="60000"/>
                <a:lumOff val="40000"/>
              </a:schemeClr>
            </a:solidFill>
          </c:spPr>
          <c:invertIfNegative val="0"/>
          <c:dLbls>
            <c:spPr>
              <a:noFill/>
              <a:ln>
                <a:noFill/>
              </a:ln>
              <a:effectLst/>
            </c:spPr>
            <c:txPr>
              <a:bodyPr/>
              <a:lstStyle/>
              <a:p>
                <a:pPr>
                  <a:defRPr sz="1000" b="1">
                    <a:solidFill>
                      <a:srgbClr val="3B3B3B"/>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USA</c:v>
                </c:pt>
                <c:pt idx="1">
                  <c:v>India</c:v>
                </c:pt>
                <c:pt idx="2">
                  <c:v>UAE</c:v>
                </c:pt>
                <c:pt idx="3">
                  <c:v>Switzerland</c:v>
                </c:pt>
                <c:pt idx="4">
                  <c:v>Belgium</c:v>
                </c:pt>
                <c:pt idx="5">
                  <c:v>Afghanistan</c:v>
                </c:pt>
                <c:pt idx="6">
                  <c:v>Denmark</c:v>
                </c:pt>
                <c:pt idx="7">
                  <c:v>France</c:v>
                </c:pt>
                <c:pt idx="8">
                  <c:v>UK</c:v>
                </c:pt>
                <c:pt idx="9">
                  <c:v>Kenya</c:v>
                </c:pt>
              </c:strCache>
            </c:strRef>
          </c:cat>
          <c:val>
            <c:numRef>
              <c:f>Sheet1!$C$2:$C$11</c:f>
              <c:numCache>
                <c:formatCode>_(* #,##0_);_(* \(#,##0\);_(* "-"??_);_(@_)</c:formatCode>
                <c:ptCount val="10"/>
                <c:pt idx="0">
                  <c:v>836</c:v>
                </c:pt>
                <c:pt idx="1">
                  <c:v>157</c:v>
                </c:pt>
                <c:pt idx="2">
                  <c:v>93</c:v>
                </c:pt>
                <c:pt idx="3">
                  <c:v>610</c:v>
                </c:pt>
                <c:pt idx="4">
                  <c:v>67</c:v>
                </c:pt>
                <c:pt idx="5">
                  <c:v>580</c:v>
                </c:pt>
                <c:pt idx="6">
                  <c:v>333</c:v>
                </c:pt>
                <c:pt idx="7">
                  <c:v>123</c:v>
                </c:pt>
                <c:pt idx="8">
                  <c:v>347</c:v>
                </c:pt>
                <c:pt idx="9">
                  <c:v>306</c:v>
                </c:pt>
              </c:numCache>
            </c:numRef>
          </c:val>
          <c:extLst>
            <c:ext xmlns:c16="http://schemas.microsoft.com/office/drawing/2014/chart" uri="{C3380CC4-5D6E-409C-BE32-E72D297353CC}">
              <c16:uniqueId val="{00000001-27F6-412B-B180-96CA36EE4A7B}"/>
            </c:ext>
          </c:extLst>
        </c:ser>
        <c:dLbls>
          <c:showLegendKey val="0"/>
          <c:showVal val="0"/>
          <c:showCatName val="0"/>
          <c:showSerName val="0"/>
          <c:showPercent val="0"/>
          <c:showBubbleSize val="0"/>
        </c:dLbls>
        <c:gapWidth val="150"/>
        <c:shape val="box"/>
        <c:axId val="44769664"/>
        <c:axId val="44771200"/>
        <c:axId val="0"/>
      </c:bar3DChart>
      <c:catAx>
        <c:axId val="44769664"/>
        <c:scaling>
          <c:orientation val="minMax"/>
        </c:scaling>
        <c:delete val="0"/>
        <c:axPos val="b"/>
        <c:numFmt formatCode="General" sourceLinked="0"/>
        <c:majorTickMark val="out"/>
        <c:minorTickMark val="none"/>
        <c:tickLblPos val="nextTo"/>
        <c:txPr>
          <a:bodyPr/>
          <a:lstStyle/>
          <a:p>
            <a:pPr>
              <a:defRPr sz="1800" b="1"/>
            </a:pPr>
            <a:endParaRPr lang="en-US"/>
          </a:p>
        </c:txPr>
        <c:crossAx val="44771200"/>
        <c:crosses val="autoZero"/>
        <c:auto val="1"/>
        <c:lblAlgn val="ctr"/>
        <c:lblOffset val="100"/>
        <c:noMultiLvlLbl val="0"/>
      </c:catAx>
      <c:valAx>
        <c:axId val="44771200"/>
        <c:scaling>
          <c:orientation val="minMax"/>
        </c:scaling>
        <c:delete val="0"/>
        <c:axPos val="l"/>
        <c:majorGridlines/>
        <c:numFmt formatCode="_(* #,##0_);_(* \(#,##0\);_(* &quot;-&quot;??_);_(@_)" sourceLinked="1"/>
        <c:majorTickMark val="out"/>
        <c:minorTickMark val="none"/>
        <c:tickLblPos val="nextTo"/>
        <c:txPr>
          <a:bodyPr/>
          <a:lstStyle/>
          <a:p>
            <a:pPr>
              <a:defRPr sz="1200" b="1"/>
            </a:pPr>
            <a:endParaRPr lang="en-US"/>
          </a:p>
        </c:txPr>
        <c:crossAx val="44769664"/>
        <c:crosses val="autoZero"/>
        <c:crossBetween val="between"/>
      </c:valAx>
    </c:plotArea>
    <c:legend>
      <c:legendPos val="r"/>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solidFill>
                  <a:srgbClr val="FF6600"/>
                </a:solidFill>
              </a:rPr>
              <a:t>Top 5 sectors (</a:t>
            </a:r>
            <a:r>
              <a:rPr lang="en-GB" dirty="0" err="1">
                <a:solidFill>
                  <a:srgbClr val="FF6600"/>
                </a:solidFill>
              </a:rPr>
              <a:t>approx</a:t>
            </a:r>
            <a:r>
              <a:rPr lang="en-GB" dirty="0">
                <a:solidFill>
                  <a:srgbClr val="FF6600"/>
                </a:solidFill>
              </a:rPr>
              <a:t> 75% of total UN procurement)</a:t>
            </a:r>
          </a:p>
        </c:rich>
      </c:tx>
      <c:layout>
        <c:manualLayout>
          <c:xMode val="edge"/>
          <c:yMode val="edge"/>
          <c:x val="3.9583596750758954E-2"/>
          <c:y val="3.2994923857868022E-2"/>
        </c:manualLayout>
      </c:layout>
      <c:overlay val="0"/>
    </c:title>
    <c:autoTitleDeleted val="0"/>
    <c:plotArea>
      <c:layout/>
      <c:pieChart>
        <c:varyColors val="1"/>
        <c:ser>
          <c:idx val="0"/>
          <c:order val="0"/>
          <c:tx>
            <c:strRef>
              <c:f>Sheet1!$B$1</c:f>
              <c:strCache>
                <c:ptCount val="1"/>
                <c:pt idx="0">
                  <c:v>Top 5 sectors (68% of total UN procurement)</c:v>
                </c:pt>
              </c:strCache>
            </c:strRef>
          </c:tx>
          <c:cat>
            <c:strRef>
              <c:f>Sheet1!$A$2:$A$7</c:f>
              <c:strCache>
                <c:ptCount val="6"/>
                <c:pt idx="0">
                  <c:v>Health</c:v>
                </c:pt>
                <c:pt idx="1">
                  <c:v>Transport</c:v>
                </c:pt>
                <c:pt idx="2">
                  <c:v>Food &amp; farming</c:v>
                </c:pt>
                <c:pt idx="3">
                  <c:v>Construction &amp; engineering</c:v>
                </c:pt>
                <c:pt idx="4">
                  <c:v>Management &amp; administrative services</c:v>
                </c:pt>
                <c:pt idx="5">
                  <c:v>Other goods &amp; services</c:v>
                </c:pt>
              </c:strCache>
            </c:strRef>
          </c:cat>
          <c:val>
            <c:numRef>
              <c:f>Sheet1!$B$2:$B$7</c:f>
              <c:numCache>
                <c:formatCode>General</c:formatCode>
                <c:ptCount val="6"/>
                <c:pt idx="0" formatCode="0.00%">
                  <c:v>23</c:v>
                </c:pt>
                <c:pt idx="1">
                  <c:v>17</c:v>
                </c:pt>
                <c:pt idx="2">
                  <c:v>10</c:v>
                </c:pt>
                <c:pt idx="3">
                  <c:v>11</c:v>
                </c:pt>
                <c:pt idx="4">
                  <c:v>15</c:v>
                </c:pt>
                <c:pt idx="5">
                  <c:v>27</c:v>
                </c:pt>
              </c:numCache>
            </c:numRef>
          </c:val>
          <c:extLst>
            <c:ext xmlns:c16="http://schemas.microsoft.com/office/drawing/2014/chart" uri="{C3380CC4-5D6E-409C-BE32-E72D297353CC}">
              <c16:uniqueId val="{00000000-D350-4ED7-AE4E-6809E1A7FC3C}"/>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6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0.26168</cdr:x>
      <cdr:y>0.22034</cdr:y>
    </cdr:from>
    <cdr:to>
      <cdr:x>0.35514</cdr:x>
      <cdr:y>0.28195</cdr:y>
    </cdr:to>
    <cdr:sp macro="" textlink="">
      <cdr:nvSpPr>
        <cdr:cNvPr id="4" name="TextBox 1"/>
        <cdr:cNvSpPr txBox="1"/>
      </cdr:nvSpPr>
      <cdr:spPr>
        <a:xfrm xmlns:a="http://schemas.openxmlformats.org/drawingml/2006/main">
          <a:off x="2133600" y="990600"/>
          <a:ext cx="762016" cy="2769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0.40889</cdr:x>
      <cdr:y>0.28385</cdr:y>
    </cdr:from>
    <cdr:to>
      <cdr:x>0.4891</cdr:x>
      <cdr:y>0.37522</cdr:y>
    </cdr:to>
    <cdr:sp macro="" textlink="">
      <cdr:nvSpPr>
        <cdr:cNvPr id="3" name="TextBox 1"/>
        <cdr:cNvSpPr txBox="1"/>
      </cdr:nvSpPr>
      <cdr:spPr>
        <a:xfrm xmlns:a="http://schemas.openxmlformats.org/drawingml/2006/main">
          <a:off x="3107763" y="1420305"/>
          <a:ext cx="609600" cy="4572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600" dirty="0">
              <a:solidFill>
                <a:schemeClr val="bg1"/>
              </a:solidFill>
            </a:rPr>
            <a:t>23%</a:t>
          </a:r>
          <a:endParaRPr lang="en-GB" sz="1600" dirty="0">
            <a:solidFill>
              <a:schemeClr val="bg1"/>
            </a:solidFill>
          </a:endParaRPr>
        </a:p>
      </cdr:txBody>
    </cdr:sp>
  </cdr:relSizeAnchor>
  <cdr:relSizeAnchor xmlns:cdr="http://schemas.openxmlformats.org/drawingml/2006/chartDrawing">
    <cdr:from>
      <cdr:x>0.45902</cdr:x>
      <cdr:y>0.56345</cdr:y>
    </cdr:from>
    <cdr:to>
      <cdr:x>0.53923</cdr:x>
      <cdr:y>0.65482</cdr:y>
    </cdr:to>
    <cdr:sp macro="" textlink="">
      <cdr:nvSpPr>
        <cdr:cNvPr id="4" name="TextBox 1"/>
        <cdr:cNvSpPr txBox="1"/>
      </cdr:nvSpPr>
      <cdr:spPr>
        <a:xfrm xmlns:a="http://schemas.openxmlformats.org/drawingml/2006/main">
          <a:off x="3488763" y="2819400"/>
          <a:ext cx="609630" cy="4571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600" dirty="0">
              <a:solidFill>
                <a:schemeClr val="bg1"/>
              </a:solidFill>
            </a:rPr>
            <a:t>17%</a:t>
          </a:r>
          <a:endParaRPr lang="en-GB" sz="1600" dirty="0">
            <a:solidFill>
              <a:schemeClr val="bg1"/>
            </a:solidFill>
          </a:endParaRPr>
        </a:p>
      </cdr:txBody>
    </cdr:sp>
  </cdr:relSizeAnchor>
  <cdr:relSizeAnchor xmlns:cdr="http://schemas.openxmlformats.org/drawingml/2006/chartDrawing">
    <cdr:from>
      <cdr:x>0.38884</cdr:x>
      <cdr:y>0.77665</cdr:y>
    </cdr:from>
    <cdr:to>
      <cdr:x>0.4891</cdr:x>
      <cdr:y>0.80266</cdr:y>
    </cdr:to>
    <cdr:sp macro="" textlink="">
      <cdr:nvSpPr>
        <cdr:cNvPr id="5" name="TextBox 1"/>
        <cdr:cNvSpPr txBox="1"/>
      </cdr:nvSpPr>
      <cdr:spPr>
        <a:xfrm xmlns:a="http://schemas.openxmlformats.org/drawingml/2006/main">
          <a:off x="2955363" y="3886200"/>
          <a:ext cx="762003" cy="1301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600" dirty="0">
              <a:solidFill>
                <a:schemeClr val="bg1"/>
              </a:solidFill>
            </a:rPr>
            <a:t>10%</a:t>
          </a:r>
          <a:endParaRPr lang="en-GB" sz="1600" dirty="0">
            <a:solidFill>
              <a:schemeClr val="bg1"/>
            </a:solidFill>
          </a:endParaRPr>
        </a:p>
      </cdr:txBody>
    </cdr:sp>
  </cdr:relSizeAnchor>
  <cdr:relSizeAnchor xmlns:cdr="http://schemas.openxmlformats.org/drawingml/2006/chartDrawing">
    <cdr:from>
      <cdr:x>0.26853</cdr:x>
      <cdr:y>0.79188</cdr:y>
    </cdr:from>
    <cdr:to>
      <cdr:x>0.37882</cdr:x>
      <cdr:y>0.86802</cdr:y>
    </cdr:to>
    <cdr:sp macro="" textlink="">
      <cdr:nvSpPr>
        <cdr:cNvPr id="6" name="TextBox 1"/>
        <cdr:cNvSpPr txBox="1"/>
      </cdr:nvSpPr>
      <cdr:spPr>
        <a:xfrm xmlns:a="http://schemas.openxmlformats.org/drawingml/2006/main">
          <a:off x="2040963" y="3962400"/>
          <a:ext cx="838228" cy="38099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600" dirty="0">
              <a:solidFill>
                <a:schemeClr val="bg1"/>
              </a:solidFill>
            </a:rPr>
            <a:t>11%</a:t>
          </a:r>
          <a:endParaRPr lang="en-GB" sz="1600" dirty="0">
            <a:solidFill>
              <a:schemeClr val="bg1"/>
            </a:solidFill>
          </a:endParaRPr>
        </a:p>
      </cdr:txBody>
    </cdr:sp>
  </cdr:relSizeAnchor>
  <cdr:relSizeAnchor xmlns:cdr="http://schemas.openxmlformats.org/drawingml/2006/chartDrawing">
    <cdr:from>
      <cdr:x>0.15825</cdr:x>
      <cdr:y>0.70051</cdr:y>
    </cdr:from>
    <cdr:to>
      <cdr:x>0.23845</cdr:x>
      <cdr:y>0.79188</cdr:y>
    </cdr:to>
    <cdr:sp macro="" textlink="">
      <cdr:nvSpPr>
        <cdr:cNvPr id="7" name="TextBox 1"/>
        <cdr:cNvSpPr txBox="1"/>
      </cdr:nvSpPr>
      <cdr:spPr>
        <a:xfrm xmlns:a="http://schemas.openxmlformats.org/drawingml/2006/main">
          <a:off x="1202763" y="3505200"/>
          <a:ext cx="609554" cy="4571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600" dirty="0">
              <a:solidFill>
                <a:schemeClr val="bg1"/>
              </a:solidFill>
            </a:rPr>
            <a:t>15%</a:t>
          </a:r>
          <a:endParaRPr lang="en-GB" sz="1600" dirty="0">
            <a:solidFill>
              <a:schemeClr val="bg1"/>
            </a:solidFill>
          </a:endParaRPr>
        </a:p>
      </cdr:txBody>
    </cdr:sp>
  </cdr:relSizeAnchor>
  <cdr:relSizeAnchor xmlns:cdr="http://schemas.openxmlformats.org/drawingml/2006/chartDrawing">
    <cdr:from>
      <cdr:x>0.15825</cdr:x>
      <cdr:y>0.33503</cdr:y>
    </cdr:from>
    <cdr:to>
      <cdr:x>0.23845</cdr:x>
      <cdr:y>0.4264</cdr:y>
    </cdr:to>
    <cdr:sp macro="" textlink="">
      <cdr:nvSpPr>
        <cdr:cNvPr id="8" name="TextBox 1"/>
        <cdr:cNvSpPr txBox="1"/>
      </cdr:nvSpPr>
      <cdr:spPr>
        <a:xfrm xmlns:a="http://schemas.openxmlformats.org/drawingml/2006/main">
          <a:off x="1202763" y="1676401"/>
          <a:ext cx="609554" cy="4571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600" dirty="0">
              <a:solidFill>
                <a:schemeClr val="bg1"/>
              </a:solidFill>
            </a:rPr>
            <a:t>24%</a:t>
          </a:r>
          <a:endParaRPr lang="en-GB" sz="16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5700" tIns="47850" rIns="95700" bIns="47850" rtlCol="0"/>
          <a:lstStyle>
            <a:lvl1pPr algn="l">
              <a:defRPr sz="1300"/>
            </a:lvl1pPr>
          </a:lstStyle>
          <a:p>
            <a:endParaRPr lang="en-US"/>
          </a:p>
        </p:txBody>
      </p:sp>
      <p:sp>
        <p:nvSpPr>
          <p:cNvPr id="3" name="Date Placeholder 2"/>
          <p:cNvSpPr>
            <a:spLocks noGrp="1"/>
          </p:cNvSpPr>
          <p:nvPr>
            <p:ph type="dt" sz="quarter" idx="1"/>
          </p:nvPr>
        </p:nvSpPr>
        <p:spPr>
          <a:xfrm>
            <a:off x="3970939" y="1"/>
            <a:ext cx="3037840" cy="464820"/>
          </a:xfrm>
          <a:prstGeom prst="rect">
            <a:avLst/>
          </a:prstGeom>
        </p:spPr>
        <p:txBody>
          <a:bodyPr vert="horz" lIns="95700" tIns="47850" rIns="95700" bIns="47850" rtlCol="0"/>
          <a:lstStyle>
            <a:lvl1pPr algn="r">
              <a:defRPr sz="1300"/>
            </a:lvl1pPr>
          </a:lstStyle>
          <a:p>
            <a:fld id="{04D3B1FE-7A54-44E6-A863-29CD2F524E8A}" type="datetimeFigureOut">
              <a:rPr lang="en-US" smtClean="0"/>
              <a:t>11/17/2016</a:t>
            </a:fld>
            <a:endParaRPr lang="en-US"/>
          </a:p>
        </p:txBody>
      </p:sp>
      <p:sp>
        <p:nvSpPr>
          <p:cNvPr id="4" name="Footer Placeholder 3"/>
          <p:cNvSpPr>
            <a:spLocks noGrp="1"/>
          </p:cNvSpPr>
          <p:nvPr>
            <p:ph type="ftr" sz="quarter" idx="2"/>
          </p:nvPr>
        </p:nvSpPr>
        <p:spPr>
          <a:xfrm>
            <a:off x="1" y="8829968"/>
            <a:ext cx="3037840" cy="464820"/>
          </a:xfrm>
          <a:prstGeom prst="rect">
            <a:avLst/>
          </a:prstGeom>
        </p:spPr>
        <p:txBody>
          <a:bodyPr vert="horz" lIns="95700" tIns="47850" rIns="95700" bIns="47850" rtlCol="0" anchor="b"/>
          <a:lstStyle>
            <a:lvl1pPr algn="l">
              <a:defRPr sz="1300"/>
            </a:lvl1pPr>
          </a:lstStyle>
          <a:p>
            <a:endParaRPr lang="en-US"/>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5700" tIns="47850" rIns="95700" bIns="47850" rtlCol="0" anchor="b"/>
          <a:lstStyle>
            <a:lvl1pPr algn="r">
              <a:defRPr sz="1300"/>
            </a:lvl1pPr>
          </a:lstStyle>
          <a:p>
            <a:fld id="{2BCCDE73-7BA0-4F37-8C59-7D1F0F9E316C}" type="slidenum">
              <a:rPr lang="en-US" smtClean="0"/>
              <a:t>‹#›</a:t>
            </a:fld>
            <a:endParaRPr lang="en-US"/>
          </a:p>
        </p:txBody>
      </p:sp>
    </p:spTree>
    <p:extLst>
      <p:ext uri="{BB962C8B-B14F-4D97-AF65-F5344CB8AC3E}">
        <p14:creationId xmlns:p14="http://schemas.microsoft.com/office/powerpoint/2010/main" val="368364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5700" tIns="47850" rIns="95700" bIns="47850" rtlCol="0"/>
          <a:lstStyle>
            <a:lvl1pPr algn="l">
              <a:defRPr sz="13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5700" tIns="47850" rIns="95700" bIns="47850" rtlCol="0"/>
          <a:lstStyle>
            <a:lvl1pPr algn="r">
              <a:defRPr sz="1300"/>
            </a:lvl1pPr>
          </a:lstStyle>
          <a:p>
            <a:fld id="{16FD8103-A0FE-455F-941B-8A882C7CFFAC}" type="datetimeFigureOut">
              <a:rPr lang="en-US" smtClean="0"/>
              <a:pPr/>
              <a:t>11/17/2016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5700" tIns="47850" rIns="95700" bIns="47850"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5700" tIns="47850" rIns="95700" bIns="47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4820"/>
          </a:xfrm>
          <a:prstGeom prst="rect">
            <a:avLst/>
          </a:prstGeom>
        </p:spPr>
        <p:txBody>
          <a:bodyPr vert="horz" lIns="95700" tIns="47850" rIns="95700" bIns="47850" rtlCol="0" anchor="b"/>
          <a:lstStyle>
            <a:lvl1pPr algn="l">
              <a:defRPr sz="13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5700" tIns="47850" rIns="95700" bIns="47850" rtlCol="0" anchor="b"/>
          <a:lstStyle>
            <a:lvl1pPr algn="r">
              <a:defRPr sz="1300"/>
            </a:lvl1pPr>
          </a:lstStyle>
          <a:p>
            <a:fld id="{95F6DD17-8965-4EDC-B7FE-7E2EBFB2A9BE}" type="slidenum">
              <a:rPr lang="en-US" smtClean="0"/>
              <a:pPr/>
              <a:t>‹#›</a:t>
            </a:fld>
            <a:endParaRPr lang="en-US"/>
          </a:p>
        </p:txBody>
      </p:sp>
    </p:spTree>
    <p:extLst>
      <p:ext uri="{BB962C8B-B14F-4D97-AF65-F5344CB8AC3E}">
        <p14:creationId xmlns:p14="http://schemas.microsoft.com/office/powerpoint/2010/main" val="118338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Education" TargetMode="External"/><Relationship Id="rId3" Type="http://schemas.openxmlformats.org/officeDocument/2006/relationships/hyperlink" Target="https://en.wikipedia.org/wiki/Sustainable_Development_Goals#cite_note-equality-1" TargetMode="External"/><Relationship Id="rId7" Type="http://schemas.openxmlformats.org/officeDocument/2006/relationships/hyperlink" Target="https://en.wikipedia.org/wiki/Health"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Hunger" TargetMode="External"/><Relationship Id="rId5" Type="http://schemas.openxmlformats.org/officeDocument/2006/relationships/hyperlink" Target="https://en.wikipedia.org/wiki/Poverty" TargetMode="External"/><Relationship Id="rId10" Type="http://schemas.openxmlformats.org/officeDocument/2006/relationships/hyperlink" Target="https://en.wikipedia.org/wiki/Sustainable_Development_Goals#cite_note-2" TargetMode="External"/><Relationship Id="rId4" Type="http://schemas.openxmlformats.org/officeDocument/2006/relationships/hyperlink" Target="https://en.wikipedia.org/wiki/International_development" TargetMode="External"/><Relationship Id="rId9" Type="http://schemas.openxmlformats.org/officeDocument/2006/relationships/hyperlink" Target="https://en.wikipedia.org/wiki/Climate_chang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F6DD17-8965-4EDC-B7FE-7E2EBFB2A9BE}" type="slidenum">
              <a:rPr lang="en-US" smtClean="0"/>
              <a:pPr/>
              <a:t>1</a:t>
            </a:fld>
            <a:endParaRPr lang="en-US"/>
          </a:p>
        </p:txBody>
      </p:sp>
    </p:spTree>
    <p:extLst>
      <p:ext uri="{BB962C8B-B14F-4D97-AF65-F5344CB8AC3E}">
        <p14:creationId xmlns:p14="http://schemas.microsoft.com/office/powerpoint/2010/main" val="3285874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F6DD17-8965-4EDC-B7FE-7E2EBFB2A9BE}" type="slidenum">
              <a:rPr lang="en-US" smtClean="0"/>
              <a:pPr/>
              <a:t>11</a:t>
            </a:fld>
            <a:endParaRPr lang="en-US"/>
          </a:p>
        </p:txBody>
      </p:sp>
    </p:spTree>
    <p:extLst>
      <p:ext uri="{BB962C8B-B14F-4D97-AF65-F5344CB8AC3E}">
        <p14:creationId xmlns:p14="http://schemas.microsoft.com/office/powerpoint/2010/main" val="148882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F6DD17-8965-4EDC-B7FE-7E2EBFB2A9BE}" type="slidenum">
              <a:rPr lang="en-US" smtClean="0"/>
              <a:pPr/>
              <a:t>13</a:t>
            </a:fld>
            <a:endParaRPr lang="en-US"/>
          </a:p>
        </p:txBody>
      </p:sp>
    </p:spTree>
    <p:extLst>
      <p:ext uri="{BB962C8B-B14F-4D97-AF65-F5344CB8AC3E}">
        <p14:creationId xmlns:p14="http://schemas.microsoft.com/office/powerpoint/2010/main" val="3331806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F6DD17-8965-4EDC-B7FE-7E2EBFB2A9BE}" type="slidenum">
              <a:rPr lang="en-US" smtClean="0"/>
              <a:pPr/>
              <a:t>14</a:t>
            </a:fld>
            <a:endParaRPr lang="en-US"/>
          </a:p>
        </p:txBody>
      </p:sp>
    </p:spTree>
    <p:extLst>
      <p:ext uri="{BB962C8B-B14F-4D97-AF65-F5344CB8AC3E}">
        <p14:creationId xmlns:p14="http://schemas.microsoft.com/office/powerpoint/2010/main" val="3052404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F6DD17-8965-4EDC-B7FE-7E2EBFB2A9BE}" type="slidenum">
              <a:rPr lang="en-US" smtClean="0"/>
              <a:pPr/>
              <a:t>15</a:t>
            </a:fld>
            <a:endParaRPr lang="en-US"/>
          </a:p>
        </p:txBody>
      </p:sp>
    </p:spTree>
    <p:extLst>
      <p:ext uri="{BB962C8B-B14F-4D97-AF65-F5344CB8AC3E}">
        <p14:creationId xmlns:p14="http://schemas.microsoft.com/office/powerpoint/2010/main" val="296352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F6DD17-8965-4EDC-B7FE-7E2EBFB2A9BE}" type="slidenum">
              <a:rPr lang="en-US" smtClean="0"/>
              <a:pPr/>
              <a:t>16</a:t>
            </a:fld>
            <a:endParaRPr lang="en-US"/>
          </a:p>
        </p:txBody>
      </p:sp>
    </p:spTree>
    <p:extLst>
      <p:ext uri="{BB962C8B-B14F-4D97-AF65-F5344CB8AC3E}">
        <p14:creationId xmlns:p14="http://schemas.microsoft.com/office/powerpoint/2010/main" val="59466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F6DD17-8965-4EDC-B7FE-7E2EBFB2A9BE}" type="slidenum">
              <a:rPr lang="en-US" smtClean="0"/>
              <a:pPr/>
              <a:t>17</a:t>
            </a:fld>
            <a:endParaRPr lang="en-US"/>
          </a:p>
        </p:txBody>
      </p:sp>
    </p:spTree>
    <p:extLst>
      <p:ext uri="{BB962C8B-B14F-4D97-AF65-F5344CB8AC3E}">
        <p14:creationId xmlns:p14="http://schemas.microsoft.com/office/powerpoint/2010/main" val="3442403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F6DD17-8965-4EDC-B7FE-7E2EBFB2A9BE}" type="slidenum">
              <a:rPr lang="en-US" smtClean="0"/>
              <a:pPr/>
              <a:t>18</a:t>
            </a:fld>
            <a:endParaRPr lang="en-US"/>
          </a:p>
        </p:txBody>
      </p:sp>
    </p:spTree>
    <p:extLst>
      <p:ext uri="{BB962C8B-B14F-4D97-AF65-F5344CB8AC3E}">
        <p14:creationId xmlns:p14="http://schemas.microsoft.com/office/powerpoint/2010/main" val="2238688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F6DD17-8965-4EDC-B7FE-7E2EBFB2A9BE}" type="slidenum">
              <a:rPr lang="en-US" smtClean="0"/>
              <a:pPr/>
              <a:t>19</a:t>
            </a:fld>
            <a:endParaRPr lang="en-US"/>
          </a:p>
        </p:txBody>
      </p:sp>
    </p:spTree>
    <p:extLst>
      <p:ext uri="{BB962C8B-B14F-4D97-AF65-F5344CB8AC3E}">
        <p14:creationId xmlns:p14="http://schemas.microsoft.com/office/powerpoint/2010/main" val="148354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5F6DD17-8965-4EDC-B7FE-7E2EBFB2A9BE}" type="slidenum">
              <a:rPr lang="en-US" smtClean="0"/>
              <a:pPr/>
              <a:t>2</a:t>
            </a:fld>
            <a:endParaRPr lang="en-US"/>
          </a:p>
        </p:txBody>
      </p:sp>
    </p:spTree>
    <p:extLst>
      <p:ext uri="{BB962C8B-B14F-4D97-AF65-F5344CB8AC3E}">
        <p14:creationId xmlns:p14="http://schemas.microsoft.com/office/powerpoint/2010/main" val="283411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F6DD17-8965-4EDC-B7FE-7E2EBFB2A9BE}" type="slidenum">
              <a:rPr lang="en-US" smtClean="0"/>
              <a:pPr/>
              <a:t>4</a:t>
            </a:fld>
            <a:endParaRPr lang="en-US"/>
          </a:p>
        </p:txBody>
      </p:sp>
    </p:spTree>
    <p:extLst>
      <p:ext uri="{BB962C8B-B14F-4D97-AF65-F5344CB8AC3E}">
        <p14:creationId xmlns:p14="http://schemas.microsoft.com/office/powerpoint/2010/main" val="1918301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a:t>
            </a:r>
            <a:r>
              <a:rPr lang="en-GB" b="1" dirty="0"/>
              <a:t>Sustainable Development Goals</a:t>
            </a:r>
            <a:r>
              <a:rPr lang="en-GB" dirty="0"/>
              <a:t> (</a:t>
            </a:r>
            <a:r>
              <a:rPr lang="en-GB" b="1" dirty="0"/>
              <a:t>SDGs</a:t>
            </a:r>
            <a:r>
              <a:rPr lang="en-GB" dirty="0"/>
              <a:t>), also known as the </a:t>
            </a:r>
            <a:r>
              <a:rPr lang="en-GB" b="1" dirty="0"/>
              <a:t>Global Goals</a:t>
            </a:r>
            <a:r>
              <a:rPr lang="en-GB" dirty="0"/>
              <a:t>,</a:t>
            </a:r>
            <a:r>
              <a:rPr lang="en-GB" baseline="30000" dirty="0">
                <a:hlinkClick r:id="rId3"/>
              </a:rPr>
              <a:t>[1]</a:t>
            </a:r>
            <a:r>
              <a:rPr lang="en-GB" dirty="0"/>
              <a:t> are an inter-governmentally agreed set of targets relating to </a:t>
            </a:r>
            <a:r>
              <a:rPr lang="en-GB" dirty="0">
                <a:hlinkClick r:id="rId4" tooltip="International development"/>
              </a:rPr>
              <a:t>international development</a:t>
            </a:r>
            <a:r>
              <a:rPr lang="en-GB" dirty="0"/>
              <a:t> adopted in September 2015. They seek to build on the Millennium Development Goals and complete what these did not achieve. </a:t>
            </a:r>
          </a:p>
          <a:p>
            <a:endParaRPr lang="en-GB" dirty="0"/>
          </a:p>
          <a:p>
            <a:r>
              <a:rPr lang="en-GB" dirty="0"/>
              <a:t>There are 17 goals in total with 169 targets covering a broad range of sustainable development issues. These include ending </a:t>
            </a:r>
            <a:r>
              <a:rPr lang="en-GB" dirty="0">
                <a:hlinkClick r:id="rId5" tooltip="Poverty"/>
              </a:rPr>
              <a:t>poverty</a:t>
            </a:r>
            <a:r>
              <a:rPr lang="en-GB" dirty="0"/>
              <a:t> and </a:t>
            </a:r>
            <a:r>
              <a:rPr lang="en-GB" dirty="0">
                <a:hlinkClick r:id="rId6" tooltip="Hunger"/>
              </a:rPr>
              <a:t>hunger</a:t>
            </a:r>
            <a:r>
              <a:rPr lang="en-GB" dirty="0"/>
              <a:t>, improving </a:t>
            </a:r>
            <a:r>
              <a:rPr lang="en-GB" dirty="0">
                <a:hlinkClick r:id="rId7" tooltip="Health"/>
              </a:rPr>
              <a:t>health</a:t>
            </a:r>
            <a:r>
              <a:rPr lang="en-GB" dirty="0"/>
              <a:t> and </a:t>
            </a:r>
            <a:r>
              <a:rPr lang="en-GB" dirty="0">
                <a:hlinkClick r:id="rId8" tooltip="Education"/>
              </a:rPr>
              <a:t>education</a:t>
            </a:r>
            <a:r>
              <a:rPr lang="en-GB" dirty="0"/>
              <a:t>, making cities more sustainable, combating </a:t>
            </a:r>
            <a:r>
              <a:rPr lang="en-GB" dirty="0">
                <a:hlinkClick r:id="rId9" tooltip="Climate change"/>
              </a:rPr>
              <a:t>climate change</a:t>
            </a:r>
            <a:r>
              <a:rPr lang="en-GB" dirty="0"/>
              <a:t>, and protecting oceans and forests.</a:t>
            </a:r>
            <a:r>
              <a:rPr lang="en-GB" baseline="30000" dirty="0">
                <a:hlinkClick r:id="rId10"/>
              </a:rPr>
              <a:t>[2]</a:t>
            </a:r>
            <a:endParaRPr lang="en-GB" baseline="30000" dirty="0"/>
          </a:p>
          <a:p>
            <a:endParaRPr lang="en-GB" dirty="0"/>
          </a:p>
          <a:p>
            <a:r>
              <a:rPr lang="en-GB" dirty="0"/>
              <a:t>Basically, they balance the three dimensions of sustainable development, that is,  economic, social and environmental</a:t>
            </a:r>
          </a:p>
          <a:p>
            <a:endParaRPr lang="da-DK" dirty="0"/>
          </a:p>
          <a:p>
            <a:r>
              <a:rPr lang="en-US" dirty="0"/>
              <a:t>Procurement is a relevant component of the common effort towards achieving the global goals and you will see that the work that the UN does, feeds into these goals and in turn the goods and services we are buying often relate to them.</a:t>
            </a:r>
            <a:endParaRPr lang="en-GB" dirty="0"/>
          </a:p>
        </p:txBody>
      </p:sp>
      <p:sp>
        <p:nvSpPr>
          <p:cNvPr id="4" name="Slide Number Placeholder 3"/>
          <p:cNvSpPr>
            <a:spLocks noGrp="1"/>
          </p:cNvSpPr>
          <p:nvPr>
            <p:ph type="sldNum" sz="quarter" idx="10"/>
          </p:nvPr>
        </p:nvSpPr>
        <p:spPr/>
        <p:txBody>
          <a:bodyPr/>
          <a:lstStyle/>
          <a:p>
            <a:fld id="{95F6DD17-8965-4EDC-B7FE-7E2EBFB2A9BE}" type="slidenum">
              <a:rPr lang="en-US" smtClean="0"/>
              <a:pPr/>
              <a:t>5</a:t>
            </a:fld>
            <a:endParaRPr lang="en-US"/>
          </a:p>
        </p:txBody>
      </p:sp>
    </p:spTree>
    <p:extLst>
      <p:ext uri="{BB962C8B-B14F-4D97-AF65-F5344CB8AC3E}">
        <p14:creationId xmlns:p14="http://schemas.microsoft.com/office/powerpoint/2010/main" val="3939195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a:p>
            <a:endParaRPr lang="da-DK" dirty="0"/>
          </a:p>
          <a:p>
            <a:endParaRPr lang="da-DK" dirty="0"/>
          </a:p>
          <a:p>
            <a:endParaRPr lang="en-GB" dirty="0"/>
          </a:p>
        </p:txBody>
      </p:sp>
      <p:sp>
        <p:nvSpPr>
          <p:cNvPr id="4" name="Slide Number Placeholder 3"/>
          <p:cNvSpPr>
            <a:spLocks noGrp="1"/>
          </p:cNvSpPr>
          <p:nvPr>
            <p:ph type="sldNum" sz="quarter" idx="10"/>
          </p:nvPr>
        </p:nvSpPr>
        <p:spPr/>
        <p:txBody>
          <a:bodyPr/>
          <a:lstStyle/>
          <a:p>
            <a:fld id="{95F6DD17-8965-4EDC-B7FE-7E2EBFB2A9BE}" type="slidenum">
              <a:rPr lang="en-US" smtClean="0"/>
              <a:pPr/>
              <a:t>6</a:t>
            </a:fld>
            <a:endParaRPr lang="en-US"/>
          </a:p>
        </p:txBody>
      </p:sp>
    </p:spTree>
    <p:extLst>
      <p:ext uri="{BB962C8B-B14F-4D97-AF65-F5344CB8AC3E}">
        <p14:creationId xmlns:p14="http://schemas.microsoft.com/office/powerpoint/2010/main" val="3449820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This graph shows the UN procurement volume over the past 7 years. There tends to be a steady growth from year to year. The total volume in 2015 was over 17.5 billion usd with quite an even split between goods and services.</a:t>
            </a:r>
          </a:p>
          <a:p>
            <a:endParaRPr lang="da-DK" dirty="0"/>
          </a:p>
          <a:p>
            <a:endParaRPr lang="en-GB" dirty="0"/>
          </a:p>
        </p:txBody>
      </p:sp>
      <p:sp>
        <p:nvSpPr>
          <p:cNvPr id="4" name="Slide Number Placeholder 3"/>
          <p:cNvSpPr>
            <a:spLocks noGrp="1"/>
          </p:cNvSpPr>
          <p:nvPr>
            <p:ph type="sldNum" sz="quarter" idx="10"/>
          </p:nvPr>
        </p:nvSpPr>
        <p:spPr/>
        <p:txBody>
          <a:bodyPr/>
          <a:lstStyle/>
          <a:p>
            <a:fld id="{95F6DD17-8965-4EDC-B7FE-7E2EBFB2A9BE}" type="slidenum">
              <a:rPr lang="en-US" smtClean="0"/>
              <a:pPr/>
              <a:t>7</a:t>
            </a:fld>
            <a:endParaRPr lang="en-US"/>
          </a:p>
        </p:txBody>
      </p:sp>
    </p:spTree>
    <p:extLst>
      <p:ext uri="{BB962C8B-B14F-4D97-AF65-F5344CB8AC3E}">
        <p14:creationId xmlns:p14="http://schemas.microsoft.com/office/powerpoint/2010/main" val="1064353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procurement volume of the largest procuring agencies of the UN for the past two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UN has many different organizations but these 10  account for over 90% of the UN’s total procurement volume.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Extra info:</a:t>
            </a:r>
          </a:p>
          <a:p>
            <a:endParaRPr lang="en-US" dirty="0"/>
          </a:p>
          <a:p>
            <a:r>
              <a:rPr lang="en-US" dirty="0"/>
              <a:t>UNFPA was the ninth largest UN organization in 2014.</a:t>
            </a:r>
            <a:r>
              <a:rPr lang="en-US" baseline="0" dirty="0"/>
              <a:t> UNFPA’s volume in 2015 was $343 million compared to $357 million in 2014. </a:t>
            </a:r>
          </a:p>
          <a:p>
            <a:endParaRPr lang="en-US" baseline="0" dirty="0"/>
          </a:p>
          <a:p>
            <a:r>
              <a:rPr lang="en-US" baseline="0" dirty="0"/>
              <a:t>The significant increase in volume for the ILO is due to reconstruction of the ILO premises in Geneva. Their volume in 2014 was $148 million.</a:t>
            </a:r>
            <a:endParaRPr lang="en-US" dirty="0"/>
          </a:p>
        </p:txBody>
      </p:sp>
      <p:sp>
        <p:nvSpPr>
          <p:cNvPr id="4" name="Slide Number Placeholder 3"/>
          <p:cNvSpPr>
            <a:spLocks noGrp="1"/>
          </p:cNvSpPr>
          <p:nvPr>
            <p:ph type="sldNum" sz="quarter" idx="10"/>
          </p:nvPr>
        </p:nvSpPr>
        <p:spPr/>
        <p:txBody>
          <a:bodyPr/>
          <a:lstStyle/>
          <a:p>
            <a:fld id="{95F6DD17-8965-4EDC-B7FE-7E2EBFB2A9BE}" type="slidenum">
              <a:rPr lang="en-US" smtClean="0"/>
              <a:pPr/>
              <a:t>8</a:t>
            </a:fld>
            <a:endParaRPr lang="en-US"/>
          </a:p>
        </p:txBody>
      </p:sp>
    </p:spTree>
    <p:extLst>
      <p:ext uri="{BB962C8B-B14F-4D97-AF65-F5344CB8AC3E}">
        <p14:creationId xmlns:p14="http://schemas.microsoft.com/office/powerpoint/2010/main" val="106844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Here </a:t>
            </a:r>
            <a:r>
              <a:rPr lang="da-DK" dirty="0" err="1"/>
              <a:t>you</a:t>
            </a:r>
            <a:r>
              <a:rPr lang="da-DK" dirty="0"/>
              <a:t> </a:t>
            </a:r>
            <a:r>
              <a:rPr lang="da-DK" dirty="0" err="1"/>
              <a:t>can</a:t>
            </a:r>
            <a:r>
              <a:rPr lang="da-DK" dirty="0"/>
              <a:t> </a:t>
            </a:r>
            <a:r>
              <a:rPr lang="da-DK" dirty="0" err="1"/>
              <a:t>see</a:t>
            </a:r>
            <a:r>
              <a:rPr lang="da-DK" dirty="0"/>
              <a:t> the 10 major </a:t>
            </a:r>
            <a:r>
              <a:rPr lang="da-DK" dirty="0" err="1"/>
              <a:t>countries</a:t>
            </a:r>
            <a:r>
              <a:rPr lang="da-DK" dirty="0"/>
              <a:t> </a:t>
            </a:r>
            <a:r>
              <a:rPr lang="da-DK" dirty="0" err="1"/>
              <a:t>that</a:t>
            </a:r>
            <a:r>
              <a:rPr lang="da-DK" dirty="0"/>
              <a:t> </a:t>
            </a:r>
            <a:r>
              <a:rPr lang="da-DK" dirty="0" err="1"/>
              <a:t>supplied</a:t>
            </a:r>
            <a:r>
              <a:rPr lang="da-DK" dirty="0"/>
              <a:t> the UN last </a:t>
            </a:r>
            <a:r>
              <a:rPr lang="da-DK" dirty="0" err="1"/>
              <a:t>year</a:t>
            </a:r>
            <a:r>
              <a:rPr lang="da-DK" dirty="0"/>
              <a:t>.</a:t>
            </a:r>
          </a:p>
          <a:p>
            <a:endParaRPr lang="da-DK" dirty="0"/>
          </a:p>
          <a:p>
            <a:r>
              <a:rPr lang="da-DK" dirty="0"/>
              <a:t>It is </a:t>
            </a:r>
            <a:r>
              <a:rPr lang="da-DK" dirty="0" err="1"/>
              <a:t>important</a:t>
            </a:r>
            <a:r>
              <a:rPr lang="da-DK" dirty="0"/>
              <a:t> to note </a:t>
            </a:r>
            <a:r>
              <a:rPr lang="da-DK" dirty="0" err="1"/>
              <a:t>that</a:t>
            </a:r>
            <a:r>
              <a:rPr lang="da-DK" dirty="0"/>
              <a:t> the UN </a:t>
            </a:r>
            <a:r>
              <a:rPr lang="da-DK" dirty="0" err="1"/>
              <a:t>procurement</a:t>
            </a:r>
            <a:r>
              <a:rPr lang="da-DK" dirty="0"/>
              <a:t> </a:t>
            </a:r>
            <a:r>
              <a:rPr lang="da-DK" dirty="0" err="1"/>
              <a:t>statistics</a:t>
            </a:r>
            <a:r>
              <a:rPr lang="da-DK" dirty="0"/>
              <a:t> </a:t>
            </a:r>
            <a:r>
              <a:rPr lang="da-DK" dirty="0" err="1"/>
              <a:t>are</a:t>
            </a:r>
            <a:r>
              <a:rPr lang="da-DK" dirty="0"/>
              <a:t> </a:t>
            </a:r>
            <a:r>
              <a:rPr lang="da-DK" dirty="0" err="1"/>
              <a:t>based</a:t>
            </a:r>
            <a:r>
              <a:rPr lang="da-DK" dirty="0"/>
              <a:t> on </a:t>
            </a:r>
            <a:r>
              <a:rPr lang="da-DK" dirty="0" err="1"/>
              <a:t>where</a:t>
            </a:r>
            <a:r>
              <a:rPr lang="da-DK" dirty="0"/>
              <a:t> the </a:t>
            </a:r>
            <a:r>
              <a:rPr lang="da-DK" dirty="0" err="1"/>
              <a:t>invoicing</a:t>
            </a:r>
            <a:r>
              <a:rPr lang="da-DK" dirty="0"/>
              <a:t> is </a:t>
            </a:r>
            <a:r>
              <a:rPr lang="da-DK" dirty="0" err="1"/>
              <a:t>taking</a:t>
            </a:r>
            <a:r>
              <a:rPr lang="da-DK" dirty="0"/>
              <a:t> </a:t>
            </a:r>
            <a:r>
              <a:rPr lang="da-DK" dirty="0" err="1"/>
              <a:t>place</a:t>
            </a:r>
            <a:r>
              <a:rPr lang="da-DK" dirty="0"/>
              <a:t> and not </a:t>
            </a:r>
            <a:r>
              <a:rPr lang="da-DK" dirty="0" err="1"/>
              <a:t>necessarily</a:t>
            </a:r>
            <a:r>
              <a:rPr lang="da-DK" dirty="0"/>
              <a:t> </a:t>
            </a:r>
            <a:r>
              <a:rPr lang="da-DK" dirty="0" err="1"/>
              <a:t>where</a:t>
            </a:r>
            <a:r>
              <a:rPr lang="da-DK" dirty="0"/>
              <a:t> the </a:t>
            </a:r>
            <a:r>
              <a:rPr lang="da-DK" dirty="0" err="1"/>
              <a:t>goods</a:t>
            </a:r>
            <a:r>
              <a:rPr lang="da-DK" dirty="0"/>
              <a:t> </a:t>
            </a:r>
            <a:r>
              <a:rPr lang="da-DK" dirty="0" err="1"/>
              <a:t>originate</a:t>
            </a:r>
            <a:r>
              <a:rPr lang="da-DK" dirty="0"/>
              <a:t> from. </a:t>
            </a:r>
          </a:p>
          <a:p>
            <a:endParaRPr lang="da-DK" dirty="0"/>
          </a:p>
          <a:p>
            <a:r>
              <a:rPr lang="da-DK" dirty="0"/>
              <a:t>And, </a:t>
            </a:r>
            <a:r>
              <a:rPr lang="da-DK" dirty="0" err="1"/>
              <a:t>typically</a:t>
            </a:r>
            <a:r>
              <a:rPr lang="da-DK" dirty="0"/>
              <a:t> in locations </a:t>
            </a:r>
            <a:r>
              <a:rPr lang="da-DK" dirty="0" err="1"/>
              <a:t>where</a:t>
            </a:r>
            <a:r>
              <a:rPr lang="da-DK" dirty="0"/>
              <a:t> </a:t>
            </a:r>
            <a:r>
              <a:rPr lang="da-DK" dirty="0" err="1"/>
              <a:t>there</a:t>
            </a:r>
            <a:r>
              <a:rPr lang="da-DK" dirty="0"/>
              <a:t> is a </a:t>
            </a:r>
            <a:r>
              <a:rPr lang="da-DK" dirty="0" err="1"/>
              <a:t>lot</a:t>
            </a:r>
            <a:r>
              <a:rPr lang="da-DK" dirty="0"/>
              <a:t> of UN </a:t>
            </a:r>
            <a:r>
              <a:rPr lang="da-DK" dirty="0" err="1"/>
              <a:t>activity</a:t>
            </a:r>
            <a:r>
              <a:rPr lang="da-DK" dirty="0"/>
              <a:t>, </a:t>
            </a:r>
            <a:r>
              <a:rPr lang="da-DK" dirty="0" err="1"/>
              <a:t>such</a:t>
            </a:r>
            <a:r>
              <a:rPr lang="da-DK" dirty="0"/>
              <a:t> as HQ locations, </a:t>
            </a:r>
            <a:r>
              <a:rPr lang="da-DK" dirty="0" err="1"/>
              <a:t>you</a:t>
            </a:r>
            <a:r>
              <a:rPr lang="da-DK" dirty="0"/>
              <a:t> </a:t>
            </a:r>
            <a:r>
              <a:rPr lang="da-DK" dirty="0" err="1"/>
              <a:t>will</a:t>
            </a:r>
            <a:r>
              <a:rPr lang="da-DK" dirty="0"/>
              <a:t> </a:t>
            </a:r>
            <a:r>
              <a:rPr lang="da-DK" dirty="0" err="1"/>
              <a:t>see</a:t>
            </a:r>
            <a:r>
              <a:rPr lang="da-DK" dirty="0"/>
              <a:t> a </a:t>
            </a:r>
            <a:r>
              <a:rPr lang="da-DK" dirty="0" err="1"/>
              <a:t>high</a:t>
            </a:r>
            <a:r>
              <a:rPr lang="da-DK" dirty="0"/>
              <a:t> </a:t>
            </a:r>
            <a:r>
              <a:rPr lang="da-DK" dirty="0" err="1"/>
              <a:t>procurement</a:t>
            </a:r>
            <a:r>
              <a:rPr lang="da-DK" dirty="0"/>
              <a:t> </a:t>
            </a:r>
            <a:r>
              <a:rPr lang="da-DK" dirty="0" err="1"/>
              <a:t>volume</a:t>
            </a:r>
            <a:r>
              <a:rPr lang="da-DK" dirty="0"/>
              <a:t>. This is </a:t>
            </a:r>
            <a:r>
              <a:rPr lang="da-DK" dirty="0" err="1"/>
              <a:t>why</a:t>
            </a:r>
            <a:r>
              <a:rPr lang="da-DK" dirty="0"/>
              <a:t> </a:t>
            </a:r>
            <a:r>
              <a:rPr lang="da-DK" dirty="0" err="1"/>
              <a:t>you</a:t>
            </a:r>
            <a:r>
              <a:rPr lang="da-DK" dirty="0"/>
              <a:t> </a:t>
            </a:r>
            <a:r>
              <a:rPr lang="da-DK" dirty="0" err="1"/>
              <a:t>will</a:t>
            </a:r>
            <a:r>
              <a:rPr lang="da-DK" dirty="0"/>
              <a:t> </a:t>
            </a:r>
            <a:r>
              <a:rPr lang="da-DK" dirty="0" err="1"/>
              <a:t>see</a:t>
            </a:r>
            <a:r>
              <a:rPr lang="da-DK" dirty="0"/>
              <a:t> the USA, </a:t>
            </a:r>
            <a:r>
              <a:rPr lang="da-DK" dirty="0" err="1"/>
              <a:t>Switzerland</a:t>
            </a:r>
            <a:r>
              <a:rPr lang="da-DK" dirty="0"/>
              <a:t>, UAE and Denmark </a:t>
            </a:r>
            <a:r>
              <a:rPr lang="da-DK" dirty="0" err="1"/>
              <a:t>here</a:t>
            </a:r>
            <a:r>
              <a:rPr lang="da-DK" dirty="0"/>
              <a:t> as the UN has </a:t>
            </a:r>
            <a:r>
              <a:rPr lang="da-DK" dirty="0" err="1"/>
              <a:t>significant</a:t>
            </a:r>
            <a:r>
              <a:rPr lang="da-DK" dirty="0"/>
              <a:t> </a:t>
            </a:r>
            <a:r>
              <a:rPr lang="da-DK" dirty="0" err="1"/>
              <a:t>procurement</a:t>
            </a:r>
            <a:r>
              <a:rPr lang="da-DK" dirty="0"/>
              <a:t> hubs in </a:t>
            </a:r>
            <a:r>
              <a:rPr lang="da-DK" dirty="0" err="1"/>
              <a:t>these</a:t>
            </a:r>
            <a:r>
              <a:rPr lang="da-DK" dirty="0"/>
              <a:t> </a:t>
            </a:r>
            <a:r>
              <a:rPr lang="da-DK" dirty="0" err="1"/>
              <a:t>countries</a:t>
            </a:r>
            <a:r>
              <a:rPr lang="da-DK" dirty="0"/>
              <a:t>. </a:t>
            </a:r>
          </a:p>
          <a:p>
            <a:endParaRPr lang="da-DK" dirty="0"/>
          </a:p>
          <a:p>
            <a:r>
              <a:rPr lang="da-DK" dirty="0"/>
              <a:t>India, on the </a:t>
            </a:r>
            <a:r>
              <a:rPr lang="da-DK" dirty="0" err="1"/>
              <a:t>other</a:t>
            </a:r>
            <a:r>
              <a:rPr lang="da-DK" dirty="0"/>
              <a:t> </a:t>
            </a:r>
            <a:r>
              <a:rPr lang="da-DK" dirty="0" err="1"/>
              <a:t>hand</a:t>
            </a:r>
            <a:r>
              <a:rPr lang="da-DK" dirty="0"/>
              <a:t>, has </a:t>
            </a:r>
            <a:r>
              <a:rPr lang="da-DK" dirty="0" err="1"/>
              <a:t>been</a:t>
            </a:r>
            <a:r>
              <a:rPr lang="da-DK" dirty="0"/>
              <a:t> </a:t>
            </a:r>
            <a:r>
              <a:rPr lang="da-DK" dirty="0" err="1"/>
              <a:t>very</a:t>
            </a:r>
            <a:r>
              <a:rPr lang="da-DK" dirty="0"/>
              <a:t> </a:t>
            </a:r>
            <a:r>
              <a:rPr lang="da-DK" dirty="0" err="1"/>
              <a:t>successful</a:t>
            </a:r>
            <a:r>
              <a:rPr lang="da-DK" dirty="0"/>
              <a:t> in </a:t>
            </a:r>
            <a:r>
              <a:rPr lang="da-DK" dirty="0" err="1"/>
              <a:t>its</a:t>
            </a:r>
            <a:r>
              <a:rPr lang="da-DK" dirty="0"/>
              <a:t> </a:t>
            </a:r>
            <a:r>
              <a:rPr lang="da-DK" dirty="0" err="1"/>
              <a:t>own</a:t>
            </a:r>
            <a:r>
              <a:rPr lang="da-DK" dirty="0"/>
              <a:t> right in </a:t>
            </a:r>
            <a:r>
              <a:rPr lang="da-DK" dirty="0" err="1"/>
              <a:t>becoming</a:t>
            </a:r>
            <a:r>
              <a:rPr lang="da-DK" dirty="0"/>
              <a:t> a major country of </a:t>
            </a:r>
            <a:r>
              <a:rPr lang="da-DK" dirty="0" err="1"/>
              <a:t>supply</a:t>
            </a:r>
            <a:r>
              <a:rPr lang="da-DK" dirty="0"/>
              <a:t> to the UN and has </a:t>
            </a:r>
            <a:r>
              <a:rPr lang="da-DK" dirty="0" err="1"/>
              <a:t>been</a:t>
            </a:r>
            <a:r>
              <a:rPr lang="da-DK" dirty="0"/>
              <a:t> in the top 10 for </a:t>
            </a:r>
            <a:r>
              <a:rPr lang="da-DK" dirty="0" err="1"/>
              <a:t>many</a:t>
            </a:r>
            <a:r>
              <a:rPr lang="da-DK" dirty="0"/>
              <a:t> </a:t>
            </a:r>
            <a:r>
              <a:rPr lang="da-DK" dirty="0" err="1"/>
              <a:t>years</a:t>
            </a:r>
            <a:r>
              <a:rPr lang="da-DK" dirty="0"/>
              <a:t> </a:t>
            </a:r>
            <a:r>
              <a:rPr lang="da-DK" dirty="0" err="1"/>
              <a:t>now</a:t>
            </a:r>
            <a:r>
              <a:rPr lang="da-DK" dirty="0"/>
              <a:t>.</a:t>
            </a:r>
          </a:p>
          <a:p>
            <a:endParaRPr lang="da-DK" dirty="0"/>
          </a:p>
          <a:p>
            <a:endParaRPr lang="en-GB" dirty="0"/>
          </a:p>
        </p:txBody>
      </p:sp>
      <p:sp>
        <p:nvSpPr>
          <p:cNvPr id="4" name="Slide Number Placeholder 3"/>
          <p:cNvSpPr>
            <a:spLocks noGrp="1"/>
          </p:cNvSpPr>
          <p:nvPr>
            <p:ph type="sldNum" sz="quarter" idx="10"/>
          </p:nvPr>
        </p:nvSpPr>
        <p:spPr/>
        <p:txBody>
          <a:bodyPr/>
          <a:lstStyle/>
          <a:p>
            <a:fld id="{95F6DD17-8965-4EDC-B7FE-7E2EBFB2A9BE}" type="slidenum">
              <a:rPr lang="en-US" smtClean="0"/>
              <a:pPr/>
              <a:t>9</a:t>
            </a:fld>
            <a:endParaRPr lang="en-US"/>
          </a:p>
        </p:txBody>
      </p:sp>
    </p:spTree>
    <p:extLst>
      <p:ext uri="{BB962C8B-B14F-4D97-AF65-F5344CB8AC3E}">
        <p14:creationId xmlns:p14="http://schemas.microsoft.com/office/powerpoint/2010/main" val="2388888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This </a:t>
            </a:r>
            <a:r>
              <a:rPr lang="da-DK" dirty="0" err="1"/>
              <a:t>chart</a:t>
            </a:r>
            <a:r>
              <a:rPr lang="da-DK" dirty="0"/>
              <a:t> shows the distribution of the </a:t>
            </a:r>
            <a:r>
              <a:rPr lang="da-DK" dirty="0" err="1"/>
              <a:t>UN’s</a:t>
            </a:r>
            <a:r>
              <a:rPr lang="da-DK" dirty="0"/>
              <a:t> </a:t>
            </a:r>
            <a:r>
              <a:rPr lang="da-DK" dirty="0" err="1"/>
              <a:t>procurement</a:t>
            </a:r>
            <a:r>
              <a:rPr lang="da-DK" dirty="0"/>
              <a:t> </a:t>
            </a:r>
            <a:r>
              <a:rPr lang="da-DK" dirty="0" err="1"/>
              <a:t>across</a:t>
            </a:r>
            <a:r>
              <a:rPr lang="da-DK" dirty="0"/>
              <a:t> the </a:t>
            </a:r>
            <a:r>
              <a:rPr lang="da-DK" dirty="0" err="1"/>
              <a:t>largest</a:t>
            </a:r>
            <a:r>
              <a:rPr lang="da-DK" dirty="0"/>
              <a:t> </a:t>
            </a:r>
            <a:r>
              <a:rPr lang="da-DK" dirty="0" err="1"/>
              <a:t>sectors</a:t>
            </a:r>
            <a:r>
              <a:rPr lang="da-DK" dirty="0"/>
              <a:t> of </a:t>
            </a:r>
            <a:r>
              <a:rPr lang="da-DK" dirty="0" err="1"/>
              <a:t>categories</a:t>
            </a:r>
            <a:r>
              <a:rPr lang="da-DK" dirty="0"/>
              <a:t> of </a:t>
            </a:r>
            <a:r>
              <a:rPr lang="da-DK" dirty="0" err="1"/>
              <a:t>goods</a:t>
            </a:r>
            <a:r>
              <a:rPr lang="da-DK" dirty="0"/>
              <a:t> and services.</a:t>
            </a:r>
          </a:p>
          <a:p>
            <a:endParaRPr lang="da-DK" dirty="0"/>
          </a:p>
          <a:p>
            <a:r>
              <a:rPr lang="da-DK" dirty="0"/>
              <a:t>Two sectors are larger than others: the health sector (which includes pharmaceuticals, healthcare services and medical &amp; laboratory equipment) and the transport sector (encompassing freight services and motor vehicles).</a:t>
            </a:r>
          </a:p>
          <a:p>
            <a:endParaRPr lang="da-DK" dirty="0"/>
          </a:p>
          <a:p>
            <a:r>
              <a:rPr lang="da-DK" dirty="0"/>
              <a:t>Three other sectors also have a large share of the UN’s procurement volume, namely, construction and engineering, food &amp; farming, and management &amp; administrative services.</a:t>
            </a:r>
          </a:p>
          <a:p>
            <a:endParaRPr lang="da-DK" dirty="0"/>
          </a:p>
          <a:p>
            <a:r>
              <a:rPr lang="da-DK" dirty="0"/>
              <a:t>Combined, the 5 largest sectors account for about</a:t>
            </a:r>
            <a:r>
              <a:rPr lang="da-DK" baseline="0" dirty="0"/>
              <a:t> 3/4</a:t>
            </a:r>
            <a:r>
              <a:rPr lang="da-DK" dirty="0"/>
              <a:t> of  total UN procurement volume. </a:t>
            </a:r>
          </a:p>
          <a:p>
            <a:endParaRPr lang="da-DK" dirty="0"/>
          </a:p>
          <a:p>
            <a:r>
              <a:rPr lang="da-DK" dirty="0"/>
              <a:t>The UN is</a:t>
            </a:r>
            <a:r>
              <a:rPr lang="da-DK" baseline="0" dirty="0"/>
              <a:t> however buying a lot of other goods and services, so do not be discouraged if your business does not fall into the main 5 sectors.</a:t>
            </a:r>
            <a:endParaRPr lang="en-GB" dirty="0"/>
          </a:p>
        </p:txBody>
      </p:sp>
      <p:sp>
        <p:nvSpPr>
          <p:cNvPr id="4" name="Slide Number Placeholder 3"/>
          <p:cNvSpPr>
            <a:spLocks noGrp="1"/>
          </p:cNvSpPr>
          <p:nvPr>
            <p:ph type="sldNum" sz="quarter" idx="10"/>
          </p:nvPr>
        </p:nvSpPr>
        <p:spPr/>
        <p:txBody>
          <a:bodyPr/>
          <a:lstStyle/>
          <a:p>
            <a:fld id="{95F6DD17-8965-4EDC-B7FE-7E2EBFB2A9BE}" type="slidenum">
              <a:rPr lang="en-US" smtClean="0"/>
              <a:pPr/>
              <a:t>10</a:t>
            </a:fld>
            <a:endParaRPr lang="en-US"/>
          </a:p>
        </p:txBody>
      </p:sp>
    </p:spTree>
    <p:extLst>
      <p:ext uri="{BB962C8B-B14F-4D97-AF65-F5344CB8AC3E}">
        <p14:creationId xmlns:p14="http://schemas.microsoft.com/office/powerpoint/2010/main" val="124351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8802AA5-DAB0-462F-A535-CFCF86AD1024}" type="datetimeFigureOut">
              <a:rPr lang="en-US" smtClean="0"/>
              <a:pPr/>
              <a:t>11/17/2016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DA157D3-52BB-4C29-B3C4-BF9CEA30884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8802AA5-DAB0-462F-A535-CFCF86AD1024}"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157D3-52BB-4C29-B3C4-BF9CEA3088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8802AA5-DAB0-462F-A535-CFCF86AD1024}" type="datetimeFigureOut">
              <a:rPr lang="en-US" smtClean="0"/>
              <a:pPr/>
              <a:t>11/17/2016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DA157D3-52BB-4C29-B3C4-BF9CEA30884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normAutofit/>
          </a:bodyPr>
          <a:lstStyle>
            <a:lvl1pPr>
              <a:defRPr sz="3600"/>
            </a:lvl1pPr>
          </a:lstStyle>
          <a:p>
            <a:r>
              <a:rPr kumimoji="0" lang="en-US" dirty="0"/>
              <a:t>Click to edit Master title style</a:t>
            </a:r>
          </a:p>
        </p:txBody>
      </p:sp>
      <p:sp>
        <p:nvSpPr>
          <p:cNvPr id="4" name="Date Placeholder 3"/>
          <p:cNvSpPr>
            <a:spLocks noGrp="1"/>
          </p:cNvSpPr>
          <p:nvPr>
            <p:ph type="dt" sz="half" idx="10"/>
          </p:nvPr>
        </p:nvSpPr>
        <p:spPr/>
        <p:txBody>
          <a:bodyPr/>
          <a:lstStyle/>
          <a:p>
            <a:fld id="{B8802AA5-DAB0-462F-A535-CFCF86AD1024}" type="datetimeFigureOut">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DA157D3-52BB-4C29-B3C4-BF9CEA308842}"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descr="website logo.gif"/>
          <p:cNvPicPr>
            <a:picLocks noChangeAspect="1"/>
          </p:cNvPicPr>
          <p:nvPr userDrawn="1"/>
        </p:nvPicPr>
        <p:blipFill>
          <a:blip r:embed="rId2" cstate="print"/>
          <a:stretch>
            <a:fillRect/>
          </a:stretch>
        </p:blipFill>
        <p:spPr>
          <a:xfrm>
            <a:off x="7924800" y="6019800"/>
            <a:ext cx="809625" cy="7048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8802AA5-DAB0-462F-A535-CFCF86AD1024}" type="datetimeFigureOut">
              <a:rPr lang="en-US" smtClean="0"/>
              <a:pPr/>
              <a:t>11/17/2016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DA157D3-52BB-4C29-B3C4-BF9CEA30884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8802AA5-DAB0-462F-A535-CFCF86AD1024}" type="datetimeFigureOut">
              <a:rPr lang="en-US" smtClean="0"/>
              <a:pPr/>
              <a:t>11/17/2016</a:t>
            </a:fld>
            <a:endParaRPr lang="en-US"/>
          </a:p>
        </p:txBody>
      </p:sp>
      <p:sp>
        <p:nvSpPr>
          <p:cNvPr id="10" name="Slide Number Placeholder 9"/>
          <p:cNvSpPr>
            <a:spLocks noGrp="1"/>
          </p:cNvSpPr>
          <p:nvPr>
            <p:ph type="sldNum" sz="quarter" idx="16"/>
          </p:nvPr>
        </p:nvSpPr>
        <p:spPr/>
        <p:txBody>
          <a:bodyPr rtlCol="0"/>
          <a:lstStyle/>
          <a:p>
            <a:fld id="{EDA157D3-52BB-4C29-B3C4-BF9CEA30884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8802AA5-DAB0-462F-A535-CFCF86AD1024}" type="datetimeFigureOut">
              <a:rPr lang="en-US" smtClean="0"/>
              <a:pPr/>
              <a:t>11/17/2016</a:t>
            </a:fld>
            <a:endParaRPr lang="en-US"/>
          </a:p>
        </p:txBody>
      </p:sp>
      <p:sp>
        <p:nvSpPr>
          <p:cNvPr id="12" name="Slide Number Placeholder 11"/>
          <p:cNvSpPr>
            <a:spLocks noGrp="1"/>
          </p:cNvSpPr>
          <p:nvPr>
            <p:ph type="sldNum" sz="quarter" idx="16"/>
          </p:nvPr>
        </p:nvSpPr>
        <p:spPr/>
        <p:txBody>
          <a:bodyPr rtlCol="0"/>
          <a:lstStyle/>
          <a:p>
            <a:fld id="{EDA157D3-52BB-4C29-B3C4-BF9CEA30884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8802AA5-DAB0-462F-A535-CFCF86AD1024}" type="datetimeFigureOut">
              <a:rPr lang="en-US" smtClean="0"/>
              <a:pPr/>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DA157D3-52BB-4C29-B3C4-BF9CEA3088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02AA5-DAB0-462F-A535-CFCF86AD1024}" type="datetimeFigureOut">
              <a:rPr lang="en-US" smtClean="0"/>
              <a:pPr/>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DA157D3-52BB-4C29-B3C4-BF9CEA3088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8802AA5-DAB0-462F-A535-CFCF86AD1024}" type="datetimeFigureOut">
              <a:rPr lang="en-US" smtClean="0"/>
              <a:pPr/>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DA157D3-52BB-4C29-B3C4-BF9CEA308842}"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8802AA5-DAB0-462F-A535-CFCF86AD1024}" type="datetimeFigureOut">
              <a:rPr lang="en-US" smtClean="0"/>
              <a:pPr/>
              <a:t>11/17/2016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DA157D3-52BB-4C29-B3C4-BF9CEA308842}"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8802AA5-DAB0-462F-A535-CFCF86AD1024}" type="datetimeFigureOut">
              <a:rPr lang="en-US" smtClean="0"/>
              <a:pPr/>
              <a:t>11/17/2016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DA157D3-52BB-4C29-B3C4-BF9CEA3088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www.ungm.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sustainabledevelopment.un.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unglobalcompact.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un.org/depts/ptd/code_of_conduct.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a:r>
              <a:rPr lang="da-DK" dirty="0"/>
              <a:t>Doing Business with the United Nations (UN)</a:t>
            </a:r>
            <a:endParaRPr lang="en-US" dirty="0"/>
          </a:p>
        </p:txBody>
      </p:sp>
      <p:sp>
        <p:nvSpPr>
          <p:cNvPr id="3" name="Subtitle 2"/>
          <p:cNvSpPr>
            <a:spLocks noGrp="1"/>
          </p:cNvSpPr>
          <p:nvPr>
            <p:ph type="subTitle" idx="1"/>
          </p:nvPr>
        </p:nvSpPr>
        <p:spPr/>
        <p:txBody>
          <a:bodyPr>
            <a:noAutofit/>
          </a:bodyPr>
          <a:lstStyle/>
          <a:p>
            <a:endParaRPr lang="da-DK" dirty="0"/>
          </a:p>
          <a:p>
            <a:r>
              <a:rPr lang="da-DK" sz="1800" dirty="0"/>
              <a:t>Kerry Kassow, </a:t>
            </a:r>
            <a:r>
              <a:rPr lang="en-US" sz="1800" dirty="0"/>
              <a:t>High Level Committee of Management’s </a:t>
            </a:r>
            <a:br>
              <a:rPr lang="en-US" sz="1800" dirty="0"/>
            </a:br>
            <a:r>
              <a:rPr lang="en-US" sz="1800" dirty="0"/>
              <a:t>Procurement Network (HLCM PN)</a:t>
            </a:r>
          </a:p>
          <a:p>
            <a:endParaRPr lang="en-US" dirty="0"/>
          </a:p>
        </p:txBody>
      </p:sp>
      <p:pic>
        <p:nvPicPr>
          <p:cNvPr id="27" name="Picture 5" descr="biglogo2"/>
          <p:cNvPicPr>
            <a:picLocks noChangeAspect="1" noChangeArrowheads="1"/>
          </p:cNvPicPr>
          <p:nvPr/>
        </p:nvPicPr>
        <p:blipFill>
          <a:blip r:embed="rId3" cstate="print"/>
          <a:srcRect/>
          <a:stretch>
            <a:fillRect/>
          </a:stretch>
        </p:blipFill>
        <p:spPr bwMode="auto">
          <a:xfrm>
            <a:off x="6781800" y="457200"/>
            <a:ext cx="1528997" cy="1295400"/>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63"/>
            <a:ext cx="5943600" cy="3962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sz="3200" dirty="0" err="1"/>
              <a:t>What</a:t>
            </a:r>
            <a:r>
              <a:rPr lang="da-DK" sz="3200" dirty="0"/>
              <a:t> </a:t>
            </a:r>
            <a:r>
              <a:rPr lang="da-DK" sz="3200" dirty="0" err="1"/>
              <a:t>does</a:t>
            </a:r>
            <a:r>
              <a:rPr lang="da-DK" sz="3200" dirty="0"/>
              <a:t> the UN </a:t>
            </a:r>
            <a:r>
              <a:rPr lang="da-DK" sz="3200" dirty="0" err="1"/>
              <a:t>buy</a:t>
            </a:r>
            <a:r>
              <a:rPr lang="da-DK" sz="3200" dirty="0"/>
              <a:t>?</a:t>
            </a:r>
            <a:endParaRPr lang="en-GB" sz="3200" dirty="0"/>
          </a:p>
        </p:txBody>
      </p:sp>
      <p:sp>
        <p:nvSpPr>
          <p:cNvPr id="3" name="Rectangle 2"/>
          <p:cNvSpPr/>
          <p:nvPr/>
        </p:nvSpPr>
        <p:spPr>
          <a:xfrm>
            <a:off x="400579" y="1700808"/>
            <a:ext cx="8342842"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855788"/>
            <a:ext cx="8345487"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hart 5"/>
          <p:cNvGraphicFramePr/>
          <p:nvPr>
            <p:extLst/>
          </p:nvPr>
        </p:nvGraphicFramePr>
        <p:xfrm>
          <a:off x="397437" y="1524000"/>
          <a:ext cx="7600421" cy="500380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138190"/>
            <a:ext cx="2209800" cy="146200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762000"/>
            <a:ext cx="1943100" cy="12954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0555" y="1286814"/>
            <a:ext cx="1939761" cy="1293805"/>
          </a:xfrm>
          <a:prstGeom prst="rect">
            <a:avLst/>
          </a:prstGeom>
        </p:spPr>
      </p:pic>
    </p:spTree>
    <p:extLst>
      <p:ext uri="{BB962C8B-B14F-4D97-AF65-F5344CB8AC3E}">
        <p14:creationId xmlns:p14="http://schemas.microsoft.com/office/powerpoint/2010/main" val="505865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 procurement from Poland</a:t>
            </a:r>
          </a:p>
        </p:txBody>
      </p:sp>
      <p:pic>
        <p:nvPicPr>
          <p:cNvPr id="9" name="Picture 8"/>
          <p:cNvPicPr>
            <a:picLocks noChangeAspect="1"/>
          </p:cNvPicPr>
          <p:nvPr/>
        </p:nvPicPr>
        <p:blipFill>
          <a:blip r:embed="rId3"/>
          <a:stretch>
            <a:fillRect/>
          </a:stretch>
        </p:blipFill>
        <p:spPr>
          <a:xfrm>
            <a:off x="152400" y="2448288"/>
            <a:ext cx="7086600" cy="4067365"/>
          </a:xfrm>
          <a:prstGeom prst="rect">
            <a:avLst/>
          </a:prstGeom>
        </p:spPr>
      </p:pic>
      <p:sp>
        <p:nvSpPr>
          <p:cNvPr id="10" name="TextBox 9"/>
          <p:cNvSpPr txBox="1"/>
          <p:nvPr/>
        </p:nvSpPr>
        <p:spPr>
          <a:xfrm>
            <a:off x="5015345" y="3200400"/>
            <a:ext cx="2209800" cy="707886"/>
          </a:xfrm>
          <a:prstGeom prst="rect">
            <a:avLst/>
          </a:prstGeom>
          <a:noFill/>
        </p:spPr>
        <p:txBody>
          <a:bodyPr wrap="square" rtlCol="0">
            <a:spAutoFit/>
          </a:bodyPr>
          <a:lstStyle/>
          <a:p>
            <a:r>
              <a:rPr lang="da-DK" sz="2000" b="1" dirty="0">
                <a:solidFill>
                  <a:srgbClr val="FF6600"/>
                </a:solidFill>
              </a:rPr>
              <a:t>0.01% of total UN procurement</a:t>
            </a:r>
            <a:endParaRPr lang="en-GB" sz="2000" b="1" dirty="0">
              <a:solidFill>
                <a:srgbClr val="FF6600"/>
              </a:solidFill>
            </a:endParaRPr>
          </a:p>
        </p:txBody>
      </p:sp>
      <p:sp>
        <p:nvSpPr>
          <p:cNvPr id="11" name="TextBox 10"/>
          <p:cNvSpPr txBox="1"/>
          <p:nvPr/>
        </p:nvSpPr>
        <p:spPr>
          <a:xfrm>
            <a:off x="7269018" y="2448288"/>
            <a:ext cx="2133600" cy="2246769"/>
          </a:xfrm>
          <a:prstGeom prst="rect">
            <a:avLst/>
          </a:prstGeom>
          <a:noFill/>
        </p:spPr>
        <p:txBody>
          <a:bodyPr wrap="square" rtlCol="0">
            <a:spAutoFit/>
          </a:bodyPr>
          <a:lstStyle/>
          <a:p>
            <a:r>
              <a:rPr lang="da-DK" sz="2000" b="1" dirty="0">
                <a:solidFill>
                  <a:schemeClr val="accent3">
                    <a:lumMod val="50000"/>
                  </a:schemeClr>
                </a:solidFill>
              </a:rPr>
              <a:t>Main agencies buying from Poland</a:t>
            </a:r>
          </a:p>
          <a:p>
            <a:r>
              <a:rPr lang="da-DK" sz="2000" b="1" dirty="0">
                <a:solidFill>
                  <a:srgbClr val="FF6600"/>
                </a:solidFill>
              </a:rPr>
              <a:t>UNDP</a:t>
            </a:r>
          </a:p>
          <a:p>
            <a:r>
              <a:rPr lang="da-DK" sz="2000" b="1" dirty="0">
                <a:solidFill>
                  <a:srgbClr val="FF6600"/>
                </a:solidFill>
              </a:rPr>
              <a:t>WHO</a:t>
            </a:r>
          </a:p>
          <a:p>
            <a:r>
              <a:rPr lang="da-DK" sz="2000" b="1" dirty="0">
                <a:solidFill>
                  <a:srgbClr val="FF6600"/>
                </a:solidFill>
              </a:rPr>
              <a:t>WFP</a:t>
            </a:r>
          </a:p>
          <a:p>
            <a:r>
              <a:rPr lang="da-DK" sz="2000" b="1" dirty="0">
                <a:solidFill>
                  <a:srgbClr val="FF6600"/>
                </a:solidFill>
              </a:rPr>
              <a:t>UNICEF</a:t>
            </a:r>
            <a:endParaRPr lang="en-GB" sz="2000" b="1" dirty="0">
              <a:solidFill>
                <a:srgbClr val="FF6600"/>
              </a:solidFill>
            </a:endParaRPr>
          </a:p>
        </p:txBody>
      </p:sp>
    </p:spTree>
    <p:extLst>
      <p:ext uri="{BB962C8B-B14F-4D97-AF65-F5344CB8AC3E}">
        <p14:creationId xmlns:p14="http://schemas.microsoft.com/office/powerpoint/2010/main" val="416150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stretch>
            <a:fillRect/>
          </a:stretch>
        </p:blipFill>
        <p:spPr>
          <a:xfrm>
            <a:off x="533400" y="228600"/>
            <a:ext cx="7318280" cy="6465821"/>
          </a:xfrm>
          <a:prstGeom prst="rect">
            <a:avLst/>
          </a:prstGeom>
        </p:spPr>
      </p:pic>
    </p:spTree>
    <p:extLst>
      <p:ext uri="{BB962C8B-B14F-4D97-AF65-F5344CB8AC3E}">
        <p14:creationId xmlns:p14="http://schemas.microsoft.com/office/powerpoint/2010/main" val="1852921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85000" lnSpcReduction="20000"/>
          </a:bodyPr>
          <a:lstStyle/>
          <a:p>
            <a:pPr>
              <a:buNone/>
            </a:pPr>
            <a:endParaRPr lang="en-US" dirty="0"/>
          </a:p>
          <a:p>
            <a:pPr>
              <a:buNone/>
            </a:pPr>
            <a:endParaRPr lang="en-US" dirty="0"/>
          </a:p>
          <a:p>
            <a:pPr>
              <a:buNone/>
            </a:pPr>
            <a:endParaRPr lang="en-US" dirty="0"/>
          </a:p>
          <a:p>
            <a:pPr algn="ctr"/>
            <a:r>
              <a:rPr lang="en-US" sz="4000" dirty="0"/>
              <a:t>Supplying the UN</a:t>
            </a:r>
          </a:p>
        </p:txBody>
      </p:sp>
      <p:sp>
        <p:nvSpPr>
          <p:cNvPr id="2" name="Title 1"/>
          <p:cNvSpPr>
            <a:spLocks noGrp="1"/>
          </p:cNvSpPr>
          <p:nvPr>
            <p:ph type="title"/>
          </p:nvPr>
        </p:nvSpPr>
        <p:spPr/>
        <p:txBody>
          <a:bodyPr>
            <a:normAutofit fontScale="90000"/>
          </a:bodyPr>
          <a:lstStyle/>
          <a:p>
            <a:br>
              <a:rPr lang="en-US" dirty="0"/>
            </a:br>
            <a:endParaRPr lang="en-US" dirty="0"/>
          </a:p>
        </p:txBody>
      </p:sp>
      <p:pic>
        <p:nvPicPr>
          <p:cNvPr id="7" name="Picture 6" descr="website logo.gif"/>
          <p:cNvPicPr>
            <a:picLocks noChangeAspect="1"/>
          </p:cNvPicPr>
          <p:nvPr/>
        </p:nvPicPr>
        <p:blipFill>
          <a:blip r:embed="rId3" cstate="print"/>
          <a:stretch>
            <a:fillRect/>
          </a:stretch>
        </p:blipFill>
        <p:spPr>
          <a:xfrm>
            <a:off x="8001000" y="6019800"/>
            <a:ext cx="809625" cy="704850"/>
          </a:xfrm>
          <a:prstGeom prst="rect">
            <a:avLst/>
          </a:prstGeom>
        </p:spPr>
      </p:pic>
      <p:pic>
        <p:nvPicPr>
          <p:cNvPr id="9" name="Picture 8" descr="UNDP_PK_crisisprevention_recovery.jpg.thumb.93.140.png"/>
          <p:cNvPicPr>
            <a:picLocks noChangeAspect="1"/>
          </p:cNvPicPr>
          <p:nvPr/>
        </p:nvPicPr>
        <p:blipFill>
          <a:blip r:embed="rId4" cstate="print"/>
          <a:stretch>
            <a:fillRect/>
          </a:stretch>
        </p:blipFill>
        <p:spPr>
          <a:xfrm>
            <a:off x="7620000" y="1600201"/>
            <a:ext cx="1524000" cy="990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Are you ready to supply the UN</a:t>
            </a:r>
            <a:r>
              <a:rPr lang="en-GB" dirty="0"/>
              <a:t>?</a:t>
            </a:r>
            <a:endParaRPr lang="en-US" dirty="0"/>
          </a:p>
        </p:txBody>
      </p:sp>
      <p:sp>
        <p:nvSpPr>
          <p:cNvPr id="3" name="Content Placeholder 2"/>
          <p:cNvSpPr>
            <a:spLocks noGrp="1"/>
          </p:cNvSpPr>
          <p:nvPr>
            <p:ph sz="quarter" idx="1"/>
          </p:nvPr>
        </p:nvSpPr>
        <p:spPr>
          <a:xfrm>
            <a:off x="609600" y="1600200"/>
            <a:ext cx="8382000" cy="4648200"/>
          </a:xfrm>
        </p:spPr>
        <p:txBody>
          <a:bodyPr>
            <a:noAutofit/>
          </a:bodyPr>
          <a:lstStyle/>
          <a:p>
            <a:r>
              <a:rPr lang="en-US" sz="2400" dirty="0">
                <a:solidFill>
                  <a:srgbClr val="3B3B3B"/>
                </a:solidFill>
              </a:rPr>
              <a:t>Market knowledge (UN structure and culture)</a:t>
            </a:r>
          </a:p>
          <a:p>
            <a:r>
              <a:rPr lang="en-US" sz="2400" dirty="0">
                <a:solidFill>
                  <a:srgbClr val="3B3B3B"/>
                </a:solidFill>
              </a:rPr>
              <a:t>Suitable products/services</a:t>
            </a:r>
          </a:p>
          <a:p>
            <a:r>
              <a:rPr lang="en-US" sz="2400" dirty="0">
                <a:solidFill>
                  <a:srgbClr val="3B3B3B"/>
                </a:solidFill>
              </a:rPr>
              <a:t>Export experience/references</a:t>
            </a:r>
          </a:p>
          <a:p>
            <a:r>
              <a:rPr lang="en-US" sz="2400" dirty="0">
                <a:solidFill>
                  <a:srgbClr val="3B3B3B"/>
                </a:solidFill>
              </a:rPr>
              <a:t>Languages</a:t>
            </a:r>
          </a:p>
          <a:p>
            <a:r>
              <a:rPr lang="en-US" sz="2400" dirty="0">
                <a:solidFill>
                  <a:srgbClr val="3B3B3B"/>
                </a:solidFill>
              </a:rPr>
              <a:t>Competitive prices</a:t>
            </a:r>
          </a:p>
          <a:p>
            <a:r>
              <a:rPr lang="en-US" sz="2400" dirty="0">
                <a:solidFill>
                  <a:srgbClr val="3B3B3B"/>
                </a:solidFill>
              </a:rPr>
              <a:t>Networks/partners (country knowledge, after-sales services etc.)</a:t>
            </a:r>
          </a:p>
          <a:p>
            <a:r>
              <a:rPr lang="en-US" sz="2400" dirty="0">
                <a:solidFill>
                  <a:srgbClr val="3B3B3B"/>
                </a:solidFill>
              </a:rPr>
              <a:t>Capacity</a:t>
            </a:r>
            <a:r>
              <a:rPr lang="en-US" sz="2300" dirty="0"/>
              <a:t> (financial, personnel)</a:t>
            </a:r>
          </a:p>
          <a:p>
            <a:r>
              <a:rPr lang="en-GB" sz="2300" dirty="0"/>
              <a:t>Intercultural skills</a:t>
            </a:r>
          </a:p>
          <a:p>
            <a:r>
              <a:rPr lang="en-GB" sz="2300" dirty="0"/>
              <a:t>Flexibility </a:t>
            </a:r>
          </a:p>
          <a:p>
            <a:r>
              <a:rPr lang="en-GB" sz="2300" dirty="0"/>
              <a:t>Accuracy</a:t>
            </a:r>
          </a:p>
          <a:p>
            <a:r>
              <a:rPr lang="en-GB" sz="2300" dirty="0"/>
              <a:t>Persistence and patience</a:t>
            </a:r>
            <a:endParaRPr lang="en-US"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Step-by-step towards success</a:t>
            </a:r>
            <a:endParaRPr lang="en-US" dirty="0"/>
          </a:p>
        </p:txBody>
      </p:sp>
      <p:sp>
        <p:nvSpPr>
          <p:cNvPr id="3" name="Content Placeholder 2"/>
          <p:cNvSpPr>
            <a:spLocks noGrp="1"/>
          </p:cNvSpPr>
          <p:nvPr>
            <p:ph sz="quarter" idx="1"/>
          </p:nvPr>
        </p:nvSpPr>
        <p:spPr>
          <a:xfrm>
            <a:off x="609600" y="1600200"/>
            <a:ext cx="8382000" cy="4648200"/>
          </a:xfrm>
        </p:spPr>
        <p:txBody>
          <a:bodyPr>
            <a:noAutofit/>
          </a:bodyPr>
          <a:lstStyle/>
          <a:p>
            <a:r>
              <a:rPr lang="en-US" sz="2400" dirty="0">
                <a:solidFill>
                  <a:srgbClr val="3B3B3B"/>
                </a:solidFill>
              </a:rPr>
              <a:t>Market research, </a:t>
            </a:r>
            <a:r>
              <a:rPr lang="en-US" sz="2400" dirty="0" err="1">
                <a:solidFill>
                  <a:srgbClr val="3B3B3B"/>
                </a:solidFill>
              </a:rPr>
              <a:t>i</a:t>
            </a:r>
            <a:r>
              <a:rPr lang="en-GB" sz="2400" dirty="0" err="1">
                <a:solidFill>
                  <a:srgbClr val="3B3B3B"/>
                </a:solidFill>
              </a:rPr>
              <a:t>dentify</a:t>
            </a:r>
            <a:r>
              <a:rPr lang="en-GB" sz="2400" dirty="0">
                <a:solidFill>
                  <a:srgbClr val="3B3B3B"/>
                </a:solidFill>
              </a:rPr>
              <a:t> relevant UN </a:t>
            </a:r>
          </a:p>
          <a:p>
            <a:pPr marL="355600" indent="0">
              <a:buNone/>
            </a:pPr>
            <a:r>
              <a:rPr lang="en-GB" sz="2400" dirty="0">
                <a:solidFill>
                  <a:srgbClr val="3B3B3B"/>
                </a:solidFill>
              </a:rPr>
              <a:t>Organisations, register</a:t>
            </a:r>
          </a:p>
          <a:p>
            <a:r>
              <a:rPr lang="en-GB" sz="2400" dirty="0">
                <a:solidFill>
                  <a:srgbClr val="3B3B3B"/>
                </a:solidFill>
              </a:rPr>
              <a:t>Understand the procurement practices, </a:t>
            </a:r>
          </a:p>
          <a:p>
            <a:pPr marL="0" indent="355600">
              <a:buNone/>
            </a:pPr>
            <a:r>
              <a:rPr lang="da-DK" sz="2400" dirty="0" err="1">
                <a:solidFill>
                  <a:srgbClr val="3B3B3B"/>
                </a:solidFill>
              </a:rPr>
              <a:t>seek</a:t>
            </a:r>
            <a:r>
              <a:rPr lang="da-DK" sz="2400" dirty="0">
                <a:solidFill>
                  <a:srgbClr val="3B3B3B"/>
                </a:solidFill>
              </a:rPr>
              <a:t> </a:t>
            </a:r>
            <a:r>
              <a:rPr lang="da-DK" sz="2400" dirty="0" err="1">
                <a:solidFill>
                  <a:srgbClr val="3B3B3B"/>
                </a:solidFill>
              </a:rPr>
              <a:t>opportunities</a:t>
            </a:r>
            <a:endParaRPr lang="da-DK" sz="2400" dirty="0">
              <a:solidFill>
                <a:srgbClr val="3B3B3B"/>
              </a:solidFill>
            </a:endParaRPr>
          </a:p>
          <a:p>
            <a:r>
              <a:rPr lang="en-GB" sz="2400" dirty="0">
                <a:solidFill>
                  <a:srgbClr val="3B3B3B"/>
                </a:solidFill>
              </a:rPr>
              <a:t>Bid according to tender documents, </a:t>
            </a:r>
          </a:p>
          <a:p>
            <a:pPr marL="0" indent="355600">
              <a:buNone/>
            </a:pPr>
            <a:r>
              <a:rPr lang="en-GB" sz="2400" dirty="0">
                <a:solidFill>
                  <a:srgbClr val="3B3B3B"/>
                </a:solidFill>
              </a:rPr>
              <a:t>observe norms and standards, seek clarification</a:t>
            </a:r>
          </a:p>
          <a:p>
            <a:r>
              <a:rPr lang="en-GB" sz="2400" dirty="0">
                <a:solidFill>
                  <a:srgbClr val="3B3B3B"/>
                </a:solidFill>
              </a:rPr>
              <a:t>Performance</a:t>
            </a:r>
            <a:endParaRPr lang="en-US" sz="2400" dirty="0">
              <a:solidFill>
                <a:srgbClr val="3B3B3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85000" lnSpcReduction="20000"/>
          </a:bodyPr>
          <a:lstStyle/>
          <a:p>
            <a:pPr>
              <a:buNone/>
            </a:pPr>
            <a:endParaRPr lang="en-US" dirty="0"/>
          </a:p>
          <a:p>
            <a:pPr>
              <a:buNone/>
            </a:pPr>
            <a:endParaRPr lang="en-US" dirty="0"/>
          </a:p>
          <a:p>
            <a:pPr>
              <a:buNone/>
            </a:pPr>
            <a:endParaRPr lang="en-US" dirty="0"/>
          </a:p>
          <a:p>
            <a:pPr algn="ctr"/>
            <a:r>
              <a:rPr lang="en-US" sz="4000" dirty="0"/>
              <a:t>Finding Information</a:t>
            </a:r>
          </a:p>
        </p:txBody>
      </p:sp>
      <p:sp>
        <p:nvSpPr>
          <p:cNvPr id="2" name="Title 1"/>
          <p:cNvSpPr>
            <a:spLocks noGrp="1"/>
          </p:cNvSpPr>
          <p:nvPr>
            <p:ph type="title"/>
          </p:nvPr>
        </p:nvSpPr>
        <p:spPr/>
        <p:txBody>
          <a:bodyPr>
            <a:normAutofit fontScale="90000"/>
          </a:bodyPr>
          <a:lstStyle/>
          <a:p>
            <a:br>
              <a:rPr lang="en-US" dirty="0"/>
            </a:br>
            <a:endParaRPr lang="en-US" dirty="0"/>
          </a:p>
        </p:txBody>
      </p:sp>
      <p:pic>
        <p:nvPicPr>
          <p:cNvPr id="7" name="Picture 6" descr="website logo.gif"/>
          <p:cNvPicPr>
            <a:picLocks noChangeAspect="1"/>
          </p:cNvPicPr>
          <p:nvPr/>
        </p:nvPicPr>
        <p:blipFill>
          <a:blip r:embed="rId3" cstate="print"/>
          <a:stretch>
            <a:fillRect/>
          </a:stretch>
        </p:blipFill>
        <p:spPr>
          <a:xfrm>
            <a:off x="8001000" y="6019800"/>
            <a:ext cx="809625" cy="704850"/>
          </a:xfrm>
          <a:prstGeom prst="rect">
            <a:avLst/>
          </a:prstGeom>
        </p:spPr>
      </p:pic>
      <p:pic>
        <p:nvPicPr>
          <p:cNvPr id="6" name="Picture 5" descr="UNDP-BF-MDG2-education-volunteer-2010.jpg.thumb.93.140.png"/>
          <p:cNvPicPr>
            <a:picLocks noChangeAspect="1"/>
          </p:cNvPicPr>
          <p:nvPr/>
        </p:nvPicPr>
        <p:blipFill>
          <a:blip r:embed="rId4" cstate="print"/>
          <a:stretch>
            <a:fillRect/>
          </a:stretch>
        </p:blipFill>
        <p:spPr>
          <a:xfrm>
            <a:off x="7581900" y="1600200"/>
            <a:ext cx="1562100" cy="990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Web-based information</a:t>
            </a:r>
          </a:p>
        </p:txBody>
      </p:sp>
      <p:sp>
        <p:nvSpPr>
          <p:cNvPr id="4" name="Rectangle 11"/>
          <p:cNvSpPr>
            <a:spLocks noChangeArrowheads="1"/>
          </p:cNvSpPr>
          <p:nvPr/>
        </p:nvSpPr>
        <p:spPr bwMode="auto">
          <a:xfrm>
            <a:off x="533400" y="1676400"/>
            <a:ext cx="7924800" cy="1138773"/>
          </a:xfrm>
          <a:prstGeom prst="rect">
            <a:avLst/>
          </a:prstGeom>
          <a:noFill/>
          <a:ln w="9525">
            <a:noFill/>
            <a:miter lim="800000"/>
            <a:headEnd/>
            <a:tailEnd/>
          </a:ln>
          <a:effectLst/>
        </p:spPr>
        <p:txBody>
          <a:bodyPr>
            <a:spAutoFit/>
          </a:bodyPr>
          <a:lstStyle/>
          <a:p>
            <a:pPr algn="ctr" eaLnBrk="0" hangingPunct="0">
              <a:spcBef>
                <a:spcPct val="20000"/>
              </a:spcBef>
            </a:pPr>
            <a:r>
              <a:rPr lang="en-US" sz="2000" b="1" dirty="0">
                <a:solidFill>
                  <a:srgbClr val="2C2C2C"/>
                </a:solidFill>
                <a:cs typeface="Arial" charset="0"/>
              </a:rPr>
              <a:t>UN Procurement’s single commercial and procurement portal: </a:t>
            </a:r>
          </a:p>
          <a:p>
            <a:pPr algn="ctr" eaLnBrk="0" hangingPunct="0">
              <a:spcBef>
                <a:spcPct val="20000"/>
              </a:spcBef>
            </a:pPr>
            <a:r>
              <a:rPr lang="en-US" sz="2000" b="1" dirty="0">
                <a:solidFill>
                  <a:srgbClr val="006699"/>
                </a:solidFill>
                <a:cs typeface="Arial" charset="0"/>
              </a:rPr>
              <a:t>United Nations Global Marketplace (UNGM) </a:t>
            </a:r>
            <a:r>
              <a:rPr lang="en-US" sz="2000" b="1" dirty="0">
                <a:solidFill>
                  <a:srgbClr val="006699"/>
                </a:solidFill>
                <a:cs typeface="Arial" charset="0"/>
                <a:hlinkClick r:id="rId3"/>
              </a:rPr>
              <a:t>www.ungm.org</a:t>
            </a:r>
            <a:endParaRPr lang="en-US" sz="2000" b="1" dirty="0">
              <a:solidFill>
                <a:srgbClr val="006699"/>
              </a:solidFill>
              <a:cs typeface="Arial" charset="0"/>
            </a:endParaRPr>
          </a:p>
          <a:p>
            <a:pPr algn="ctr" eaLnBrk="0" hangingPunct="0">
              <a:spcBef>
                <a:spcPct val="20000"/>
              </a:spcBef>
            </a:pPr>
            <a:endParaRPr lang="en-US" sz="2000" b="1" dirty="0">
              <a:solidFill>
                <a:srgbClr val="006699"/>
              </a:solidFill>
              <a:cs typeface="Arial" charset="0"/>
            </a:endParaRPr>
          </a:p>
        </p:txBody>
      </p:sp>
      <p:sp>
        <p:nvSpPr>
          <p:cNvPr id="8" name="Oval 7"/>
          <p:cNvSpPr/>
          <p:nvPr/>
        </p:nvSpPr>
        <p:spPr bwMode="auto">
          <a:xfrm>
            <a:off x="3886200" y="3581400"/>
            <a:ext cx="1416106" cy="380325"/>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2514600"/>
            <a:ext cx="9144000" cy="4505512"/>
          </a:xfrm>
          <a:prstGeom prst="rect">
            <a:avLst/>
          </a:prstGeom>
        </p:spPr>
      </p:pic>
      <p:sp>
        <p:nvSpPr>
          <p:cNvPr id="13" name="Oval 12"/>
          <p:cNvSpPr/>
          <p:nvPr/>
        </p:nvSpPr>
        <p:spPr bwMode="auto">
          <a:xfrm>
            <a:off x="6019800" y="5105400"/>
            <a:ext cx="2286000" cy="483611"/>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Tree>
    <p:extLst>
      <p:ext uri="{BB962C8B-B14F-4D97-AF65-F5344CB8AC3E}">
        <p14:creationId xmlns:p14="http://schemas.microsoft.com/office/powerpoint/2010/main" val="8041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Business information</a:t>
            </a:r>
          </a:p>
        </p:txBody>
      </p:sp>
      <p:sp>
        <p:nvSpPr>
          <p:cNvPr id="3" name="Content Placeholder 2"/>
          <p:cNvSpPr>
            <a:spLocks noGrp="1"/>
          </p:cNvSpPr>
          <p:nvPr>
            <p:ph sz="quarter" idx="1"/>
          </p:nvPr>
        </p:nvSpPr>
        <p:spPr>
          <a:xfrm>
            <a:off x="228600" y="1752600"/>
            <a:ext cx="6019800" cy="4876800"/>
          </a:xfrm>
        </p:spPr>
        <p:txBody>
          <a:bodyPr>
            <a:normAutofit fontScale="92500" lnSpcReduction="20000"/>
          </a:bodyPr>
          <a:lstStyle/>
          <a:p>
            <a:pPr eaLnBrk="0" hangingPunct="0"/>
            <a:r>
              <a:rPr lang="en-GB" sz="2000" b="1" u="sng" dirty="0">
                <a:solidFill>
                  <a:srgbClr val="2C2C2C"/>
                </a:solidFill>
                <a:cs typeface="Arial" charset="0"/>
              </a:rPr>
              <a:t>The Annual Statistical Report</a:t>
            </a:r>
            <a:r>
              <a:rPr lang="en-GB" sz="2000" u="sng" dirty="0">
                <a:solidFill>
                  <a:srgbClr val="2C2C2C"/>
                </a:solidFill>
                <a:cs typeface="Arial" charset="0"/>
              </a:rPr>
              <a:t> </a:t>
            </a:r>
            <a:br>
              <a:rPr lang="en-GB" sz="2000" u="sng" dirty="0">
                <a:solidFill>
                  <a:srgbClr val="2C2C2C"/>
                </a:solidFill>
                <a:cs typeface="Arial" charset="0"/>
              </a:rPr>
            </a:br>
            <a:endParaRPr lang="en-GB" sz="2000" b="1" dirty="0">
              <a:solidFill>
                <a:srgbClr val="2C2C2C"/>
              </a:solidFill>
              <a:cs typeface="Arial" charset="0"/>
            </a:endParaRPr>
          </a:p>
          <a:p>
            <a:pPr lvl="1" eaLnBrk="0" hangingPunct="0">
              <a:buFont typeface="Calibri" pitchFamily="34" charset="0"/>
              <a:buChar char="–"/>
            </a:pPr>
            <a:r>
              <a:rPr lang="en-GB" sz="2000" dirty="0">
                <a:solidFill>
                  <a:srgbClr val="2C2C2C"/>
                </a:solidFill>
                <a:cs typeface="Arial" charset="0"/>
              </a:rPr>
              <a:t>UN procurement by country </a:t>
            </a:r>
          </a:p>
          <a:p>
            <a:pPr lvl="1" eaLnBrk="0" hangingPunct="0">
              <a:buFont typeface="Calibri" pitchFamily="34" charset="0"/>
              <a:buChar char="–"/>
            </a:pPr>
            <a:r>
              <a:rPr lang="en-GB" sz="2000" dirty="0">
                <a:solidFill>
                  <a:srgbClr val="2C2C2C"/>
                </a:solidFill>
                <a:cs typeface="Arial" charset="0"/>
              </a:rPr>
              <a:t>UN Agency procurement by country, commodity or service</a:t>
            </a:r>
          </a:p>
          <a:p>
            <a:pPr lvl="1" eaLnBrk="0" hangingPunct="0">
              <a:buFont typeface="Calibri" pitchFamily="34" charset="0"/>
              <a:buChar char="–"/>
            </a:pPr>
            <a:r>
              <a:rPr lang="en-GB" sz="2000" dirty="0">
                <a:solidFill>
                  <a:srgbClr val="2C2C2C"/>
                </a:solidFill>
                <a:cs typeface="Arial" charset="0"/>
              </a:rPr>
              <a:t>Purchase orders and Contracts (over USD 30,000) placed by agency, by country of vendor, value and description of goods or services </a:t>
            </a:r>
          </a:p>
          <a:p>
            <a:pPr lvl="1" eaLnBrk="0" hangingPunct="0">
              <a:buFont typeface="Calibri" pitchFamily="34" charset="0"/>
              <a:buChar char="–"/>
            </a:pPr>
            <a:r>
              <a:rPr lang="en-GB" sz="2000" dirty="0">
                <a:solidFill>
                  <a:srgbClr val="2C2C2C"/>
                </a:solidFill>
                <a:cs typeface="Arial" charset="0"/>
              </a:rPr>
              <a:t> Top Ten items procured by Agency</a:t>
            </a:r>
          </a:p>
          <a:p>
            <a:pPr lvl="1" eaLnBrk="0" hangingPunct="0"/>
            <a:endParaRPr lang="en-GB" sz="2000" dirty="0">
              <a:solidFill>
                <a:schemeClr val="tx1">
                  <a:lumMod val="85000"/>
                  <a:lumOff val="15000"/>
                </a:schemeClr>
              </a:solidFill>
              <a:cs typeface="Arial" charset="0"/>
            </a:endParaRPr>
          </a:p>
          <a:p>
            <a:pPr eaLnBrk="0" hangingPunct="0"/>
            <a:r>
              <a:rPr lang="en-GB" sz="2000" b="1" u="sng" dirty="0">
                <a:solidFill>
                  <a:srgbClr val="2C2C2C"/>
                </a:solidFill>
                <a:cs typeface="Arial" charset="0"/>
              </a:rPr>
              <a:t>Virtual Business Seminar Area</a:t>
            </a:r>
            <a:br>
              <a:rPr lang="en-GB" sz="2000" dirty="0">
                <a:solidFill>
                  <a:srgbClr val="2C2C2C"/>
                </a:solidFill>
                <a:cs typeface="Arial" charset="0"/>
              </a:rPr>
            </a:br>
            <a:endParaRPr lang="en-GB" sz="2000" dirty="0">
              <a:solidFill>
                <a:srgbClr val="2C2C2C"/>
              </a:solidFill>
              <a:cs typeface="Arial" charset="0"/>
            </a:endParaRPr>
          </a:p>
          <a:p>
            <a:pPr lvl="1" eaLnBrk="0" hangingPunct="0">
              <a:buFont typeface="Calibri" pitchFamily="34" charset="0"/>
              <a:buChar char="–"/>
            </a:pPr>
            <a:r>
              <a:rPr lang="en-US" sz="2000" dirty="0">
                <a:solidFill>
                  <a:srgbClr val="2C2C2C"/>
                </a:solidFill>
                <a:cs typeface="Arial" charset="0"/>
              </a:rPr>
              <a:t>Meet the UN Agencies, fields of activity, procurement activities, statistics, tenders etc.</a:t>
            </a:r>
          </a:p>
          <a:p>
            <a:pPr lvl="1" eaLnBrk="0" hangingPunct="0">
              <a:buNone/>
            </a:pPr>
            <a:endParaRPr lang="en-US" sz="2000" b="1" dirty="0">
              <a:solidFill>
                <a:schemeClr val="tx1">
                  <a:lumMod val="85000"/>
                  <a:lumOff val="15000"/>
                </a:schemeClr>
              </a:solidFill>
              <a:cs typeface="Arial" charset="0"/>
            </a:endParaRPr>
          </a:p>
          <a:p>
            <a:pPr lvl="1" eaLnBrk="0" hangingPunct="0">
              <a:buNone/>
            </a:pPr>
            <a:r>
              <a:rPr lang="en-US" sz="2000" b="1" dirty="0">
                <a:solidFill>
                  <a:srgbClr val="006699"/>
                </a:solidFill>
                <a:cs typeface="Arial" charset="0"/>
              </a:rPr>
              <a:t>Available from www.ungm.org</a:t>
            </a:r>
            <a:endParaRPr lang="en-GB" sz="2000" b="1" dirty="0">
              <a:solidFill>
                <a:srgbClr val="006699"/>
              </a:solidFill>
              <a:cs typeface="Arial" charset="0"/>
            </a:endParaRPr>
          </a:p>
          <a:p>
            <a:pPr eaLnBrk="0" hangingPunct="0">
              <a:buNone/>
            </a:pPr>
            <a:endParaRPr lang="en-GB" sz="1400" b="1" dirty="0">
              <a:cs typeface="Arial" charset="0"/>
            </a:endParaRPr>
          </a:p>
        </p:txBody>
      </p:sp>
      <p:pic>
        <p:nvPicPr>
          <p:cNvPr id="6" name="Picture 5"/>
          <p:cNvPicPr>
            <a:picLocks noChangeAspect="1"/>
          </p:cNvPicPr>
          <p:nvPr/>
        </p:nvPicPr>
        <p:blipFill>
          <a:blip r:embed="rId3"/>
          <a:stretch>
            <a:fillRect/>
          </a:stretch>
        </p:blipFill>
        <p:spPr>
          <a:xfrm>
            <a:off x="6248400" y="1713345"/>
            <a:ext cx="2638425" cy="3726102"/>
          </a:xfrm>
          <a:prstGeom prst="rect">
            <a:avLst/>
          </a:prstGeom>
        </p:spPr>
      </p:pic>
    </p:spTree>
    <p:extLst>
      <p:ext uri="{BB962C8B-B14F-4D97-AF65-F5344CB8AC3E}">
        <p14:creationId xmlns:p14="http://schemas.microsoft.com/office/powerpoint/2010/main" val="30135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28600" y="2743200"/>
            <a:ext cx="8915400" cy="2743200"/>
          </a:xfrm>
        </p:spPr>
        <p:txBody>
          <a:bodyPr>
            <a:normAutofit/>
          </a:bodyPr>
          <a:lstStyle/>
          <a:p>
            <a:pPr>
              <a:buNone/>
            </a:pPr>
            <a:endParaRPr lang="en-US" dirty="0"/>
          </a:p>
          <a:p>
            <a:pPr algn="ctr"/>
            <a:r>
              <a:rPr lang="en-US" sz="4000" dirty="0"/>
              <a:t>Thank you! </a:t>
            </a:r>
          </a:p>
          <a:p>
            <a:pPr algn="ctr"/>
            <a:endParaRPr lang="en-US" sz="4000" dirty="0"/>
          </a:p>
          <a:p>
            <a:pPr algn="ctr"/>
            <a:r>
              <a:rPr lang="en-US" sz="4000" dirty="0">
                <a:solidFill>
                  <a:schemeClr val="tx2">
                    <a:lumMod val="60000"/>
                    <a:lumOff val="40000"/>
                  </a:schemeClr>
                </a:solidFill>
              </a:rPr>
              <a:t>Contact: </a:t>
            </a:r>
            <a:r>
              <a:rPr lang="en-US" sz="4000" dirty="0" err="1">
                <a:solidFill>
                  <a:schemeClr val="tx2">
                    <a:lumMod val="60000"/>
                    <a:lumOff val="40000"/>
                  </a:schemeClr>
                </a:solidFill>
              </a:rPr>
              <a:t>kerry.kassow</a:t>
            </a:r>
            <a:r>
              <a:rPr lang="da-DK" sz="4000" dirty="0">
                <a:solidFill>
                  <a:schemeClr val="tx2">
                    <a:lumMod val="60000"/>
                    <a:lumOff val="40000"/>
                  </a:schemeClr>
                </a:solidFill>
              </a:rPr>
              <a:t>@undp.org</a:t>
            </a:r>
            <a:endParaRPr lang="en-US" sz="4000" dirty="0">
              <a:solidFill>
                <a:schemeClr val="tx2">
                  <a:lumMod val="60000"/>
                  <a:lumOff val="40000"/>
                </a:schemeClr>
              </a:solidFill>
            </a:endParaRPr>
          </a:p>
        </p:txBody>
      </p:sp>
      <p:sp>
        <p:nvSpPr>
          <p:cNvPr id="2" name="Title 1"/>
          <p:cNvSpPr>
            <a:spLocks noGrp="1"/>
          </p:cNvSpPr>
          <p:nvPr>
            <p:ph type="title"/>
          </p:nvPr>
        </p:nvSpPr>
        <p:spPr/>
        <p:txBody>
          <a:bodyPr>
            <a:normAutofit fontScale="90000"/>
          </a:bodyPr>
          <a:lstStyle/>
          <a:p>
            <a:br>
              <a:rPr lang="en-US" dirty="0"/>
            </a:br>
            <a:endParaRPr lang="en-US" dirty="0"/>
          </a:p>
        </p:txBody>
      </p:sp>
      <p:pic>
        <p:nvPicPr>
          <p:cNvPr id="7" name="Picture 6" descr="website logo.gif"/>
          <p:cNvPicPr>
            <a:picLocks noChangeAspect="1"/>
          </p:cNvPicPr>
          <p:nvPr/>
        </p:nvPicPr>
        <p:blipFill>
          <a:blip r:embed="rId3" cstate="print"/>
          <a:stretch>
            <a:fillRect/>
          </a:stretch>
        </p:blipFill>
        <p:spPr>
          <a:xfrm>
            <a:off x="8001000" y="6019800"/>
            <a:ext cx="809625" cy="704850"/>
          </a:xfrm>
          <a:prstGeom prst="rect">
            <a:avLst/>
          </a:prstGeom>
        </p:spPr>
      </p:pic>
      <p:pic>
        <p:nvPicPr>
          <p:cNvPr id="8" name="Picture 7" descr="UNDP-NP-ODOE-2010.jpg.thumb.173.260.png"/>
          <p:cNvPicPr>
            <a:picLocks noChangeAspect="1"/>
          </p:cNvPicPr>
          <p:nvPr/>
        </p:nvPicPr>
        <p:blipFill>
          <a:blip r:embed="rId4" cstate="print"/>
          <a:stretch>
            <a:fillRect/>
          </a:stretch>
        </p:blipFill>
        <p:spPr>
          <a:xfrm>
            <a:off x="7315200" y="1600201"/>
            <a:ext cx="1828800" cy="990599"/>
          </a:xfrm>
          <a:prstGeom prst="rect">
            <a:avLst/>
          </a:prstGeom>
        </p:spPr>
      </p:pic>
    </p:spTree>
    <p:extLst>
      <p:ext uri="{BB962C8B-B14F-4D97-AF65-F5344CB8AC3E}">
        <p14:creationId xmlns:p14="http://schemas.microsoft.com/office/powerpoint/2010/main" val="104594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Agenda</a:t>
            </a:r>
          </a:p>
        </p:txBody>
      </p:sp>
      <p:sp>
        <p:nvSpPr>
          <p:cNvPr id="3" name="Content Placeholder 2"/>
          <p:cNvSpPr>
            <a:spLocks noGrp="1"/>
          </p:cNvSpPr>
          <p:nvPr>
            <p:ph sz="quarter" idx="1"/>
          </p:nvPr>
        </p:nvSpPr>
        <p:spPr>
          <a:xfrm>
            <a:off x="609600" y="1752600"/>
            <a:ext cx="8153400" cy="4495800"/>
          </a:xfrm>
        </p:spPr>
        <p:txBody>
          <a:bodyPr>
            <a:normAutofit/>
          </a:bodyPr>
          <a:lstStyle/>
          <a:p>
            <a:r>
              <a:rPr lang="en-US" sz="2400" dirty="0"/>
              <a:t>UN Procurement &amp; Statistics </a:t>
            </a:r>
          </a:p>
          <a:p>
            <a:r>
              <a:rPr lang="en-GB" sz="2400" dirty="0"/>
              <a:t>Supplying the UN</a:t>
            </a:r>
            <a:endParaRPr lang="en-US" sz="2400" dirty="0"/>
          </a:p>
          <a:p>
            <a:r>
              <a:rPr lang="en-US" sz="2400" dirty="0"/>
              <a:t>Finding Information</a:t>
            </a:r>
          </a:p>
          <a:p>
            <a:pPr>
              <a:buNone/>
            </a:pPr>
            <a:endParaRPr lang="en-US" sz="2400" dirty="0"/>
          </a:p>
        </p:txBody>
      </p:sp>
      <p:pic>
        <p:nvPicPr>
          <p:cNvPr id="4" name="Picture 3" descr="images (2).jpg"/>
          <p:cNvPicPr>
            <a:picLocks noChangeAspect="1"/>
          </p:cNvPicPr>
          <p:nvPr/>
        </p:nvPicPr>
        <p:blipFill>
          <a:blip r:embed="rId3" cstate="print"/>
          <a:stretch>
            <a:fillRect/>
          </a:stretch>
        </p:blipFill>
        <p:spPr>
          <a:xfrm>
            <a:off x="7162800" y="152400"/>
            <a:ext cx="1603115" cy="1066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Level Committee of Management’s Procurement Network</a:t>
            </a:r>
          </a:p>
        </p:txBody>
      </p:sp>
      <p:sp>
        <p:nvSpPr>
          <p:cNvPr id="3" name="Content Placeholder 2"/>
          <p:cNvSpPr>
            <a:spLocks noGrp="1"/>
          </p:cNvSpPr>
          <p:nvPr>
            <p:ph sz="quarter" idx="1"/>
          </p:nvPr>
        </p:nvSpPr>
        <p:spPr>
          <a:xfrm>
            <a:off x="304800" y="1600200"/>
            <a:ext cx="8461248" cy="838200"/>
          </a:xfrm>
        </p:spPr>
        <p:txBody>
          <a:bodyPr>
            <a:normAutofit/>
          </a:bodyPr>
          <a:lstStyle/>
          <a:p>
            <a:pPr>
              <a:buNone/>
            </a:pPr>
            <a:r>
              <a:rPr lang="da-DK" sz="2100" dirty="0">
                <a:solidFill>
                  <a:srgbClr val="3B3B3B"/>
                </a:solidFill>
                <a:latin typeface="Calibri" pitchFamily="34" charset="0"/>
              </a:rPr>
              <a:t>The Procurement Network - Heads and Directors of </a:t>
            </a:r>
            <a:r>
              <a:rPr lang="da-DK" sz="2100" dirty="0">
                <a:solidFill>
                  <a:srgbClr val="3B3B3B"/>
                </a:solidFill>
              </a:rPr>
              <a:t>40</a:t>
            </a:r>
            <a:r>
              <a:rPr lang="da-DK" sz="2100" dirty="0">
                <a:solidFill>
                  <a:srgbClr val="3B3B3B"/>
                </a:solidFill>
                <a:latin typeface="Calibri" pitchFamily="34" charset="0"/>
              </a:rPr>
              <a:t> Agencies. </a:t>
            </a:r>
          </a:p>
          <a:p>
            <a:pPr>
              <a:buNone/>
            </a:pPr>
            <a:r>
              <a:rPr lang="da-DK" sz="2100" dirty="0" err="1">
                <a:solidFill>
                  <a:srgbClr val="3B3B3B"/>
                </a:solidFill>
                <a:latin typeface="Calibri" pitchFamily="34" charset="0"/>
              </a:rPr>
              <a:t>Focuses</a:t>
            </a:r>
            <a:r>
              <a:rPr lang="da-DK" sz="2100" dirty="0">
                <a:solidFill>
                  <a:srgbClr val="3B3B3B"/>
                </a:solidFill>
                <a:latin typeface="Calibri" pitchFamily="34" charset="0"/>
              </a:rPr>
              <a:t> on:</a:t>
            </a:r>
            <a:endParaRPr lang="en-US" sz="2100" dirty="0">
              <a:solidFill>
                <a:srgbClr val="3B3B3B"/>
              </a:solidFill>
              <a:latin typeface="Calibri" pitchFamily="34" charset="0"/>
            </a:endParaRPr>
          </a:p>
          <a:p>
            <a:pPr>
              <a:buNone/>
            </a:pPr>
            <a:endParaRPr lang="en-US" dirty="0"/>
          </a:p>
        </p:txBody>
      </p:sp>
      <p:sp>
        <p:nvSpPr>
          <p:cNvPr id="6" name="TextBox 5"/>
          <p:cNvSpPr txBox="1"/>
          <p:nvPr/>
        </p:nvSpPr>
        <p:spPr>
          <a:xfrm>
            <a:off x="457200" y="2133600"/>
            <a:ext cx="4038600" cy="369332"/>
          </a:xfrm>
          <a:prstGeom prst="rect">
            <a:avLst/>
          </a:prstGeom>
          <a:noFill/>
        </p:spPr>
        <p:txBody>
          <a:bodyPr wrap="square" rtlCol="0">
            <a:spAutoFit/>
          </a:bodyPr>
          <a:lstStyle/>
          <a:p>
            <a:endParaRPr lang="en-US" dirty="0"/>
          </a:p>
        </p:txBody>
      </p:sp>
      <p:sp>
        <p:nvSpPr>
          <p:cNvPr id="7" name="Rectangle 4"/>
          <p:cNvSpPr>
            <a:spLocks noChangeArrowheads="1"/>
          </p:cNvSpPr>
          <p:nvPr/>
        </p:nvSpPr>
        <p:spPr bwMode="auto">
          <a:xfrm>
            <a:off x="304800" y="2038109"/>
            <a:ext cx="4173538" cy="4433888"/>
          </a:xfrm>
          <a:prstGeom prst="rect">
            <a:avLst/>
          </a:prstGeom>
          <a:noFill/>
          <a:ln w="9525">
            <a:noFill/>
            <a:miter lim="800000"/>
            <a:headEnd/>
            <a:tailEnd/>
          </a:ln>
        </p:spPr>
        <p:txBody>
          <a:bodyPr/>
          <a:lstStyle/>
          <a:p>
            <a:pPr marL="342900" indent="-342900">
              <a:buFont typeface="Arial" pitchFamily="34" charset="0"/>
              <a:buChar char="•"/>
            </a:pPr>
            <a:endParaRPr lang="en-US" sz="1600" dirty="0">
              <a:solidFill>
                <a:srgbClr val="3B3B3B"/>
              </a:solidFill>
              <a:latin typeface="Calibri" pitchFamily="34" charset="0"/>
            </a:endParaRPr>
          </a:p>
          <a:p>
            <a:pPr marL="342900" indent="-342900">
              <a:buFont typeface="Arial" pitchFamily="34" charset="0"/>
              <a:buChar char="•"/>
            </a:pPr>
            <a:endParaRPr lang="da-DK" sz="1600" dirty="0">
              <a:latin typeface="Calibri" pitchFamily="34" charset="0"/>
            </a:endParaRPr>
          </a:p>
        </p:txBody>
      </p:sp>
      <p:sp>
        <p:nvSpPr>
          <p:cNvPr id="8" name="Rectangle 5"/>
          <p:cNvSpPr>
            <a:spLocks noChangeArrowheads="1"/>
          </p:cNvSpPr>
          <p:nvPr/>
        </p:nvSpPr>
        <p:spPr bwMode="auto">
          <a:xfrm>
            <a:off x="4267200" y="2628899"/>
            <a:ext cx="4793530" cy="4852989"/>
          </a:xfrm>
          <a:prstGeom prst="rect">
            <a:avLst/>
          </a:prstGeom>
          <a:noFill/>
          <a:ln w="9525">
            <a:noFill/>
            <a:miter lim="800000"/>
            <a:headEnd/>
            <a:tailEnd/>
          </a:ln>
        </p:spPr>
        <p:txBody>
          <a:bodyPr/>
          <a:lstStyle/>
          <a:p>
            <a:pPr marL="342900" indent="-342900">
              <a:buFont typeface="Arial" panose="020B0604020202020204" pitchFamily="34" charset="0"/>
              <a:buChar char="•"/>
            </a:pPr>
            <a:r>
              <a:rPr lang="da-DK" sz="2400" b="1" dirty="0">
                <a:solidFill>
                  <a:srgbClr val="FF6600"/>
                </a:solidFill>
                <a:latin typeface="Calibri" pitchFamily="34" charset="0"/>
              </a:rPr>
              <a:t>Strategic </a:t>
            </a:r>
            <a:r>
              <a:rPr lang="da-DK" sz="2400" b="1" dirty="0" err="1">
                <a:solidFill>
                  <a:srgbClr val="FF6600"/>
                </a:solidFill>
                <a:latin typeface="Calibri" pitchFamily="34" charset="0"/>
              </a:rPr>
              <a:t>Vendor</a:t>
            </a:r>
            <a:r>
              <a:rPr lang="da-DK" sz="2400" b="1" dirty="0">
                <a:solidFill>
                  <a:srgbClr val="FF6600"/>
                </a:solidFill>
                <a:latin typeface="Calibri" pitchFamily="34" charset="0"/>
              </a:rPr>
              <a:t> Management </a:t>
            </a:r>
          </a:p>
          <a:p>
            <a:endParaRPr lang="da-DK" sz="2800" dirty="0">
              <a:solidFill>
                <a:srgbClr val="6600CC"/>
              </a:solidFill>
              <a:latin typeface="Calibri" pitchFamily="34" charset="0"/>
            </a:endParaRPr>
          </a:p>
          <a:p>
            <a:pPr marL="342900" indent="-342900">
              <a:buFont typeface="Arial" panose="020B0604020202020204" pitchFamily="34" charset="0"/>
              <a:buChar char="•"/>
            </a:pPr>
            <a:r>
              <a:rPr lang="da-DK" sz="2400" b="1" dirty="0">
                <a:solidFill>
                  <a:srgbClr val="FF6600"/>
                </a:solidFill>
                <a:latin typeface="Calibri" pitchFamily="34" charset="0"/>
              </a:rPr>
              <a:t>UN Global Marketplace (UNGM)</a:t>
            </a:r>
          </a:p>
          <a:p>
            <a:pPr marL="342900" indent="-342900"/>
            <a:endParaRPr lang="da-DK" sz="1600" dirty="0">
              <a:latin typeface="Calibri" pitchFamily="34" charset="0"/>
            </a:endParaRPr>
          </a:p>
        </p:txBody>
      </p:sp>
      <p:sp>
        <p:nvSpPr>
          <p:cNvPr id="5" name="TextBox 4"/>
          <p:cNvSpPr txBox="1"/>
          <p:nvPr/>
        </p:nvSpPr>
        <p:spPr>
          <a:xfrm>
            <a:off x="290660" y="2628899"/>
            <a:ext cx="3976540" cy="1754326"/>
          </a:xfrm>
          <a:prstGeom prst="rect">
            <a:avLst/>
          </a:prstGeom>
          <a:noFill/>
        </p:spPr>
        <p:txBody>
          <a:bodyPr wrap="square" rtlCol="0">
            <a:spAutoFit/>
          </a:bodyPr>
          <a:lstStyle/>
          <a:p>
            <a:pPr marL="342900" indent="-342900">
              <a:buFont typeface="Arial" panose="020B0604020202020204" pitchFamily="34" charset="0"/>
              <a:buChar char="•"/>
            </a:pPr>
            <a:r>
              <a:rPr lang="da-DK" sz="2400" b="1" dirty="0">
                <a:solidFill>
                  <a:srgbClr val="FF6600"/>
                </a:solidFill>
                <a:latin typeface="Calibri" pitchFamily="34" charset="0"/>
              </a:rPr>
              <a:t>Professional Development</a:t>
            </a:r>
          </a:p>
          <a:p>
            <a:pPr marL="342900" indent="-342900">
              <a:buFont typeface="Arial" panose="020B0604020202020204" pitchFamily="34" charset="0"/>
              <a:buChar char="•"/>
            </a:pPr>
            <a:endParaRPr lang="en-GB" b="1" dirty="0">
              <a:solidFill>
                <a:srgbClr val="C02500"/>
              </a:solidFill>
              <a:latin typeface="Calibri" pitchFamily="34" charset="0"/>
            </a:endParaRPr>
          </a:p>
          <a:p>
            <a:pPr marL="342900" indent="-342900">
              <a:buFont typeface="Arial" panose="020B0604020202020204" pitchFamily="34" charset="0"/>
              <a:buChar char="•"/>
            </a:pPr>
            <a:r>
              <a:rPr lang="da-DK" sz="2400" b="1" dirty="0" err="1">
                <a:solidFill>
                  <a:srgbClr val="FF6600"/>
                </a:solidFill>
                <a:latin typeface="Calibri" pitchFamily="34" charset="0"/>
              </a:rPr>
              <a:t>Harmonisation</a:t>
            </a:r>
            <a:r>
              <a:rPr lang="da-DK" sz="2400" b="1" dirty="0">
                <a:solidFill>
                  <a:srgbClr val="FF6600"/>
                </a:solidFill>
                <a:latin typeface="Calibri" pitchFamily="34" charset="0"/>
              </a:rPr>
              <a:t> </a:t>
            </a:r>
          </a:p>
          <a:p>
            <a:pPr marL="342900" indent="-342900">
              <a:buFont typeface="Arial" panose="020B0604020202020204" pitchFamily="34" charset="0"/>
              <a:buChar char="•"/>
            </a:pPr>
            <a:endParaRPr lang="da-DK" b="1" dirty="0">
              <a:solidFill>
                <a:srgbClr val="C02500"/>
              </a:solidFill>
              <a:latin typeface="Calibri" pitchFamily="34" charset="0"/>
            </a:endParaRPr>
          </a:p>
          <a:p>
            <a:pPr marL="342900" indent="-342900">
              <a:buFont typeface="Arial" panose="020B0604020202020204" pitchFamily="34" charset="0"/>
              <a:buChar char="•"/>
            </a:pPr>
            <a:r>
              <a:rPr lang="da-DK" sz="2400" b="1" dirty="0" err="1">
                <a:solidFill>
                  <a:srgbClr val="FF6600"/>
                </a:solidFill>
                <a:latin typeface="Calibri" pitchFamily="34" charset="0"/>
              </a:rPr>
              <a:t>Sustainable</a:t>
            </a:r>
            <a:r>
              <a:rPr lang="da-DK" sz="2400" b="1" dirty="0">
                <a:solidFill>
                  <a:srgbClr val="FF6600"/>
                </a:solidFill>
                <a:latin typeface="Calibri" pitchFamily="34" charset="0"/>
              </a:rPr>
              <a:t> </a:t>
            </a:r>
            <a:r>
              <a:rPr lang="da-DK" sz="2400" b="1" dirty="0" err="1">
                <a:solidFill>
                  <a:srgbClr val="FF6600"/>
                </a:solidFill>
                <a:latin typeface="Calibri" pitchFamily="34" charset="0"/>
              </a:rPr>
              <a:t>Procurement</a:t>
            </a:r>
            <a:endParaRPr lang="da-DK" sz="2400" b="1" dirty="0">
              <a:solidFill>
                <a:srgbClr val="FF6600"/>
              </a:solidFill>
              <a:latin typeface="Calibri" pitchFamily="34" charset="0"/>
            </a:endParaRPr>
          </a:p>
        </p:txBody>
      </p:sp>
      <p:sp>
        <p:nvSpPr>
          <p:cNvPr id="4" name="Oval 3"/>
          <p:cNvSpPr/>
          <p:nvPr/>
        </p:nvSpPr>
        <p:spPr>
          <a:xfrm>
            <a:off x="4238920" y="2530033"/>
            <a:ext cx="4724400" cy="62126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238920" y="3352800"/>
            <a:ext cx="4724400" cy="642729"/>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915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85000" lnSpcReduction="20000"/>
          </a:bodyPr>
          <a:lstStyle/>
          <a:p>
            <a:pPr>
              <a:buNone/>
            </a:pPr>
            <a:endParaRPr lang="en-US" dirty="0"/>
          </a:p>
          <a:p>
            <a:pPr>
              <a:buNone/>
            </a:pPr>
            <a:endParaRPr lang="en-US" dirty="0"/>
          </a:p>
          <a:p>
            <a:pPr>
              <a:buNone/>
            </a:pPr>
            <a:endParaRPr lang="en-US" dirty="0"/>
          </a:p>
          <a:p>
            <a:pPr algn="ctr">
              <a:buNone/>
            </a:pPr>
            <a:r>
              <a:rPr lang="en-US" sz="4000" dirty="0"/>
              <a:t>UN Procurement &amp; Statistics</a:t>
            </a:r>
          </a:p>
          <a:p>
            <a:pPr algn="ctr">
              <a:buNone/>
            </a:pPr>
            <a:endParaRPr lang="en-US" sz="4000" dirty="0"/>
          </a:p>
          <a:p>
            <a:pPr algn="ctr">
              <a:buNone/>
            </a:pPr>
            <a:endParaRPr lang="en-US" sz="4000" dirty="0"/>
          </a:p>
        </p:txBody>
      </p:sp>
      <p:sp>
        <p:nvSpPr>
          <p:cNvPr id="2" name="Title 1"/>
          <p:cNvSpPr>
            <a:spLocks noGrp="1"/>
          </p:cNvSpPr>
          <p:nvPr>
            <p:ph type="title"/>
          </p:nvPr>
        </p:nvSpPr>
        <p:spPr/>
        <p:txBody>
          <a:bodyPr>
            <a:normAutofit fontScale="90000"/>
          </a:bodyPr>
          <a:lstStyle/>
          <a:p>
            <a:br>
              <a:rPr lang="en-US" dirty="0"/>
            </a:br>
            <a:endParaRPr lang="en-US" dirty="0"/>
          </a:p>
        </p:txBody>
      </p:sp>
      <p:pic>
        <p:nvPicPr>
          <p:cNvPr id="5" name="Picture 4" descr="website logo.gif"/>
          <p:cNvPicPr>
            <a:picLocks noChangeAspect="1"/>
          </p:cNvPicPr>
          <p:nvPr/>
        </p:nvPicPr>
        <p:blipFill>
          <a:blip r:embed="rId3" cstate="print"/>
          <a:stretch>
            <a:fillRect/>
          </a:stretch>
        </p:blipFill>
        <p:spPr>
          <a:xfrm>
            <a:off x="8001000" y="5791200"/>
            <a:ext cx="809625" cy="7048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4288" y="1600200"/>
            <a:ext cx="1509712" cy="990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Procurement &amp; United Nations ultimate goals</a:t>
            </a:r>
          </a:p>
        </p:txBody>
      </p:sp>
      <p:sp>
        <p:nvSpPr>
          <p:cNvPr id="3" name="Content Placeholder 2"/>
          <p:cNvSpPr>
            <a:spLocks noGrp="1"/>
          </p:cNvSpPr>
          <p:nvPr>
            <p:ph sz="quarter" idx="1"/>
          </p:nvPr>
        </p:nvSpPr>
        <p:spPr>
          <a:xfrm>
            <a:off x="304800" y="1752600"/>
            <a:ext cx="7848600" cy="4495800"/>
          </a:xfrm>
        </p:spPr>
        <p:txBody>
          <a:bodyPr>
            <a:noAutofit/>
          </a:bodyPr>
          <a:lstStyle/>
          <a:p>
            <a:r>
              <a:rPr lang="en-GB" sz="2400" dirty="0"/>
              <a:t>The Sustainable Development Goals 2015-2030 </a:t>
            </a:r>
          </a:p>
          <a:p>
            <a:r>
              <a:rPr lang="en-GB" sz="2400" dirty="0"/>
              <a:t>17 goals with 169 targets covering a broad range of sustainable development issues</a:t>
            </a:r>
          </a:p>
          <a:p>
            <a:r>
              <a:rPr lang="en-GB" sz="2400" dirty="0">
                <a:hlinkClick r:id="rId3"/>
              </a:rPr>
              <a:t>https://sustainabledevelopment.un.org/</a:t>
            </a:r>
            <a:endParaRPr lang="en-GB" sz="2400" dirty="0"/>
          </a:p>
          <a:p>
            <a:endParaRPr lang="en-GB" sz="2400" dirty="0"/>
          </a:p>
          <a:p>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05200"/>
            <a:ext cx="6406896" cy="3169002"/>
          </a:xfrm>
          <a:prstGeom prst="rect">
            <a:avLst/>
          </a:prstGeom>
        </p:spPr>
      </p:pic>
    </p:spTree>
    <p:extLst>
      <p:ext uri="{BB962C8B-B14F-4D97-AF65-F5344CB8AC3E}">
        <p14:creationId xmlns:p14="http://schemas.microsoft.com/office/powerpoint/2010/main" val="74700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UN Global Compact and the Supplier Code of Conduct</a:t>
            </a:r>
          </a:p>
        </p:txBody>
      </p:sp>
      <p:sp>
        <p:nvSpPr>
          <p:cNvPr id="4" name="Text Box 18"/>
          <p:cNvSpPr txBox="1">
            <a:spLocks noChangeArrowheads="1"/>
          </p:cNvSpPr>
          <p:nvPr/>
        </p:nvSpPr>
        <p:spPr bwMode="auto">
          <a:xfrm>
            <a:off x="304800" y="1828800"/>
            <a:ext cx="7086600" cy="3299365"/>
          </a:xfrm>
          <a:prstGeom prst="rect">
            <a:avLst/>
          </a:prstGeom>
          <a:noFill/>
          <a:ln w="9525">
            <a:noFill/>
            <a:miter lim="800000"/>
            <a:headEnd/>
            <a:tailEnd/>
          </a:ln>
        </p:spPr>
        <p:txBody>
          <a:bodyPr wrap="square">
            <a:spAutoFit/>
          </a:bodyPr>
          <a:lstStyle/>
          <a:p>
            <a:pPr algn="ctr">
              <a:spcBef>
                <a:spcPct val="50000"/>
              </a:spcBef>
              <a:buFont typeface="Wingdings" pitchFamily="2" charset="2"/>
              <a:buChar char="v"/>
            </a:pPr>
            <a:r>
              <a:rPr lang="en-GB" b="1" dirty="0"/>
              <a:t>   </a:t>
            </a:r>
            <a:r>
              <a:rPr lang="en-GB" dirty="0">
                <a:solidFill>
                  <a:srgbClr val="2C2C2C"/>
                </a:solidFill>
              </a:rPr>
              <a:t>The UN strongly encourages all vendors to actively participate in the </a:t>
            </a:r>
            <a:r>
              <a:rPr lang="en-GB" b="1" dirty="0">
                <a:solidFill>
                  <a:srgbClr val="FF6600"/>
                </a:solidFill>
              </a:rPr>
              <a:t>Global Compact</a:t>
            </a:r>
          </a:p>
          <a:p>
            <a:pPr algn="ctr">
              <a:lnSpc>
                <a:spcPct val="120000"/>
              </a:lnSpc>
              <a:spcBef>
                <a:spcPct val="50000"/>
              </a:spcBef>
            </a:pPr>
            <a:r>
              <a:rPr lang="en-US" dirty="0">
                <a:solidFill>
                  <a:srgbClr val="3B3B3B"/>
                </a:solidFill>
              </a:rPr>
              <a:t>       </a:t>
            </a:r>
            <a:r>
              <a:rPr lang="en-US" dirty="0">
                <a:solidFill>
                  <a:srgbClr val="2C2C2C"/>
                </a:solidFill>
              </a:rPr>
              <a:t>The Global Compact promotes principles of human rights, </a:t>
            </a:r>
            <a:r>
              <a:rPr lang="en-US" dirty="0" err="1">
                <a:solidFill>
                  <a:srgbClr val="2C2C2C"/>
                </a:solidFill>
              </a:rPr>
              <a:t>labour</a:t>
            </a:r>
            <a:r>
              <a:rPr lang="en-US" dirty="0">
                <a:solidFill>
                  <a:srgbClr val="2C2C2C"/>
                </a:solidFill>
              </a:rPr>
              <a:t>,  </a:t>
            </a:r>
            <a:br>
              <a:rPr lang="en-US" dirty="0">
                <a:solidFill>
                  <a:srgbClr val="2C2C2C"/>
                </a:solidFill>
              </a:rPr>
            </a:br>
            <a:r>
              <a:rPr lang="en-US" dirty="0">
                <a:solidFill>
                  <a:srgbClr val="2C2C2C"/>
                </a:solidFill>
              </a:rPr>
              <a:t>       environment and anti-corruption  </a:t>
            </a:r>
            <a:br>
              <a:rPr lang="en-US" dirty="0">
                <a:solidFill>
                  <a:schemeClr val="tx1">
                    <a:lumMod val="85000"/>
                    <a:lumOff val="15000"/>
                  </a:schemeClr>
                </a:solidFill>
              </a:rPr>
            </a:br>
            <a:r>
              <a:rPr lang="en-US" dirty="0">
                <a:solidFill>
                  <a:schemeClr val="tx1">
                    <a:lumMod val="85000"/>
                    <a:lumOff val="15000"/>
                  </a:schemeClr>
                </a:solidFill>
              </a:rPr>
              <a:t>    </a:t>
            </a:r>
            <a:r>
              <a:rPr lang="en-US" sz="1600" b="1" u="sng" dirty="0">
                <a:solidFill>
                  <a:srgbClr val="C02500"/>
                </a:solidFill>
                <a:hlinkClick r:id="rId3"/>
              </a:rPr>
              <a:t>www.unglobalcompact.org</a:t>
            </a:r>
            <a:endParaRPr lang="en-US" sz="1600" b="1" u="sng" dirty="0">
              <a:solidFill>
                <a:srgbClr val="C02500"/>
              </a:solidFill>
            </a:endParaRPr>
          </a:p>
          <a:p>
            <a:pPr algn="ctr">
              <a:lnSpc>
                <a:spcPct val="120000"/>
              </a:lnSpc>
              <a:spcBef>
                <a:spcPct val="50000"/>
              </a:spcBef>
            </a:pPr>
            <a:br>
              <a:rPr lang="en-US" sz="1600" b="1" u="sng" dirty="0">
                <a:solidFill>
                  <a:srgbClr val="003399"/>
                </a:solidFill>
              </a:rPr>
            </a:br>
            <a:endParaRPr lang="en-US" sz="1600" b="1" u="sng" dirty="0">
              <a:solidFill>
                <a:srgbClr val="003399"/>
              </a:solidFill>
            </a:endParaRPr>
          </a:p>
          <a:p>
            <a:pPr algn="ctr">
              <a:lnSpc>
                <a:spcPct val="120000"/>
              </a:lnSpc>
              <a:spcBef>
                <a:spcPct val="50000"/>
              </a:spcBef>
            </a:pPr>
            <a:endParaRPr lang="en-GB" b="1" dirty="0">
              <a:solidFill>
                <a:srgbClr val="003399"/>
              </a:solidFill>
            </a:endParaRPr>
          </a:p>
        </p:txBody>
      </p:sp>
      <p:sp>
        <p:nvSpPr>
          <p:cNvPr id="7" name="Text Box 19"/>
          <p:cNvSpPr txBox="1">
            <a:spLocks noChangeArrowheads="1"/>
          </p:cNvSpPr>
          <p:nvPr/>
        </p:nvSpPr>
        <p:spPr bwMode="auto">
          <a:xfrm>
            <a:off x="381000" y="4191000"/>
            <a:ext cx="7924800" cy="2816156"/>
          </a:xfrm>
          <a:prstGeom prst="rect">
            <a:avLst/>
          </a:prstGeom>
          <a:noFill/>
          <a:ln w="9525">
            <a:noFill/>
            <a:miter lim="800000"/>
            <a:headEnd/>
            <a:tailEnd/>
          </a:ln>
        </p:spPr>
        <p:txBody>
          <a:bodyPr wrap="square">
            <a:spAutoFit/>
          </a:bodyPr>
          <a:lstStyle/>
          <a:p>
            <a:pPr algn="ctr">
              <a:spcBef>
                <a:spcPct val="50000"/>
              </a:spcBef>
              <a:buFont typeface="Wingdings" pitchFamily="2" charset="2"/>
              <a:buChar char="v"/>
            </a:pPr>
            <a:r>
              <a:rPr lang="en-GB" dirty="0">
                <a:solidFill>
                  <a:srgbClr val="2C2C2C"/>
                </a:solidFill>
              </a:rPr>
              <a:t>  The</a:t>
            </a:r>
            <a:r>
              <a:rPr lang="en-GB" dirty="0">
                <a:solidFill>
                  <a:srgbClr val="3B3B3B"/>
                </a:solidFill>
              </a:rPr>
              <a:t> </a:t>
            </a:r>
            <a:r>
              <a:rPr lang="en-GB" b="1" dirty="0">
                <a:solidFill>
                  <a:srgbClr val="FF6600"/>
                </a:solidFill>
              </a:rPr>
              <a:t>UN Supplier Code of Conduct </a:t>
            </a:r>
            <a:r>
              <a:rPr lang="en-GB" dirty="0">
                <a:solidFill>
                  <a:srgbClr val="2C2C2C"/>
                </a:solidFill>
              </a:rPr>
              <a:t>spells out the principles that should inspire the business practice of suppliers</a:t>
            </a:r>
          </a:p>
          <a:p>
            <a:pPr algn="ctr">
              <a:spcBef>
                <a:spcPct val="50000"/>
              </a:spcBef>
            </a:pPr>
            <a:r>
              <a:rPr lang="en-US" dirty="0">
                <a:solidFill>
                  <a:srgbClr val="2C2C2C"/>
                </a:solidFill>
              </a:rPr>
              <a:t>          The UN Supplier Code of Conduct provides the minimum standards </a:t>
            </a:r>
            <a:br>
              <a:rPr lang="en-US" dirty="0">
                <a:solidFill>
                  <a:srgbClr val="2C2C2C"/>
                </a:solidFill>
              </a:rPr>
            </a:br>
            <a:r>
              <a:rPr lang="en-US" dirty="0">
                <a:solidFill>
                  <a:srgbClr val="2C2C2C"/>
                </a:solidFill>
              </a:rPr>
              <a:t>          expected of suppliers to the UN</a:t>
            </a:r>
          </a:p>
          <a:p>
            <a:pPr algn="ctr">
              <a:spcBef>
                <a:spcPct val="50000"/>
              </a:spcBef>
            </a:pPr>
            <a:r>
              <a:rPr lang="en-US" sz="1600" b="1" dirty="0">
                <a:solidFill>
                  <a:srgbClr val="2C2C2C"/>
                </a:solidFill>
                <a:hlinkClick r:id="rId4"/>
              </a:rPr>
              <a:t>www.un.org/depts/ptd/code_of_conduct</a:t>
            </a:r>
            <a:endParaRPr lang="en-US" sz="1600" b="1" dirty="0">
              <a:solidFill>
                <a:srgbClr val="2C2C2C"/>
              </a:solidFill>
            </a:endParaRPr>
          </a:p>
          <a:p>
            <a:pPr algn="ctr">
              <a:spcBef>
                <a:spcPct val="50000"/>
              </a:spcBef>
            </a:pPr>
            <a:br>
              <a:rPr lang="en-US" dirty="0">
                <a:solidFill>
                  <a:srgbClr val="2C2C2C"/>
                </a:solidFill>
              </a:rPr>
            </a:br>
            <a:r>
              <a:rPr lang="en-US" dirty="0">
                <a:solidFill>
                  <a:srgbClr val="2C2C2C"/>
                </a:solidFill>
              </a:rPr>
              <a:t>          </a:t>
            </a:r>
          </a:p>
          <a:p>
            <a:pPr algn="ctr">
              <a:spcBef>
                <a:spcPct val="50000"/>
              </a:spcBef>
              <a:buFont typeface="Wingdings" pitchFamily="2" charset="2"/>
              <a:buChar char="v"/>
            </a:pPr>
            <a:endParaRPr lang="en-GB" dirty="0">
              <a:solidFill>
                <a:schemeClr val="tx1">
                  <a:lumMod val="85000"/>
                  <a:lumOff val="15000"/>
                </a:schemeClr>
              </a:solidFill>
            </a:endParaRPr>
          </a:p>
        </p:txBody>
      </p:sp>
      <p:pic>
        <p:nvPicPr>
          <p:cNvPr id="9" name="Picture 16" descr="GClogo_new"/>
          <p:cNvPicPr>
            <a:picLocks noChangeAspect="1" noChangeArrowheads="1"/>
          </p:cNvPicPr>
          <p:nvPr/>
        </p:nvPicPr>
        <p:blipFill>
          <a:blip r:embed="rId5" cstate="print"/>
          <a:srcRect/>
          <a:stretch>
            <a:fillRect/>
          </a:stretch>
        </p:blipFill>
        <p:spPr bwMode="auto">
          <a:xfrm>
            <a:off x="7315200" y="2057400"/>
            <a:ext cx="1524000" cy="1428749"/>
          </a:xfrm>
          <a:prstGeom prst="rect">
            <a:avLst/>
          </a:prstGeom>
          <a:noFill/>
          <a:ln w="9525">
            <a:noFill/>
            <a:miter lim="800000"/>
            <a:headEnd/>
            <a:tailEnd/>
          </a:ln>
        </p:spPr>
      </p:pic>
    </p:spTree>
    <p:extLst>
      <p:ext uri="{BB962C8B-B14F-4D97-AF65-F5344CB8AC3E}">
        <p14:creationId xmlns:p14="http://schemas.microsoft.com/office/powerpoint/2010/main" val="25667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7772400" cy="513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br>
              <a:rPr lang="en-US" dirty="0"/>
            </a:br>
            <a:r>
              <a:rPr lang="en-US" dirty="0"/>
              <a:t>Total UN procurement of goods and services 2009-2015</a:t>
            </a:r>
            <a:br>
              <a:rPr lang="en-US" dirty="0"/>
            </a:br>
            <a:endParaRPr lang="en-US" dirty="0"/>
          </a:p>
        </p:txBody>
      </p:sp>
      <p:sp>
        <p:nvSpPr>
          <p:cNvPr id="5" name="TextBox 4"/>
          <p:cNvSpPr txBox="1"/>
          <p:nvPr/>
        </p:nvSpPr>
        <p:spPr>
          <a:xfrm>
            <a:off x="1219200" y="1828800"/>
            <a:ext cx="2362200" cy="369332"/>
          </a:xfrm>
          <a:prstGeom prst="rect">
            <a:avLst/>
          </a:prstGeom>
          <a:noFill/>
        </p:spPr>
        <p:txBody>
          <a:bodyPr wrap="square" rtlCol="0">
            <a:spAutoFit/>
          </a:bodyPr>
          <a:lstStyle/>
          <a:p>
            <a:r>
              <a:rPr lang="da-DK" b="1" dirty="0">
                <a:solidFill>
                  <a:schemeClr val="tx1">
                    <a:lumMod val="75000"/>
                  </a:schemeClr>
                </a:solidFill>
              </a:rPr>
              <a:t>USD Billion</a:t>
            </a:r>
            <a:endParaRPr lang="en-US" b="1" dirty="0">
              <a:solidFill>
                <a:schemeClr val="tx1">
                  <a:lumMod val="75000"/>
                </a:schemeClr>
              </a:solidFill>
            </a:endParaRPr>
          </a:p>
        </p:txBody>
      </p:sp>
      <p:sp>
        <p:nvSpPr>
          <p:cNvPr id="3" name="TextBox 2"/>
          <p:cNvSpPr txBox="1"/>
          <p:nvPr/>
        </p:nvSpPr>
        <p:spPr>
          <a:xfrm>
            <a:off x="8001000" y="2743200"/>
            <a:ext cx="934487" cy="369332"/>
          </a:xfrm>
          <a:prstGeom prst="rect">
            <a:avLst/>
          </a:prstGeom>
          <a:noFill/>
        </p:spPr>
        <p:txBody>
          <a:bodyPr wrap="none" rtlCol="0">
            <a:spAutoFit/>
          </a:bodyPr>
          <a:lstStyle/>
          <a:p>
            <a:r>
              <a:rPr lang="da-DK" dirty="0"/>
              <a:t>Services</a:t>
            </a:r>
            <a:endParaRPr lang="en-GB" dirty="0"/>
          </a:p>
        </p:txBody>
      </p:sp>
      <p:sp>
        <p:nvSpPr>
          <p:cNvPr id="6" name="TextBox 5"/>
          <p:cNvSpPr txBox="1"/>
          <p:nvPr/>
        </p:nvSpPr>
        <p:spPr>
          <a:xfrm>
            <a:off x="7990367" y="4528066"/>
            <a:ext cx="797013" cy="369332"/>
          </a:xfrm>
          <a:prstGeom prst="rect">
            <a:avLst/>
          </a:prstGeom>
          <a:noFill/>
        </p:spPr>
        <p:txBody>
          <a:bodyPr wrap="none" rtlCol="0">
            <a:spAutoFit/>
          </a:bodyPr>
          <a:lstStyle/>
          <a:p>
            <a:r>
              <a:rPr lang="da-DK" dirty="0"/>
              <a:t>Goods</a:t>
            </a:r>
            <a:endParaRPr lang="en-GB" dirty="0"/>
          </a:p>
        </p:txBody>
      </p:sp>
    </p:spTree>
    <p:extLst>
      <p:ext uri="{BB962C8B-B14F-4D97-AF65-F5344CB8AC3E}">
        <p14:creationId xmlns:p14="http://schemas.microsoft.com/office/powerpoint/2010/main" val="24345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Procurement volume of the 10 principal UN organizations 2014 and 2015</a:t>
            </a:r>
          </a:p>
        </p:txBody>
      </p:sp>
      <p:graphicFrame>
        <p:nvGraphicFramePr>
          <p:cNvPr id="4" name="Content Placeholder 3"/>
          <p:cNvGraphicFramePr>
            <a:graphicFrameLocks noGrp="1"/>
          </p:cNvGraphicFramePr>
          <p:nvPr>
            <p:ph sz="quarter" idx="1"/>
            <p:extLst/>
          </p:nvPr>
        </p:nvGraphicFramePr>
        <p:xfrm>
          <a:off x="609600" y="22860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09600" y="1752600"/>
            <a:ext cx="1600200" cy="584775"/>
          </a:xfrm>
          <a:prstGeom prst="rect">
            <a:avLst/>
          </a:prstGeom>
          <a:noFill/>
        </p:spPr>
        <p:txBody>
          <a:bodyPr wrap="square" rtlCol="0">
            <a:spAutoFit/>
          </a:bodyPr>
          <a:lstStyle/>
          <a:p>
            <a:r>
              <a:rPr lang="da-DK" sz="2000" dirty="0">
                <a:solidFill>
                  <a:schemeClr val="tx1">
                    <a:lumMod val="75000"/>
                  </a:schemeClr>
                </a:solidFill>
              </a:rPr>
              <a:t>USD Million</a:t>
            </a:r>
          </a:p>
          <a:p>
            <a:r>
              <a:rPr lang="da-DK" sz="1200" dirty="0">
                <a:solidFill>
                  <a:schemeClr val="tx1">
                    <a:lumMod val="75000"/>
                  </a:schemeClr>
                </a:solidFill>
              </a:rPr>
              <a:t>(total shown for 2015)</a:t>
            </a:r>
            <a:endParaRPr lang="en-US" sz="1200" dirty="0">
              <a:solidFill>
                <a:schemeClr val="tx1">
                  <a:lumMod val="75000"/>
                </a:schemeClr>
              </a:solidFill>
            </a:endParaRPr>
          </a:p>
        </p:txBody>
      </p:sp>
    </p:spTree>
    <p:extLst>
      <p:ext uri="{BB962C8B-B14F-4D97-AF65-F5344CB8AC3E}">
        <p14:creationId xmlns:p14="http://schemas.microsoft.com/office/powerpoint/2010/main" val="2997987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major countries of supply to the UN System 2015</a:t>
            </a:r>
          </a:p>
        </p:txBody>
      </p:sp>
      <p:graphicFrame>
        <p:nvGraphicFramePr>
          <p:cNvPr id="4" name="Content Placeholder 3"/>
          <p:cNvGraphicFramePr>
            <a:graphicFrameLocks noGrp="1"/>
          </p:cNvGraphicFramePr>
          <p:nvPr>
            <p:ph sz="quarter" idx="1"/>
            <p:extLst/>
          </p:nvPr>
        </p:nvGraphicFramePr>
        <p:xfrm>
          <a:off x="381000" y="1845677"/>
          <a:ext cx="8382000" cy="50123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1676400"/>
            <a:ext cx="1600200" cy="338554"/>
          </a:xfrm>
          <a:prstGeom prst="rect">
            <a:avLst/>
          </a:prstGeom>
          <a:noFill/>
        </p:spPr>
        <p:txBody>
          <a:bodyPr wrap="square" rtlCol="0">
            <a:spAutoFit/>
          </a:bodyPr>
          <a:lstStyle/>
          <a:p>
            <a:r>
              <a:rPr lang="da-DK" sz="1600" dirty="0">
                <a:solidFill>
                  <a:schemeClr val="tx1">
                    <a:lumMod val="75000"/>
                  </a:schemeClr>
                </a:solidFill>
              </a:rPr>
              <a:t>USD Million</a:t>
            </a:r>
            <a:endParaRPr lang="en-US" sz="1600" dirty="0">
              <a:solidFill>
                <a:schemeClr val="tx1">
                  <a:lumMod val="75000"/>
                </a:schemeClr>
              </a:solidFill>
            </a:endParaRPr>
          </a:p>
        </p:txBody>
      </p:sp>
    </p:spTree>
    <p:extLst>
      <p:ext uri="{BB962C8B-B14F-4D97-AF65-F5344CB8AC3E}">
        <p14:creationId xmlns:p14="http://schemas.microsoft.com/office/powerpoint/2010/main" val="23554806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5">
      <a:dk1>
        <a:srgbClr val="2C2C2C"/>
      </a:dk1>
      <a:lt1>
        <a:sysClr val="window" lastClr="FFFFFF"/>
      </a:lt1>
      <a:dk2>
        <a:srgbClr val="04617B"/>
      </a:dk2>
      <a:lt2>
        <a:srgbClr val="DBF5F9"/>
      </a:lt2>
      <a:accent1>
        <a:srgbClr val="0F6FC6"/>
      </a:accent1>
      <a:accent2>
        <a:srgbClr val="59A9F2"/>
      </a:accent2>
      <a:accent3>
        <a:srgbClr val="90C6F6"/>
      </a:accent3>
      <a:accent4>
        <a:srgbClr val="93F5F9"/>
      </a:accent4>
      <a:accent5>
        <a:srgbClr val="5DF0F6"/>
      </a:accent5>
      <a:accent6>
        <a:srgbClr val="0B5394"/>
      </a:accent6>
      <a:hlink>
        <a:srgbClr val="3D007A"/>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45011</TotalTime>
  <Words>787</Words>
  <Application>Microsoft Office PowerPoint</Application>
  <PresentationFormat>On-screen Show (4:3)</PresentationFormat>
  <Paragraphs>162</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Tw Cen MT</vt:lpstr>
      <vt:lpstr>Wingdings</vt:lpstr>
      <vt:lpstr>Wingdings 2</vt:lpstr>
      <vt:lpstr>Median</vt:lpstr>
      <vt:lpstr>Doing Business with the United Nations (UN)</vt:lpstr>
      <vt:lpstr>Agenda</vt:lpstr>
      <vt:lpstr>High Level Committee of Management’s Procurement Network</vt:lpstr>
      <vt:lpstr> </vt:lpstr>
      <vt:lpstr>Procurement &amp; United Nations ultimate goals</vt:lpstr>
      <vt:lpstr>The UN Global Compact and the Supplier Code of Conduct</vt:lpstr>
      <vt:lpstr> Total UN procurement of goods and services 2009-2015 </vt:lpstr>
      <vt:lpstr>Procurement volume of the 10 principal UN organizations 2014 and 2015</vt:lpstr>
      <vt:lpstr>10 major countries of supply to the UN System 2015</vt:lpstr>
      <vt:lpstr>What does the UN buy?</vt:lpstr>
      <vt:lpstr>UN procurement from Poland</vt:lpstr>
      <vt:lpstr>PowerPoint Presentation</vt:lpstr>
      <vt:lpstr> </vt:lpstr>
      <vt:lpstr>Are you ready to supply the UN?</vt:lpstr>
      <vt:lpstr>Step-by-step towards success</vt:lpstr>
      <vt:lpstr> </vt:lpstr>
      <vt:lpstr>Web-based information</vt:lpstr>
      <vt:lpstr>Business information</vt:lpstr>
      <vt:lpstr> </vt:lpstr>
    </vt:vector>
  </TitlesOfParts>
  <Company>UNDP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with the United Nations (UN)</dc:title>
  <dc:creator>kerryk</dc:creator>
  <cp:lastModifiedBy>Kerry Kassow</cp:lastModifiedBy>
  <cp:revision>293</cp:revision>
  <cp:lastPrinted>2016-09-27T13:12:23Z</cp:lastPrinted>
  <dcterms:created xsi:type="dcterms:W3CDTF">2011-11-15T13:08:07Z</dcterms:created>
  <dcterms:modified xsi:type="dcterms:W3CDTF">2016-11-17T09:30:05Z</dcterms:modified>
</cp:coreProperties>
</file>