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77" r:id="rId5"/>
    <p:sldId id="261" r:id="rId6"/>
    <p:sldId id="262" r:id="rId7"/>
    <p:sldId id="265" r:id="rId8"/>
    <p:sldId id="278" r:id="rId9"/>
    <p:sldId id="267" r:id="rId10"/>
    <p:sldId id="268" r:id="rId11"/>
    <p:sldId id="281" r:id="rId12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860" cy="511404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784" y="0"/>
            <a:ext cx="3076860" cy="511404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r">
              <a:defRPr sz="1200"/>
            </a:lvl1pPr>
          </a:lstStyle>
          <a:p>
            <a:fld id="{0E19C8FE-B3DB-4AFE-8991-0E8EFF08AF70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6512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22" tIns="47311" rIns="94622" bIns="4731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28" y="4860788"/>
            <a:ext cx="5678445" cy="4605902"/>
          </a:xfrm>
          <a:prstGeom prst="rect">
            <a:avLst/>
          </a:prstGeom>
        </p:spPr>
        <p:txBody>
          <a:bodyPr vert="horz" lIns="94622" tIns="47311" rIns="94622" bIns="473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575"/>
            <a:ext cx="3076860" cy="511404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784" y="9721575"/>
            <a:ext cx="3076860" cy="511404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r">
              <a:defRPr sz="1200"/>
            </a:lvl1pPr>
          </a:lstStyle>
          <a:p>
            <a:fld id="{B2A3D0E9-0856-4E0F-A016-3DB2CA91E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16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75F1-E082-44F9-A2E2-831758DA2458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DE21-DC16-499F-B926-0BCF3868B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012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75F1-E082-44F9-A2E2-831758DA2458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DE21-DC16-499F-B926-0BCF3868B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30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75F1-E082-44F9-A2E2-831758DA2458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DE21-DC16-499F-B926-0BCF3868B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75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75F1-E082-44F9-A2E2-831758DA2458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DE21-DC16-499F-B926-0BCF3868B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8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75F1-E082-44F9-A2E2-831758DA2458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DE21-DC16-499F-B926-0BCF3868B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08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75F1-E082-44F9-A2E2-831758DA2458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DE21-DC16-499F-B926-0BCF3868B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96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75F1-E082-44F9-A2E2-831758DA2458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DE21-DC16-499F-B926-0BCF3868B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98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75F1-E082-44F9-A2E2-831758DA2458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DE21-DC16-499F-B926-0BCF3868B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29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75F1-E082-44F9-A2E2-831758DA2458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DE21-DC16-499F-B926-0BCF3868B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0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75F1-E082-44F9-A2E2-831758DA2458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DE21-DC16-499F-B926-0BCF3868B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85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75F1-E082-44F9-A2E2-831758DA2458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DE21-DC16-499F-B926-0BCF3868B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885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875F1-E082-44F9-A2E2-831758DA2458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BDE21-DC16-499F-B926-0BCF3868B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41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info.undp.org/global/documents/cap/Forms/AllItems.aspx" TargetMode="External"/><Relationship Id="rId3" Type="http://schemas.openxmlformats.org/officeDocument/2006/relationships/hyperlink" Target="http://open.undp.org/" TargetMode="External"/><Relationship Id="rId7" Type="http://schemas.openxmlformats.org/officeDocument/2006/relationships/hyperlink" Target="http://www.training.undp.dk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ocurement-notices.undp.org/" TargetMode="External"/><Relationship Id="rId5" Type="http://schemas.openxmlformats.org/officeDocument/2006/relationships/hyperlink" Target="http://www.ungm.org/" TargetMode="External"/><Relationship Id="rId4" Type="http://schemas.openxmlformats.org/officeDocument/2006/relationships/hyperlink" Target="http://www.undp.org/procurement" TargetMode="External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dp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hyperlink" Target="http://open.undp.org/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5579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 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  United Nations Development</a:t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  Programme - Procurement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N:\C drive stuff\My Pictures\UNDP logo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5579"/>
            <a:ext cx="779904" cy="15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6895"/>
            <a:ext cx="9144000" cy="431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55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12" y="1502793"/>
            <a:ext cx="7789664" cy="6372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How to do Business with UNDP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7128792" cy="0"/>
          </a:xfrm>
          <a:prstGeom prst="line">
            <a:avLst/>
          </a:prstGeom>
          <a:ln w="476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:\C drive stuff\My Pictures\UNDP logo 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5579"/>
            <a:ext cx="779904" cy="15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457200" y="2636912"/>
            <a:ext cx="2881313" cy="648072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91777" y="4504258"/>
            <a:ext cx="792162" cy="2936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94040" y="5733256"/>
            <a:ext cx="792162" cy="13478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724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Resources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7128792" cy="0"/>
          </a:xfrm>
          <a:prstGeom prst="line">
            <a:avLst/>
          </a:prstGeom>
          <a:ln w="476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:\C drive stuff\My Pictures\UNDP logo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5579"/>
            <a:ext cx="779904" cy="15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1959798"/>
            <a:ext cx="86409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Learn about UNDP’s projects by country, project, funding source: </a:t>
            </a:r>
            <a:r>
              <a:rPr lang="en-GB" altLang="en-US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hlinkClick r:id="rId3"/>
              </a:rPr>
              <a:t>http://open.undp.org</a:t>
            </a:r>
            <a:endParaRPr lang="en-GB" altLang="en-US" sz="2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UNDP procurement website: </a:t>
            </a:r>
            <a:r>
              <a:rPr lang="en-GB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hlinkClick r:id="rId4"/>
              </a:rPr>
              <a:t>www.undp.org/procurement</a:t>
            </a:r>
            <a:r>
              <a:rPr lang="en-GB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 </a:t>
            </a:r>
            <a:br>
              <a:rPr lang="en-GB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endParaRPr lang="en-GB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Procurement Notices above USD 100K are advertised:</a:t>
            </a:r>
          </a:p>
          <a:p>
            <a:r>
              <a:rPr lang="en-GB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en-GB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hlinkClick r:id="rId5"/>
              </a:rPr>
              <a:t>http://www.ungm.org</a:t>
            </a:r>
            <a:endParaRPr lang="en-GB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en-GB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hlinkClick r:id="rId6"/>
              </a:rPr>
              <a:t>http://procurement-notices.undp.org</a:t>
            </a:r>
            <a:r>
              <a:rPr lang="en-GB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  </a:t>
            </a:r>
          </a:p>
          <a:p>
            <a:endParaRPr lang="en-GB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Procurement training: </a:t>
            </a:r>
            <a:r>
              <a:rPr lang="en-GB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hlinkClick r:id="rId7"/>
              </a:rPr>
              <a:t>www.training.undp.dk</a:t>
            </a:r>
            <a:r>
              <a:rPr lang="en-GB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 </a:t>
            </a:r>
            <a:br>
              <a:rPr lang="en-GB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endParaRPr lang="en-GB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Annual statistics: </a:t>
            </a:r>
            <a:r>
              <a:rPr lang="en-GB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hlinkClick r:id="rId5"/>
              </a:rPr>
              <a:t>www.ungm.org</a:t>
            </a:r>
            <a:r>
              <a:rPr lang="en-GB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Procurement Manual: </a:t>
            </a:r>
            <a:r>
              <a:rPr lang="en-GB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hlinkClick r:id="rId8"/>
              </a:rPr>
              <a:t>UNDP procurement manual</a:t>
            </a:r>
            <a:endParaRPr lang="en-GB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endParaRPr lang="en-GB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25252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16632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>
                <a:solidFill>
                  <a:schemeClr val="bg2">
                    <a:lumMod val="25000"/>
                  </a:schemeClr>
                </a:solidFill>
              </a:rPr>
              <a:t>THANK YOU!</a:t>
            </a:r>
            <a:endParaRPr lang="en-GB" sz="4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48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 descr="http://www.undp.org/content/dam/undp/img/crisis%20prevention/UNDP-SRL-CPR-fishermen-2012.png/_jcr_content/renditions/cq5dam.thumbnail.460.2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013325"/>
            <a:ext cx="320833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alt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Scope</a:t>
            </a:r>
            <a:r>
              <a:rPr lang="da-DK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of Presentation</a:t>
            </a:r>
            <a:endParaRPr lang="en-GB" sz="3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6480720" cy="0"/>
          </a:xfrm>
          <a:prstGeom prst="line">
            <a:avLst/>
          </a:prstGeom>
          <a:ln w="476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:\C drive stuff\My Pictures\UNDP logo 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5579"/>
            <a:ext cx="779904" cy="15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5203" y="1700808"/>
            <a:ext cx="7431173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buSzPct val="75000"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1. UNDP - who we are?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SzPct val="75000"/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SzPct val="75000"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2. UNDP procurement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SzPct val="75000"/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SzPct val="75000"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3. How to do business with UNDP</a:t>
            </a:r>
          </a:p>
        </p:txBody>
      </p:sp>
      <p:pic>
        <p:nvPicPr>
          <p:cNvPr id="15" name="Picture 9" descr="http://t3.gstatic.com/images?q=tbn:ANd9GcR_J_V-FPhLf0mdpV8-flvf_Xj8vnYlOZOnGVFvCjSDVX5D75N2MYtcvoQ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013325"/>
            <a:ext cx="2630488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http://www.unmultimedia.org/radio/english/wp-content/uploads/2012/09/somali-youth-und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21526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5013325"/>
            <a:ext cx="2415095" cy="184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3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a-DK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UNDP at a </a:t>
            </a:r>
            <a:r>
              <a:rPr lang="da-DK" alt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glance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196752"/>
            <a:ext cx="6912768" cy="0"/>
          </a:xfrm>
          <a:prstGeom prst="line">
            <a:avLst/>
          </a:prstGeom>
          <a:ln w="476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:\C drive stuff\My Pictures\UNDP logo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5579"/>
            <a:ext cx="779904" cy="15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3528" y="1340768"/>
            <a:ext cx="7935229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170+</a:t>
            </a:r>
            <a:r>
              <a:rPr lang="en-GB" altLang="en-US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 </a:t>
            </a:r>
            <a:r>
              <a:rPr lang="en-GB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The number of countries and territories where UNDP is working on the ground</a:t>
            </a:r>
          </a:p>
          <a:p>
            <a:endParaRPr lang="en-GB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altLang="en-US" sz="3200" b="1" dirty="0">
                <a:solidFill>
                  <a:srgbClr val="72BFC5"/>
                </a:solidFill>
                <a:latin typeface="Century Gothic" panose="020B0502020202020204" pitchFamily="34" charset="0"/>
              </a:rPr>
              <a:t>3 Primary Focus Areas</a:t>
            </a:r>
            <a:r>
              <a:rPr lang="en-GB" altLang="en-US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:</a:t>
            </a:r>
            <a:r>
              <a:rPr lang="en-GB" altLang="en-US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Sustainable </a:t>
            </a:r>
            <a:r>
              <a:rPr lang="en-GB" altLang="en-US" sz="2200" dirty="0">
                <a:solidFill>
                  <a:srgbClr val="404040"/>
                </a:solidFill>
                <a:latin typeface="Century Gothic" panose="020B0502020202020204" pitchFamily="34" charset="0"/>
              </a:rPr>
              <a:t>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Democratic governance and peacebuilding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Climate and disaster resilience</a:t>
            </a:r>
          </a:p>
          <a:p>
            <a:endParaRPr lang="en-GB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UNDP is committed to support </a:t>
            </a:r>
          </a:p>
          <a:p>
            <a:r>
              <a:rPr lang="en-GB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the </a:t>
            </a:r>
            <a:r>
              <a:rPr lang="en-GB" altLang="en-US" sz="3200" b="1" dirty="0">
                <a:solidFill>
                  <a:srgbClr val="FF3300"/>
                </a:solidFill>
                <a:latin typeface="Century Gothic" panose="020B0502020202020204" pitchFamily="34" charset="0"/>
              </a:rPr>
              <a:t>2030 Agenda for </a:t>
            </a:r>
          </a:p>
          <a:p>
            <a:r>
              <a:rPr lang="en-GB" altLang="en-US" sz="3200" b="1" dirty="0">
                <a:solidFill>
                  <a:srgbClr val="FF3300"/>
                </a:solidFill>
                <a:latin typeface="Century Gothic" panose="020B0502020202020204" pitchFamily="34" charset="0"/>
              </a:rPr>
              <a:t>Sustainable </a:t>
            </a:r>
          </a:p>
          <a:p>
            <a:r>
              <a:rPr lang="en-GB" altLang="en-US" sz="3200" b="1" dirty="0">
                <a:solidFill>
                  <a:srgbClr val="FF3300"/>
                </a:solidFill>
                <a:latin typeface="Century Gothic" panose="020B0502020202020204" pitchFamily="34" charset="0"/>
              </a:rPr>
              <a:t>Development </a:t>
            </a:r>
            <a:r>
              <a:rPr lang="en-GB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and the 17 </a:t>
            </a:r>
          </a:p>
          <a:p>
            <a:r>
              <a:rPr lang="en-GB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new Sustainable Development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69" y="4005064"/>
            <a:ext cx="4071831" cy="201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35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alt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Procurement</a:t>
            </a:r>
            <a:r>
              <a:rPr lang="da-DK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Trend (million USD)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7128792" cy="0"/>
          </a:xfrm>
          <a:prstGeom prst="line">
            <a:avLst/>
          </a:prstGeom>
          <a:ln w="476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:\C drive stuff\My Pictures\UNDP logo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5579"/>
            <a:ext cx="779904" cy="15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060848"/>
            <a:ext cx="6967091" cy="46447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83051" y="1492522"/>
            <a:ext cx="3006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FF6600"/>
                </a:solidFill>
              </a:rPr>
              <a:t>Agency with the 3rd largest </a:t>
            </a:r>
          </a:p>
          <a:p>
            <a:r>
              <a:rPr lang="da-DK" sz="2000" dirty="0">
                <a:solidFill>
                  <a:srgbClr val="FF6600"/>
                </a:solidFill>
              </a:rPr>
              <a:t>procurement volume 2015</a:t>
            </a:r>
            <a:endParaRPr lang="en-GB" sz="2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05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Which are the major products?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6984776" cy="0"/>
          </a:xfrm>
          <a:prstGeom prst="line">
            <a:avLst/>
          </a:prstGeom>
          <a:ln w="476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:\C drive stuff\My Pictures\UNDP logo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5579"/>
            <a:ext cx="779904" cy="15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5203" y="1700808"/>
            <a:ext cx="7215149" cy="341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Pharmaceuticals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75000"/>
              <a:buFont typeface="Arial" panose="020B0604020202020204" pitchFamily="34" charset="0"/>
              <a:buChar char="•"/>
            </a:pPr>
            <a:r>
              <a:rPr lang="da-DK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Laboratory &amp; Medical </a:t>
            </a:r>
            <a:r>
              <a:rPr lang="da-DK" alt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Equipment</a:t>
            </a:r>
            <a:endParaRPr lang="da-DK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75000"/>
              <a:buFont typeface="Arial" panose="020B0604020202020204" pitchFamily="34" charset="0"/>
              <a:buChar char="•"/>
            </a:pPr>
            <a:r>
              <a:rPr lang="da-DK" alt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Vehicles</a:t>
            </a:r>
            <a:r>
              <a:rPr lang="da-DK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&amp; Parts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75000"/>
              <a:buFont typeface="Arial" panose="020B0604020202020204" pitchFamily="34" charset="0"/>
              <a:buChar char="•"/>
            </a:pPr>
            <a:r>
              <a:rPr lang="da-DK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IT Equipment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75000"/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Election Equipment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75000"/>
              <a:buFont typeface="Arial" panose="020B0604020202020204" pitchFamily="34" charset="0"/>
              <a:buChar char="•"/>
            </a:pPr>
            <a:endParaRPr lang="da-DK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75000"/>
              <a:buFont typeface="Arial" panose="020B0604020202020204" pitchFamily="34" charset="0"/>
              <a:buChar char="•"/>
            </a:pPr>
            <a:endParaRPr lang="da-DK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5" y="5064125"/>
            <a:ext cx="2928938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064125"/>
            <a:ext cx="28448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5070475"/>
            <a:ext cx="261937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070475"/>
            <a:ext cx="3046412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47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Which are the major services?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6768752" cy="0"/>
          </a:xfrm>
          <a:prstGeom prst="line">
            <a:avLst/>
          </a:prstGeom>
          <a:ln w="476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:\C drive stuff\My Pictures\UNDP logo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5579"/>
            <a:ext cx="779904" cy="15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5203" y="1700808"/>
            <a:ext cx="7503181" cy="202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75000"/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Management &amp; Administration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75000"/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Construction &amp; Engineering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75000"/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Transport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75000"/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Travel</a:t>
            </a:r>
          </a:p>
        </p:txBody>
      </p:sp>
      <p:pic>
        <p:nvPicPr>
          <p:cNvPr id="11" name="Picture 7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8" y="5018088"/>
            <a:ext cx="3348038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5018088"/>
            <a:ext cx="287972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Libya stud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5013325"/>
            <a:ext cx="3008313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063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How is procurement organised?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7128792" cy="0"/>
          </a:xfrm>
          <a:prstGeom prst="line">
            <a:avLst/>
          </a:prstGeom>
          <a:ln w="476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:\C drive stuff\My Pictures\UNDP logo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5579"/>
            <a:ext cx="779904" cy="15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560" y="1582340"/>
            <a:ext cx="763284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Decentralized to of our country offices (140)</a:t>
            </a:r>
            <a:b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Every country office is a potential business partner</a:t>
            </a:r>
            <a:b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Specialised HQ procurement centres (health, crisis prevention &amp; recovery, elections, energy and environment)</a:t>
            </a:r>
            <a:b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70% of total spend with top 30 country offices</a:t>
            </a:r>
            <a:b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Consult and review their websites at </a:t>
            </a:r>
            <a:r>
              <a:rPr lang="en-GB" sz="2400" dirty="0">
                <a:solidFill>
                  <a:srgbClr val="0070C0"/>
                </a:solidFill>
                <a:latin typeface="Century Gothic" panose="020B0502020202020204" pitchFamily="34" charset="0"/>
                <a:hlinkClick r:id="rId3"/>
              </a:rPr>
              <a:t>www.undp.org</a:t>
            </a:r>
            <a:endParaRPr lang="en-GB" sz="24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558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UNDP has a truly global profile 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7128792" cy="0"/>
          </a:xfrm>
          <a:prstGeom prst="line">
            <a:avLst/>
          </a:prstGeom>
          <a:ln w="476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:\C drive stuff\My Pictures\UNDP logo 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5579"/>
            <a:ext cx="779904" cy="15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560" y="1582340"/>
            <a:ext cx="7632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060575"/>
            <a:ext cx="8588375" cy="435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58234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Visit </a:t>
            </a:r>
            <a:r>
              <a:rPr lang="en-GB" altLang="en-US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hlinkClick r:id="rId5"/>
              </a:rPr>
              <a:t>http://open.undp.org</a:t>
            </a:r>
            <a:r>
              <a:rPr lang="en-GB" altLang="en-US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50" t="18222" r="23333" b="54222"/>
          <a:stretch/>
        </p:blipFill>
        <p:spPr bwMode="auto">
          <a:xfrm>
            <a:off x="7798332" y="2074808"/>
            <a:ext cx="1094148" cy="286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249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Procurement Services Unit (PSU)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7128792" cy="0"/>
          </a:xfrm>
          <a:prstGeom prst="line">
            <a:avLst/>
          </a:prstGeom>
          <a:ln w="476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:\C drive stuff\My Pictures\UNDP logo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5579"/>
            <a:ext cx="779904" cy="15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560" y="1582340"/>
            <a:ext cx="763284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Copenhagen, Denmark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Procurement support to Country Offices (advise, training and procurement and supply services)</a:t>
            </a:r>
          </a:p>
          <a:p>
            <a:endParaRPr lang="en-GB" alt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altLang="en-US" sz="2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New York, USA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The main responsibility of the Procurement Services Unit in NY is policy-making and oversight</a:t>
            </a:r>
          </a:p>
        </p:txBody>
      </p:sp>
      <p:pic>
        <p:nvPicPr>
          <p:cNvPr id="7" name="Picture 2" descr="C:\Users\Alissa.Collins\Desktop\GPU video\Dispatching%20Kits_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392" y="4293096"/>
            <a:ext cx="3118568" cy="237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1560" y="3933056"/>
            <a:ext cx="51978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da-DK" altLang="en-US" sz="2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Regional representation</a:t>
            </a:r>
            <a:endParaRPr lang="en-GB" altLang="en-US" sz="2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Kuala Lumpur - operational procurement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Regional advisors</a:t>
            </a:r>
          </a:p>
        </p:txBody>
      </p:sp>
    </p:spTree>
    <p:extLst>
      <p:ext uri="{BB962C8B-B14F-4D97-AF65-F5344CB8AC3E}">
        <p14:creationId xmlns:p14="http://schemas.microsoft.com/office/powerpoint/2010/main" val="41869043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7603V70EE2bzT8Hsu.Bv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9811</TotalTime>
  <Words>182</Words>
  <Application>Microsoft Office PowerPoint</Application>
  <PresentationFormat>On-screen Show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Tahoma</vt:lpstr>
      <vt:lpstr>Office Theme</vt:lpstr>
      <vt:lpstr>       United Nations Development    Programme - Procurement</vt:lpstr>
      <vt:lpstr>Scope of Presentation</vt:lpstr>
      <vt:lpstr>UNDP at a glance</vt:lpstr>
      <vt:lpstr>Procurement Trend (million USD)</vt:lpstr>
      <vt:lpstr>Which are the major products?</vt:lpstr>
      <vt:lpstr>Which are the major services?</vt:lpstr>
      <vt:lpstr>How is procurement organised? </vt:lpstr>
      <vt:lpstr>UNDP has a truly global profile  </vt:lpstr>
      <vt:lpstr>Procurement Services Unit (PSU)</vt:lpstr>
      <vt:lpstr>How to do Business with UNDP</vt:lpstr>
      <vt:lpstr>Resources</vt:lpstr>
    </vt:vector>
  </TitlesOfParts>
  <Company>UN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UNDP Procurement</dc:title>
  <dc:creator>KerryK</dc:creator>
  <cp:lastModifiedBy>Kerry Kassow</cp:lastModifiedBy>
  <cp:revision>56</cp:revision>
  <cp:lastPrinted>2016-01-13T14:20:08Z</cp:lastPrinted>
  <dcterms:created xsi:type="dcterms:W3CDTF">2015-05-13T08:37:13Z</dcterms:created>
  <dcterms:modified xsi:type="dcterms:W3CDTF">2016-11-17T14:31:59Z</dcterms:modified>
</cp:coreProperties>
</file>