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34"/>
  </p:notesMasterIdLst>
  <p:handoutMasterIdLst>
    <p:handoutMasterId r:id="rId35"/>
  </p:handoutMasterIdLst>
  <p:sldIdLst>
    <p:sldId id="263" r:id="rId4"/>
    <p:sldId id="291" r:id="rId5"/>
    <p:sldId id="317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20" r:id="rId20"/>
    <p:sldId id="31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9" r:id="rId30"/>
    <p:sldId id="315" r:id="rId31"/>
    <p:sldId id="318" r:id="rId32"/>
    <p:sldId id="292" r:id="rId33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 Skowyra" initials="KS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64"/>
    <a:srgbClr val="DF412F"/>
    <a:srgbClr val="E5204E"/>
    <a:srgbClr val="26A8E2"/>
    <a:srgbClr val="FFCC00"/>
    <a:srgbClr val="47AC4C"/>
    <a:srgbClr val="F29224"/>
    <a:srgbClr val="B0549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93978" autoAdjust="0"/>
  </p:normalViewPr>
  <p:slideViewPr>
    <p:cSldViewPr snapToGrid="0" snapToObjects="1">
      <p:cViewPr varScale="1">
        <p:scale>
          <a:sx n="106" d="100"/>
          <a:sy n="106" d="100"/>
        </p:scale>
        <p:origin x="5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EDA435-BE11-435F-8563-D64E27E8A71A}" type="datetimeFigureOut">
              <a:rPr lang="pl-PL"/>
              <a:pPr>
                <a:defRPr/>
              </a:pPr>
              <a:t>18.01.2024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892295-6E2F-42BF-930B-A1D7072F7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9E3659-3FE0-43DE-9A5E-93311FC10E39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9EA56C-6533-4EAE-BBA3-07DD28C7CB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8B8F-65FA-416F-B6EB-524ABB341941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FD2C-9DC3-4A0A-B2BD-B5CF285AAC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8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71F0-A492-4CE8-8C49-8B59E05824B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A620-75D8-457F-B573-6FE149C065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A6A6-055D-48DE-AB00-8B4FAE148EA6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E266-93C0-41CF-9097-920EBA189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5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8B8F-65FA-416F-B6EB-524ABB341941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FD2C-9DC3-4A0A-B2BD-B5CF285AAC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8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0981-DC3F-4C85-AE89-504E74DEF088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E70A-E35E-4B96-B517-E40DA9C917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68A-E8C7-4D68-B80D-5A48175ECF1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75E7-C059-40B0-9F1D-AF8F8572F1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4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024C-9AE0-4BC2-9886-007CD8DCD705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FD82-9B46-432B-A23F-2D5DA6AF2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74FA-FEDF-4EE0-905E-C60A9678523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5F3C-D5CF-438E-9FE7-B7FE77CD3A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6A6-3C3E-49D8-B916-45A858E2DCA4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C144-12B2-455C-9391-B21FD818A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F071-A38A-4C91-8CED-DC878D40906B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6F04-EBDF-4946-B8E4-DC2E82D8A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1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90BA-05DD-4751-A3FB-D31D0232EBA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F10-C6C6-43F4-B432-CE6455807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2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0981-DC3F-4C85-AE89-504E74DEF088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E70A-E35E-4B96-B517-E40DA9C917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3F8-C12C-4ABF-83C7-E14B1E91CEB9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6689-BF37-4785-8C67-9A5F4CFB5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71F0-A492-4CE8-8C49-8B59E05824B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A620-75D8-457F-B573-6FE149C065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A6A6-055D-48DE-AB00-8B4FAE148EA6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E266-93C0-41CF-9097-920EBA189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1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8B8F-65FA-416F-B6EB-524ABB341941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FD2C-9DC3-4A0A-B2BD-B5CF285AAC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3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0981-DC3F-4C85-AE89-504E74DEF088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E70A-E35E-4B96-B517-E40DA9C917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6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68A-E8C7-4D68-B80D-5A48175ECF1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75E7-C059-40B0-9F1D-AF8F8572F1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0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024C-9AE0-4BC2-9886-007CD8DCD705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FD82-9B46-432B-A23F-2D5DA6AF2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74FA-FEDF-4EE0-905E-C60A9678523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5F3C-D5CF-438E-9FE7-B7FE77CD3A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6A6-3C3E-49D8-B916-45A858E2DCA4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C144-12B2-455C-9391-B21FD818A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1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F071-A38A-4C91-8CED-DC878D40906B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6F04-EBDF-4946-B8E4-DC2E82D8A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968A-E8C7-4D68-B80D-5A48175ECF1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75E7-C059-40B0-9F1D-AF8F8572F1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90BA-05DD-4751-A3FB-D31D0232EBA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F10-C6C6-43F4-B432-CE6455807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3F8-C12C-4ABF-83C7-E14B1E91CEB9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6689-BF37-4785-8C67-9A5F4CFB5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6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71F0-A492-4CE8-8C49-8B59E05824B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A620-75D8-457F-B573-6FE149C065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A6A6-055D-48DE-AB00-8B4FAE148EA6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E266-93C0-41CF-9097-920EBA1898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024C-9AE0-4BC2-9886-007CD8DCD705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FD82-9B46-432B-A23F-2D5DA6AF24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8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74FA-FEDF-4EE0-905E-C60A9678523A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5F3C-D5CF-438E-9FE7-B7FE77CD3A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3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F6A6-3C3E-49D8-B916-45A858E2DCA4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C144-12B2-455C-9391-B21FD818A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F071-A38A-4C91-8CED-DC878D40906B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6F04-EBDF-4946-B8E4-DC2E82D8A4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90BA-05DD-4751-A3FB-D31D0232EBAE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4F10-C6C6-43F4-B432-CE64558070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43F8-C12C-4ABF-83C7-E14B1E91CEB9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96689-BF37-4785-8C67-9A5F4CFB5F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144E043C-5F2C-4D61-B289-D5CAF1871A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9422" y="0"/>
            <a:ext cx="12210844" cy="6858000"/>
          </a:xfrm>
          <a:prstGeom prst="rect">
            <a:avLst/>
          </a:prstGeom>
        </p:spPr>
      </p:pic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E3805C-1324-4485-B96E-8A28B4C6A668}" type="datetimeFigureOut">
              <a:rPr lang="en-GB" smtClean="0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535FC6-87B6-47BE-A7AF-07866BFE20F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DF412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DF412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DF412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DF41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DF412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DF412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3B41DD6B-3C9C-4D32-9AE5-2C431F1E11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" y="0"/>
            <a:ext cx="12201421" cy="6852708"/>
          </a:xfrm>
          <a:prstGeom prst="rect">
            <a:avLst/>
          </a:prstGeom>
        </p:spPr>
      </p:pic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3805C-1324-4485-B96E-8A28B4C6A668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35FC6-87B6-47BE-A7AF-07866BFE20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00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3B41DD6B-3C9C-4D32-9AE5-2C431F1E11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" y="0"/>
            <a:ext cx="12201421" cy="6852708"/>
          </a:xfrm>
          <a:prstGeom prst="rect">
            <a:avLst/>
          </a:prstGeom>
        </p:spPr>
      </p:pic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  <a:endParaRPr lang="en-GB" dirty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3805C-1324-4485-B96E-8A28B4C6A668}" type="datetimeFigureOut">
              <a:rPr lang="en-GB"/>
              <a:pPr>
                <a:defRPr/>
              </a:pPr>
              <a:t>18/01/2024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35FC6-87B6-47BE-A7AF-07866BFE20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1E38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514350" indent="-5143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1E386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E386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E386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E3864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1E3864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4076A86-4F4C-4141-AE30-828933DEC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40172"/>
          </a:xfrm>
        </p:spPr>
        <p:txBody>
          <a:bodyPr anchor="ctr"/>
          <a:lstStyle/>
          <a:p>
            <a:r>
              <a:rPr lang="pl-PL" sz="4000" dirty="0">
                <a:solidFill>
                  <a:schemeClr val="tx1"/>
                </a:solidFill>
              </a:rPr>
              <a:t>OTAWARTE KONKURSY OFERT DLA JEDNOSTEK OCHOTNICZYCH STRAŻY POŻARNYCH </a:t>
            </a:r>
            <a:endParaRPr lang="pl-PL" sz="400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F8CDF3F-F569-4CC2-8A8E-B66ACE9F5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1955"/>
            <a:ext cx="9144000" cy="1655762"/>
          </a:xfrm>
        </p:spPr>
        <p:txBody>
          <a:bodyPr/>
          <a:lstStyle/>
          <a:p>
            <a:endParaRPr lang="pl-PL" sz="2400" b="1" dirty="0"/>
          </a:p>
          <a:p>
            <a:endParaRPr lang="pl-PL" dirty="0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924083B7-991E-4BB6-9A79-1A8AA578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80" y="5489102"/>
            <a:ext cx="2505944" cy="88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CEF61BA-C112-4803-983D-58C39E40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47" y="1146253"/>
            <a:ext cx="87344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EF4B8666-9EDF-4B0D-B072-CD933029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70" y="1309954"/>
            <a:ext cx="8402386" cy="3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E4F8ED3A-07B1-4336-9A5D-2E2EE95A2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18" y="1282284"/>
            <a:ext cx="8776138" cy="40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EB872E2-A159-4FF8-8132-14748D301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93" y="1266825"/>
            <a:ext cx="89820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5CB1315-F596-4E0F-AA5D-F78D729335E8}"/>
              </a:ext>
            </a:extLst>
          </p:cNvPr>
          <p:cNvSpPr/>
          <p:nvPr/>
        </p:nvSpPr>
        <p:spPr>
          <a:xfrm>
            <a:off x="1665839" y="1574062"/>
            <a:ext cx="85736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Samorządy, ogłaszając konkursy na realizację zadań publicznych, korzystają z dwóch trybów:</a:t>
            </a:r>
            <a:br>
              <a:rPr lang="pl-PL" sz="2800" dirty="0"/>
            </a:br>
            <a:r>
              <a:rPr lang="pl-PL" sz="2800" dirty="0"/>
              <a:t> – </a:t>
            </a:r>
            <a:r>
              <a:rPr lang="pl-PL" sz="2800" b="1" i="1" dirty="0"/>
              <a:t>„powierzenia” </a:t>
            </a:r>
            <a:r>
              <a:rPr lang="pl-PL" sz="2800" dirty="0"/>
              <a:t>czyli </a:t>
            </a:r>
            <a:r>
              <a:rPr lang="pl-PL" sz="2800" b="1" dirty="0"/>
              <a:t>przekazania organizacji 100% kwoty potrzebnej do wykonania projektu</a:t>
            </a:r>
            <a:r>
              <a:rPr lang="pl-PL" sz="2800" dirty="0"/>
              <a:t> lub  </a:t>
            </a:r>
          </a:p>
          <a:p>
            <a:r>
              <a:rPr lang="pl-PL" sz="2800" dirty="0"/>
              <a:t>–  </a:t>
            </a:r>
            <a:r>
              <a:rPr lang="pl-PL" sz="2800" b="1" i="1" dirty="0"/>
              <a:t>„wsparcia” </a:t>
            </a:r>
            <a:r>
              <a:rPr lang="pl-PL" sz="2800" dirty="0"/>
              <a:t>czyli przekazania części kwoty, która musi być uzupełniona wkładem własnym organizacji.</a:t>
            </a:r>
          </a:p>
        </p:txBody>
      </p:sp>
    </p:spTree>
    <p:extLst>
      <p:ext uri="{BB962C8B-B14F-4D97-AF65-F5344CB8AC3E}">
        <p14:creationId xmlns:p14="http://schemas.microsoft.com/office/powerpoint/2010/main" val="21392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2D7D529-0DC6-407A-93B8-BF2BB99F4952}"/>
              </a:ext>
            </a:extLst>
          </p:cNvPr>
          <p:cNvSpPr/>
          <p:nvPr/>
        </p:nvSpPr>
        <p:spPr>
          <a:xfrm>
            <a:off x="1348967" y="1016406"/>
            <a:ext cx="91983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u="sng" dirty="0"/>
              <a:t>Dotacja może być przeznaczona wyłącznie na pokrycie wydatków:</a:t>
            </a:r>
          </a:p>
          <a:p>
            <a:pPr marL="285750" indent="-285750">
              <a:buFontTx/>
              <a:buChar char="-"/>
            </a:pPr>
            <a:r>
              <a:rPr lang="pl-PL" sz="2800" b="1" dirty="0"/>
              <a:t>niezbędnych do realizacji zadania,</a:t>
            </a:r>
          </a:p>
          <a:p>
            <a:pPr marL="285750" indent="-285750">
              <a:buFontTx/>
              <a:buChar char="-"/>
            </a:pPr>
            <a:r>
              <a:rPr lang="pl-PL" sz="2800" b="1" dirty="0"/>
              <a:t>przewidzianych w ofercie, kosztorysie i umowie,</a:t>
            </a:r>
          </a:p>
          <a:p>
            <a:pPr marL="285750" indent="-285750">
              <a:buFontTx/>
              <a:buChar char="-"/>
            </a:pPr>
            <a:r>
              <a:rPr lang="pl-PL" sz="2800" b="1" dirty="0"/>
              <a:t>spełniających wymogi racjonalnego i oszczędnego gospodarowania środkami publicznymi,</a:t>
            </a:r>
          </a:p>
          <a:p>
            <a:pPr marL="285750" indent="-285750">
              <a:buFontTx/>
              <a:buChar char="-"/>
            </a:pPr>
            <a:r>
              <a:rPr lang="pl-PL" sz="2800" b="1" dirty="0"/>
              <a:t>poniesionych w terminie realizacji zadania,</a:t>
            </a:r>
          </a:p>
          <a:p>
            <a:pPr marL="285750" indent="-285750">
              <a:buFontTx/>
              <a:buChar char="-"/>
            </a:pPr>
            <a:r>
              <a:rPr lang="pl-PL" sz="2800" b="1" dirty="0"/>
              <a:t>wykazanych w dokumentacji finansowej oferenta.</a:t>
            </a:r>
          </a:p>
        </p:txBody>
      </p:sp>
    </p:spTree>
    <p:extLst>
      <p:ext uri="{BB962C8B-B14F-4D97-AF65-F5344CB8AC3E}">
        <p14:creationId xmlns:p14="http://schemas.microsoft.com/office/powerpoint/2010/main" val="3310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60278D6-B764-4AFA-B452-B18D0BBBD044}"/>
              </a:ext>
            </a:extLst>
          </p:cNvPr>
          <p:cNvSpPr/>
          <p:nvPr/>
        </p:nvSpPr>
        <p:spPr>
          <a:xfrm>
            <a:off x="2885038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5400" b="1" u="sng" dirty="0"/>
              <a:t>Z przyznanej dotacji nie można sfinansować zobowiązań powstałych przed datą zawarcia umowy.</a:t>
            </a:r>
          </a:p>
        </p:txBody>
      </p:sp>
    </p:spTree>
    <p:extLst>
      <p:ext uri="{BB962C8B-B14F-4D97-AF65-F5344CB8AC3E}">
        <p14:creationId xmlns:p14="http://schemas.microsoft.com/office/powerpoint/2010/main" val="38799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131B968-9F08-42E1-8951-51770AF7197D}"/>
              </a:ext>
            </a:extLst>
          </p:cNvPr>
          <p:cNvSpPr/>
          <p:nvPr/>
        </p:nvSpPr>
        <p:spPr>
          <a:xfrm>
            <a:off x="615637" y="1358020"/>
            <a:ext cx="113077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trakcie realizacji zadania przesunięcia pomiędzy poszczególnymi pozycjami kosztów określonymi w kalkulacji przewidywanych kosztów uznaje się za zgodne z umową, gdy nie nastąpiło zwiększenie danej pozycji o więcej niż 15%.</a:t>
            </a:r>
          </a:p>
          <a:p>
            <a:endParaRPr lang="pl-PL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Przesunięcia pomiędzy poszczególnymi pozycjami kosztów określonymi w kalkulacji przewidywanych kosztów powodujące wzrost danej pozycji powyżej 15%, a także inne zmiany w kalkulacji kosztów możliwe są tylko w uzasadnionych przypadkach, za pisemną zgodą Dyrektora Departamentu wskazanego w ogłoszeniu.</a:t>
            </a:r>
          </a:p>
        </p:txBody>
      </p:sp>
    </p:spTree>
    <p:extLst>
      <p:ext uri="{BB962C8B-B14F-4D97-AF65-F5344CB8AC3E}">
        <p14:creationId xmlns:p14="http://schemas.microsoft.com/office/powerpoint/2010/main" val="20320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63749-7137-4496-AB09-A78DDFCB6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070" y="1518585"/>
            <a:ext cx="9144000" cy="382082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INSTRUKCJA WYPEŁNIANIA SPRAWOZDANIA Z REALIZACJI ZADANIA PUBLICZNEGO</a:t>
            </a:r>
          </a:p>
        </p:txBody>
      </p:sp>
    </p:spTree>
    <p:extLst>
      <p:ext uri="{BB962C8B-B14F-4D97-AF65-F5344CB8AC3E}">
        <p14:creationId xmlns:p14="http://schemas.microsoft.com/office/powerpoint/2010/main" val="9188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A74927DE-07DF-4240-9CBF-6345C926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78" y="996772"/>
            <a:ext cx="10549568" cy="46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63749-7137-4496-AB09-A78DDFCB6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2082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INSTRUKCJA WYPEŁNIANIA OFERTY Z REALIZACJI ZADANIA PUBLICZNEGO</a:t>
            </a:r>
          </a:p>
        </p:txBody>
      </p:sp>
    </p:spTree>
    <p:extLst>
      <p:ext uri="{BB962C8B-B14F-4D97-AF65-F5344CB8AC3E}">
        <p14:creationId xmlns:p14="http://schemas.microsoft.com/office/powerpoint/2010/main" val="37163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CCFA5D65-6A90-432F-AE81-3B913579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73" y="636943"/>
            <a:ext cx="10290240" cy="53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C048E428-EAFD-49A2-B312-DC74B262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66" y="810569"/>
            <a:ext cx="10147082" cy="48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805D5498-7005-4F43-929C-C9F03EDA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68" y="877881"/>
            <a:ext cx="9896284" cy="51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32E04CE0-A4C7-42F6-AC26-F8A2B9C6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69" y="705081"/>
            <a:ext cx="10212917" cy="57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6">
            <a:extLst>
              <a:ext uri="{FF2B5EF4-FFF2-40B4-BE49-F238E27FC236}">
                <a16:creationId xmlns:a16="http://schemas.microsoft.com/office/drawing/2014/main" id="{08B9B249-B10A-425D-ABE0-B0D8EC1E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5" y="1755051"/>
            <a:ext cx="11406475" cy="35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92A5C0BF-8F79-4C72-B2A5-1EEA69D8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41" y="756852"/>
            <a:ext cx="10249991" cy="52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9A63C311-EC1A-41A7-B7A1-558198FD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89" y="1019050"/>
            <a:ext cx="10185981" cy="51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A212D40-155D-4784-AB05-90338676AE2A}"/>
              </a:ext>
            </a:extLst>
          </p:cNvPr>
          <p:cNvSpPr/>
          <p:nvPr/>
        </p:nvSpPr>
        <p:spPr>
          <a:xfrm>
            <a:off x="398352" y="1152041"/>
            <a:ext cx="113892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  <a:tab pos="270510" algn="l"/>
              </a:tabLst>
            </a:pPr>
            <a:r>
              <a:rPr lang="pl-PL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Sprawozdanie końcowe z wykonania zadania publicznego sporządzone według wzoru, o którym mowa w ust. 2 oraz zestawienie dokumentów związanych z realizacją zadania, o których mowa w § 6 umowy, zgodnie z załącznikiem nr 8 umowy, w terminie </a:t>
            </a:r>
            <a:r>
              <a:rPr lang="pl-PL" sz="36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dni od dnia zakończenia realizacji zadania publicznego</a:t>
            </a:r>
            <a:r>
              <a:rPr lang="pl-PL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6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2BCA0DD-5B46-472B-87A3-874AC85C3748}"/>
              </a:ext>
            </a:extLst>
          </p:cNvPr>
          <p:cNvSpPr/>
          <p:nvPr/>
        </p:nvSpPr>
        <p:spPr>
          <a:xfrm>
            <a:off x="805759" y="845094"/>
            <a:ext cx="108732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u="sng" dirty="0"/>
              <a:t>Do sprawozdania końcowego należy dołączyć:</a:t>
            </a:r>
          </a:p>
          <a:p>
            <a:r>
              <a:rPr lang="pl-PL" sz="3600" b="1" dirty="0"/>
              <a:t>- potwierdzone za zgodność z oryginałem kserokopie dokumentów księgowych z drugostronnym opisem, obejmujących faktycznie poniesione wydatki zgodnie z zakresem rzeczowym umowy,</a:t>
            </a:r>
          </a:p>
          <a:p>
            <a:r>
              <a:rPr lang="pl-PL" sz="3600" b="1" dirty="0"/>
              <a:t>- dokumenty potwierdzające dokonanie płatności za poniesione wydatki.</a:t>
            </a:r>
          </a:p>
        </p:txBody>
      </p:sp>
    </p:spTree>
    <p:extLst>
      <p:ext uri="{BB962C8B-B14F-4D97-AF65-F5344CB8AC3E}">
        <p14:creationId xmlns:p14="http://schemas.microsoft.com/office/powerpoint/2010/main" val="13471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30D652D-8DAF-42CC-80BB-119969CFD24D}"/>
              </a:ext>
            </a:extLst>
          </p:cNvPr>
          <p:cNvSpPr/>
          <p:nvPr/>
        </p:nvSpPr>
        <p:spPr>
          <a:xfrm>
            <a:off x="443620" y="612845"/>
            <a:ext cx="11371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Sprawozdanie jest uznane za kompletne i prawidłowe, jeżeli: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Złożone jest na właściwym formularzu.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Wypełnione zostały wszystkie pola sprawozdania.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Zrealizowane działania opisane zostały w sposób szczegółowy i wyczerpujący. W opisie uwzględnione zostały wszystkie planowane działania i zakres ich realizacji oraz efekty realizacji zadania. Konieczne jest dokonanie wyjaśnień ewentualnych odstępstw w realizacji, zarówno jeśli chodzi o zakres rzeczowy jak i harmonogram.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Jest spójne tzn. istnieje logiczne powiązanie pomiędzy ofertą, kosztorysem a elementami sprawozdania.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Termin realizacji zadania zgadza się z terminem wymaganym w umowie.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Nie zawiera błędów rachunkowych.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Zawiera wszystkie wymagane załączniki.</a:t>
            </a:r>
          </a:p>
          <a:p>
            <a:pPr marL="285750" indent="-285750">
              <a:buFontTx/>
              <a:buChar char="-"/>
            </a:pPr>
            <a:r>
              <a:rPr lang="pl-PL" sz="2400" b="1" dirty="0"/>
              <a:t>Sprawozdanie jest podpisane przez osoby uprawnione.</a:t>
            </a:r>
          </a:p>
        </p:txBody>
      </p:sp>
    </p:spTree>
    <p:extLst>
      <p:ext uri="{BB962C8B-B14F-4D97-AF65-F5344CB8AC3E}">
        <p14:creationId xmlns:p14="http://schemas.microsoft.com/office/powerpoint/2010/main" val="21411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3242A390-D115-4E28-923C-44515170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79" y="1461077"/>
            <a:ext cx="8077067" cy="40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4B361-0AAE-4051-A98F-224098DA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38809"/>
          </a:xfrm>
        </p:spPr>
        <p:txBody>
          <a:bodyPr/>
          <a:lstStyle/>
          <a:p>
            <a:pPr algn="ctr"/>
            <a:r>
              <a:rPr lang="pl-PL" sz="4000" dirty="0"/>
              <a:t>Dziękuję za uwagę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E1A3DC37-8B51-4AE9-89A8-119DA159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639196"/>
            <a:ext cx="2505944" cy="8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9D0B55A-C2B9-4367-A335-4C66028E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18" y="1232694"/>
            <a:ext cx="8458200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EEB366C-32D5-42FA-8805-3FC2A4FD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45" y="1400175"/>
            <a:ext cx="8703734" cy="41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A83A89-487F-4659-BF00-6F5792CC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48" y="987953"/>
            <a:ext cx="9030758" cy="44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B1C164AC-47C5-4602-9CF4-4DC8E6EF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49" y="1066624"/>
            <a:ext cx="8322735" cy="38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B9E12AFF-C518-4455-B632-3234205B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15" y="1233056"/>
            <a:ext cx="8082455" cy="3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CA5EE49E-94CE-4FB4-AB98-EC4EB13D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95" y="1150764"/>
            <a:ext cx="826583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401</Words>
  <Application>Microsoft Office PowerPoint</Application>
  <PresentationFormat>Panoramiczny</PresentationFormat>
  <Paragraphs>29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Times New Roman</vt:lpstr>
      <vt:lpstr>2_Motyw pakietu Office</vt:lpstr>
      <vt:lpstr>1_Motyw pakietu Office</vt:lpstr>
      <vt:lpstr>3_Motyw pakietu Office</vt:lpstr>
      <vt:lpstr>OTAWARTE KONKURSY OFERT DLA JEDNOSTEK OCHOTNICZYCH STRAŻY POŻARNYCH </vt:lpstr>
      <vt:lpstr>INSTRUKCJA WYPEŁNIANIA OFERTY Z REALIZACJI ZADANIA PUBLICZNEGO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INSTRUKCJA WYPEŁNIANIA SPRAWOZDANIA Z REALIZACJI ZADANIA PUBLICZNEGO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Grocholiński</dc:creator>
  <cp:lastModifiedBy>Małgorzata Radziwolska</cp:lastModifiedBy>
  <cp:revision>218</cp:revision>
  <cp:lastPrinted>2017-08-17T07:53:17Z</cp:lastPrinted>
  <dcterms:created xsi:type="dcterms:W3CDTF">2017-07-09T16:37:44Z</dcterms:created>
  <dcterms:modified xsi:type="dcterms:W3CDTF">2024-01-18T11:14:18Z</dcterms:modified>
</cp:coreProperties>
</file>